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8" r:id="rId1"/>
  </p:sldMasterIdLst>
  <p:notesMasterIdLst>
    <p:notesMasterId r:id="rId6"/>
  </p:notesMasterIdLst>
  <p:sldIdLst>
    <p:sldId id="257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CD55"/>
    <a:srgbClr val="C7F59D"/>
    <a:srgbClr val="FFFFA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النمط المتوسط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0A1B5D5-9B99-4C35-A422-299274C87663}" styleName="نمط متوسط 1 - تميي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نمط متوسط 1 - تميي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E171933-4619-4E11-9A3F-F7608DF75F80}" styleName="نمط متوسط 1 - تميي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A107856-5554-42FB-B03E-39F5DBC370BA}" styleName="نمط متوسط 4 - تميي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799B23B-EC83-4686-B30A-512413B5E67A}" styleName="نمط فاتح 3 - تميي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نمط فاتح 3 - تميي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نمط فاتح 3 - تميي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aximized" horzBarState="maximized">
    <p:restoredLeft sz="80228" autoAdjust="0"/>
    <p:restoredTop sz="90674" autoAdjust="0"/>
  </p:normalViewPr>
  <p:slideViewPr>
    <p:cSldViewPr>
      <p:cViewPr>
        <p:scale>
          <a:sx n="66" d="100"/>
          <a:sy n="66" d="100"/>
        </p:scale>
        <p:origin x="-1884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9769C3A-18D9-4F46-8ADE-39312A5EE29F}" type="datetimeFigureOut">
              <a:rPr lang="ar-SA" smtClean="0"/>
              <a:pPr/>
              <a:t>30/05/29</a:t>
            </a:fld>
            <a:endParaRPr lang="ar-SA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08284A5-78FD-44A0-B6B1-8761F53F6C01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smtClean="0"/>
              <a:t>صائص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284A5-78FD-44A0-B6B1-8761F53F6C01}" type="slidenum">
              <a:rPr lang="ar-SA" smtClean="0"/>
              <a:pPr/>
              <a:t>1</a:t>
            </a:fld>
            <a:endParaRPr lang="ar-SA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284A5-78FD-44A0-B6B1-8761F53F6C01}" type="slidenum">
              <a:rPr lang="ar-SA" smtClean="0"/>
              <a:pPr/>
              <a:t>2</a:t>
            </a:fld>
            <a:endParaRPr lang="ar-SA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284A5-78FD-44A0-B6B1-8761F53F6C01}" type="slidenum">
              <a:rPr lang="ar-SA" smtClean="0"/>
              <a:pPr/>
              <a:t>3</a:t>
            </a:fld>
            <a:endParaRPr lang="ar-SA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284A5-78FD-44A0-B6B1-8761F53F6C01}" type="slidenum">
              <a:rPr lang="ar-SA" smtClean="0"/>
              <a:pPr/>
              <a:t>4</a:t>
            </a:fld>
            <a:endParaRPr lang="ar-S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DB980-9CE4-4F09-917C-013EBE652D40}" type="datetimeFigureOut">
              <a:rPr lang="ar-SA" smtClean="0"/>
              <a:pPr/>
              <a:t>30/05/29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D0DA-A88F-415B-A5C4-D41EEE2DBFF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DB980-9CE4-4F09-917C-013EBE652D40}" type="datetimeFigureOut">
              <a:rPr lang="ar-SA" smtClean="0"/>
              <a:pPr/>
              <a:t>30/05/29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D0DA-A88F-415B-A5C4-D41EEE2DBFF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DB980-9CE4-4F09-917C-013EBE652D40}" type="datetimeFigureOut">
              <a:rPr lang="ar-SA" smtClean="0"/>
              <a:pPr/>
              <a:t>30/05/29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D0DA-A88F-415B-A5C4-D41EEE2DBFF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DB980-9CE4-4F09-917C-013EBE652D40}" type="datetimeFigureOut">
              <a:rPr lang="ar-SA" smtClean="0"/>
              <a:pPr/>
              <a:t>30/05/29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D0DA-A88F-415B-A5C4-D41EEE2DBFF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DB980-9CE4-4F09-917C-013EBE652D40}" type="datetimeFigureOut">
              <a:rPr lang="ar-SA" smtClean="0"/>
              <a:pPr/>
              <a:t>30/05/29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D0DA-A88F-415B-A5C4-D41EEE2DBFF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DB980-9CE4-4F09-917C-013EBE652D40}" type="datetimeFigureOut">
              <a:rPr lang="ar-SA" smtClean="0"/>
              <a:pPr/>
              <a:t>30/05/29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D0DA-A88F-415B-A5C4-D41EEE2DBFF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DB980-9CE4-4F09-917C-013EBE652D40}" type="datetimeFigureOut">
              <a:rPr lang="ar-SA" smtClean="0"/>
              <a:pPr/>
              <a:t>30/05/29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D0DA-A88F-415B-A5C4-D41EEE2DBFF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DB980-9CE4-4F09-917C-013EBE652D40}" type="datetimeFigureOut">
              <a:rPr lang="ar-SA" smtClean="0"/>
              <a:pPr/>
              <a:t>30/05/29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D0DA-A88F-415B-A5C4-D41EEE2DBFF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DB980-9CE4-4F09-917C-013EBE652D40}" type="datetimeFigureOut">
              <a:rPr lang="ar-SA" smtClean="0"/>
              <a:pPr/>
              <a:t>30/05/29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D0DA-A88F-415B-A5C4-D41EEE2DBFF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DB980-9CE4-4F09-917C-013EBE652D40}" type="datetimeFigureOut">
              <a:rPr lang="ar-SA" smtClean="0"/>
              <a:pPr/>
              <a:t>30/05/29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D0DA-A88F-415B-A5C4-D41EEE2DBFF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الرمز لإضافة صورة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DB980-9CE4-4F09-917C-013EBE652D40}" type="datetimeFigureOut">
              <a:rPr lang="ar-SA" smtClean="0"/>
              <a:pPr/>
              <a:t>30/05/29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D0DA-A88F-415B-A5C4-D41EEE2DBFF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DB980-9CE4-4F09-917C-013EBE652D40}" type="datetimeFigureOut">
              <a:rPr lang="ar-SA" smtClean="0"/>
              <a:pPr/>
              <a:t>30/05/29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FD0DA-A88F-415B-A5C4-D41EEE2DBFF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071670" y="142852"/>
            <a:ext cx="6643734" cy="72547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التوزيعات والجداول التكرارية</a:t>
            </a:r>
            <a:endParaRPr lang="ar-SA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2571736" y="1000108"/>
            <a:ext cx="6072230" cy="1571636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2200" dirty="0" smtClean="0"/>
              <a:t>بعد جمع البيانات في نماذج إحصائية ننتقل بعد ذلك </a:t>
            </a:r>
            <a:r>
              <a:rPr lang="ar-SA" sz="2200" dirty="0" err="1" smtClean="0"/>
              <a:t>الى</a:t>
            </a:r>
            <a:r>
              <a:rPr lang="ar-SA" sz="2200" dirty="0" smtClean="0"/>
              <a:t> المرحلة </a:t>
            </a:r>
            <a:r>
              <a:rPr lang="ar-SA" sz="2200" dirty="0" err="1" smtClean="0"/>
              <a:t>الثالثه</a:t>
            </a:r>
            <a:r>
              <a:rPr lang="ar-SA" sz="2200" dirty="0" smtClean="0"/>
              <a:t> من خطوات العملية الإحصائية وهي وضع البيانات في جداول لتبسيط دراستها ومن ثم التعرف على الخصائص الرئيسية لها </a:t>
            </a:r>
            <a:endParaRPr lang="ar-SA" sz="2200" dirty="0"/>
          </a:p>
        </p:txBody>
      </p:sp>
      <p:pic>
        <p:nvPicPr>
          <p:cNvPr id="1026" name="Picture 2" descr="C:\Users\msfr\Desktop\1111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000108"/>
            <a:ext cx="2266984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مستطيل 6"/>
          <p:cNvSpPr/>
          <p:nvPr/>
        </p:nvSpPr>
        <p:spPr>
          <a:xfrm>
            <a:off x="4572000" y="3143248"/>
            <a:ext cx="4071966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SA" sz="2400" b="1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أولاً : البيانات الوصفية ( أو النوعية) :</a:t>
            </a:r>
            <a:endParaRPr lang="ar-SA" sz="2400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3929066"/>
            <a:ext cx="8058162" cy="133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build="p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sfr\Desktop\1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7166"/>
            <a:ext cx="5855114" cy="3143272"/>
          </a:xfrm>
          <a:prstGeom prst="rect">
            <a:avLst/>
          </a:prstGeom>
          <a:noFill/>
        </p:spPr>
      </p:pic>
      <p:sp>
        <p:nvSpPr>
          <p:cNvPr id="19" name="مربع نص 18"/>
          <p:cNvSpPr txBox="1"/>
          <p:nvPr/>
        </p:nvSpPr>
        <p:spPr>
          <a:xfrm>
            <a:off x="5929322" y="928670"/>
            <a:ext cx="3000396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مثال:</a:t>
            </a:r>
            <a:r>
              <a:rPr lang="ar-SA" sz="2000" b="1" dirty="0" smtClean="0">
                <a:solidFill>
                  <a:srgbClr val="FF0000"/>
                </a:solidFill>
              </a:rPr>
              <a:t>    </a:t>
            </a:r>
            <a:r>
              <a:rPr lang="ar-SA" sz="2000" b="1" dirty="0" smtClean="0"/>
              <a:t>تمثل البيانات في الجدول المقابل  تقديرات  40 طالب  في الصف الأول الثانوي قم بإنشــــاء الجدول التكراري لتقديرات الطلاب </a:t>
            </a:r>
            <a:endParaRPr lang="ar-SA" sz="2000" b="1" dirty="0"/>
          </a:p>
        </p:txBody>
      </p:sp>
      <p:graphicFrame>
        <p:nvGraphicFramePr>
          <p:cNvPr id="20" name="جدول 19"/>
          <p:cNvGraphicFramePr>
            <a:graphicFrameLocks noGrp="1"/>
          </p:cNvGraphicFramePr>
          <p:nvPr/>
        </p:nvGraphicFramePr>
        <p:xfrm>
          <a:off x="1357290" y="4143380"/>
          <a:ext cx="6096000" cy="2697806"/>
        </p:xfrm>
        <a:graphic>
          <a:graphicData uri="http://schemas.openxmlformats.org/drawingml/2006/table">
            <a:tbl>
              <a:tblPr rtl="1" firstRow="1" bandRow="1">
                <a:tableStyleId>{8A107856-5554-42FB-B03E-39F5DBC370BA}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ar-SA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            </a:t>
                      </a:r>
                      <a:endParaRPr lang="ar-SA" dirty="0"/>
                    </a:p>
                  </a:txBody>
                  <a:tcPr/>
                </a:tc>
              </a:tr>
              <a:tr h="472766">
                <a:tc>
                  <a:txBody>
                    <a:bodyPr/>
                    <a:lstStyle/>
                    <a:p>
                      <a:pPr algn="ctr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ar-SA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مربع نص 22"/>
          <p:cNvSpPr txBox="1"/>
          <p:nvPr/>
        </p:nvSpPr>
        <p:spPr>
          <a:xfrm>
            <a:off x="1500166" y="4143381"/>
            <a:ext cx="18573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>
                <a:solidFill>
                  <a:schemeClr val="dk1"/>
                </a:solidFill>
              </a:rPr>
              <a:t>عدد الطلاب(التكرار</a:t>
            </a:r>
            <a:r>
              <a:rPr lang="ar-SA" b="1" dirty="0" smtClean="0">
                <a:solidFill>
                  <a:schemeClr val="dk1"/>
                </a:solidFill>
              </a:rPr>
              <a:t>)</a:t>
            </a:r>
            <a:endParaRPr lang="ar-SA" b="1" dirty="0"/>
          </a:p>
        </p:txBody>
      </p:sp>
      <p:sp>
        <p:nvSpPr>
          <p:cNvPr id="27" name="مربع نص 26"/>
          <p:cNvSpPr txBox="1"/>
          <p:nvPr/>
        </p:nvSpPr>
        <p:spPr>
          <a:xfrm>
            <a:off x="5857884" y="4143380"/>
            <a:ext cx="8572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التقدير</a:t>
            </a:r>
            <a:endParaRPr lang="ar-SA" b="1" dirty="0"/>
          </a:p>
        </p:txBody>
      </p:sp>
      <p:sp>
        <p:nvSpPr>
          <p:cNvPr id="28" name="مربع نص 27"/>
          <p:cNvSpPr txBox="1"/>
          <p:nvPr/>
        </p:nvSpPr>
        <p:spPr>
          <a:xfrm>
            <a:off x="5857884" y="4500570"/>
            <a:ext cx="8572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/>
              <a:t>ممتاز</a:t>
            </a:r>
          </a:p>
        </p:txBody>
      </p:sp>
      <p:sp>
        <p:nvSpPr>
          <p:cNvPr id="29" name="مربع نص 28"/>
          <p:cNvSpPr txBox="1"/>
          <p:nvPr/>
        </p:nvSpPr>
        <p:spPr>
          <a:xfrm>
            <a:off x="5857884" y="6072206"/>
            <a:ext cx="8572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>
                <a:solidFill>
                  <a:schemeClr val="dk1"/>
                </a:solidFill>
              </a:rPr>
              <a:t>راسب</a:t>
            </a:r>
            <a:endParaRPr lang="ar-SA" b="1" dirty="0"/>
          </a:p>
        </p:txBody>
      </p:sp>
      <p:sp>
        <p:nvSpPr>
          <p:cNvPr id="30" name="مربع نص 29"/>
          <p:cNvSpPr txBox="1"/>
          <p:nvPr/>
        </p:nvSpPr>
        <p:spPr>
          <a:xfrm>
            <a:off x="5857884" y="4929198"/>
            <a:ext cx="92869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>
                <a:solidFill>
                  <a:schemeClr val="dk1"/>
                </a:solidFill>
              </a:rPr>
              <a:t>جيد </a:t>
            </a:r>
            <a:r>
              <a:rPr lang="ar-SA" b="1" dirty="0" smtClean="0">
                <a:solidFill>
                  <a:schemeClr val="dk1"/>
                </a:solidFill>
              </a:rPr>
              <a:t>جدًّا</a:t>
            </a:r>
            <a:endParaRPr lang="ar-SA" b="1" dirty="0"/>
          </a:p>
        </p:txBody>
      </p:sp>
      <p:sp>
        <p:nvSpPr>
          <p:cNvPr id="31" name="مربع نص 30"/>
          <p:cNvSpPr txBox="1"/>
          <p:nvPr/>
        </p:nvSpPr>
        <p:spPr>
          <a:xfrm>
            <a:off x="3929058" y="4143380"/>
            <a:ext cx="10001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>
                <a:solidFill>
                  <a:schemeClr val="dk1"/>
                </a:solidFill>
              </a:rPr>
              <a:t>العلامات</a:t>
            </a:r>
            <a:endParaRPr lang="ar-SA" b="1" dirty="0"/>
          </a:p>
        </p:txBody>
      </p:sp>
      <p:sp>
        <p:nvSpPr>
          <p:cNvPr id="32" name="مربع نص 31"/>
          <p:cNvSpPr txBox="1"/>
          <p:nvPr/>
        </p:nvSpPr>
        <p:spPr>
          <a:xfrm>
            <a:off x="5786446" y="5357826"/>
            <a:ext cx="7858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>
                <a:solidFill>
                  <a:schemeClr val="dk1"/>
                </a:solidFill>
              </a:rPr>
              <a:t>جيد</a:t>
            </a:r>
            <a:endParaRPr lang="ar-SA" b="1" dirty="0"/>
          </a:p>
        </p:txBody>
      </p:sp>
      <p:sp>
        <p:nvSpPr>
          <p:cNvPr id="33" name="مربع نص 32"/>
          <p:cNvSpPr txBox="1"/>
          <p:nvPr/>
        </p:nvSpPr>
        <p:spPr>
          <a:xfrm>
            <a:off x="5786446" y="5715016"/>
            <a:ext cx="97156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>
                <a:solidFill>
                  <a:schemeClr val="dk1"/>
                </a:solidFill>
              </a:rPr>
              <a:t>مقبول</a:t>
            </a:r>
            <a:endParaRPr lang="ar-SA" b="1" dirty="0"/>
          </a:p>
        </p:txBody>
      </p:sp>
      <p:cxnSp>
        <p:nvCxnSpPr>
          <p:cNvPr id="35" name="رابط مستقيم 34"/>
          <p:cNvCxnSpPr/>
          <p:nvPr/>
        </p:nvCxnSpPr>
        <p:spPr>
          <a:xfrm rot="5400000">
            <a:off x="4893471" y="5536421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رابط مستقيم 35"/>
          <p:cNvCxnSpPr/>
          <p:nvPr/>
        </p:nvCxnSpPr>
        <p:spPr>
          <a:xfrm rot="5400000">
            <a:off x="5107785" y="4679165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رابط مستقيم 37"/>
          <p:cNvCxnSpPr/>
          <p:nvPr/>
        </p:nvCxnSpPr>
        <p:spPr>
          <a:xfrm rot="5400000">
            <a:off x="5036347" y="4679165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رابط مستقيم 38"/>
          <p:cNvCxnSpPr/>
          <p:nvPr/>
        </p:nvCxnSpPr>
        <p:spPr>
          <a:xfrm rot="5400000">
            <a:off x="4893471" y="4679165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رابط مستقيم 39"/>
          <p:cNvCxnSpPr/>
          <p:nvPr/>
        </p:nvCxnSpPr>
        <p:spPr>
          <a:xfrm rot="5400000">
            <a:off x="4964909" y="4679165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رابط مستقيم 40"/>
          <p:cNvCxnSpPr/>
          <p:nvPr/>
        </p:nvCxnSpPr>
        <p:spPr>
          <a:xfrm rot="5400000">
            <a:off x="5036347" y="5107793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رابط مستقيم 41"/>
          <p:cNvCxnSpPr/>
          <p:nvPr/>
        </p:nvCxnSpPr>
        <p:spPr>
          <a:xfrm rot="5400000">
            <a:off x="4893471" y="5107793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رابط مستقيم 42"/>
          <p:cNvCxnSpPr/>
          <p:nvPr/>
        </p:nvCxnSpPr>
        <p:spPr>
          <a:xfrm rot="5400000">
            <a:off x="5107785" y="5107793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رابط مستقيم 43"/>
          <p:cNvCxnSpPr/>
          <p:nvPr/>
        </p:nvCxnSpPr>
        <p:spPr>
          <a:xfrm rot="5400000">
            <a:off x="4964909" y="5107793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رابط مستقيم 44"/>
          <p:cNvCxnSpPr/>
          <p:nvPr/>
        </p:nvCxnSpPr>
        <p:spPr>
          <a:xfrm rot="5400000">
            <a:off x="4964909" y="5536421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رابط مستقيم 45"/>
          <p:cNvCxnSpPr/>
          <p:nvPr/>
        </p:nvCxnSpPr>
        <p:spPr>
          <a:xfrm rot="5400000">
            <a:off x="5107785" y="5536421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رابط مستقيم 46"/>
          <p:cNvCxnSpPr/>
          <p:nvPr/>
        </p:nvCxnSpPr>
        <p:spPr>
          <a:xfrm rot="5400000">
            <a:off x="5036347" y="5536421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رابط مستقيم 47"/>
          <p:cNvCxnSpPr/>
          <p:nvPr/>
        </p:nvCxnSpPr>
        <p:spPr>
          <a:xfrm rot="5400000">
            <a:off x="4822033" y="5893611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رابط مستقيم 48"/>
          <p:cNvCxnSpPr/>
          <p:nvPr/>
        </p:nvCxnSpPr>
        <p:spPr>
          <a:xfrm rot="5400000">
            <a:off x="4750595" y="5893611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رابط مستقيم 49"/>
          <p:cNvCxnSpPr/>
          <p:nvPr/>
        </p:nvCxnSpPr>
        <p:spPr>
          <a:xfrm rot="5400000">
            <a:off x="4679157" y="5893611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رابط مستقيم 50"/>
          <p:cNvCxnSpPr/>
          <p:nvPr/>
        </p:nvCxnSpPr>
        <p:spPr>
          <a:xfrm rot="5400000">
            <a:off x="4893471" y="5893611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رابط مستقيم 51"/>
          <p:cNvCxnSpPr/>
          <p:nvPr/>
        </p:nvCxnSpPr>
        <p:spPr>
          <a:xfrm rot="5400000">
            <a:off x="4679157" y="6250801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رابط مستقيم 52"/>
          <p:cNvCxnSpPr/>
          <p:nvPr/>
        </p:nvCxnSpPr>
        <p:spPr>
          <a:xfrm rot="5400000">
            <a:off x="4750595" y="6250801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رابط مستقيم 53"/>
          <p:cNvCxnSpPr/>
          <p:nvPr/>
        </p:nvCxnSpPr>
        <p:spPr>
          <a:xfrm rot="5400000">
            <a:off x="4822033" y="6250801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رابط مستقيم 54"/>
          <p:cNvCxnSpPr/>
          <p:nvPr/>
        </p:nvCxnSpPr>
        <p:spPr>
          <a:xfrm rot="5400000">
            <a:off x="4893471" y="6250801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رابط مستقيم 56"/>
          <p:cNvCxnSpPr/>
          <p:nvPr/>
        </p:nvCxnSpPr>
        <p:spPr>
          <a:xfrm>
            <a:off x="4929190" y="4572008"/>
            <a:ext cx="428628" cy="2857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رابط مستقيم 59"/>
          <p:cNvCxnSpPr/>
          <p:nvPr/>
        </p:nvCxnSpPr>
        <p:spPr>
          <a:xfrm rot="5400000">
            <a:off x="4393405" y="5107793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رابط مستقيم 60"/>
          <p:cNvCxnSpPr/>
          <p:nvPr/>
        </p:nvCxnSpPr>
        <p:spPr>
          <a:xfrm rot="5400000">
            <a:off x="4464843" y="5107793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رابط مستقيم 64"/>
          <p:cNvCxnSpPr/>
          <p:nvPr/>
        </p:nvCxnSpPr>
        <p:spPr>
          <a:xfrm>
            <a:off x="4929190" y="5000636"/>
            <a:ext cx="428628" cy="2857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رابط مستقيم 65"/>
          <p:cNvCxnSpPr/>
          <p:nvPr/>
        </p:nvCxnSpPr>
        <p:spPr>
          <a:xfrm rot="5400000">
            <a:off x="4321967" y="5107793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رابط مستقيم 66"/>
          <p:cNvCxnSpPr/>
          <p:nvPr/>
        </p:nvCxnSpPr>
        <p:spPr>
          <a:xfrm rot="5400000">
            <a:off x="4464843" y="5536421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رابط مستقيم 68"/>
          <p:cNvCxnSpPr/>
          <p:nvPr/>
        </p:nvCxnSpPr>
        <p:spPr>
          <a:xfrm rot="5400000">
            <a:off x="4393405" y="5536421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رابط مستقيم 69"/>
          <p:cNvCxnSpPr/>
          <p:nvPr/>
        </p:nvCxnSpPr>
        <p:spPr>
          <a:xfrm rot="5400000">
            <a:off x="4321967" y="5536421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رابط مستقيم 70"/>
          <p:cNvCxnSpPr/>
          <p:nvPr/>
        </p:nvCxnSpPr>
        <p:spPr>
          <a:xfrm rot="5400000">
            <a:off x="4536281" y="5536421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2" name="رابط مستقيم 71"/>
          <p:cNvCxnSpPr/>
          <p:nvPr/>
        </p:nvCxnSpPr>
        <p:spPr>
          <a:xfrm rot="5400000">
            <a:off x="3893339" y="5536421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رابط مستقيم 72"/>
          <p:cNvCxnSpPr/>
          <p:nvPr/>
        </p:nvCxnSpPr>
        <p:spPr>
          <a:xfrm rot="5400000">
            <a:off x="3821901" y="5536421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رابط مستقيم 73"/>
          <p:cNvCxnSpPr/>
          <p:nvPr/>
        </p:nvCxnSpPr>
        <p:spPr>
          <a:xfrm rot="5400000">
            <a:off x="3750463" y="5536421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5" name="رابط مستقيم 74"/>
          <p:cNvCxnSpPr/>
          <p:nvPr/>
        </p:nvCxnSpPr>
        <p:spPr>
          <a:xfrm rot="5400000">
            <a:off x="3964777" y="5536421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6" name="رابط مستقيم 75"/>
          <p:cNvCxnSpPr/>
          <p:nvPr/>
        </p:nvCxnSpPr>
        <p:spPr>
          <a:xfrm rot="5400000">
            <a:off x="3393273" y="5536421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رابط مستقيم 76"/>
          <p:cNvCxnSpPr/>
          <p:nvPr/>
        </p:nvCxnSpPr>
        <p:spPr>
          <a:xfrm>
            <a:off x="4929190" y="5429264"/>
            <a:ext cx="428628" cy="2857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8" name="رابط مستقيم 77"/>
          <p:cNvCxnSpPr/>
          <p:nvPr/>
        </p:nvCxnSpPr>
        <p:spPr>
          <a:xfrm>
            <a:off x="4357686" y="5429264"/>
            <a:ext cx="428628" cy="2857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9" name="رابط مستقيم 78"/>
          <p:cNvCxnSpPr/>
          <p:nvPr/>
        </p:nvCxnSpPr>
        <p:spPr>
          <a:xfrm>
            <a:off x="3857620" y="5429264"/>
            <a:ext cx="428628" cy="2857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0" name="رابط مستقيم 79"/>
          <p:cNvCxnSpPr/>
          <p:nvPr/>
        </p:nvCxnSpPr>
        <p:spPr>
          <a:xfrm>
            <a:off x="4714876" y="5786454"/>
            <a:ext cx="428628" cy="2857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1" name="رابط مستقيم 80"/>
          <p:cNvCxnSpPr/>
          <p:nvPr/>
        </p:nvCxnSpPr>
        <p:spPr>
          <a:xfrm>
            <a:off x="4714876" y="6143644"/>
            <a:ext cx="428628" cy="2857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2" name="رابط مستقيم 81"/>
          <p:cNvCxnSpPr/>
          <p:nvPr/>
        </p:nvCxnSpPr>
        <p:spPr>
          <a:xfrm rot="5400000">
            <a:off x="4250529" y="6250801"/>
            <a:ext cx="28575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4" name="مربع نص 83"/>
          <p:cNvSpPr txBox="1"/>
          <p:nvPr/>
        </p:nvSpPr>
        <p:spPr>
          <a:xfrm>
            <a:off x="2143108" y="4500570"/>
            <a:ext cx="571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5</a:t>
            </a:r>
            <a:endParaRPr lang="ar-SA" sz="2000" b="1" dirty="0"/>
          </a:p>
        </p:txBody>
      </p:sp>
      <p:sp>
        <p:nvSpPr>
          <p:cNvPr id="85" name="مربع نص 84"/>
          <p:cNvSpPr txBox="1"/>
          <p:nvPr/>
        </p:nvSpPr>
        <p:spPr>
          <a:xfrm>
            <a:off x="1785918" y="4929198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8</a:t>
            </a:r>
            <a:endParaRPr lang="ar-SA" sz="2000" b="1" dirty="0"/>
          </a:p>
        </p:txBody>
      </p:sp>
      <p:sp>
        <p:nvSpPr>
          <p:cNvPr id="86" name="مربع نص 85"/>
          <p:cNvSpPr txBox="1"/>
          <p:nvPr/>
        </p:nvSpPr>
        <p:spPr>
          <a:xfrm>
            <a:off x="1785918" y="5357826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16</a:t>
            </a:r>
            <a:endParaRPr lang="ar-SA" sz="2000" b="1" dirty="0"/>
          </a:p>
        </p:txBody>
      </p:sp>
      <p:sp>
        <p:nvSpPr>
          <p:cNvPr id="87" name="مربع نص 86"/>
          <p:cNvSpPr txBox="1"/>
          <p:nvPr/>
        </p:nvSpPr>
        <p:spPr>
          <a:xfrm>
            <a:off x="1785918" y="6072206"/>
            <a:ext cx="78581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6</a:t>
            </a:r>
            <a:endParaRPr lang="ar-SA" sz="2000" b="1" dirty="0"/>
          </a:p>
        </p:txBody>
      </p:sp>
      <p:sp>
        <p:nvSpPr>
          <p:cNvPr id="88" name="مربع نص 87"/>
          <p:cNvSpPr txBox="1"/>
          <p:nvPr/>
        </p:nvSpPr>
        <p:spPr>
          <a:xfrm>
            <a:off x="1857356" y="5715016"/>
            <a:ext cx="78581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5</a:t>
            </a:r>
            <a:endParaRPr lang="ar-SA" sz="2000" b="1" dirty="0"/>
          </a:p>
        </p:txBody>
      </p:sp>
      <p:sp>
        <p:nvSpPr>
          <p:cNvPr id="89" name="شكل بيضاوي 88"/>
          <p:cNvSpPr/>
          <p:nvPr/>
        </p:nvSpPr>
        <p:spPr>
          <a:xfrm>
            <a:off x="4929190" y="571480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0" name="شكل بيضاوي 89"/>
          <p:cNvSpPr/>
          <p:nvPr/>
        </p:nvSpPr>
        <p:spPr>
          <a:xfrm>
            <a:off x="4143372" y="571480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1" name="شكل بيضاوي 90"/>
          <p:cNvSpPr/>
          <p:nvPr/>
        </p:nvSpPr>
        <p:spPr>
          <a:xfrm>
            <a:off x="3428992" y="571480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2" name="شكل بيضاوي 91"/>
          <p:cNvSpPr/>
          <p:nvPr/>
        </p:nvSpPr>
        <p:spPr>
          <a:xfrm>
            <a:off x="2714612" y="571480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3" name="شكل بيضاوي 92"/>
          <p:cNvSpPr/>
          <p:nvPr/>
        </p:nvSpPr>
        <p:spPr>
          <a:xfrm>
            <a:off x="1928794" y="571480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4" name="شكل بيضاوي 93"/>
          <p:cNvSpPr/>
          <p:nvPr/>
        </p:nvSpPr>
        <p:spPr>
          <a:xfrm>
            <a:off x="1142976" y="571480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7" name="شكل بيضاوي 96"/>
          <p:cNvSpPr/>
          <p:nvPr/>
        </p:nvSpPr>
        <p:spPr>
          <a:xfrm>
            <a:off x="428596" y="642918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8" name="شكل بيضاوي 97"/>
          <p:cNvSpPr/>
          <p:nvPr/>
        </p:nvSpPr>
        <p:spPr>
          <a:xfrm>
            <a:off x="4929190" y="1000108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9" name="شكل بيضاوي 98"/>
          <p:cNvSpPr/>
          <p:nvPr/>
        </p:nvSpPr>
        <p:spPr>
          <a:xfrm>
            <a:off x="4214810" y="1000108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0" name="شكل بيضاوي 99"/>
          <p:cNvSpPr/>
          <p:nvPr/>
        </p:nvSpPr>
        <p:spPr>
          <a:xfrm>
            <a:off x="3428992" y="1000108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1" name="شكل بيضاوي 100"/>
          <p:cNvSpPr/>
          <p:nvPr/>
        </p:nvSpPr>
        <p:spPr>
          <a:xfrm>
            <a:off x="2714612" y="1071546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2" name="شكل بيضاوي 101"/>
          <p:cNvSpPr/>
          <p:nvPr/>
        </p:nvSpPr>
        <p:spPr>
          <a:xfrm>
            <a:off x="1928794" y="1071546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3" name="شكل بيضاوي 102"/>
          <p:cNvSpPr/>
          <p:nvPr/>
        </p:nvSpPr>
        <p:spPr>
          <a:xfrm>
            <a:off x="1142976" y="1000108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4" name="شكل بيضاوي 103"/>
          <p:cNvSpPr/>
          <p:nvPr/>
        </p:nvSpPr>
        <p:spPr>
          <a:xfrm>
            <a:off x="428596" y="1071546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5" name="شكل بيضاوي 104"/>
          <p:cNvSpPr/>
          <p:nvPr/>
        </p:nvSpPr>
        <p:spPr>
          <a:xfrm>
            <a:off x="4929190" y="1428736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6" name="شكل بيضاوي 105"/>
          <p:cNvSpPr/>
          <p:nvPr/>
        </p:nvSpPr>
        <p:spPr>
          <a:xfrm>
            <a:off x="4214810" y="1428736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8" name="شكل بيضاوي 107"/>
          <p:cNvSpPr/>
          <p:nvPr/>
        </p:nvSpPr>
        <p:spPr>
          <a:xfrm>
            <a:off x="3428992" y="1500174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9" name="شكل بيضاوي 108"/>
          <p:cNvSpPr/>
          <p:nvPr/>
        </p:nvSpPr>
        <p:spPr>
          <a:xfrm>
            <a:off x="2714612" y="1500174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0" name="شكل بيضاوي 109"/>
          <p:cNvSpPr/>
          <p:nvPr/>
        </p:nvSpPr>
        <p:spPr>
          <a:xfrm>
            <a:off x="1928794" y="1428736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1" name="شكل بيضاوي 110"/>
          <p:cNvSpPr/>
          <p:nvPr/>
        </p:nvSpPr>
        <p:spPr>
          <a:xfrm>
            <a:off x="1142976" y="1428736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2" name="شكل بيضاوي 111"/>
          <p:cNvSpPr/>
          <p:nvPr/>
        </p:nvSpPr>
        <p:spPr>
          <a:xfrm>
            <a:off x="428596" y="1500174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7" name="مربع نص 106"/>
          <p:cNvSpPr txBox="1"/>
          <p:nvPr/>
        </p:nvSpPr>
        <p:spPr>
          <a:xfrm>
            <a:off x="5857884" y="6417254"/>
            <a:ext cx="8572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chemeClr val="dk1"/>
                </a:solidFill>
              </a:rPr>
              <a:t>المجموع</a:t>
            </a:r>
            <a:endParaRPr lang="ar-SA" b="1" dirty="0"/>
          </a:p>
        </p:txBody>
      </p:sp>
      <p:sp>
        <p:nvSpPr>
          <p:cNvPr id="124" name="مربع نص 123"/>
          <p:cNvSpPr txBox="1"/>
          <p:nvPr/>
        </p:nvSpPr>
        <p:spPr>
          <a:xfrm>
            <a:off x="1285852" y="6457914"/>
            <a:ext cx="207170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5+8+16+5+6=40</a:t>
            </a:r>
            <a:endParaRPr lang="ar-SA" sz="2000" b="1" dirty="0"/>
          </a:p>
        </p:txBody>
      </p:sp>
      <p:sp>
        <p:nvSpPr>
          <p:cNvPr id="133" name="شكل بيضاوي 132"/>
          <p:cNvSpPr/>
          <p:nvPr/>
        </p:nvSpPr>
        <p:spPr>
          <a:xfrm>
            <a:off x="4929190" y="1857364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4" name="شكل بيضاوي 133"/>
          <p:cNvSpPr/>
          <p:nvPr/>
        </p:nvSpPr>
        <p:spPr>
          <a:xfrm>
            <a:off x="4214810" y="1857364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5" name="شكل بيضاوي 134"/>
          <p:cNvSpPr/>
          <p:nvPr/>
        </p:nvSpPr>
        <p:spPr>
          <a:xfrm>
            <a:off x="3428992" y="1857364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6" name="شكل بيضاوي 135"/>
          <p:cNvSpPr/>
          <p:nvPr/>
        </p:nvSpPr>
        <p:spPr>
          <a:xfrm>
            <a:off x="2714612" y="1857364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7" name="شكل بيضاوي 136"/>
          <p:cNvSpPr/>
          <p:nvPr/>
        </p:nvSpPr>
        <p:spPr>
          <a:xfrm>
            <a:off x="1928794" y="1857364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2" name="شكل بيضاوي 141"/>
          <p:cNvSpPr/>
          <p:nvPr/>
        </p:nvSpPr>
        <p:spPr>
          <a:xfrm>
            <a:off x="1142976" y="1857364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3" name="شكل بيضاوي 142"/>
          <p:cNvSpPr/>
          <p:nvPr/>
        </p:nvSpPr>
        <p:spPr>
          <a:xfrm>
            <a:off x="428596" y="1928802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4" name="شكل بيضاوي 143"/>
          <p:cNvSpPr/>
          <p:nvPr/>
        </p:nvSpPr>
        <p:spPr>
          <a:xfrm>
            <a:off x="4929190" y="2285992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5" name="شكل بيضاوي 144"/>
          <p:cNvSpPr/>
          <p:nvPr/>
        </p:nvSpPr>
        <p:spPr>
          <a:xfrm>
            <a:off x="4214810" y="2285992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6" name="شكل بيضاوي 145"/>
          <p:cNvSpPr/>
          <p:nvPr/>
        </p:nvSpPr>
        <p:spPr>
          <a:xfrm>
            <a:off x="3428992" y="2285992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7" name="شكل بيضاوي 146"/>
          <p:cNvSpPr/>
          <p:nvPr/>
        </p:nvSpPr>
        <p:spPr>
          <a:xfrm>
            <a:off x="2714612" y="2285992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8" name="شكل بيضاوي 147"/>
          <p:cNvSpPr/>
          <p:nvPr/>
        </p:nvSpPr>
        <p:spPr>
          <a:xfrm>
            <a:off x="1928794" y="2285992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9" name="شكل بيضاوي 148"/>
          <p:cNvSpPr/>
          <p:nvPr/>
        </p:nvSpPr>
        <p:spPr>
          <a:xfrm>
            <a:off x="1142976" y="2285992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0" name="شكل بيضاوي 149"/>
          <p:cNvSpPr/>
          <p:nvPr/>
        </p:nvSpPr>
        <p:spPr>
          <a:xfrm>
            <a:off x="428596" y="2285992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1" name="شكل بيضاوي 150"/>
          <p:cNvSpPr/>
          <p:nvPr/>
        </p:nvSpPr>
        <p:spPr>
          <a:xfrm>
            <a:off x="4929190" y="2714620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2" name="شكل بيضاوي 151"/>
          <p:cNvSpPr/>
          <p:nvPr/>
        </p:nvSpPr>
        <p:spPr>
          <a:xfrm>
            <a:off x="4214810" y="2714620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3" name="شكل بيضاوي 152"/>
          <p:cNvSpPr/>
          <p:nvPr/>
        </p:nvSpPr>
        <p:spPr>
          <a:xfrm>
            <a:off x="3428992" y="2714620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4" name="شكل بيضاوي 153"/>
          <p:cNvSpPr/>
          <p:nvPr/>
        </p:nvSpPr>
        <p:spPr>
          <a:xfrm>
            <a:off x="2714612" y="2714620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5" name="شكل بيضاوي 154"/>
          <p:cNvSpPr/>
          <p:nvPr/>
        </p:nvSpPr>
        <p:spPr>
          <a:xfrm>
            <a:off x="1857356" y="2714620"/>
            <a:ext cx="500066" cy="428628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6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4" fill="hold">
                      <p:stCondLst>
                        <p:cond delay="indefinite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>
                      <p:stCondLst>
                        <p:cond delay="indefinite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9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8" fill="hold">
                      <p:stCondLst>
                        <p:cond delay="indefinite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0" fill="hold">
                      <p:stCondLst>
                        <p:cond delay="indefinite"/>
                      </p:stCondLst>
                      <p:childTnLst>
                        <p:par>
                          <p:cTn id="321" fill="hold">
                            <p:stCondLst>
                              <p:cond delay="0"/>
                            </p:stCondLst>
                            <p:childTnLst>
                              <p:par>
                                <p:cTn id="3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6" fill="hold">
                      <p:stCondLst>
                        <p:cond delay="indefinite"/>
                      </p:stCondLst>
                      <p:childTnLst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3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4" fill="hold">
                      <p:stCondLst>
                        <p:cond delay="indefinite"/>
                      </p:stCondLst>
                      <p:childTnLst>
                        <p:par>
                          <p:cTn id="335" fill="hold">
                            <p:stCondLst>
                              <p:cond delay="0"/>
                            </p:stCondLst>
                            <p:childTnLst>
                              <p:par>
                                <p:cTn id="33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0" fill="hold">
                      <p:stCondLst>
                        <p:cond delay="indefinite"/>
                      </p:stCondLst>
                      <p:childTnLst>
                        <p:par>
                          <p:cTn id="341" fill="hold">
                            <p:stCondLst>
                              <p:cond delay="0"/>
                            </p:stCondLst>
                            <p:childTnLst>
                              <p:par>
                                <p:cTn id="34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4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4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8" fill="hold">
                      <p:stCondLst>
                        <p:cond delay="indefinite"/>
                      </p:stCondLst>
                      <p:childTnLst>
                        <p:par>
                          <p:cTn id="349" fill="hold">
                            <p:stCondLst>
                              <p:cond delay="0"/>
                            </p:stCondLst>
                            <p:childTnLst>
                              <p:par>
                                <p:cTn id="35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4" fill="hold">
                      <p:stCondLst>
                        <p:cond delay="indefinite"/>
                      </p:stCondLst>
                      <p:childTnLst>
                        <p:par>
                          <p:cTn id="355" fill="hold">
                            <p:stCondLst>
                              <p:cond delay="0"/>
                            </p:stCondLst>
                            <p:childTnLst>
                              <p:par>
                                <p:cTn id="35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6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2" fill="hold">
                      <p:stCondLst>
                        <p:cond delay="indefinite"/>
                      </p:stCondLst>
                      <p:childTnLst>
                        <p:par>
                          <p:cTn id="363" fill="hold">
                            <p:stCondLst>
                              <p:cond delay="0"/>
                            </p:stCondLst>
                            <p:childTnLst>
                              <p:par>
                                <p:cTn id="36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8" fill="hold">
                      <p:stCondLst>
                        <p:cond delay="indefinite"/>
                      </p:stCondLst>
                      <p:childTnLst>
                        <p:par>
                          <p:cTn id="369" fill="hold">
                            <p:stCondLst>
                              <p:cond delay="0"/>
                            </p:stCondLst>
                            <p:childTnLst>
                              <p:par>
                                <p:cTn id="37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7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7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6" fill="hold">
                      <p:stCondLst>
                        <p:cond delay="indefinite"/>
                      </p:stCondLst>
                      <p:childTnLst>
                        <p:par>
                          <p:cTn id="377" fill="hold">
                            <p:stCondLst>
                              <p:cond delay="0"/>
                            </p:stCondLst>
                            <p:childTnLst>
                              <p:par>
                                <p:cTn id="37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8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8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4" fill="hold">
                      <p:stCondLst>
                        <p:cond delay="indefinite"/>
                      </p:stCondLst>
                      <p:childTnLst>
                        <p:par>
                          <p:cTn id="385" fill="hold">
                            <p:stCondLst>
                              <p:cond delay="0"/>
                            </p:stCondLst>
                            <p:childTnLst>
                              <p:par>
                                <p:cTn id="38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0" fill="hold">
                      <p:stCondLst>
                        <p:cond delay="indefinite"/>
                      </p:stCondLst>
                      <p:childTnLst>
                        <p:par>
                          <p:cTn id="391" fill="hold">
                            <p:stCondLst>
                              <p:cond delay="0"/>
                            </p:stCondLst>
                            <p:childTnLst>
                              <p:par>
                                <p:cTn id="39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9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9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8" fill="hold">
                      <p:stCondLst>
                        <p:cond delay="indefinite"/>
                      </p:stCondLst>
                      <p:childTnLst>
                        <p:par>
                          <p:cTn id="399" fill="hold">
                            <p:stCondLst>
                              <p:cond delay="0"/>
                            </p:stCondLst>
                            <p:childTnLst>
                              <p:par>
                                <p:cTn id="40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4" fill="hold">
                      <p:stCondLst>
                        <p:cond delay="indefinite"/>
                      </p:stCondLst>
                      <p:childTnLst>
                        <p:par>
                          <p:cTn id="405" fill="hold">
                            <p:stCondLst>
                              <p:cond delay="0"/>
                            </p:stCondLst>
                            <p:childTnLst>
                              <p:par>
                                <p:cTn id="40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2" fill="hold">
                      <p:stCondLst>
                        <p:cond delay="indefinite"/>
                      </p:stCondLst>
                      <p:childTnLst>
                        <p:par>
                          <p:cTn id="423" fill="hold">
                            <p:stCondLst>
                              <p:cond delay="0"/>
                            </p:stCondLst>
                            <p:childTnLst>
                              <p:par>
                                <p:cTn id="42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6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8" fill="hold">
                      <p:stCondLst>
                        <p:cond delay="indefinite"/>
                      </p:stCondLst>
                      <p:childTnLst>
                        <p:par>
                          <p:cTn id="429" fill="hold">
                            <p:stCondLst>
                              <p:cond delay="0"/>
                            </p:stCondLst>
                            <p:childTnLst>
                              <p:par>
                                <p:cTn id="43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3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3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6" fill="hold">
                      <p:stCondLst>
                        <p:cond delay="indefinite"/>
                      </p:stCondLst>
                      <p:childTnLst>
                        <p:par>
                          <p:cTn id="437" fill="hold">
                            <p:stCondLst>
                              <p:cond delay="0"/>
                            </p:stCondLst>
                            <p:childTnLst>
                              <p:par>
                                <p:cTn id="43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0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2" fill="hold">
                      <p:stCondLst>
                        <p:cond delay="indefinite"/>
                      </p:stCondLst>
                      <p:childTnLst>
                        <p:par>
                          <p:cTn id="443" fill="hold">
                            <p:stCondLst>
                              <p:cond delay="0"/>
                            </p:stCondLst>
                            <p:childTnLst>
                              <p:par>
                                <p:cTn id="44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0" fill="hold">
                      <p:stCondLst>
                        <p:cond delay="indefinite"/>
                      </p:stCondLst>
                      <p:childTnLst>
                        <p:par>
                          <p:cTn id="461" fill="hold">
                            <p:stCondLst>
                              <p:cond delay="0"/>
                            </p:stCondLst>
                            <p:childTnLst>
                              <p:par>
                                <p:cTn id="46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4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6" fill="hold">
                      <p:stCondLst>
                        <p:cond delay="indefinite"/>
                      </p:stCondLst>
                      <p:childTnLst>
                        <p:par>
                          <p:cTn id="467" fill="hold">
                            <p:stCondLst>
                              <p:cond delay="0"/>
                            </p:stCondLst>
                            <p:childTnLst>
                              <p:par>
                                <p:cTn id="46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7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7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4" fill="hold">
                      <p:stCondLst>
                        <p:cond delay="indefinite"/>
                      </p:stCondLst>
                      <p:childTnLst>
                        <p:par>
                          <p:cTn id="475" fill="hold">
                            <p:stCondLst>
                              <p:cond delay="0"/>
                            </p:stCondLst>
                            <p:childTnLst>
                              <p:par>
                                <p:cTn id="47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8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0" fill="hold">
                      <p:stCondLst>
                        <p:cond delay="indefinite"/>
                      </p:stCondLst>
                      <p:childTnLst>
                        <p:par>
                          <p:cTn id="481" fill="hold">
                            <p:stCondLst>
                              <p:cond delay="0"/>
                            </p:stCondLst>
                            <p:childTnLst>
                              <p:par>
                                <p:cTn id="48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8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8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8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8" fill="hold">
                      <p:stCondLst>
                        <p:cond delay="indefinite"/>
                      </p:stCondLst>
                      <p:childTnLst>
                        <p:par>
                          <p:cTn id="489" fill="hold">
                            <p:stCondLst>
                              <p:cond delay="0"/>
                            </p:stCondLst>
                            <p:childTnLst>
                              <p:par>
                                <p:cTn id="49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3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4" fill="hold">
                      <p:stCondLst>
                        <p:cond delay="indefinite"/>
                      </p:stCondLst>
                      <p:childTnLst>
                        <p:par>
                          <p:cTn id="495" fill="hold">
                            <p:stCondLst>
                              <p:cond delay="0"/>
                            </p:stCondLst>
                            <p:childTnLst>
                              <p:par>
                                <p:cTn id="49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2" fill="hold">
                      <p:stCondLst>
                        <p:cond delay="indefinite"/>
                      </p:stCondLst>
                      <p:childTnLst>
                        <p:par>
                          <p:cTn id="513" fill="hold">
                            <p:stCondLst>
                              <p:cond delay="0"/>
                            </p:stCondLst>
                            <p:childTnLst>
                              <p:par>
                                <p:cTn id="51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8" fill="hold">
                      <p:stCondLst>
                        <p:cond delay="indefinite"/>
                      </p:stCondLst>
                      <p:childTnLst>
                        <p:par>
                          <p:cTn id="519" fill="hold">
                            <p:stCondLst>
                              <p:cond delay="0"/>
                            </p:stCondLst>
                            <p:childTnLst>
                              <p:par>
                                <p:cTn id="52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6" fill="hold">
                      <p:stCondLst>
                        <p:cond delay="indefinite"/>
                      </p:stCondLst>
                      <p:childTnLst>
                        <p:par>
                          <p:cTn id="527" fill="hold">
                            <p:stCondLst>
                              <p:cond delay="0"/>
                            </p:stCondLst>
                            <p:childTnLst>
                              <p:par>
                                <p:cTn id="52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0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1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2" fill="hold">
                      <p:stCondLst>
                        <p:cond delay="indefinite"/>
                      </p:stCondLst>
                      <p:childTnLst>
                        <p:par>
                          <p:cTn id="533" fill="hold">
                            <p:stCondLst>
                              <p:cond delay="0"/>
                            </p:stCondLst>
                            <p:childTnLst>
                              <p:par>
                                <p:cTn id="53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3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3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0" fill="hold">
                      <p:stCondLst>
                        <p:cond delay="indefinite"/>
                      </p:stCondLst>
                      <p:childTnLst>
                        <p:par>
                          <p:cTn id="541" fill="hold">
                            <p:stCondLst>
                              <p:cond delay="0"/>
                            </p:stCondLst>
                            <p:childTnLst>
                              <p:par>
                                <p:cTn id="54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4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5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6" fill="hold">
                      <p:stCondLst>
                        <p:cond delay="indefinite"/>
                      </p:stCondLst>
                      <p:childTnLst>
                        <p:par>
                          <p:cTn id="547" fill="hold">
                            <p:stCondLst>
                              <p:cond delay="0"/>
                            </p:stCondLst>
                            <p:childTnLst>
                              <p:par>
                                <p:cTn id="54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5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5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4" fill="hold">
                      <p:stCondLst>
                        <p:cond delay="indefinite"/>
                      </p:stCondLst>
                      <p:childTnLst>
                        <p:par>
                          <p:cTn id="555" fill="hold">
                            <p:stCondLst>
                              <p:cond delay="0"/>
                            </p:stCondLst>
                            <p:childTnLst>
                              <p:par>
                                <p:cTn id="55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9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0" fill="hold">
                      <p:stCondLst>
                        <p:cond delay="indefinite"/>
                      </p:stCondLst>
                      <p:childTnLst>
                        <p:par>
                          <p:cTn id="561" fill="hold">
                            <p:stCondLst>
                              <p:cond delay="0"/>
                            </p:stCondLst>
                            <p:childTnLst>
                              <p:par>
                                <p:cTn id="56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6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6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6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6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8" fill="hold">
                      <p:stCondLst>
                        <p:cond delay="indefinite"/>
                      </p:stCondLst>
                      <p:childTnLst>
                        <p:par>
                          <p:cTn id="569" fill="hold">
                            <p:stCondLst>
                              <p:cond delay="0"/>
                            </p:stCondLst>
                            <p:childTnLst>
                              <p:par>
                                <p:cTn id="57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2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4" fill="hold">
                      <p:stCondLst>
                        <p:cond delay="indefinite"/>
                      </p:stCondLst>
                      <p:childTnLst>
                        <p:par>
                          <p:cTn id="575" fill="hold">
                            <p:stCondLst>
                              <p:cond delay="0"/>
                            </p:stCondLst>
                            <p:childTnLst>
                              <p:par>
                                <p:cTn id="57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2" fill="hold">
                      <p:stCondLst>
                        <p:cond delay="indefinite"/>
                      </p:stCondLst>
                      <p:childTnLst>
                        <p:par>
                          <p:cTn id="593" fill="hold">
                            <p:stCondLst>
                              <p:cond delay="0"/>
                            </p:stCondLst>
                            <p:childTnLst>
                              <p:par>
                                <p:cTn id="59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8" fill="hold">
                      <p:stCondLst>
                        <p:cond delay="indefinite"/>
                      </p:stCondLst>
                      <p:childTnLst>
                        <p:par>
                          <p:cTn id="599" fill="hold">
                            <p:stCondLst>
                              <p:cond delay="0"/>
                            </p:stCondLst>
                            <p:childTnLst>
                              <p:par>
                                <p:cTn id="60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0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0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0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6" fill="hold">
                      <p:stCondLst>
                        <p:cond delay="indefinite"/>
                      </p:stCondLst>
                      <p:childTnLst>
                        <p:par>
                          <p:cTn id="607" fill="hold">
                            <p:stCondLst>
                              <p:cond delay="0"/>
                            </p:stCondLst>
                            <p:childTnLst>
                              <p:par>
                                <p:cTn id="60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0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1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2" fill="hold">
                      <p:stCondLst>
                        <p:cond delay="indefinite"/>
                      </p:stCondLst>
                      <p:childTnLst>
                        <p:par>
                          <p:cTn id="613" fill="hold">
                            <p:stCondLst>
                              <p:cond delay="0"/>
                            </p:stCondLst>
                            <p:childTnLst>
                              <p:par>
                                <p:cTn id="6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0" fill="hold">
                      <p:stCondLst>
                        <p:cond delay="indefinite"/>
                      </p:stCondLst>
                      <p:childTnLst>
                        <p:par>
                          <p:cTn id="631" fill="hold">
                            <p:stCondLst>
                              <p:cond delay="0"/>
                            </p:stCondLst>
                            <p:childTnLst>
                              <p:par>
                                <p:cTn id="63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4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5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6" fill="hold">
                      <p:stCondLst>
                        <p:cond delay="indefinite"/>
                      </p:stCondLst>
                      <p:childTnLst>
                        <p:par>
                          <p:cTn id="637" fill="hold">
                            <p:stCondLst>
                              <p:cond delay="0"/>
                            </p:stCondLst>
                            <p:childTnLst>
                              <p:par>
                                <p:cTn id="63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4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4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4" fill="hold">
                      <p:stCondLst>
                        <p:cond delay="indefinite"/>
                      </p:stCondLst>
                      <p:childTnLst>
                        <p:par>
                          <p:cTn id="645" fill="hold">
                            <p:stCondLst>
                              <p:cond delay="0"/>
                            </p:stCondLst>
                            <p:childTnLst>
                              <p:par>
                                <p:cTn id="64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8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9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0" fill="hold">
                      <p:stCondLst>
                        <p:cond delay="indefinite"/>
                      </p:stCondLst>
                      <p:childTnLst>
                        <p:par>
                          <p:cTn id="651" fill="hold">
                            <p:stCondLst>
                              <p:cond delay="0"/>
                            </p:stCondLst>
                            <p:childTnLst>
                              <p:par>
                                <p:cTn id="65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5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5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8" fill="hold">
                      <p:stCondLst>
                        <p:cond delay="indefinite"/>
                      </p:stCondLst>
                      <p:childTnLst>
                        <p:par>
                          <p:cTn id="659" fill="hold">
                            <p:stCondLst>
                              <p:cond delay="0"/>
                            </p:stCondLst>
                            <p:childTnLst>
                              <p:par>
                                <p:cTn id="66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2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3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4" fill="hold">
                      <p:stCondLst>
                        <p:cond delay="indefinite"/>
                      </p:stCondLst>
                      <p:childTnLst>
                        <p:par>
                          <p:cTn id="665" fill="hold">
                            <p:stCondLst>
                              <p:cond delay="0"/>
                            </p:stCondLst>
                            <p:childTnLst>
                              <p:par>
                                <p:cTn id="66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6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6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7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7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2" fill="hold">
                      <p:stCondLst>
                        <p:cond delay="indefinite"/>
                      </p:stCondLst>
                      <p:childTnLst>
                        <p:par>
                          <p:cTn id="673" fill="hold">
                            <p:stCondLst>
                              <p:cond delay="0"/>
                            </p:stCondLst>
                            <p:childTnLst>
                              <p:par>
                                <p:cTn id="67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8" fill="hold">
                      <p:stCondLst>
                        <p:cond delay="indefinite"/>
                      </p:stCondLst>
                      <p:childTnLst>
                        <p:par>
                          <p:cTn id="679" fill="hold">
                            <p:stCondLst>
                              <p:cond delay="0"/>
                            </p:stCondLst>
                            <p:childTnLst>
                              <p:par>
                                <p:cTn id="68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6" fill="hold">
                      <p:stCondLst>
                        <p:cond delay="indefinite"/>
                      </p:stCondLst>
                      <p:childTnLst>
                        <p:par>
                          <p:cTn id="697" fill="hold">
                            <p:stCondLst>
                              <p:cond delay="0"/>
                            </p:stCondLst>
                            <p:childTnLst>
                              <p:par>
                                <p:cTn id="69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0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1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2" fill="hold">
                      <p:stCondLst>
                        <p:cond delay="indefinite"/>
                      </p:stCondLst>
                      <p:childTnLst>
                        <p:par>
                          <p:cTn id="703" fill="hold">
                            <p:stCondLst>
                              <p:cond delay="0"/>
                            </p:stCondLst>
                            <p:childTnLst>
                              <p:par>
                                <p:cTn id="70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0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0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0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0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0" fill="hold">
                      <p:stCondLst>
                        <p:cond delay="indefinite"/>
                      </p:stCondLst>
                      <p:childTnLst>
                        <p:par>
                          <p:cTn id="711" fill="hold">
                            <p:stCondLst>
                              <p:cond delay="0"/>
                            </p:stCondLst>
                            <p:childTnLst>
                              <p:par>
                                <p:cTn id="7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4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5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6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7" fill="hold">
                      <p:stCondLst>
                        <p:cond delay="indefinite"/>
                      </p:stCondLst>
                      <p:childTnLst>
                        <p:par>
                          <p:cTn id="718" fill="hold">
                            <p:stCondLst>
                              <p:cond delay="0"/>
                            </p:stCondLst>
                            <p:childTnLst>
                              <p:par>
                                <p:cTn id="7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1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2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3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4" fill="hold">
                      <p:stCondLst>
                        <p:cond delay="indefinite"/>
                      </p:stCondLst>
                      <p:childTnLst>
                        <p:par>
                          <p:cTn id="725" fill="hold">
                            <p:stCondLst>
                              <p:cond delay="0"/>
                            </p:stCondLst>
                            <p:childTnLst>
                              <p:par>
                                <p:cTn id="7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8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9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0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1" fill="hold">
                      <p:stCondLst>
                        <p:cond delay="indefinite"/>
                      </p:stCondLst>
                      <p:childTnLst>
                        <p:par>
                          <p:cTn id="732" fill="hold">
                            <p:stCondLst>
                              <p:cond delay="0"/>
                            </p:stCondLst>
                            <p:childTnLst>
                              <p:par>
                                <p:cTn id="7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5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6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7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8" fill="hold">
                      <p:stCondLst>
                        <p:cond delay="indefinite"/>
                      </p:stCondLst>
                      <p:childTnLst>
                        <p:par>
                          <p:cTn id="739" fill="hold">
                            <p:stCondLst>
                              <p:cond delay="0"/>
                            </p:stCondLst>
                            <p:childTnLst>
                              <p:par>
                                <p:cTn id="7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2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3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4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5" fill="hold">
                      <p:stCondLst>
                        <p:cond delay="indefinite"/>
                      </p:stCondLst>
                      <p:childTnLst>
                        <p:par>
                          <p:cTn id="746" fill="hold">
                            <p:stCondLst>
                              <p:cond delay="0"/>
                            </p:stCondLst>
                            <p:childTnLst>
                              <p:par>
                                <p:cTn id="7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49" dur="8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50" dur="8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1" dur="8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2" fill="hold">
                      <p:stCondLst>
                        <p:cond delay="indefinite"/>
                      </p:stCondLst>
                      <p:childTnLst>
                        <p:par>
                          <p:cTn id="753" fill="hold">
                            <p:stCondLst>
                              <p:cond delay="0"/>
                            </p:stCondLst>
                            <p:childTnLst>
                              <p:par>
                                <p:cTn id="7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56" dur="8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57" dur="8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8" dur="8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3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84" grpId="0"/>
      <p:bldP spid="85" grpId="0"/>
      <p:bldP spid="86" grpId="0"/>
      <p:bldP spid="87" grpId="0"/>
      <p:bldP spid="88" grpId="0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07" grpId="0"/>
      <p:bldP spid="124" grpId="0"/>
      <p:bldP spid="133" grpId="0" animBg="1"/>
      <p:bldP spid="134" grpId="0" animBg="1"/>
      <p:bldP spid="135" grpId="0" animBg="1"/>
      <p:bldP spid="136" grpId="0" animBg="1"/>
      <p:bldP spid="137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001056" cy="108266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SA" sz="1800" b="1" dirty="0" smtClean="0"/>
              <a:t>وللحصول على التوزيع التكراري أو اختصاراً الجدول التكراري لبيانات الجدول السابق، نأخذ العمودين الأول والأخير من الجدول فنحصل على الجدول التكراري الآتي :</a:t>
            </a:r>
            <a:endParaRPr lang="ar-SA" sz="18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457200" y="2886101"/>
            <a:ext cx="4038600" cy="1954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857488" y="214290"/>
            <a:ext cx="4500594" cy="92869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ar-SA" sz="2800" b="1" dirty="0" smtClean="0">
                <a:solidFill>
                  <a:schemeClr val="tx1"/>
                </a:solidFill>
              </a:rPr>
              <a:t/>
            </a:r>
            <a:br>
              <a:rPr lang="ar-SA" sz="2800" b="1" dirty="0" smtClean="0">
                <a:solidFill>
                  <a:schemeClr val="tx1"/>
                </a:solidFill>
              </a:rPr>
            </a:br>
            <a:r>
              <a:rPr lang="ar-SA" sz="2800" b="1" dirty="0" smtClean="0">
                <a:solidFill>
                  <a:schemeClr val="tx1"/>
                </a:solidFill>
              </a:rPr>
              <a:t>التكرار </a:t>
            </a:r>
            <a:r>
              <a:rPr lang="ar-SA" sz="2800" b="1" dirty="0">
                <a:solidFill>
                  <a:schemeClr val="tx1"/>
                </a:solidFill>
              </a:rPr>
              <a:t>النسبي والمئوي</a:t>
            </a:r>
            <a:r>
              <a:rPr lang="en-US" sz="2800" dirty="0">
                <a:solidFill>
                  <a:schemeClr val="tx1"/>
                </a:solidFill>
              </a:rPr>
              <a:t/>
            </a:r>
            <a:br>
              <a:rPr lang="en-US" sz="2800" dirty="0">
                <a:solidFill>
                  <a:schemeClr val="tx1"/>
                </a:solidFill>
              </a:rPr>
            </a:br>
            <a:endParaRPr lang="ar-SA" sz="2800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28662" y="1214423"/>
            <a:ext cx="8001056" cy="1071570"/>
          </a:xfrm>
        </p:spPr>
        <p:txBody>
          <a:bodyPr>
            <a:normAutofit/>
          </a:bodyPr>
          <a:lstStyle/>
          <a:p>
            <a:r>
              <a:rPr lang="ar-SA" sz="2200" b="1" u="sng" dirty="0"/>
              <a:t>التكرار النسبي لأي صفة </a:t>
            </a:r>
            <a:r>
              <a:rPr lang="ar-SA" sz="2200" b="1" u="sng" dirty="0" smtClean="0"/>
              <a:t>:</a:t>
            </a:r>
            <a:r>
              <a:rPr lang="ar-SA" sz="2200" b="1" dirty="0" smtClean="0"/>
              <a:t>هو </a:t>
            </a:r>
            <a:r>
              <a:rPr lang="ar-SA" sz="2200" b="1" dirty="0"/>
              <a:t>تكرار تلك الصفة مقسوماً على مجموع التكرارات</a:t>
            </a:r>
            <a:r>
              <a:rPr lang="ar-SA" sz="2200" b="1" dirty="0" smtClean="0"/>
              <a:t>.         أي أن :</a:t>
            </a:r>
          </a:p>
          <a:p>
            <a:endParaRPr lang="ar-SA" sz="2000" b="1" u="sng" dirty="0" smtClean="0"/>
          </a:p>
        </p:txBody>
      </p:sp>
      <p:sp>
        <p:nvSpPr>
          <p:cNvPr id="17" name="مستطيل 16"/>
          <p:cNvSpPr/>
          <p:nvPr/>
        </p:nvSpPr>
        <p:spPr>
          <a:xfrm>
            <a:off x="4500562" y="1639661"/>
            <a:ext cx="3071802" cy="646331"/>
          </a:xfrm>
          <a:prstGeom prst="rect">
            <a:avLst/>
          </a:prstGeom>
          <a:solidFill>
            <a:srgbClr val="FFFFAB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SA" b="1" dirty="0" smtClean="0"/>
              <a:t>التكرار النسبي =  </a:t>
            </a:r>
            <a:r>
              <a:rPr lang="ar-SA" b="1" u="sng" dirty="0" smtClean="0"/>
              <a:t>تكـرار  الصــــــفة   </a:t>
            </a:r>
          </a:p>
          <a:p>
            <a:r>
              <a:rPr lang="ar-SA" b="1" dirty="0" smtClean="0"/>
              <a:t>                     مجموع  </a:t>
            </a:r>
            <a:r>
              <a:rPr lang="ar-SA" b="1" dirty="0" err="1" smtClean="0"/>
              <a:t>التكرارت</a:t>
            </a:r>
            <a:r>
              <a:rPr lang="ar-SA" b="1" dirty="0" smtClean="0"/>
              <a:t>  </a:t>
            </a:r>
          </a:p>
        </p:txBody>
      </p:sp>
      <p:sp>
        <p:nvSpPr>
          <p:cNvPr id="18" name="مستطيل 17"/>
          <p:cNvSpPr/>
          <p:nvPr/>
        </p:nvSpPr>
        <p:spPr>
          <a:xfrm>
            <a:off x="4357686" y="2714620"/>
            <a:ext cx="3286148" cy="584775"/>
          </a:xfrm>
          <a:prstGeom prst="rect">
            <a:avLst/>
          </a:prstGeom>
          <a:solidFill>
            <a:srgbClr val="FFFFAB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SA" b="1" dirty="0" smtClean="0"/>
              <a:t>التكرار المئوي= التكرار النسبي </a:t>
            </a:r>
            <a:r>
              <a:rPr lang="az-Cyrl-AZ" sz="2400" b="1" dirty="0" smtClean="0"/>
              <a:t>Х</a:t>
            </a:r>
            <a:r>
              <a:rPr lang="ar-SA" sz="2400" b="1" dirty="0" smtClean="0"/>
              <a:t>100    </a:t>
            </a:r>
            <a:endParaRPr lang="ar-SA" b="1" u="sng" dirty="0" smtClean="0"/>
          </a:p>
          <a:p>
            <a:r>
              <a:rPr lang="ar-SA" sz="800" b="1" dirty="0" smtClean="0"/>
              <a:t>                     </a:t>
            </a:r>
          </a:p>
        </p:txBody>
      </p:sp>
      <p:graphicFrame>
        <p:nvGraphicFramePr>
          <p:cNvPr id="19" name="جدول 18"/>
          <p:cNvGraphicFramePr>
            <a:graphicFrameLocks noGrp="1"/>
          </p:cNvGraphicFramePr>
          <p:nvPr/>
        </p:nvGraphicFramePr>
        <p:xfrm>
          <a:off x="3857620" y="3571876"/>
          <a:ext cx="2595538" cy="2749367"/>
        </p:xfrm>
        <a:graphic>
          <a:graphicData uri="http://schemas.openxmlformats.org/drawingml/2006/table">
            <a:tbl>
              <a:tblPr rtl="1" firstRow="1" bandRow="1">
                <a:tableStyleId>{8A107856-5554-42FB-B03E-39F5DBC370BA}</a:tableStyleId>
              </a:tblPr>
              <a:tblGrid>
                <a:gridCol w="1152364"/>
                <a:gridCol w="1443174"/>
              </a:tblGrid>
              <a:tr h="554807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التقدير</a:t>
                      </a:r>
                      <a:endParaRPr lang="ar-SA" dirty="0"/>
                    </a:p>
                  </a:txBody>
                  <a:tcPr>
                    <a:solidFill>
                      <a:srgbClr val="C7F59D">
                        <a:alpha val="7176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التكرار</a:t>
                      </a:r>
                      <a:endParaRPr lang="ar-SA" dirty="0"/>
                    </a:p>
                  </a:txBody>
                  <a:tcPr>
                    <a:solidFill>
                      <a:srgbClr val="C7F59D">
                        <a:alpha val="71765"/>
                      </a:srgbClr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ar-SA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ممتاز</a:t>
                      </a:r>
                    </a:p>
                  </a:txBody>
                  <a:tcPr>
                    <a:solidFill>
                      <a:srgbClr val="C7F59D">
                        <a:alpha val="7176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>
                    <a:solidFill>
                      <a:srgbClr val="C7F59D">
                        <a:alpha val="71765"/>
                      </a:srgbClr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ar-SA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جيد جدًّا</a:t>
                      </a:r>
                      <a:endParaRPr lang="ar-SA" b="1" dirty="0"/>
                    </a:p>
                  </a:txBody>
                  <a:tcPr>
                    <a:solidFill>
                      <a:srgbClr val="C7F59D">
                        <a:alpha val="7176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8</a:t>
                      </a:r>
                      <a:endParaRPr lang="ar-SA" b="1" dirty="0"/>
                    </a:p>
                  </a:txBody>
                  <a:tcPr>
                    <a:solidFill>
                      <a:srgbClr val="C7F59D">
                        <a:alpha val="71765"/>
                      </a:srgbClr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جيد</a:t>
                      </a:r>
                      <a:endParaRPr lang="ar-SA" b="1" dirty="0"/>
                    </a:p>
                  </a:txBody>
                  <a:tcPr>
                    <a:solidFill>
                      <a:srgbClr val="C7F59D">
                        <a:alpha val="7176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16</a:t>
                      </a:r>
                      <a:endParaRPr lang="ar-SA" b="1" dirty="0"/>
                    </a:p>
                  </a:txBody>
                  <a:tcPr>
                    <a:solidFill>
                      <a:srgbClr val="C7F59D">
                        <a:alpha val="71765"/>
                      </a:srgbClr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ar-SA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مقبول</a:t>
                      </a:r>
                    </a:p>
                  </a:txBody>
                  <a:tcPr>
                    <a:solidFill>
                      <a:srgbClr val="C7F59D">
                        <a:alpha val="7176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>
                    <a:solidFill>
                      <a:srgbClr val="C7F59D">
                        <a:alpha val="71765"/>
                      </a:srgbClr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b="1" dirty="0" smtClean="0"/>
                        <a:t>راسب</a:t>
                      </a:r>
                      <a:endParaRPr lang="ar-SA" b="1" dirty="0"/>
                    </a:p>
                  </a:txBody>
                  <a:tcPr>
                    <a:solidFill>
                      <a:srgbClr val="C7F59D">
                        <a:alpha val="7176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b="1" dirty="0" smtClean="0"/>
                        <a:t>6</a:t>
                      </a:r>
                      <a:endParaRPr lang="ar-SA" b="1" dirty="0"/>
                    </a:p>
                  </a:txBody>
                  <a:tcPr>
                    <a:solidFill>
                      <a:srgbClr val="C7F59D">
                        <a:alpha val="71765"/>
                      </a:srgbClr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المجموع</a:t>
                      </a:r>
                      <a:endParaRPr lang="ar-SA" dirty="0"/>
                    </a:p>
                  </a:txBody>
                  <a:tcPr>
                    <a:solidFill>
                      <a:srgbClr val="C7F59D">
                        <a:alpha val="7176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b="1" dirty="0" smtClean="0"/>
                        <a:t>40</a:t>
                      </a:r>
                      <a:endParaRPr lang="ar-SA" b="1" dirty="0"/>
                    </a:p>
                  </a:txBody>
                  <a:tcPr>
                    <a:solidFill>
                      <a:srgbClr val="C7F59D">
                        <a:alpha val="71765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1" name="مربع نص 20"/>
          <p:cNvSpPr txBox="1"/>
          <p:nvPr/>
        </p:nvSpPr>
        <p:spPr>
          <a:xfrm>
            <a:off x="6572264" y="4286256"/>
            <a:ext cx="2428860" cy="1231106"/>
          </a:xfrm>
          <a:prstGeom prst="rect">
            <a:avLst/>
          </a:prstGeom>
          <a:ln/>
        </p:spPr>
        <p:style>
          <a:lnRef idx="0">
            <a:schemeClr val="accent6"/>
          </a:lnRef>
          <a:fillRef idx="1003">
            <a:schemeClr val="lt2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مثال :</a:t>
            </a:r>
          </a:p>
          <a:p>
            <a:r>
              <a:rPr lang="ar-SA" b="1" dirty="0" smtClean="0">
                <a:solidFill>
                  <a:schemeClr val="tx1"/>
                </a:solidFill>
              </a:rPr>
              <a:t>أوجد الجدول التكراري النسبي والمئوي.لبيانات في الجدول التكراري المقابل </a:t>
            </a:r>
            <a:endParaRPr lang="ar-SA" b="1" dirty="0">
              <a:solidFill>
                <a:schemeClr val="tx1"/>
              </a:solidFill>
            </a:endParaRPr>
          </a:p>
        </p:txBody>
      </p:sp>
      <p:graphicFrame>
        <p:nvGraphicFramePr>
          <p:cNvPr id="22" name="جدول 21"/>
          <p:cNvGraphicFramePr>
            <a:graphicFrameLocks noGrp="1"/>
          </p:cNvGraphicFramePr>
          <p:nvPr/>
        </p:nvGraphicFramePr>
        <p:xfrm>
          <a:off x="319786" y="3571876"/>
          <a:ext cx="3537834" cy="2749367"/>
        </p:xfrm>
        <a:graphic>
          <a:graphicData uri="http://schemas.openxmlformats.org/drawingml/2006/table">
            <a:tbl>
              <a:tblPr rtl="1" firstRow="1" bandRow="1">
                <a:tableStyleId>{8A107856-5554-42FB-B03E-39F5DBC370BA}</a:tableStyleId>
              </a:tblPr>
              <a:tblGrid>
                <a:gridCol w="1688852"/>
                <a:gridCol w="1848982"/>
              </a:tblGrid>
              <a:tr h="554807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التكرار النسبي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التكرار المئوي</a:t>
                      </a:r>
                      <a:endParaRPr lang="ar-SA" dirty="0"/>
                    </a:p>
                  </a:txBody>
                  <a:tcPr/>
                </a:tc>
              </a:tr>
              <a:tr h="321436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            </a:t>
                      </a:r>
                      <a:endParaRPr lang="ar-SA" dirty="0"/>
                    </a:p>
                  </a:txBody>
                  <a:tcPr/>
                </a:tc>
              </a:tr>
              <a:tr h="280044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21436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21436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21436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2143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" name="مستطيل 24"/>
          <p:cNvSpPr/>
          <p:nvPr/>
        </p:nvSpPr>
        <p:spPr>
          <a:xfrm>
            <a:off x="1000100" y="2285992"/>
            <a:ext cx="77153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b="1" u="sng" dirty="0" smtClean="0"/>
              <a:t>التكرار المئوي </a:t>
            </a:r>
            <a:r>
              <a:rPr lang="ar-SA" sz="2000" b="1" dirty="0" smtClean="0"/>
              <a:t>لأي صفة هو التكرار النسبي لتلك الصفة مضروباً في 100 .                        أي أن :</a:t>
            </a:r>
            <a:endParaRPr lang="ar-SA" sz="2000" dirty="0"/>
          </a:p>
        </p:txBody>
      </p:sp>
      <p:sp>
        <p:nvSpPr>
          <p:cNvPr id="26" name="مربع نص 25"/>
          <p:cNvSpPr txBox="1"/>
          <p:nvPr/>
        </p:nvSpPr>
        <p:spPr>
          <a:xfrm>
            <a:off x="2143108" y="4143380"/>
            <a:ext cx="15716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5÷40</a:t>
            </a:r>
            <a:r>
              <a:rPr lang="ar-SA" b="1" dirty="0" smtClean="0"/>
              <a:t>= 0,125</a:t>
            </a:r>
            <a:endParaRPr lang="ar-SA" b="1" dirty="0"/>
          </a:p>
        </p:txBody>
      </p:sp>
      <p:sp>
        <p:nvSpPr>
          <p:cNvPr id="27" name="مربع نص 26"/>
          <p:cNvSpPr txBox="1"/>
          <p:nvPr/>
        </p:nvSpPr>
        <p:spPr>
          <a:xfrm>
            <a:off x="2143108" y="4500570"/>
            <a:ext cx="15716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8÷40</a:t>
            </a:r>
            <a:r>
              <a:rPr lang="ar-SA" b="1" dirty="0" smtClean="0"/>
              <a:t>= 0,2</a:t>
            </a:r>
            <a:endParaRPr lang="ar-SA" b="1" dirty="0"/>
          </a:p>
        </p:txBody>
      </p:sp>
      <p:sp>
        <p:nvSpPr>
          <p:cNvPr id="28" name="مربع نص 27"/>
          <p:cNvSpPr txBox="1"/>
          <p:nvPr/>
        </p:nvSpPr>
        <p:spPr>
          <a:xfrm>
            <a:off x="2143108" y="5214950"/>
            <a:ext cx="15716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5÷40</a:t>
            </a:r>
            <a:r>
              <a:rPr lang="ar-SA" b="1" dirty="0" smtClean="0"/>
              <a:t>= 0,125</a:t>
            </a:r>
            <a:endParaRPr lang="ar-SA" b="1" dirty="0"/>
          </a:p>
        </p:txBody>
      </p:sp>
      <p:sp>
        <p:nvSpPr>
          <p:cNvPr id="29" name="مربع نص 28"/>
          <p:cNvSpPr txBox="1"/>
          <p:nvPr/>
        </p:nvSpPr>
        <p:spPr>
          <a:xfrm>
            <a:off x="2143108" y="5572140"/>
            <a:ext cx="15716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6÷40</a:t>
            </a:r>
            <a:r>
              <a:rPr lang="ar-SA" b="1" dirty="0" smtClean="0"/>
              <a:t>= 0,15</a:t>
            </a:r>
            <a:endParaRPr lang="ar-SA" b="1" dirty="0"/>
          </a:p>
        </p:txBody>
      </p:sp>
      <p:sp>
        <p:nvSpPr>
          <p:cNvPr id="30" name="مربع نص 29"/>
          <p:cNvSpPr txBox="1"/>
          <p:nvPr/>
        </p:nvSpPr>
        <p:spPr>
          <a:xfrm>
            <a:off x="2285984" y="4845618"/>
            <a:ext cx="15716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16÷40</a:t>
            </a:r>
            <a:r>
              <a:rPr lang="ar-SA" b="1" dirty="0" smtClean="0"/>
              <a:t>= 0,4</a:t>
            </a:r>
            <a:endParaRPr lang="ar-SA" b="1" dirty="0"/>
          </a:p>
        </p:txBody>
      </p:sp>
      <p:sp>
        <p:nvSpPr>
          <p:cNvPr id="31" name="مربع نص 30"/>
          <p:cNvSpPr txBox="1"/>
          <p:nvPr/>
        </p:nvSpPr>
        <p:spPr>
          <a:xfrm>
            <a:off x="2285984" y="5929330"/>
            <a:ext cx="15716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1</a:t>
            </a:r>
            <a:endParaRPr lang="ar-SA" b="1" dirty="0"/>
          </a:p>
        </p:txBody>
      </p:sp>
      <p:sp>
        <p:nvSpPr>
          <p:cNvPr id="32" name="مربع نص 31"/>
          <p:cNvSpPr txBox="1"/>
          <p:nvPr/>
        </p:nvSpPr>
        <p:spPr>
          <a:xfrm>
            <a:off x="214282" y="4143380"/>
            <a:ext cx="192882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0,125</a:t>
            </a:r>
            <a:r>
              <a:rPr lang="ar-SA" b="1" dirty="0" smtClean="0">
                <a:solidFill>
                  <a:srgbClr val="FF0000"/>
                </a:solidFill>
              </a:rPr>
              <a:t>×100</a:t>
            </a:r>
            <a:r>
              <a:rPr lang="ar-SA" b="1" dirty="0" smtClean="0"/>
              <a:t>=12,5</a:t>
            </a:r>
            <a:endParaRPr lang="ar-SA" b="1" dirty="0"/>
          </a:p>
        </p:txBody>
      </p:sp>
      <p:sp>
        <p:nvSpPr>
          <p:cNvPr id="33" name="مربع نص 32"/>
          <p:cNvSpPr txBox="1"/>
          <p:nvPr/>
        </p:nvSpPr>
        <p:spPr>
          <a:xfrm>
            <a:off x="214282" y="4488428"/>
            <a:ext cx="192882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    0,2</a:t>
            </a:r>
            <a:r>
              <a:rPr lang="ar-SA" b="1" dirty="0" smtClean="0">
                <a:solidFill>
                  <a:srgbClr val="FF0000"/>
                </a:solidFill>
              </a:rPr>
              <a:t>×100</a:t>
            </a:r>
            <a:r>
              <a:rPr lang="ar-SA" b="1" dirty="0" smtClean="0"/>
              <a:t>=20</a:t>
            </a:r>
            <a:endParaRPr lang="ar-SA" b="1" dirty="0"/>
          </a:p>
        </p:txBody>
      </p:sp>
      <p:sp>
        <p:nvSpPr>
          <p:cNvPr id="34" name="مربع نص 33"/>
          <p:cNvSpPr txBox="1"/>
          <p:nvPr/>
        </p:nvSpPr>
        <p:spPr>
          <a:xfrm>
            <a:off x="71406" y="5559998"/>
            <a:ext cx="192882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0,15</a:t>
            </a:r>
            <a:r>
              <a:rPr lang="ar-SA" b="1" dirty="0" smtClean="0">
                <a:solidFill>
                  <a:srgbClr val="FF0000"/>
                </a:solidFill>
              </a:rPr>
              <a:t>×100</a:t>
            </a:r>
            <a:r>
              <a:rPr lang="ar-SA" b="1" dirty="0" smtClean="0"/>
              <a:t>=15</a:t>
            </a:r>
            <a:endParaRPr lang="ar-SA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214282" y="4845618"/>
            <a:ext cx="192882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    0,4</a:t>
            </a:r>
            <a:r>
              <a:rPr lang="ar-SA" b="1" dirty="0" smtClean="0">
                <a:solidFill>
                  <a:srgbClr val="FF0000"/>
                </a:solidFill>
              </a:rPr>
              <a:t>×100</a:t>
            </a:r>
            <a:r>
              <a:rPr lang="ar-SA" b="1" dirty="0" smtClean="0"/>
              <a:t>=40</a:t>
            </a:r>
            <a:endParaRPr lang="ar-SA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214282" y="5202808"/>
            <a:ext cx="192882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0,125</a:t>
            </a:r>
            <a:r>
              <a:rPr lang="ar-SA" b="1" dirty="0" smtClean="0">
                <a:solidFill>
                  <a:srgbClr val="FF0000"/>
                </a:solidFill>
              </a:rPr>
              <a:t>×100</a:t>
            </a:r>
            <a:r>
              <a:rPr lang="ar-SA" b="1" dirty="0" smtClean="0"/>
              <a:t>=12,5</a:t>
            </a:r>
            <a:endParaRPr lang="ar-SA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366682" y="5988626"/>
            <a:ext cx="192882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100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8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80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80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6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7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3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4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6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7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3" dur="8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4" dur="8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8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0" dur="8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1" dur="80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80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7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8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4" dur="8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5" dur="80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80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17" grpId="0" animBg="1"/>
      <p:bldP spid="18" grpId="0" animBg="1"/>
      <p:bldP spid="21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theme/theme1.xml><?xml version="1.0" encoding="utf-8"?>
<a:theme xmlns:a="http://schemas.openxmlformats.org/drawingml/2006/main" name="سمة1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سمة12</Template>
  <TotalTime>450</TotalTime>
  <Words>216</Words>
  <Application>Microsoft Office PowerPoint</Application>
  <PresentationFormat>عرض على الشاشة (3:4)‏</PresentationFormat>
  <Paragraphs>66</Paragraphs>
  <Slides>4</Slides>
  <Notes>4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سمة12</vt:lpstr>
      <vt:lpstr>التوزيعات والجداول التكرارية</vt:lpstr>
      <vt:lpstr>الشريحة 2</vt:lpstr>
      <vt:lpstr>وللحصول على التوزيع التكراري أو اختصاراً الجدول التكراري لبيانات الجدول السابق، نأخذ العمودين الأول والأخير من الجدول فنحصل على الجدول التكراري الآتي :</vt:lpstr>
      <vt:lpstr> التكرار النسبي والمئوي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msfr</dc:creator>
  <cp:lastModifiedBy>msfr</cp:lastModifiedBy>
  <cp:revision>52</cp:revision>
  <dcterms:created xsi:type="dcterms:W3CDTF">2008-05-15T23:33:05Z</dcterms:created>
  <dcterms:modified xsi:type="dcterms:W3CDTF">2008-06-03T22:17:49Z</dcterms:modified>
</cp:coreProperties>
</file>