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9" r:id="rId22"/>
    <p:sldId id="280" r:id="rId23"/>
    <p:sldId id="281" r:id="rId24"/>
    <p:sldId id="276" r:id="rId25"/>
    <p:sldId id="277" r:id="rId26"/>
    <p:sldId id="278" r:id="rId27"/>
    <p:sldId id="282" r:id="rId28"/>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08DF4E-6932-4DF6-A266-5EEBBD44A097}" type="doc">
      <dgm:prSet loTypeId="urn:microsoft.com/office/officeart/2005/8/layout/chevron2" loCatId="list" qsTypeId="urn:microsoft.com/office/officeart/2005/8/quickstyle/simple1#1" qsCatId="simple" csTypeId="urn:microsoft.com/office/officeart/2005/8/colors/accent2_3" csCatId="accent2" phldr="1"/>
      <dgm:spPr/>
      <dgm:t>
        <a:bodyPr/>
        <a:lstStyle/>
        <a:p>
          <a:endParaRPr lang="en-US"/>
        </a:p>
      </dgm:t>
    </dgm:pt>
    <dgm:pt modelId="{E8FF7A7D-7F9F-4FA2-896A-C42FA17E0A17}">
      <dgm:prSet phldrT="[Text]" phldr="1"/>
      <dgm:spPr/>
      <dgm:t>
        <a:bodyPr/>
        <a:lstStyle/>
        <a:p>
          <a:endParaRPr lang="en-US"/>
        </a:p>
      </dgm:t>
    </dgm:pt>
    <dgm:pt modelId="{DC3849C9-0133-4EC5-8FA5-EC26357EDC3F}" type="parTrans" cxnId="{8ADA060C-97F4-4584-836B-35E18B2137F4}">
      <dgm:prSet/>
      <dgm:spPr/>
      <dgm:t>
        <a:bodyPr/>
        <a:lstStyle/>
        <a:p>
          <a:endParaRPr lang="en-US"/>
        </a:p>
      </dgm:t>
    </dgm:pt>
    <dgm:pt modelId="{58B3F800-DC85-4391-810C-F29E50AD90B8}" type="sibTrans" cxnId="{8ADA060C-97F4-4584-836B-35E18B2137F4}">
      <dgm:prSet/>
      <dgm:spPr/>
      <dgm:t>
        <a:bodyPr/>
        <a:lstStyle/>
        <a:p>
          <a:endParaRPr lang="en-US"/>
        </a:p>
      </dgm:t>
    </dgm:pt>
    <dgm:pt modelId="{F4D79CD6-D4E1-4E6F-AC33-45B9A10569EF}">
      <dgm:prSet phldrT="[Text]" phldr="1"/>
      <dgm:spPr/>
      <dgm:t>
        <a:bodyPr/>
        <a:lstStyle/>
        <a:p>
          <a:pPr algn="l"/>
          <a:endParaRPr lang="en-US" dirty="0"/>
        </a:p>
      </dgm:t>
    </dgm:pt>
    <dgm:pt modelId="{89FADE1A-EDBD-4D3A-AA86-C1283C948101}" type="parTrans" cxnId="{50837912-D15C-4346-900A-ADA8CC490E70}">
      <dgm:prSet/>
      <dgm:spPr/>
      <dgm:t>
        <a:bodyPr/>
        <a:lstStyle/>
        <a:p>
          <a:endParaRPr lang="en-US"/>
        </a:p>
      </dgm:t>
    </dgm:pt>
    <dgm:pt modelId="{4BE12075-3FA6-41C4-9891-1410B87AC1BC}" type="sibTrans" cxnId="{50837912-D15C-4346-900A-ADA8CC490E70}">
      <dgm:prSet/>
      <dgm:spPr/>
      <dgm:t>
        <a:bodyPr/>
        <a:lstStyle/>
        <a:p>
          <a:endParaRPr lang="en-US"/>
        </a:p>
      </dgm:t>
    </dgm:pt>
    <dgm:pt modelId="{98E53AEE-A3DC-48C2-A374-0149EF34699C}">
      <dgm:prSet phldrT="[Text]" phldr="1"/>
      <dgm:spPr/>
      <dgm:t>
        <a:bodyPr/>
        <a:lstStyle/>
        <a:p>
          <a:endParaRPr lang="en-US"/>
        </a:p>
      </dgm:t>
    </dgm:pt>
    <dgm:pt modelId="{A634B8AA-54EB-49D1-8A76-E0E6157B30AA}" type="parTrans" cxnId="{DD120B95-CB9E-4722-B5EE-F617BA68C46B}">
      <dgm:prSet/>
      <dgm:spPr/>
      <dgm:t>
        <a:bodyPr/>
        <a:lstStyle/>
        <a:p>
          <a:endParaRPr lang="en-US"/>
        </a:p>
      </dgm:t>
    </dgm:pt>
    <dgm:pt modelId="{22F654C4-05C3-4BF0-A010-BB06936CE0D3}" type="sibTrans" cxnId="{DD120B95-CB9E-4722-B5EE-F617BA68C46B}">
      <dgm:prSet/>
      <dgm:spPr/>
      <dgm:t>
        <a:bodyPr/>
        <a:lstStyle/>
        <a:p>
          <a:endParaRPr lang="en-US"/>
        </a:p>
      </dgm:t>
    </dgm:pt>
    <dgm:pt modelId="{B54FB315-82A9-4B19-BEFB-B38232BACBD0}">
      <dgm:prSet phldrT="[Text]" phldr="1"/>
      <dgm:spPr/>
      <dgm:t>
        <a:bodyPr/>
        <a:lstStyle/>
        <a:p>
          <a:pPr algn="ctr" rtl="1"/>
          <a:endParaRPr lang="en-US" dirty="0"/>
        </a:p>
      </dgm:t>
    </dgm:pt>
    <dgm:pt modelId="{A8659ECE-A3E3-41CF-B025-5532FCB3402A}" type="parTrans" cxnId="{35C28D65-2F5D-448A-A3EF-8BEDBE6DC5D0}">
      <dgm:prSet/>
      <dgm:spPr/>
      <dgm:t>
        <a:bodyPr/>
        <a:lstStyle/>
        <a:p>
          <a:endParaRPr lang="en-US"/>
        </a:p>
      </dgm:t>
    </dgm:pt>
    <dgm:pt modelId="{5526CE13-110E-4DE0-9619-ABFA297B68A2}" type="sibTrans" cxnId="{35C28D65-2F5D-448A-A3EF-8BEDBE6DC5D0}">
      <dgm:prSet/>
      <dgm:spPr/>
      <dgm:t>
        <a:bodyPr/>
        <a:lstStyle/>
        <a:p>
          <a:endParaRPr lang="en-US"/>
        </a:p>
      </dgm:t>
    </dgm:pt>
    <dgm:pt modelId="{67BD49EC-C6B5-49CC-BAC1-3AD1829338C7}">
      <dgm:prSet phldrT="[Text]" phldr="1"/>
      <dgm:spPr/>
      <dgm:t>
        <a:bodyPr/>
        <a:lstStyle/>
        <a:p>
          <a:endParaRPr lang="en-US"/>
        </a:p>
      </dgm:t>
    </dgm:pt>
    <dgm:pt modelId="{8B39604B-8350-4388-BB51-7E98CEF1C2EA}" type="parTrans" cxnId="{521A247A-3802-4A26-BC63-EF5C5F5AF9C6}">
      <dgm:prSet/>
      <dgm:spPr/>
      <dgm:t>
        <a:bodyPr/>
        <a:lstStyle/>
        <a:p>
          <a:endParaRPr lang="en-US"/>
        </a:p>
      </dgm:t>
    </dgm:pt>
    <dgm:pt modelId="{3A2FFFFC-DE1A-49C0-83A5-F6686574785F}" type="sibTrans" cxnId="{521A247A-3802-4A26-BC63-EF5C5F5AF9C6}">
      <dgm:prSet/>
      <dgm:spPr/>
      <dgm:t>
        <a:bodyPr/>
        <a:lstStyle/>
        <a:p>
          <a:endParaRPr lang="en-US"/>
        </a:p>
      </dgm:t>
    </dgm:pt>
    <dgm:pt modelId="{031680B6-51D6-4697-9F0A-9C9FA0311213}">
      <dgm:prSet phldrT="[Text]" phldr="1"/>
      <dgm:spPr/>
      <dgm:t>
        <a:bodyPr/>
        <a:lstStyle/>
        <a:p>
          <a:pPr algn="ctr" rtl="1"/>
          <a:endParaRPr lang="en-US" dirty="0"/>
        </a:p>
      </dgm:t>
    </dgm:pt>
    <dgm:pt modelId="{AF327D71-345A-4957-A283-36B9509E2B43}" type="parTrans" cxnId="{DCD7995D-5910-4433-A39D-E9605B00A369}">
      <dgm:prSet/>
      <dgm:spPr/>
      <dgm:t>
        <a:bodyPr/>
        <a:lstStyle/>
        <a:p>
          <a:endParaRPr lang="en-US"/>
        </a:p>
      </dgm:t>
    </dgm:pt>
    <dgm:pt modelId="{223A194C-5FFE-455F-820D-76405E033E15}" type="sibTrans" cxnId="{DCD7995D-5910-4433-A39D-E9605B00A369}">
      <dgm:prSet/>
      <dgm:spPr/>
      <dgm:t>
        <a:bodyPr/>
        <a:lstStyle/>
        <a:p>
          <a:endParaRPr lang="en-US"/>
        </a:p>
      </dgm:t>
    </dgm:pt>
    <dgm:pt modelId="{B3963ABB-8BE7-41D1-9E84-A7019102B179}">
      <dgm:prSet phldrT="[Text]"/>
      <dgm:spPr/>
      <dgm:t>
        <a:bodyPr/>
        <a:lstStyle/>
        <a:p>
          <a:pPr algn="ctr" rtl="1"/>
          <a:r>
            <a:rPr lang="ar-SA" dirty="0" smtClean="0"/>
            <a:t>خصائص نمو الطفل</a:t>
          </a:r>
          <a:endParaRPr lang="en-US" dirty="0"/>
        </a:p>
      </dgm:t>
    </dgm:pt>
    <dgm:pt modelId="{3B04FABB-71F3-46C1-A423-9933E2EECAC2}" type="parTrans" cxnId="{8A650E75-41D9-408A-A091-51A63D340D4D}">
      <dgm:prSet/>
      <dgm:spPr/>
      <dgm:t>
        <a:bodyPr/>
        <a:lstStyle/>
        <a:p>
          <a:endParaRPr lang="en-US"/>
        </a:p>
      </dgm:t>
    </dgm:pt>
    <dgm:pt modelId="{3EE5344A-10FC-4C76-8316-4F28403354E0}" type="sibTrans" cxnId="{8A650E75-41D9-408A-A091-51A63D340D4D}">
      <dgm:prSet/>
      <dgm:spPr/>
      <dgm:t>
        <a:bodyPr/>
        <a:lstStyle/>
        <a:p>
          <a:endParaRPr lang="en-US"/>
        </a:p>
      </dgm:t>
    </dgm:pt>
    <dgm:pt modelId="{F480B24F-E121-49B5-9CEF-E89EED5CF281}">
      <dgm:prSet phldrT="[Text]"/>
      <dgm:spPr/>
      <dgm:t>
        <a:bodyPr/>
        <a:lstStyle/>
        <a:p>
          <a:pPr algn="ctr" rtl="1"/>
          <a:r>
            <a:rPr lang="ar-SA" dirty="0" smtClean="0"/>
            <a:t>نظريات التعلم</a:t>
          </a:r>
          <a:endParaRPr lang="en-US" dirty="0"/>
        </a:p>
      </dgm:t>
    </dgm:pt>
    <dgm:pt modelId="{25AB6C06-F369-45F9-9C3E-E40C3561F0B9}" type="sibTrans" cxnId="{E1E6B027-1A25-4CEC-9D69-1F2C8F4C2CA7}">
      <dgm:prSet/>
      <dgm:spPr/>
      <dgm:t>
        <a:bodyPr/>
        <a:lstStyle/>
        <a:p>
          <a:endParaRPr lang="en-US"/>
        </a:p>
      </dgm:t>
    </dgm:pt>
    <dgm:pt modelId="{6B1DB520-5713-42BA-91EB-BBB48A54FD01}" type="parTrans" cxnId="{E1E6B027-1A25-4CEC-9D69-1F2C8F4C2CA7}">
      <dgm:prSet/>
      <dgm:spPr/>
      <dgm:t>
        <a:bodyPr/>
        <a:lstStyle/>
        <a:p>
          <a:endParaRPr lang="en-US"/>
        </a:p>
      </dgm:t>
    </dgm:pt>
    <dgm:pt modelId="{B10FAB76-DD9F-4E40-9E20-AD591899D0A6}">
      <dgm:prSet phldrT="[Text]"/>
      <dgm:spPr/>
      <dgm:t>
        <a:bodyPr/>
        <a:lstStyle/>
        <a:p>
          <a:pPr algn="ctr" rtl="1"/>
          <a:r>
            <a:rPr lang="ar-SA" dirty="0" smtClean="0"/>
            <a:t>الأطفال وميولهم واهتماماتهم وحاجاتهم</a:t>
          </a:r>
          <a:endParaRPr lang="en-US" dirty="0"/>
        </a:p>
      </dgm:t>
    </dgm:pt>
    <dgm:pt modelId="{AE713E59-1480-4BC0-8E51-F3CF6D7A9B11}" type="sibTrans" cxnId="{4839F157-7205-4AE9-9C83-CFB0ADA68557}">
      <dgm:prSet/>
      <dgm:spPr/>
      <dgm:t>
        <a:bodyPr/>
        <a:lstStyle/>
        <a:p>
          <a:endParaRPr lang="en-US"/>
        </a:p>
      </dgm:t>
    </dgm:pt>
    <dgm:pt modelId="{4EC1DAC5-49A6-4A3A-B4BC-68967B8A7A33}" type="parTrans" cxnId="{4839F157-7205-4AE9-9C83-CFB0ADA68557}">
      <dgm:prSet/>
      <dgm:spPr/>
      <dgm:t>
        <a:bodyPr/>
        <a:lstStyle/>
        <a:p>
          <a:endParaRPr lang="en-US"/>
        </a:p>
      </dgm:t>
    </dgm:pt>
    <dgm:pt modelId="{BAE550F3-600E-4067-8EF0-D4198BF0BDB1}" type="pres">
      <dgm:prSet presAssocID="{9308DF4E-6932-4DF6-A266-5EEBBD44A097}" presName="linearFlow" presStyleCnt="0">
        <dgm:presLayoutVars>
          <dgm:dir/>
          <dgm:animLvl val="lvl"/>
          <dgm:resizeHandles val="exact"/>
        </dgm:presLayoutVars>
      </dgm:prSet>
      <dgm:spPr/>
      <dgm:t>
        <a:bodyPr/>
        <a:lstStyle/>
        <a:p>
          <a:endParaRPr lang="en-US"/>
        </a:p>
      </dgm:t>
    </dgm:pt>
    <dgm:pt modelId="{DEACA786-EB5B-4538-96F8-E9019094E8E1}" type="pres">
      <dgm:prSet presAssocID="{E8FF7A7D-7F9F-4FA2-896A-C42FA17E0A17}" presName="composite" presStyleCnt="0"/>
      <dgm:spPr/>
    </dgm:pt>
    <dgm:pt modelId="{497C3F7B-C2C8-411B-AEBF-0DCADC2EC988}" type="pres">
      <dgm:prSet presAssocID="{E8FF7A7D-7F9F-4FA2-896A-C42FA17E0A17}" presName="parentText" presStyleLbl="alignNode1" presStyleIdx="0" presStyleCnt="3">
        <dgm:presLayoutVars>
          <dgm:chMax val="1"/>
          <dgm:bulletEnabled val="1"/>
        </dgm:presLayoutVars>
      </dgm:prSet>
      <dgm:spPr/>
      <dgm:t>
        <a:bodyPr/>
        <a:lstStyle/>
        <a:p>
          <a:endParaRPr lang="en-US"/>
        </a:p>
      </dgm:t>
    </dgm:pt>
    <dgm:pt modelId="{A32C1346-E49D-4A62-95BC-4AC41B1859FB}" type="pres">
      <dgm:prSet presAssocID="{E8FF7A7D-7F9F-4FA2-896A-C42FA17E0A17}" presName="descendantText" presStyleLbl="alignAcc1" presStyleIdx="0" presStyleCnt="3">
        <dgm:presLayoutVars>
          <dgm:bulletEnabled val="1"/>
        </dgm:presLayoutVars>
      </dgm:prSet>
      <dgm:spPr/>
      <dgm:t>
        <a:bodyPr/>
        <a:lstStyle/>
        <a:p>
          <a:endParaRPr lang="en-US"/>
        </a:p>
      </dgm:t>
    </dgm:pt>
    <dgm:pt modelId="{E22360FD-CE1C-4429-8F63-3EEF610A6931}" type="pres">
      <dgm:prSet presAssocID="{58B3F800-DC85-4391-810C-F29E50AD90B8}" presName="sp" presStyleCnt="0"/>
      <dgm:spPr/>
    </dgm:pt>
    <dgm:pt modelId="{A3131B28-A7CA-4213-9506-BAEBD2EF96AB}" type="pres">
      <dgm:prSet presAssocID="{98E53AEE-A3DC-48C2-A374-0149EF34699C}" presName="composite" presStyleCnt="0"/>
      <dgm:spPr/>
    </dgm:pt>
    <dgm:pt modelId="{F6B901B6-F005-4D77-BE64-93CCD3C40F33}" type="pres">
      <dgm:prSet presAssocID="{98E53AEE-A3DC-48C2-A374-0149EF34699C}" presName="parentText" presStyleLbl="alignNode1" presStyleIdx="1" presStyleCnt="3">
        <dgm:presLayoutVars>
          <dgm:chMax val="1"/>
          <dgm:bulletEnabled val="1"/>
        </dgm:presLayoutVars>
      </dgm:prSet>
      <dgm:spPr/>
      <dgm:t>
        <a:bodyPr/>
        <a:lstStyle/>
        <a:p>
          <a:endParaRPr lang="en-US"/>
        </a:p>
      </dgm:t>
    </dgm:pt>
    <dgm:pt modelId="{297C2BE9-03BF-40C7-BC56-09129E87AAC9}" type="pres">
      <dgm:prSet presAssocID="{98E53AEE-A3DC-48C2-A374-0149EF34699C}" presName="descendantText" presStyleLbl="alignAcc1" presStyleIdx="1" presStyleCnt="3">
        <dgm:presLayoutVars>
          <dgm:bulletEnabled val="1"/>
        </dgm:presLayoutVars>
      </dgm:prSet>
      <dgm:spPr/>
      <dgm:t>
        <a:bodyPr/>
        <a:lstStyle/>
        <a:p>
          <a:endParaRPr lang="en-US"/>
        </a:p>
      </dgm:t>
    </dgm:pt>
    <dgm:pt modelId="{02E026EB-0EF7-492B-A359-B3E21A43DF70}" type="pres">
      <dgm:prSet presAssocID="{22F654C4-05C3-4BF0-A010-BB06936CE0D3}" presName="sp" presStyleCnt="0"/>
      <dgm:spPr/>
    </dgm:pt>
    <dgm:pt modelId="{CB9AEFF3-6A1D-4999-AB32-9D2F592C1CF5}" type="pres">
      <dgm:prSet presAssocID="{67BD49EC-C6B5-49CC-BAC1-3AD1829338C7}" presName="composite" presStyleCnt="0"/>
      <dgm:spPr/>
    </dgm:pt>
    <dgm:pt modelId="{F2494408-2B0B-40A8-A8B2-EF1C1EB1CC75}" type="pres">
      <dgm:prSet presAssocID="{67BD49EC-C6B5-49CC-BAC1-3AD1829338C7}" presName="parentText" presStyleLbl="alignNode1" presStyleIdx="2" presStyleCnt="3">
        <dgm:presLayoutVars>
          <dgm:chMax val="1"/>
          <dgm:bulletEnabled val="1"/>
        </dgm:presLayoutVars>
      </dgm:prSet>
      <dgm:spPr/>
      <dgm:t>
        <a:bodyPr/>
        <a:lstStyle/>
        <a:p>
          <a:endParaRPr lang="en-US"/>
        </a:p>
      </dgm:t>
    </dgm:pt>
    <dgm:pt modelId="{042ECF3A-73A2-4AF0-83B4-7F5346E3E5B5}" type="pres">
      <dgm:prSet presAssocID="{67BD49EC-C6B5-49CC-BAC1-3AD1829338C7}" presName="descendantText" presStyleLbl="alignAcc1" presStyleIdx="2" presStyleCnt="3">
        <dgm:presLayoutVars>
          <dgm:bulletEnabled val="1"/>
        </dgm:presLayoutVars>
      </dgm:prSet>
      <dgm:spPr/>
      <dgm:t>
        <a:bodyPr/>
        <a:lstStyle/>
        <a:p>
          <a:endParaRPr lang="en-US"/>
        </a:p>
      </dgm:t>
    </dgm:pt>
  </dgm:ptLst>
  <dgm:cxnLst>
    <dgm:cxn modelId="{0AEAF7FB-1DE9-4230-ADE9-CBF2CE333C0B}" type="presOf" srcId="{B54FB315-82A9-4B19-BEFB-B38232BACBD0}" destId="{297C2BE9-03BF-40C7-BC56-09129E87AAC9}" srcOrd="0" destOrd="0" presId="urn:microsoft.com/office/officeart/2005/8/layout/chevron2"/>
    <dgm:cxn modelId="{4839F157-7205-4AE9-9C83-CFB0ADA68557}" srcId="{E8FF7A7D-7F9F-4FA2-896A-C42FA17E0A17}" destId="{B10FAB76-DD9F-4E40-9E20-AD591899D0A6}" srcOrd="1" destOrd="0" parTransId="{4EC1DAC5-49A6-4A3A-B4BC-68967B8A7A33}" sibTransId="{AE713E59-1480-4BC0-8E51-F3CF6D7A9B11}"/>
    <dgm:cxn modelId="{6D542639-CE99-4B52-B54D-02F535530E7E}" type="presOf" srcId="{031680B6-51D6-4697-9F0A-9C9FA0311213}" destId="{042ECF3A-73A2-4AF0-83B4-7F5346E3E5B5}" srcOrd="0" destOrd="0" presId="urn:microsoft.com/office/officeart/2005/8/layout/chevron2"/>
    <dgm:cxn modelId="{521A247A-3802-4A26-BC63-EF5C5F5AF9C6}" srcId="{9308DF4E-6932-4DF6-A266-5EEBBD44A097}" destId="{67BD49EC-C6B5-49CC-BAC1-3AD1829338C7}" srcOrd="2" destOrd="0" parTransId="{8B39604B-8350-4388-BB51-7E98CEF1C2EA}" sibTransId="{3A2FFFFC-DE1A-49C0-83A5-F6686574785F}"/>
    <dgm:cxn modelId="{8ADA060C-97F4-4584-836B-35E18B2137F4}" srcId="{9308DF4E-6932-4DF6-A266-5EEBBD44A097}" destId="{E8FF7A7D-7F9F-4FA2-896A-C42FA17E0A17}" srcOrd="0" destOrd="0" parTransId="{DC3849C9-0133-4EC5-8FA5-EC26357EDC3F}" sibTransId="{58B3F800-DC85-4391-810C-F29E50AD90B8}"/>
    <dgm:cxn modelId="{0A5B9745-FC75-4440-BAD2-665751E11539}" type="presOf" srcId="{F4D79CD6-D4E1-4E6F-AC33-45B9A10569EF}" destId="{A32C1346-E49D-4A62-95BC-4AC41B1859FB}" srcOrd="0" destOrd="0" presId="urn:microsoft.com/office/officeart/2005/8/layout/chevron2"/>
    <dgm:cxn modelId="{725C619E-5164-4E2D-923C-7122FCBD9439}" type="presOf" srcId="{98E53AEE-A3DC-48C2-A374-0149EF34699C}" destId="{F6B901B6-F005-4D77-BE64-93CCD3C40F33}" srcOrd="0" destOrd="0" presId="urn:microsoft.com/office/officeart/2005/8/layout/chevron2"/>
    <dgm:cxn modelId="{6E32B81A-537B-4ED1-A7F8-352ED863A348}" type="presOf" srcId="{E8FF7A7D-7F9F-4FA2-896A-C42FA17E0A17}" destId="{497C3F7B-C2C8-411B-AEBF-0DCADC2EC988}" srcOrd="0" destOrd="0" presId="urn:microsoft.com/office/officeart/2005/8/layout/chevron2"/>
    <dgm:cxn modelId="{DD120B95-CB9E-4722-B5EE-F617BA68C46B}" srcId="{9308DF4E-6932-4DF6-A266-5EEBBD44A097}" destId="{98E53AEE-A3DC-48C2-A374-0149EF34699C}" srcOrd="1" destOrd="0" parTransId="{A634B8AA-54EB-49D1-8A76-E0E6157B30AA}" sibTransId="{22F654C4-05C3-4BF0-A010-BB06936CE0D3}"/>
    <dgm:cxn modelId="{8A650E75-41D9-408A-A091-51A63D340D4D}" srcId="{67BD49EC-C6B5-49CC-BAC1-3AD1829338C7}" destId="{B3963ABB-8BE7-41D1-9E84-A7019102B179}" srcOrd="1" destOrd="0" parTransId="{3B04FABB-71F3-46C1-A423-9933E2EECAC2}" sibTransId="{3EE5344A-10FC-4C76-8316-4F28403354E0}"/>
    <dgm:cxn modelId="{47189A1C-E059-4707-BE7A-8A737EFCC3B2}" type="presOf" srcId="{B3963ABB-8BE7-41D1-9E84-A7019102B179}" destId="{042ECF3A-73A2-4AF0-83B4-7F5346E3E5B5}" srcOrd="0" destOrd="1" presId="urn:microsoft.com/office/officeart/2005/8/layout/chevron2"/>
    <dgm:cxn modelId="{3B51E4DB-0AA6-4FDC-B30C-D0130CA2564E}" type="presOf" srcId="{F480B24F-E121-49B5-9CEF-E89EED5CF281}" destId="{297C2BE9-03BF-40C7-BC56-09129E87AAC9}" srcOrd="0" destOrd="1" presId="urn:microsoft.com/office/officeart/2005/8/layout/chevron2"/>
    <dgm:cxn modelId="{E1E6B027-1A25-4CEC-9D69-1F2C8F4C2CA7}" srcId="{98E53AEE-A3DC-48C2-A374-0149EF34699C}" destId="{F480B24F-E121-49B5-9CEF-E89EED5CF281}" srcOrd="1" destOrd="0" parTransId="{6B1DB520-5713-42BA-91EB-BBB48A54FD01}" sibTransId="{25AB6C06-F369-45F9-9C3E-E40C3561F0B9}"/>
    <dgm:cxn modelId="{68B4D461-2174-49F5-AE98-C9C185C16CFB}" type="presOf" srcId="{B10FAB76-DD9F-4E40-9E20-AD591899D0A6}" destId="{A32C1346-E49D-4A62-95BC-4AC41B1859FB}" srcOrd="0" destOrd="1" presId="urn:microsoft.com/office/officeart/2005/8/layout/chevron2"/>
    <dgm:cxn modelId="{50837912-D15C-4346-900A-ADA8CC490E70}" srcId="{E8FF7A7D-7F9F-4FA2-896A-C42FA17E0A17}" destId="{F4D79CD6-D4E1-4E6F-AC33-45B9A10569EF}" srcOrd="0" destOrd="0" parTransId="{89FADE1A-EDBD-4D3A-AA86-C1283C948101}" sibTransId="{4BE12075-3FA6-41C4-9891-1410B87AC1BC}"/>
    <dgm:cxn modelId="{35C28D65-2F5D-448A-A3EF-8BEDBE6DC5D0}" srcId="{98E53AEE-A3DC-48C2-A374-0149EF34699C}" destId="{B54FB315-82A9-4B19-BEFB-B38232BACBD0}" srcOrd="0" destOrd="0" parTransId="{A8659ECE-A3E3-41CF-B025-5532FCB3402A}" sibTransId="{5526CE13-110E-4DE0-9619-ABFA297B68A2}"/>
    <dgm:cxn modelId="{897CE5F9-0E96-41E3-B853-9A2CDDE5F6E6}" type="presOf" srcId="{67BD49EC-C6B5-49CC-BAC1-3AD1829338C7}" destId="{F2494408-2B0B-40A8-A8B2-EF1C1EB1CC75}" srcOrd="0" destOrd="0" presId="urn:microsoft.com/office/officeart/2005/8/layout/chevron2"/>
    <dgm:cxn modelId="{DCD7995D-5910-4433-A39D-E9605B00A369}" srcId="{67BD49EC-C6B5-49CC-BAC1-3AD1829338C7}" destId="{031680B6-51D6-4697-9F0A-9C9FA0311213}" srcOrd="0" destOrd="0" parTransId="{AF327D71-345A-4957-A283-36B9509E2B43}" sibTransId="{223A194C-5FFE-455F-820D-76405E033E15}"/>
    <dgm:cxn modelId="{B478B052-021A-4C7B-B8CF-D3C0C548F4B3}" type="presOf" srcId="{9308DF4E-6932-4DF6-A266-5EEBBD44A097}" destId="{BAE550F3-600E-4067-8EF0-D4198BF0BDB1}" srcOrd="0" destOrd="0" presId="urn:microsoft.com/office/officeart/2005/8/layout/chevron2"/>
    <dgm:cxn modelId="{78783598-364C-4E33-BC24-D479F3F9EF21}" type="presParOf" srcId="{BAE550F3-600E-4067-8EF0-D4198BF0BDB1}" destId="{DEACA786-EB5B-4538-96F8-E9019094E8E1}" srcOrd="0" destOrd="0" presId="urn:microsoft.com/office/officeart/2005/8/layout/chevron2"/>
    <dgm:cxn modelId="{D3FF8D13-13D2-4C76-A590-80639DCDA81E}" type="presParOf" srcId="{DEACA786-EB5B-4538-96F8-E9019094E8E1}" destId="{497C3F7B-C2C8-411B-AEBF-0DCADC2EC988}" srcOrd="0" destOrd="0" presId="urn:microsoft.com/office/officeart/2005/8/layout/chevron2"/>
    <dgm:cxn modelId="{7FA9F253-54CA-41A8-8791-3F66D47BBDFA}" type="presParOf" srcId="{DEACA786-EB5B-4538-96F8-E9019094E8E1}" destId="{A32C1346-E49D-4A62-95BC-4AC41B1859FB}" srcOrd="1" destOrd="0" presId="urn:microsoft.com/office/officeart/2005/8/layout/chevron2"/>
    <dgm:cxn modelId="{4C3D43CA-E3BB-49E4-92FF-C6BAEC8355DC}" type="presParOf" srcId="{BAE550F3-600E-4067-8EF0-D4198BF0BDB1}" destId="{E22360FD-CE1C-4429-8F63-3EEF610A6931}" srcOrd="1" destOrd="0" presId="urn:microsoft.com/office/officeart/2005/8/layout/chevron2"/>
    <dgm:cxn modelId="{2295A695-27A6-475C-8C42-E91726862AEE}" type="presParOf" srcId="{BAE550F3-600E-4067-8EF0-D4198BF0BDB1}" destId="{A3131B28-A7CA-4213-9506-BAEBD2EF96AB}" srcOrd="2" destOrd="0" presId="urn:microsoft.com/office/officeart/2005/8/layout/chevron2"/>
    <dgm:cxn modelId="{324DDA16-985E-469A-BDE1-D90BB2945FC9}" type="presParOf" srcId="{A3131B28-A7CA-4213-9506-BAEBD2EF96AB}" destId="{F6B901B6-F005-4D77-BE64-93CCD3C40F33}" srcOrd="0" destOrd="0" presId="urn:microsoft.com/office/officeart/2005/8/layout/chevron2"/>
    <dgm:cxn modelId="{2FC36A2E-8787-4B34-86D9-B5B9722C74D2}" type="presParOf" srcId="{A3131B28-A7CA-4213-9506-BAEBD2EF96AB}" destId="{297C2BE9-03BF-40C7-BC56-09129E87AAC9}" srcOrd="1" destOrd="0" presId="urn:microsoft.com/office/officeart/2005/8/layout/chevron2"/>
    <dgm:cxn modelId="{71CC816F-8044-4807-957A-F0C9ABFFE190}" type="presParOf" srcId="{BAE550F3-600E-4067-8EF0-D4198BF0BDB1}" destId="{02E026EB-0EF7-492B-A359-B3E21A43DF70}" srcOrd="3" destOrd="0" presId="urn:microsoft.com/office/officeart/2005/8/layout/chevron2"/>
    <dgm:cxn modelId="{EA1D1168-E85B-46E4-8A40-4735E9AC13FE}" type="presParOf" srcId="{BAE550F3-600E-4067-8EF0-D4198BF0BDB1}" destId="{CB9AEFF3-6A1D-4999-AB32-9D2F592C1CF5}" srcOrd="4" destOrd="0" presId="urn:microsoft.com/office/officeart/2005/8/layout/chevron2"/>
    <dgm:cxn modelId="{5C3FB5EF-50A0-4FB2-899F-70DF4209CA75}" type="presParOf" srcId="{CB9AEFF3-6A1D-4999-AB32-9D2F592C1CF5}" destId="{F2494408-2B0B-40A8-A8B2-EF1C1EB1CC75}" srcOrd="0" destOrd="0" presId="urn:microsoft.com/office/officeart/2005/8/layout/chevron2"/>
    <dgm:cxn modelId="{6BCF9B5E-BA2E-4C3D-AB5B-DF760CA5793A}" type="presParOf" srcId="{CB9AEFF3-6A1D-4999-AB32-9D2F592C1CF5}" destId="{042ECF3A-73A2-4AF0-83B4-7F5346E3E5B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ar-SA" smtClean="0"/>
              <a:t>انقر لتحرير نمط العنوان الرئيسي</a:t>
            </a:r>
            <a:endParaRPr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4" name="عنصر نائب للتاريخ 29"/>
          <p:cNvSpPr>
            <a:spLocks noGrp="1"/>
          </p:cNvSpPr>
          <p:nvPr>
            <p:ph type="dt" sz="half" idx="10"/>
          </p:nvPr>
        </p:nvSpPr>
        <p:spPr/>
        <p:txBody>
          <a:bodyPr/>
          <a:lstStyle>
            <a:lvl1pPr>
              <a:defRPr/>
            </a:lvl1pPr>
          </a:lstStyle>
          <a:p>
            <a:pPr>
              <a:defRPr/>
            </a:pPr>
            <a:fld id="{81DBC08E-F552-4056-AC5B-44AC60106B55}" type="datetimeFigureOut">
              <a:rPr lang="en-US"/>
              <a:pPr>
                <a:defRPr/>
              </a:pPr>
              <a:t>12/11/2011</a:t>
            </a:fld>
            <a:endParaRPr lang="en-US"/>
          </a:p>
        </p:txBody>
      </p:sp>
      <p:sp>
        <p:nvSpPr>
          <p:cNvPr id="5" name="عنصر نائب للتذييل 18"/>
          <p:cNvSpPr>
            <a:spLocks noGrp="1"/>
          </p:cNvSpPr>
          <p:nvPr>
            <p:ph type="ftr" sz="quarter" idx="11"/>
          </p:nvPr>
        </p:nvSpPr>
        <p:spPr/>
        <p:txBody>
          <a:bodyPr/>
          <a:lstStyle>
            <a:lvl1pPr>
              <a:defRPr/>
            </a:lvl1pPr>
          </a:lstStyle>
          <a:p>
            <a:pPr>
              <a:defRPr/>
            </a:pPr>
            <a:endParaRPr lang="en-US"/>
          </a:p>
        </p:txBody>
      </p:sp>
      <p:sp>
        <p:nvSpPr>
          <p:cNvPr id="6" name="عنصر نائب لرقم الشريحة 26"/>
          <p:cNvSpPr>
            <a:spLocks noGrp="1"/>
          </p:cNvSpPr>
          <p:nvPr>
            <p:ph type="sldNum" sz="quarter" idx="12"/>
          </p:nvPr>
        </p:nvSpPr>
        <p:spPr/>
        <p:txBody>
          <a:bodyPr/>
          <a:lstStyle>
            <a:lvl1pPr>
              <a:defRPr>
                <a:solidFill>
                  <a:srgbClr val="CCE1F3"/>
                </a:solidFill>
              </a:defRPr>
            </a:lvl1pPr>
          </a:lstStyle>
          <a:p>
            <a:fld id="{E9EA5149-D335-4D0C-8BEA-F4761441FC26}"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fld id="{6C2DC39D-62BB-4E1B-8F01-16E7D6183F80}" type="datetimeFigureOut">
              <a:rPr lang="en-US"/>
              <a:pPr>
                <a:defRPr/>
              </a:pPr>
              <a:t>12/11/2011</a:t>
            </a:fld>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fld id="{1AC7597B-E72E-4E3C-BB68-2666959967BF}"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fld id="{5475D0BF-0D29-44C1-B8F4-4057DDFA76A7}" type="datetimeFigureOut">
              <a:rPr lang="en-US"/>
              <a:pPr>
                <a:defRPr/>
              </a:pPr>
              <a:t>12/11/2011</a:t>
            </a:fld>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fld id="{5F77EB05-9032-40E3-8064-42F0BC141F08}"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9"/>
          <p:cNvSpPr>
            <a:spLocks noGrp="1"/>
          </p:cNvSpPr>
          <p:nvPr>
            <p:ph type="dt" sz="half" idx="10"/>
          </p:nvPr>
        </p:nvSpPr>
        <p:spPr/>
        <p:txBody>
          <a:bodyPr/>
          <a:lstStyle>
            <a:lvl1pPr>
              <a:defRPr/>
            </a:lvl1pPr>
          </a:lstStyle>
          <a:p>
            <a:pPr>
              <a:defRPr/>
            </a:pPr>
            <a:fld id="{D0F9289D-07DA-459C-BA78-3FDB6794E112}" type="datetimeFigureOut">
              <a:rPr lang="en-US"/>
              <a:pPr>
                <a:defRPr/>
              </a:pPr>
              <a:t>12/11/2011</a:t>
            </a:fld>
            <a:endParaRPr lang="en-US"/>
          </a:p>
        </p:txBody>
      </p:sp>
      <p:sp>
        <p:nvSpPr>
          <p:cNvPr id="5" name="عنصر نائب للتذييل 21"/>
          <p:cNvSpPr>
            <a:spLocks noGrp="1"/>
          </p:cNvSpPr>
          <p:nvPr>
            <p:ph type="ftr" sz="quarter" idx="11"/>
          </p:nvPr>
        </p:nvSpPr>
        <p:spPr/>
        <p:txBody>
          <a:bodyPr/>
          <a:lstStyle>
            <a:lvl1pPr>
              <a:defRPr/>
            </a:lvl1pPr>
          </a:lstStyle>
          <a:p>
            <a:pPr>
              <a:defRPr/>
            </a:pPr>
            <a:endParaRPr lang="en-US"/>
          </a:p>
        </p:txBody>
      </p:sp>
      <p:sp>
        <p:nvSpPr>
          <p:cNvPr id="6" name="عنصر نائب لرقم الشريحة 17"/>
          <p:cNvSpPr>
            <a:spLocks noGrp="1"/>
          </p:cNvSpPr>
          <p:nvPr>
            <p:ph type="sldNum" sz="quarter" idx="12"/>
          </p:nvPr>
        </p:nvSpPr>
        <p:spPr/>
        <p:txBody>
          <a:bodyPr/>
          <a:lstStyle>
            <a:lvl1pPr>
              <a:defRPr/>
            </a:lvl1pPr>
          </a:lstStyle>
          <a:p>
            <a:fld id="{FA8CB1F0-4F4D-4E12-B312-F81A85DB794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F4F4E6FB-4EF0-46D6-8776-49B02A5CFBD5}" type="datetimeFigureOut">
              <a:rPr lang="en-US"/>
              <a:pPr>
                <a:defRPr/>
              </a:pPr>
              <a:t>12/11/2011</a:t>
            </a:fld>
            <a:endParaRPr lang="en-US"/>
          </a:p>
        </p:txBody>
      </p:sp>
      <p:sp>
        <p:nvSpPr>
          <p:cNvPr id="5" name="عنصر نائب للتذييل 4"/>
          <p:cNvSpPr>
            <a:spLocks noGrp="1"/>
          </p:cNvSpPr>
          <p:nvPr>
            <p:ph type="ftr" sz="quarter" idx="11"/>
          </p:nvPr>
        </p:nvSpPr>
        <p:spPr/>
        <p:txBody>
          <a:bodyPr/>
          <a:lstStyle>
            <a:lvl1pPr>
              <a:defRPr/>
            </a:lvl1pPr>
          </a:lstStyle>
          <a:p>
            <a:pPr>
              <a:defRPr/>
            </a:pPr>
            <a:endParaRPr lang="en-US"/>
          </a:p>
        </p:txBody>
      </p:sp>
      <p:sp>
        <p:nvSpPr>
          <p:cNvPr id="6" name="عنصر نائب لرقم الشريحة 5"/>
          <p:cNvSpPr>
            <a:spLocks noGrp="1"/>
          </p:cNvSpPr>
          <p:nvPr>
            <p:ph type="sldNum" sz="quarter" idx="12"/>
          </p:nvPr>
        </p:nvSpPr>
        <p:spPr/>
        <p:txBody>
          <a:bodyPr/>
          <a:lstStyle>
            <a:lvl1pPr>
              <a:defRPr>
                <a:solidFill>
                  <a:srgbClr val="CCE1F3"/>
                </a:solidFill>
              </a:defRPr>
            </a:lvl1pPr>
          </a:lstStyle>
          <a:p>
            <a:fld id="{0AAB4891-C06D-4F65-9515-F81AD45FF3ED}"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9"/>
          <p:cNvSpPr>
            <a:spLocks noGrp="1"/>
          </p:cNvSpPr>
          <p:nvPr>
            <p:ph type="dt" sz="half" idx="10"/>
          </p:nvPr>
        </p:nvSpPr>
        <p:spPr/>
        <p:txBody>
          <a:bodyPr/>
          <a:lstStyle>
            <a:lvl1pPr>
              <a:defRPr/>
            </a:lvl1pPr>
          </a:lstStyle>
          <a:p>
            <a:pPr>
              <a:defRPr/>
            </a:pPr>
            <a:fld id="{15BFEA3C-AE53-41DB-8BCE-22125332FFFD}" type="datetimeFigureOut">
              <a:rPr lang="en-US"/>
              <a:pPr>
                <a:defRPr/>
              </a:pPr>
              <a:t>12/11/2011</a:t>
            </a:fld>
            <a:endParaRPr lang="en-US"/>
          </a:p>
        </p:txBody>
      </p:sp>
      <p:sp>
        <p:nvSpPr>
          <p:cNvPr id="6" name="عنصر نائب للتذييل 21"/>
          <p:cNvSpPr>
            <a:spLocks noGrp="1"/>
          </p:cNvSpPr>
          <p:nvPr>
            <p:ph type="ftr" sz="quarter" idx="11"/>
          </p:nvPr>
        </p:nvSpPr>
        <p:spPr/>
        <p:txBody>
          <a:bodyPr/>
          <a:lstStyle>
            <a:lvl1pPr>
              <a:defRPr/>
            </a:lvl1pPr>
          </a:lstStyle>
          <a:p>
            <a:pPr>
              <a:defRPr/>
            </a:pPr>
            <a:endParaRPr lang="en-US"/>
          </a:p>
        </p:txBody>
      </p:sp>
      <p:sp>
        <p:nvSpPr>
          <p:cNvPr id="7" name="عنصر نائب لرقم الشريحة 17"/>
          <p:cNvSpPr>
            <a:spLocks noGrp="1"/>
          </p:cNvSpPr>
          <p:nvPr>
            <p:ph type="sldNum" sz="quarter" idx="12"/>
          </p:nvPr>
        </p:nvSpPr>
        <p:spPr/>
        <p:txBody>
          <a:bodyPr/>
          <a:lstStyle>
            <a:lvl1pPr>
              <a:defRPr/>
            </a:lvl1pPr>
          </a:lstStyle>
          <a:p>
            <a:fld id="{03CDF434-6277-4618-83FD-97C418B720CA}"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9"/>
          <p:cNvSpPr>
            <a:spLocks noGrp="1"/>
          </p:cNvSpPr>
          <p:nvPr>
            <p:ph type="dt" sz="half" idx="10"/>
          </p:nvPr>
        </p:nvSpPr>
        <p:spPr/>
        <p:txBody>
          <a:bodyPr/>
          <a:lstStyle>
            <a:lvl1pPr>
              <a:defRPr/>
            </a:lvl1pPr>
          </a:lstStyle>
          <a:p>
            <a:pPr>
              <a:defRPr/>
            </a:pPr>
            <a:fld id="{BE135547-18E5-4701-B413-D03F54394CF9}" type="datetimeFigureOut">
              <a:rPr lang="en-US"/>
              <a:pPr>
                <a:defRPr/>
              </a:pPr>
              <a:t>12/11/2011</a:t>
            </a:fld>
            <a:endParaRPr lang="en-US"/>
          </a:p>
        </p:txBody>
      </p:sp>
      <p:sp>
        <p:nvSpPr>
          <p:cNvPr id="8" name="عنصر نائب للتذييل 21"/>
          <p:cNvSpPr>
            <a:spLocks noGrp="1"/>
          </p:cNvSpPr>
          <p:nvPr>
            <p:ph type="ftr" sz="quarter" idx="11"/>
          </p:nvPr>
        </p:nvSpPr>
        <p:spPr/>
        <p:txBody>
          <a:bodyPr/>
          <a:lstStyle>
            <a:lvl1pPr>
              <a:defRPr/>
            </a:lvl1pPr>
          </a:lstStyle>
          <a:p>
            <a:pPr>
              <a:defRPr/>
            </a:pPr>
            <a:endParaRPr lang="en-US"/>
          </a:p>
        </p:txBody>
      </p:sp>
      <p:sp>
        <p:nvSpPr>
          <p:cNvPr id="9" name="عنصر نائب لرقم الشريحة 17"/>
          <p:cNvSpPr>
            <a:spLocks noGrp="1"/>
          </p:cNvSpPr>
          <p:nvPr>
            <p:ph type="sldNum" sz="quarter" idx="12"/>
          </p:nvPr>
        </p:nvSpPr>
        <p:spPr/>
        <p:txBody>
          <a:bodyPr/>
          <a:lstStyle>
            <a:lvl1pPr>
              <a:defRPr/>
            </a:lvl1pPr>
          </a:lstStyle>
          <a:p>
            <a:fld id="{D23E1BCB-1064-425A-9554-8969921C8276}"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ar-SA" smtClean="0"/>
              <a:t>انقر لتحرير نمط العنوان الرئيسي</a:t>
            </a:r>
            <a:endParaRPr lang="en-US"/>
          </a:p>
        </p:txBody>
      </p:sp>
      <p:sp>
        <p:nvSpPr>
          <p:cNvPr id="3" name="عنصر نائب للتاريخ 9"/>
          <p:cNvSpPr>
            <a:spLocks noGrp="1"/>
          </p:cNvSpPr>
          <p:nvPr>
            <p:ph type="dt" sz="half" idx="10"/>
          </p:nvPr>
        </p:nvSpPr>
        <p:spPr/>
        <p:txBody>
          <a:bodyPr/>
          <a:lstStyle>
            <a:lvl1pPr>
              <a:defRPr/>
            </a:lvl1pPr>
          </a:lstStyle>
          <a:p>
            <a:pPr>
              <a:defRPr/>
            </a:pPr>
            <a:fld id="{8CE17720-986D-494C-992C-B55FBB66A360}" type="datetimeFigureOut">
              <a:rPr lang="en-US"/>
              <a:pPr>
                <a:defRPr/>
              </a:pPr>
              <a:t>12/11/2011</a:t>
            </a:fld>
            <a:endParaRPr lang="en-US"/>
          </a:p>
        </p:txBody>
      </p:sp>
      <p:sp>
        <p:nvSpPr>
          <p:cNvPr id="4" name="عنصر نائب للتذييل 21"/>
          <p:cNvSpPr>
            <a:spLocks noGrp="1"/>
          </p:cNvSpPr>
          <p:nvPr>
            <p:ph type="ftr" sz="quarter" idx="11"/>
          </p:nvPr>
        </p:nvSpPr>
        <p:spPr/>
        <p:txBody>
          <a:bodyPr/>
          <a:lstStyle>
            <a:lvl1pPr>
              <a:defRPr/>
            </a:lvl1pPr>
          </a:lstStyle>
          <a:p>
            <a:pPr>
              <a:defRPr/>
            </a:pPr>
            <a:endParaRPr lang="en-US"/>
          </a:p>
        </p:txBody>
      </p:sp>
      <p:sp>
        <p:nvSpPr>
          <p:cNvPr id="5" name="عنصر نائب لرقم الشريحة 17"/>
          <p:cNvSpPr>
            <a:spLocks noGrp="1"/>
          </p:cNvSpPr>
          <p:nvPr>
            <p:ph type="sldNum" sz="quarter" idx="12"/>
          </p:nvPr>
        </p:nvSpPr>
        <p:spPr/>
        <p:txBody>
          <a:bodyPr/>
          <a:lstStyle>
            <a:lvl1pPr>
              <a:defRPr/>
            </a:lvl1pPr>
          </a:lstStyle>
          <a:p>
            <a:fld id="{034885FE-5BEC-4BBB-BA50-5F025DD1D7B8}"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9"/>
          <p:cNvSpPr>
            <a:spLocks noGrp="1"/>
          </p:cNvSpPr>
          <p:nvPr>
            <p:ph type="dt" sz="half" idx="10"/>
          </p:nvPr>
        </p:nvSpPr>
        <p:spPr/>
        <p:txBody>
          <a:bodyPr/>
          <a:lstStyle>
            <a:lvl1pPr>
              <a:defRPr/>
            </a:lvl1pPr>
          </a:lstStyle>
          <a:p>
            <a:pPr>
              <a:defRPr/>
            </a:pPr>
            <a:fld id="{0BC71AAD-BFF4-41EB-B758-3FDE0915A347}" type="datetimeFigureOut">
              <a:rPr lang="en-US"/>
              <a:pPr>
                <a:defRPr/>
              </a:pPr>
              <a:t>12/11/2011</a:t>
            </a:fld>
            <a:endParaRPr lang="en-US"/>
          </a:p>
        </p:txBody>
      </p:sp>
      <p:sp>
        <p:nvSpPr>
          <p:cNvPr id="3" name="عنصر نائب للتذييل 21"/>
          <p:cNvSpPr>
            <a:spLocks noGrp="1"/>
          </p:cNvSpPr>
          <p:nvPr>
            <p:ph type="ftr" sz="quarter" idx="11"/>
          </p:nvPr>
        </p:nvSpPr>
        <p:spPr/>
        <p:txBody>
          <a:bodyPr/>
          <a:lstStyle>
            <a:lvl1pPr>
              <a:defRPr/>
            </a:lvl1pPr>
          </a:lstStyle>
          <a:p>
            <a:pPr>
              <a:defRPr/>
            </a:pPr>
            <a:endParaRPr lang="en-US"/>
          </a:p>
        </p:txBody>
      </p:sp>
      <p:sp>
        <p:nvSpPr>
          <p:cNvPr id="4" name="عنصر نائب لرقم الشريحة 17"/>
          <p:cNvSpPr>
            <a:spLocks noGrp="1"/>
          </p:cNvSpPr>
          <p:nvPr>
            <p:ph type="sldNum" sz="quarter" idx="12"/>
          </p:nvPr>
        </p:nvSpPr>
        <p:spPr/>
        <p:txBody>
          <a:bodyPr/>
          <a:lstStyle>
            <a:lvl1pPr>
              <a:defRPr/>
            </a:lvl1pPr>
          </a:lstStyle>
          <a:p>
            <a:fld id="{B3A01715-0B08-449B-9A64-92B53E294817}"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9"/>
          <p:cNvSpPr>
            <a:spLocks noGrp="1"/>
          </p:cNvSpPr>
          <p:nvPr>
            <p:ph type="dt" sz="half" idx="10"/>
          </p:nvPr>
        </p:nvSpPr>
        <p:spPr/>
        <p:txBody>
          <a:bodyPr/>
          <a:lstStyle>
            <a:lvl1pPr>
              <a:defRPr/>
            </a:lvl1pPr>
          </a:lstStyle>
          <a:p>
            <a:pPr>
              <a:defRPr/>
            </a:pPr>
            <a:fld id="{64966755-2F30-4DDF-ADFF-125109A2450A}" type="datetimeFigureOut">
              <a:rPr lang="en-US"/>
              <a:pPr>
                <a:defRPr/>
              </a:pPr>
              <a:t>12/11/2011</a:t>
            </a:fld>
            <a:endParaRPr lang="en-US"/>
          </a:p>
        </p:txBody>
      </p:sp>
      <p:sp>
        <p:nvSpPr>
          <p:cNvPr id="6" name="عنصر نائب للتذييل 21"/>
          <p:cNvSpPr>
            <a:spLocks noGrp="1"/>
          </p:cNvSpPr>
          <p:nvPr>
            <p:ph type="ftr" sz="quarter" idx="11"/>
          </p:nvPr>
        </p:nvSpPr>
        <p:spPr/>
        <p:txBody>
          <a:bodyPr/>
          <a:lstStyle>
            <a:lvl1pPr>
              <a:defRPr/>
            </a:lvl1pPr>
          </a:lstStyle>
          <a:p>
            <a:pPr>
              <a:defRPr/>
            </a:pPr>
            <a:endParaRPr lang="en-US"/>
          </a:p>
        </p:txBody>
      </p:sp>
      <p:sp>
        <p:nvSpPr>
          <p:cNvPr id="7" name="عنصر نائب لرقم الشريحة 17"/>
          <p:cNvSpPr>
            <a:spLocks noGrp="1"/>
          </p:cNvSpPr>
          <p:nvPr>
            <p:ph type="sldNum" sz="quarter" idx="12"/>
          </p:nvPr>
        </p:nvSpPr>
        <p:spPr/>
        <p:txBody>
          <a:bodyPr/>
          <a:lstStyle>
            <a:lvl1pPr>
              <a:defRPr/>
            </a:lvl1pPr>
          </a:lstStyle>
          <a:p>
            <a:fld id="{D2373BC6-9191-495F-9851-A1305CF99FCF}"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مستطيل ذو زاوية واحدة مخدوشة ودائرية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مثلث قائم الزاوية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ar-SA" smtClean="0"/>
              <a:t>انقر لتحرير نمط العنوان الرئيسي</a:t>
            </a:r>
            <a:endParaRPr lang="en-US"/>
          </a:p>
        </p:txBody>
      </p:sp>
      <p:sp>
        <p:nvSpPr>
          <p:cNvPr id="4" name="عنصر نائب للنص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9" name="عنصر نائب للتاريخ 4"/>
          <p:cNvSpPr>
            <a:spLocks noGrp="1"/>
          </p:cNvSpPr>
          <p:nvPr>
            <p:ph type="dt" sz="half" idx="10"/>
          </p:nvPr>
        </p:nvSpPr>
        <p:spPr/>
        <p:txBody>
          <a:bodyPr/>
          <a:lstStyle>
            <a:lvl1pPr>
              <a:defRPr/>
            </a:lvl1pPr>
          </a:lstStyle>
          <a:p>
            <a:pPr>
              <a:defRPr/>
            </a:pPr>
            <a:fld id="{D493D99B-7B47-405F-BE27-97DA841B04B4}" type="datetimeFigureOut">
              <a:rPr lang="en-US"/>
              <a:pPr>
                <a:defRPr/>
              </a:pPr>
              <a:t>12/11/2011</a:t>
            </a:fld>
            <a:endParaRPr lang="en-US"/>
          </a:p>
        </p:txBody>
      </p:sp>
      <p:sp>
        <p:nvSpPr>
          <p:cNvPr id="10" name="عنصر نائب للتذييل 5"/>
          <p:cNvSpPr>
            <a:spLocks noGrp="1"/>
          </p:cNvSpPr>
          <p:nvPr>
            <p:ph type="ftr" sz="quarter" idx="11"/>
          </p:nvPr>
        </p:nvSpPr>
        <p:spPr/>
        <p:txBody>
          <a:bodyPr/>
          <a:lstStyle>
            <a:lvl1pPr>
              <a:defRPr/>
            </a:lvl1pPr>
          </a:lstStyle>
          <a:p>
            <a:pPr>
              <a:defRPr/>
            </a:pPr>
            <a:endParaRPr lang="en-US"/>
          </a:p>
        </p:txBody>
      </p:sp>
      <p:sp>
        <p:nvSpPr>
          <p:cNvPr id="11" name="عنصر نائب لرقم الشريحة 6"/>
          <p:cNvSpPr>
            <a:spLocks noGrp="1"/>
          </p:cNvSpPr>
          <p:nvPr>
            <p:ph type="sldNum" sz="quarter" idx="12"/>
          </p:nvPr>
        </p:nvSpPr>
        <p:spPr>
          <a:xfrm>
            <a:off x="8077200" y="6356350"/>
            <a:ext cx="609600" cy="365125"/>
          </a:xfrm>
        </p:spPr>
        <p:txBody>
          <a:bodyPr/>
          <a:lstStyle>
            <a:lvl1pPr>
              <a:defRPr/>
            </a:lvl1pPr>
          </a:lstStyle>
          <a:p>
            <a:fld id="{50422EE9-0C04-4210-B3F5-93D88F7A4901}"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شكل حر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28" name="عنصر نائب للعنوان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ar-SA" smtClean="0"/>
              <a:t>انقر لتحرير نمط العنوان الرئيسي</a:t>
            </a:r>
            <a:endParaRPr lang="en-US" smtClean="0"/>
          </a:p>
        </p:txBody>
      </p:sp>
      <p:sp>
        <p:nvSpPr>
          <p:cNvPr id="1029" name="عنصر نائب للنص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rtl="0"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9D10D386-B296-4F54-8425-390CBC57C7E8}" type="datetimeFigureOut">
              <a:rPr lang="en-US"/>
              <a:pPr>
                <a:defRPr/>
              </a:pPr>
              <a:t>12/11/2011</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rtl="0"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rtl="0">
              <a:defRPr sz="1200">
                <a:solidFill>
                  <a:srgbClr val="4A566A"/>
                </a:solidFill>
                <a:latin typeface="Constantia" pitchFamily="18" charset="0"/>
              </a:defRPr>
            </a:lvl1pPr>
          </a:lstStyle>
          <a:p>
            <a:fld id="{AB29C254-D6DF-4C81-B958-23C0FFECEA81}" type="slidenum">
              <a:rPr lang="ar-SA"/>
              <a:pPr/>
              <a:t>‹#›</a:t>
            </a:fld>
            <a:endParaRPr lang="en-US"/>
          </a:p>
        </p:txBody>
      </p:sp>
      <p:grpSp>
        <p:nvGrpSpPr>
          <p:cNvPr id="1033" name="مجموعة 1"/>
          <p:cNvGrpSpPr>
            <a:grpSpLocks/>
          </p:cNvGrpSpPr>
          <p:nvPr/>
        </p:nvGrpSpPr>
        <p:grpSpPr bwMode="auto">
          <a:xfrm>
            <a:off x="-19050" y="203200"/>
            <a:ext cx="9180513" cy="647700"/>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fontAlgn="base">
        <a:spcBef>
          <a:spcPct val="0"/>
        </a:spcBef>
        <a:spcAft>
          <a:spcPct val="0"/>
        </a:spcAft>
        <a:defRPr sz="5000" kern="1200">
          <a:solidFill>
            <a:schemeClr val="tx2"/>
          </a:solidFill>
          <a:latin typeface="+mj-lt"/>
          <a:ea typeface="+mj-ea"/>
          <a:cs typeface="Arial" charset="0"/>
        </a:defRPr>
      </a:lvl1pPr>
      <a:lvl2pPr algn="l" rtl="0" fontAlgn="base">
        <a:spcBef>
          <a:spcPct val="0"/>
        </a:spcBef>
        <a:spcAft>
          <a:spcPct val="0"/>
        </a:spcAft>
        <a:defRPr sz="5000">
          <a:solidFill>
            <a:schemeClr val="tx2"/>
          </a:solidFill>
          <a:latin typeface="Calibri" pitchFamily="34" charset="0"/>
          <a:cs typeface="Arial" charset="0"/>
        </a:defRPr>
      </a:lvl2pPr>
      <a:lvl3pPr algn="l" rtl="0" fontAlgn="base">
        <a:spcBef>
          <a:spcPct val="0"/>
        </a:spcBef>
        <a:spcAft>
          <a:spcPct val="0"/>
        </a:spcAft>
        <a:defRPr sz="5000">
          <a:solidFill>
            <a:schemeClr val="tx2"/>
          </a:solidFill>
          <a:latin typeface="Calibri" pitchFamily="34" charset="0"/>
          <a:cs typeface="Arial" charset="0"/>
        </a:defRPr>
      </a:lvl3pPr>
      <a:lvl4pPr algn="l" rtl="0" fontAlgn="base">
        <a:spcBef>
          <a:spcPct val="0"/>
        </a:spcBef>
        <a:spcAft>
          <a:spcPct val="0"/>
        </a:spcAft>
        <a:defRPr sz="5000">
          <a:solidFill>
            <a:schemeClr val="tx2"/>
          </a:solidFill>
          <a:latin typeface="Calibri" pitchFamily="34" charset="0"/>
          <a:cs typeface="Arial" charset="0"/>
        </a:defRPr>
      </a:lvl4pPr>
      <a:lvl5pPr algn="l" rtl="0" fontAlgn="base">
        <a:spcBef>
          <a:spcPct val="0"/>
        </a:spcBef>
        <a:spcAft>
          <a:spcPct val="0"/>
        </a:spcAft>
        <a:defRPr sz="5000">
          <a:solidFill>
            <a:schemeClr val="tx2"/>
          </a:solidFill>
          <a:latin typeface="Calibri" pitchFamily="34" charset="0"/>
          <a:cs typeface="Arial" charset="0"/>
        </a:defRPr>
      </a:lvl5pPr>
      <a:lvl6pPr marL="457200" algn="l" rtl="0" fontAlgn="base">
        <a:spcBef>
          <a:spcPct val="0"/>
        </a:spcBef>
        <a:spcAft>
          <a:spcPct val="0"/>
        </a:spcAft>
        <a:defRPr sz="5000">
          <a:solidFill>
            <a:schemeClr val="tx2"/>
          </a:solidFill>
          <a:latin typeface="Calibri" pitchFamily="34" charset="0"/>
          <a:cs typeface="Arial" charset="0"/>
        </a:defRPr>
      </a:lvl6pPr>
      <a:lvl7pPr marL="914400" algn="l" rtl="0" fontAlgn="base">
        <a:spcBef>
          <a:spcPct val="0"/>
        </a:spcBef>
        <a:spcAft>
          <a:spcPct val="0"/>
        </a:spcAft>
        <a:defRPr sz="5000">
          <a:solidFill>
            <a:schemeClr val="tx2"/>
          </a:solidFill>
          <a:latin typeface="Calibri" pitchFamily="34" charset="0"/>
          <a:cs typeface="Arial" charset="0"/>
        </a:defRPr>
      </a:lvl7pPr>
      <a:lvl8pPr marL="1371600" algn="l" rtl="0" fontAlgn="base">
        <a:spcBef>
          <a:spcPct val="0"/>
        </a:spcBef>
        <a:spcAft>
          <a:spcPct val="0"/>
        </a:spcAft>
        <a:defRPr sz="5000">
          <a:solidFill>
            <a:schemeClr val="tx2"/>
          </a:solidFill>
          <a:latin typeface="Calibri" pitchFamily="34" charset="0"/>
          <a:cs typeface="Arial" charset="0"/>
        </a:defRPr>
      </a:lvl8pPr>
      <a:lvl9pPr marL="1828800" algn="l" rtl="0" fontAlgn="base">
        <a:spcBef>
          <a:spcPct val="0"/>
        </a:spcBef>
        <a:spcAft>
          <a:spcPct val="0"/>
        </a:spcAft>
        <a:defRPr sz="5000">
          <a:solidFill>
            <a:schemeClr val="tx2"/>
          </a:solidFill>
          <a:latin typeface="Calibri" pitchFamily="34" charset="0"/>
          <a:cs typeface="Arial" charset="0"/>
        </a:defRPr>
      </a:lvl9pPr>
    </p:titleStyle>
    <p:bodyStyle>
      <a:lvl1pPr marL="273050" indent="-273050" algn="l" rtl="0" fontAlgn="base">
        <a:spcBef>
          <a:spcPct val="20000"/>
        </a:spcBef>
        <a:spcAft>
          <a:spcPct val="0"/>
        </a:spcAft>
        <a:buClr>
          <a:srgbClr val="FEB80A"/>
        </a:buClr>
        <a:buSzPct val="95000"/>
        <a:buFont typeface="Wingdings 2" pitchFamily="18" charset="2"/>
        <a:buChar char=""/>
        <a:defRPr sz="2600" kern="1200">
          <a:solidFill>
            <a:schemeClr val="tx1"/>
          </a:solidFill>
          <a:latin typeface="+mn-lt"/>
          <a:ea typeface="+mn-ea"/>
          <a:cs typeface="Arial" charset="0"/>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Arial" charset="0"/>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Arial" charset="0"/>
        </a:defRPr>
      </a:lvl3pPr>
      <a:lvl4pPr marL="1187450" indent="-209550" algn="l" rtl="0" fontAlgn="base">
        <a:spcBef>
          <a:spcPct val="20000"/>
        </a:spcBef>
        <a:spcAft>
          <a:spcPct val="0"/>
        </a:spcAft>
        <a:buClr>
          <a:srgbClr val="FEB80A"/>
        </a:buClr>
        <a:buSzPct val="65000"/>
        <a:buFont typeface="Wingdings 2" pitchFamily="18" charset="2"/>
        <a:buChar char=""/>
        <a:defRPr sz="2000" kern="1200">
          <a:solidFill>
            <a:schemeClr val="tx1"/>
          </a:solidFill>
          <a:latin typeface="+mn-lt"/>
          <a:ea typeface="+mn-ea"/>
          <a:cs typeface="Arial" charset="0"/>
        </a:defRPr>
      </a:lvl4pPr>
      <a:lvl5pPr marL="1462088" indent="-209550" algn="l" rtl="0" fontAlgn="base">
        <a:spcBef>
          <a:spcPct val="20000"/>
        </a:spcBef>
        <a:spcAft>
          <a:spcPct val="0"/>
        </a:spcAft>
        <a:buClr>
          <a:srgbClr val="00ADDC"/>
        </a:buClr>
        <a:buSzPct val="65000"/>
        <a:buFont typeface="Wingdings 2" pitchFamily="18" charset="2"/>
        <a:buChar char=""/>
        <a:defRPr sz="2000" kern="1200">
          <a:solidFill>
            <a:schemeClr val="tx1"/>
          </a:solidFill>
          <a:latin typeface="+mn-lt"/>
          <a:ea typeface="+mn-ea"/>
          <a:cs typeface="Arial"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rtl="1" fontAlgn="auto">
              <a:spcAft>
                <a:spcPts val="0"/>
              </a:spcAft>
              <a:defRPr/>
            </a:pPr>
            <a:r>
              <a:rPr lang="ar-SA" dirty="0" smtClean="0"/>
              <a:t>المحاضرة الثانية</a:t>
            </a:r>
            <a:endParaRPr lang="en-US" dirty="0"/>
          </a:p>
        </p:txBody>
      </p:sp>
      <p:sp>
        <p:nvSpPr>
          <p:cNvPr id="3" name="عنوان فرعي 2"/>
          <p:cNvSpPr>
            <a:spLocks noGrp="1"/>
          </p:cNvSpPr>
          <p:nvPr>
            <p:ph type="subTitle" idx="1"/>
          </p:nvPr>
        </p:nvSpPr>
        <p:spPr>
          <a:xfrm>
            <a:off x="533400" y="3228975"/>
            <a:ext cx="7854950" cy="1752600"/>
          </a:xfrm>
        </p:spPr>
        <p:txBody>
          <a:bodyPr/>
          <a:lstStyle/>
          <a:p>
            <a:pPr marR="0" algn="ctr" rtl="1"/>
            <a:r>
              <a:rPr lang="ar-SA" smtClean="0">
                <a:ea typeface="Majalla UI"/>
                <a:cs typeface="Majalla UI"/>
              </a:rPr>
              <a:t>تعريف منهج رياض الأطفال</a:t>
            </a:r>
          </a:p>
          <a:p>
            <a:pPr marR="0" algn="ctr" rtl="1"/>
            <a:r>
              <a:rPr lang="ar-SA" smtClean="0">
                <a:ea typeface="Majalla UI"/>
                <a:cs typeface="Majalla UI"/>
              </a:rPr>
              <a:t>خصائص منهج رياض الأطفال</a:t>
            </a:r>
          </a:p>
          <a:p>
            <a:pPr marR="0" algn="ctr" rtl="1"/>
            <a:r>
              <a:rPr lang="ar-SA" smtClean="0">
                <a:ea typeface="Majalla UI"/>
                <a:cs typeface="Majalla UI"/>
              </a:rPr>
              <a:t>مصادر بناء منهج رياض الأطفال</a:t>
            </a:r>
          </a:p>
          <a:p>
            <a:pPr marR="0" algn="ctr" rtl="1"/>
            <a:endParaRPr lang="ar-SA" smtClean="0">
              <a:ea typeface="Majalla UI"/>
              <a:cs typeface="Majalla UI"/>
            </a:endParaRPr>
          </a:p>
          <a:p>
            <a:pPr marR="0" algn="ctr" rtl="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الأطفال وميولهم واهتماماتهم وحاجاتهم:</a:t>
            </a:r>
            <a:endParaRPr lang="en-US" b="1" smtClean="0">
              <a:solidFill>
                <a:schemeClr val="tx1"/>
              </a:solidFill>
            </a:endParaRPr>
          </a:p>
        </p:txBody>
      </p:sp>
      <p:sp>
        <p:nvSpPr>
          <p:cNvPr id="3" name="Content Placeholder 2"/>
          <p:cNvSpPr>
            <a:spLocks noGrp="1"/>
          </p:cNvSpPr>
          <p:nvPr>
            <p:ph idx="1"/>
          </p:nvPr>
        </p:nvSpPr>
        <p:spPr/>
        <p:txBody>
          <a:bodyPr>
            <a:normAutofit fontScale="85000" lnSpcReduction="20000"/>
          </a:bodyPr>
          <a:lstStyle/>
          <a:p>
            <a:pPr marL="274320" indent="-274320" algn="r" rtl="1" fontAlgn="auto">
              <a:spcAft>
                <a:spcPts val="0"/>
              </a:spcAft>
              <a:buClr>
                <a:schemeClr val="accent3"/>
              </a:buClr>
              <a:buFont typeface="Wingdings 2"/>
              <a:buChar char=""/>
              <a:defRPr/>
            </a:pPr>
            <a:r>
              <a:rPr lang="ar-SA" dirty="0" smtClean="0">
                <a:cs typeface="+mn-cs"/>
              </a:rPr>
              <a:t> إن المقصود بالميل: هو شعور الفرد يدفعه إلى الاهتمام بشيء ما أو يدفعه إلى تفضيل شيء عن شيء آخر وعادة يكون الميل مصحوبا بالارتياح ويتضمن الميل نشاط المتعلم الذاتي وانفعالاته.</a:t>
            </a:r>
          </a:p>
          <a:p>
            <a:pPr marL="274320" indent="-274320" algn="r" rtl="1" fontAlgn="auto">
              <a:spcAft>
                <a:spcPts val="0"/>
              </a:spcAft>
              <a:buClr>
                <a:schemeClr val="accent3"/>
              </a:buClr>
              <a:buFont typeface="Wingdings 2"/>
              <a:buChar char=""/>
              <a:defRPr/>
            </a:pPr>
            <a:r>
              <a:rPr lang="ar-SA" dirty="0" smtClean="0">
                <a:cs typeface="+mn-cs"/>
              </a:rPr>
              <a:t> </a:t>
            </a:r>
            <a:r>
              <a:rPr lang="ar-SA" b="1" dirty="0" smtClean="0">
                <a:cs typeface="+mn-cs"/>
              </a:rPr>
              <a:t>أما الحاجات فيعبر عنها معنيان متكاملان مع بعضهما البعض هما:</a:t>
            </a:r>
          </a:p>
          <a:p>
            <a:pPr marL="514350" indent="-514350" algn="r" rtl="1" fontAlgn="auto">
              <a:spcAft>
                <a:spcPts val="0"/>
              </a:spcAft>
              <a:buClr>
                <a:schemeClr val="accent3"/>
              </a:buClr>
              <a:buFont typeface="+mj-lt"/>
              <a:buAutoNum type="arabicPeriod"/>
              <a:defRPr/>
            </a:pPr>
            <a:r>
              <a:rPr lang="ar-SA" dirty="0" smtClean="0">
                <a:cs typeface="+mn-cs"/>
              </a:rPr>
              <a:t> مطالب المجتمع كما يتصورها </a:t>
            </a:r>
            <a:r>
              <a:rPr lang="ar-SA" dirty="0" err="1" smtClean="0">
                <a:cs typeface="+mn-cs"/>
              </a:rPr>
              <a:t>واضعوا</a:t>
            </a:r>
            <a:r>
              <a:rPr lang="ar-SA" dirty="0" smtClean="0">
                <a:cs typeface="+mn-cs"/>
              </a:rPr>
              <a:t> المناهج والخطط الدراسية.</a:t>
            </a:r>
          </a:p>
          <a:p>
            <a:pPr marL="514350" indent="-514350" algn="r" rtl="1" fontAlgn="auto">
              <a:spcAft>
                <a:spcPts val="0"/>
              </a:spcAft>
              <a:buClr>
                <a:schemeClr val="accent3"/>
              </a:buClr>
              <a:buFont typeface="+mj-lt"/>
              <a:buAutoNum type="arabicPeriod"/>
              <a:defRPr/>
            </a:pPr>
            <a:r>
              <a:rPr lang="ar-SA" dirty="0" smtClean="0">
                <a:cs typeface="+mn-cs"/>
              </a:rPr>
              <a:t> توترات نفسية بيولوجية بيئية تدفع صاحبها إلى التفاعل مع بيئته لإشباع هذه الحاجات والتخلص من مظاهر القلق والتوتر التي يشعر بها عندما تظهر لديه حاجة من الحاجات.</a:t>
            </a:r>
          </a:p>
          <a:p>
            <a:pPr marL="514350" indent="-514350" algn="r" rtl="1" fontAlgn="auto">
              <a:spcAft>
                <a:spcPts val="0"/>
              </a:spcAft>
              <a:buClr>
                <a:schemeClr val="accent3"/>
              </a:buClr>
              <a:buFont typeface="Wingdings 2"/>
              <a:buChar char=""/>
              <a:defRPr/>
            </a:pPr>
            <a:r>
              <a:rPr lang="ar-SA" dirty="0" smtClean="0">
                <a:cs typeface="+mn-cs"/>
              </a:rPr>
              <a:t> وتؤدي الحاجات دورا أساسيا في حياة الإنسان من حيث أنها تدفعه إلى أي أنواع من السلوك لتحقيقها, وهناك نوعان من الحاجات:</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حاجات أولية: </a:t>
            </a:r>
            <a:r>
              <a:rPr lang="ar-SA" dirty="0" smtClean="0">
                <a:cs typeface="+mn-cs"/>
              </a:rPr>
              <a:t>وهذه لها علاقة بالتوترات النفسية البيولوجية مثل: المأكل, المشرب.</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حاجات ثانوية: </a:t>
            </a:r>
            <a:r>
              <a:rPr lang="ar-SA" dirty="0" smtClean="0">
                <a:cs typeface="+mn-cs"/>
              </a:rPr>
              <a:t>وهذه لها علاقة بمطالب المجتمع, وهي تعتمد في تكوينها على خبرات الفرد وميوله واتجاهاته.</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dirty="0" smtClean="0">
                <a:cs typeface="+mn-cs"/>
              </a:rPr>
              <a:t> ويوجد فرق بين الميول والحاجات فالحاجة فيها فرض أو إجبار على الفرد أو هي شعور بنقص لشيء ضروري مطلوب من قبل الفرد.</a:t>
            </a:r>
          </a:p>
          <a:p>
            <a:pPr marL="274320" indent="-274320" algn="r" rtl="1" fontAlgn="auto">
              <a:spcAft>
                <a:spcPts val="0"/>
              </a:spcAft>
              <a:buClr>
                <a:schemeClr val="accent3"/>
              </a:buClr>
              <a:buFont typeface="Wingdings 2"/>
              <a:buChar char=""/>
              <a:defRPr/>
            </a:pPr>
            <a:r>
              <a:rPr lang="ar-SA" dirty="0" smtClean="0">
                <a:cs typeface="+mn-cs"/>
              </a:rPr>
              <a:t> أما الميل فهو الاهتمام.</a:t>
            </a:r>
          </a:p>
          <a:p>
            <a:pPr marL="274320" indent="-274320" algn="r" rtl="1" fontAlgn="auto">
              <a:spcAft>
                <a:spcPts val="0"/>
              </a:spcAft>
              <a:buClr>
                <a:schemeClr val="accent3"/>
              </a:buClr>
              <a:buFont typeface="Wingdings 2"/>
              <a:buChar char=""/>
              <a:defRPr/>
            </a:pPr>
            <a:r>
              <a:rPr lang="ar-SA" dirty="0" smtClean="0">
                <a:cs typeface="+mn-cs"/>
              </a:rPr>
              <a:t> كما أن هناك علاقة بين الميول والحاجات, إذ أن ميل الفرد يكون قويا نحو ما يتصل بإشباع حاجاته.</a:t>
            </a:r>
          </a:p>
          <a:p>
            <a:pPr marL="274320" indent="-274320" algn="r" rtl="1" fontAlgn="auto">
              <a:spcAft>
                <a:spcPts val="0"/>
              </a:spcAft>
              <a:buClr>
                <a:schemeClr val="accent3"/>
              </a:buClr>
              <a:buFont typeface="Wingdings 2"/>
              <a:buChar char=""/>
              <a:defRPr/>
            </a:pPr>
            <a:r>
              <a:rPr lang="ar-SA" dirty="0" smtClean="0">
                <a:cs typeface="+mn-cs"/>
              </a:rPr>
              <a:t> والعوامل التي تؤثر في تكوين الميول واكتسابها فهي:</a:t>
            </a:r>
          </a:p>
          <a:p>
            <a:pPr marL="514350" indent="-514350" algn="r" rtl="1" fontAlgn="auto">
              <a:spcAft>
                <a:spcPts val="0"/>
              </a:spcAft>
              <a:buClr>
                <a:schemeClr val="accent3"/>
              </a:buClr>
              <a:buFont typeface="+mj-lt"/>
              <a:buAutoNum type="arabicPeriod"/>
              <a:defRPr/>
            </a:pPr>
            <a:r>
              <a:rPr lang="ar-SA" dirty="0" smtClean="0">
                <a:cs typeface="+mn-cs"/>
              </a:rPr>
              <a:t> البيئة التي يعيش فيها الفرد.</a:t>
            </a:r>
          </a:p>
          <a:p>
            <a:pPr marL="514350" indent="-514350" algn="r" rtl="1" fontAlgn="auto">
              <a:spcAft>
                <a:spcPts val="0"/>
              </a:spcAft>
              <a:buClr>
                <a:schemeClr val="accent3"/>
              </a:buClr>
              <a:buFont typeface="+mj-lt"/>
              <a:buAutoNum type="arabicPeriod"/>
              <a:defRPr/>
            </a:pPr>
            <a:r>
              <a:rPr lang="ar-SA" dirty="0" smtClean="0">
                <a:cs typeface="+mn-cs"/>
              </a:rPr>
              <a:t> الدين والعادات والتقاليد السائدة.</a:t>
            </a:r>
          </a:p>
          <a:p>
            <a:pPr marL="514350" indent="-514350" algn="r" rtl="1" fontAlgn="auto">
              <a:spcAft>
                <a:spcPts val="0"/>
              </a:spcAft>
              <a:buClr>
                <a:schemeClr val="accent3"/>
              </a:buClr>
              <a:buFont typeface="+mj-lt"/>
              <a:buAutoNum type="arabicPeriod"/>
              <a:defRPr/>
            </a:pPr>
            <a:r>
              <a:rPr lang="ar-SA" dirty="0" smtClean="0">
                <a:cs typeface="+mn-cs"/>
              </a:rPr>
              <a:t> مستوى آمال الفرد وطموحاته.</a:t>
            </a:r>
          </a:p>
          <a:p>
            <a:pPr marL="514350" indent="-514350" algn="r" rtl="1" fontAlgn="auto">
              <a:spcAft>
                <a:spcPts val="0"/>
              </a:spcAft>
              <a:buClr>
                <a:schemeClr val="accent3"/>
              </a:buClr>
              <a:buFont typeface="+mj-lt"/>
              <a:buAutoNum type="arabicPeriod"/>
              <a:defRPr/>
            </a:pPr>
            <a:r>
              <a:rPr lang="ar-SA" dirty="0" smtClean="0">
                <a:cs typeface="+mn-cs"/>
              </a:rPr>
              <a:t> علاقة الفرد بالآخرين.</a:t>
            </a:r>
          </a:p>
          <a:p>
            <a:pPr marL="514350" indent="-514350" algn="r" rtl="1" fontAlgn="auto">
              <a:spcAft>
                <a:spcPts val="0"/>
              </a:spcAft>
              <a:buClr>
                <a:schemeClr val="accent3"/>
              </a:buClr>
              <a:buFont typeface="+mj-lt"/>
              <a:buAutoNum type="arabicPeriod"/>
              <a:defRPr/>
            </a:pPr>
            <a:r>
              <a:rPr lang="ar-SA" dirty="0" smtClean="0">
                <a:cs typeface="+mn-cs"/>
              </a:rPr>
              <a:t> الخبرات التي يكتسبها الفرد من مؤسسات المجتمع.</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77500" lnSpcReduction="20000"/>
          </a:bodyPr>
          <a:lstStyle/>
          <a:p>
            <a:pPr marL="274320" indent="-274320" algn="r" rtl="1" fontAlgn="auto">
              <a:spcAft>
                <a:spcPts val="0"/>
              </a:spcAft>
              <a:buClr>
                <a:schemeClr val="accent3"/>
              </a:buClr>
              <a:buFont typeface="Wingdings 2"/>
              <a:buChar char=""/>
              <a:defRPr/>
            </a:pPr>
            <a:r>
              <a:rPr lang="ar-SA" dirty="0" smtClean="0">
                <a:cs typeface="+mn-cs"/>
              </a:rPr>
              <a:t> وحيث أن الميول مكتسبة أي يمكن تعديلها وتعلمها, لذلك تعتبر الميول أحد أسس اختيار الخبرات التعليمية التي تؤدي إلى اشتراك المتعلم في عملية التعلم اشتراكا فعالا, كما تؤدي إلى سرعة التعلم وزيادة تأثيره.</a:t>
            </a:r>
          </a:p>
          <a:p>
            <a:pPr marL="274320" indent="-274320" algn="r" rtl="1" fontAlgn="auto">
              <a:spcAft>
                <a:spcPts val="0"/>
              </a:spcAft>
              <a:buClr>
                <a:schemeClr val="accent3"/>
              </a:buClr>
              <a:buFont typeface="Wingdings 2"/>
              <a:buChar char=""/>
              <a:defRPr/>
            </a:pPr>
            <a:r>
              <a:rPr lang="ar-SA" dirty="0" smtClean="0">
                <a:cs typeface="+mn-cs"/>
              </a:rPr>
              <a:t> </a:t>
            </a:r>
            <a:r>
              <a:rPr lang="ar-SA" b="1" dirty="0" smtClean="0">
                <a:cs typeface="+mn-cs"/>
              </a:rPr>
              <a:t>وهناك بعض الميول العامة التي غالبا ما تشيع بين أطفال الخامسة والسادسة والتي يمكن أن تكون أساسا لمناهج رياض الأطفال ومن أهمها:</a:t>
            </a:r>
          </a:p>
          <a:p>
            <a:pPr marL="514350" indent="-514350" algn="r" rtl="1" fontAlgn="auto">
              <a:spcAft>
                <a:spcPts val="0"/>
              </a:spcAft>
              <a:buClr>
                <a:schemeClr val="accent3"/>
              </a:buClr>
              <a:buFont typeface="+mj-lt"/>
              <a:buAutoNum type="arabicPeriod"/>
              <a:defRPr/>
            </a:pPr>
            <a:r>
              <a:rPr lang="ar-SA" dirty="0" smtClean="0">
                <a:cs typeface="+mn-cs"/>
              </a:rPr>
              <a:t> يميل الطفل إلى استعراض قدراته الجسمية أمام الآخرين.</a:t>
            </a:r>
          </a:p>
          <a:p>
            <a:pPr marL="514350" indent="-514350" algn="r" rtl="1" fontAlgn="auto">
              <a:spcAft>
                <a:spcPts val="0"/>
              </a:spcAft>
              <a:buClr>
                <a:schemeClr val="accent3"/>
              </a:buClr>
              <a:buFont typeface="+mj-lt"/>
              <a:buAutoNum type="arabicPeriod"/>
              <a:defRPr/>
            </a:pPr>
            <a:r>
              <a:rPr lang="ar-SA" dirty="0" smtClean="0">
                <a:cs typeface="+mn-cs"/>
              </a:rPr>
              <a:t> يميل إلى تحمل مسئولية نظافته الشخصية.</a:t>
            </a:r>
          </a:p>
          <a:p>
            <a:pPr marL="514350" indent="-514350" algn="r" rtl="1" fontAlgn="auto">
              <a:spcAft>
                <a:spcPts val="0"/>
              </a:spcAft>
              <a:buClr>
                <a:schemeClr val="accent3"/>
              </a:buClr>
              <a:buFont typeface="+mj-lt"/>
              <a:buAutoNum type="arabicPeriod"/>
              <a:defRPr/>
            </a:pPr>
            <a:r>
              <a:rPr lang="ar-SA" dirty="0" smtClean="0">
                <a:cs typeface="+mn-cs"/>
              </a:rPr>
              <a:t> يبدي شغفا بالمواد التي تتناول الرسم التلوين, كما يميل إلى استخدام المقص في قص الأشياء ولصقها.</a:t>
            </a:r>
          </a:p>
          <a:p>
            <a:pPr marL="514350" indent="-514350" algn="r" rtl="1" fontAlgn="auto">
              <a:spcAft>
                <a:spcPts val="0"/>
              </a:spcAft>
              <a:buClr>
                <a:schemeClr val="accent3"/>
              </a:buClr>
              <a:buFont typeface="+mj-lt"/>
              <a:buAutoNum type="arabicPeriod"/>
              <a:defRPr/>
            </a:pPr>
            <a:r>
              <a:rPr lang="ar-SA" dirty="0" smtClean="0">
                <a:cs typeface="+mn-cs"/>
              </a:rPr>
              <a:t> يميل إلى ألعاب المطاردة وأعمال البوليس.</a:t>
            </a:r>
          </a:p>
          <a:p>
            <a:pPr marL="514350" indent="-514350" algn="r" rtl="1" fontAlgn="auto">
              <a:spcAft>
                <a:spcPts val="0"/>
              </a:spcAft>
              <a:buClr>
                <a:schemeClr val="accent3"/>
              </a:buClr>
              <a:buFont typeface="+mj-lt"/>
              <a:buAutoNum type="arabicPeriod"/>
              <a:defRPr/>
            </a:pPr>
            <a:r>
              <a:rPr lang="ar-SA" dirty="0" smtClean="0">
                <a:cs typeface="+mn-cs"/>
              </a:rPr>
              <a:t> يميل إلى إعادة تمثيل الأحداث المنزلية من مخيلته.</a:t>
            </a:r>
          </a:p>
          <a:p>
            <a:pPr marL="514350" indent="-514350" algn="r" rtl="1" fontAlgn="auto">
              <a:spcAft>
                <a:spcPts val="0"/>
              </a:spcAft>
              <a:buClr>
                <a:schemeClr val="accent3"/>
              </a:buClr>
              <a:buFont typeface="+mj-lt"/>
              <a:buAutoNum type="arabicPeriod"/>
              <a:defRPr/>
            </a:pPr>
            <a:r>
              <a:rPr lang="ar-SA" dirty="0" smtClean="0">
                <a:cs typeface="+mn-cs"/>
              </a:rPr>
              <a:t> يميل إلى بناء البيوت بالمكعبات والأغطية.</a:t>
            </a:r>
          </a:p>
          <a:p>
            <a:pPr marL="514350" indent="-514350" algn="r" rtl="1" fontAlgn="auto">
              <a:spcAft>
                <a:spcPts val="0"/>
              </a:spcAft>
              <a:buClr>
                <a:schemeClr val="accent3"/>
              </a:buClr>
              <a:buFont typeface="+mj-lt"/>
              <a:buAutoNum type="arabicPeriod"/>
              <a:defRPr/>
            </a:pPr>
            <a:r>
              <a:rPr lang="ar-SA" dirty="0" smtClean="0">
                <a:cs typeface="+mn-cs"/>
              </a:rPr>
              <a:t> يميل إلى ممارسة عمليات البيع والشراء.</a:t>
            </a:r>
          </a:p>
          <a:p>
            <a:pPr marL="514350" indent="-514350" algn="r" rtl="1" fontAlgn="auto">
              <a:spcAft>
                <a:spcPts val="0"/>
              </a:spcAft>
              <a:buClr>
                <a:schemeClr val="accent3"/>
              </a:buClr>
              <a:buFont typeface="+mj-lt"/>
              <a:buAutoNum type="arabicPeriod"/>
              <a:defRPr/>
            </a:pPr>
            <a:r>
              <a:rPr lang="ar-SA" dirty="0" smtClean="0">
                <a:cs typeface="+mn-cs"/>
              </a:rPr>
              <a:t> يميل إلى السير على قوائم خشبية </a:t>
            </a:r>
            <a:r>
              <a:rPr lang="ar-SA" dirty="0" err="1" smtClean="0">
                <a:cs typeface="+mn-cs"/>
              </a:rPr>
              <a:t>و</a:t>
            </a:r>
            <a:r>
              <a:rPr lang="ar-SA" dirty="0" smtClean="0">
                <a:cs typeface="+mn-cs"/>
              </a:rPr>
              <a:t> فوق الكراسي وألعاب حفظ التوازن.</a:t>
            </a:r>
          </a:p>
          <a:p>
            <a:pPr marL="514350" indent="-514350" algn="r" rtl="1" fontAlgn="auto">
              <a:spcAft>
                <a:spcPts val="0"/>
              </a:spcAft>
              <a:buClr>
                <a:schemeClr val="accent3"/>
              </a:buClr>
              <a:buFont typeface="+mj-lt"/>
              <a:buAutoNum type="arabicPeriod"/>
              <a:defRPr/>
            </a:pPr>
            <a:r>
              <a:rPr lang="ar-SA" dirty="0" smtClean="0">
                <a:cs typeface="+mn-cs"/>
              </a:rPr>
              <a:t> يميل إلى ممارسة الألعاب البهلوانية.</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lstStyle/>
          <a:p>
            <a:pPr algn="r" rtl="1"/>
            <a:r>
              <a:rPr lang="ar-SA" smtClean="0">
                <a:ea typeface="Majalla UI"/>
                <a:cs typeface="Majalla UI"/>
              </a:rPr>
              <a:t> يميل إلى تمثيل الأدوار الخيالية مثل الرجل الأخضر.</a:t>
            </a:r>
          </a:p>
          <a:p>
            <a:pPr algn="r" rtl="1"/>
            <a:r>
              <a:rPr lang="ar-SA" smtClean="0">
                <a:ea typeface="Majalla UI"/>
                <a:cs typeface="Majalla UI"/>
              </a:rPr>
              <a:t> يميل إلى الاستماع إلى الموسيقى والأداء الإيقاعي على أنغامها.</a:t>
            </a:r>
          </a:p>
          <a:p>
            <a:pPr algn="r" rtl="1"/>
            <a:r>
              <a:rPr lang="ar-SA" smtClean="0">
                <a:ea typeface="Majalla UI"/>
                <a:cs typeface="Majalla UI"/>
              </a:rPr>
              <a:t> يحب ترديد الأغاني والأناشيد القصيرة السهلة الحفظ.</a:t>
            </a:r>
          </a:p>
          <a:p>
            <a:pPr algn="r" rtl="1"/>
            <a:r>
              <a:rPr lang="ar-SA" smtClean="0">
                <a:ea typeface="Majalla UI"/>
                <a:cs typeface="Majalla UI"/>
              </a:rPr>
              <a:t> يحب ألعاب المكعبات وعمل أشكال مختلفة منها مثل بناء العمارات والقصور.</a:t>
            </a:r>
          </a:p>
          <a:p>
            <a:pPr algn="r" rtl="1"/>
            <a:r>
              <a:rPr lang="ar-SA" smtClean="0">
                <a:ea typeface="Majalla UI"/>
                <a:cs typeface="Majalla UI"/>
              </a:rPr>
              <a:t> يميل إلى الخروج والتنزه مع الكبار.</a:t>
            </a:r>
          </a:p>
          <a:p>
            <a:pPr algn="r" rtl="1"/>
            <a:r>
              <a:rPr lang="ar-SA" smtClean="0">
                <a:ea typeface="Majalla UI"/>
                <a:cs typeface="Majalla UI"/>
              </a:rPr>
              <a:t>يميل إلى الكتب المصورة.</a:t>
            </a:r>
            <a:br>
              <a:rPr lang="ar-SA" smtClean="0">
                <a:ea typeface="Majalla UI"/>
                <a:cs typeface="Majalla UI"/>
              </a:rPr>
            </a:b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اهتمامات طفل الروضة هي: </a:t>
            </a:r>
            <a:endParaRPr lang="en-US" b="1" smtClean="0">
              <a:solidFill>
                <a:schemeClr val="tx1"/>
              </a:solidFill>
            </a:endParaRPr>
          </a:p>
        </p:txBody>
      </p:sp>
      <p:sp>
        <p:nvSpPr>
          <p:cNvPr id="3" name="Content Placeholder 2"/>
          <p:cNvSpPr>
            <a:spLocks noGrp="1"/>
          </p:cNvSpPr>
          <p:nvPr>
            <p:ph idx="1"/>
          </p:nvPr>
        </p:nvSpPr>
        <p:spPr/>
        <p:txBody>
          <a:bodyPr/>
          <a:lstStyle/>
          <a:p>
            <a:pPr marL="514350" indent="-514350" algn="r" rtl="1">
              <a:buFont typeface="Calibri" pitchFamily="34" charset="0"/>
              <a:buAutoNum type="arabicPeriod"/>
            </a:pPr>
            <a:r>
              <a:rPr lang="ar-SA" smtClean="0">
                <a:ea typeface="Majalla UI"/>
                <a:cs typeface="Majalla UI"/>
              </a:rPr>
              <a:t> الشعور بالأمان في ظل علاقة مستقرة ودائمة مع شخص بالغ.</a:t>
            </a:r>
          </a:p>
          <a:p>
            <a:pPr marL="514350" indent="-514350" algn="r" rtl="1">
              <a:buFont typeface="Calibri" pitchFamily="34" charset="0"/>
              <a:buAutoNum type="arabicPeriod"/>
            </a:pPr>
            <a:r>
              <a:rPr lang="ar-SA" smtClean="0">
                <a:ea typeface="Majalla UI"/>
                <a:cs typeface="Majalla UI"/>
              </a:rPr>
              <a:t> مساعدته في توسيع اتصالاته من خلال سرعته الذاتية حتى يتقدم بثقة إلى العالم الأوسع.</a:t>
            </a:r>
          </a:p>
          <a:p>
            <a:pPr marL="514350" indent="-514350" algn="r" rtl="1">
              <a:buFont typeface="Calibri" pitchFamily="34" charset="0"/>
              <a:buAutoNum type="arabicPeriod"/>
            </a:pPr>
            <a:r>
              <a:rPr lang="ar-SA" smtClean="0">
                <a:ea typeface="Majalla UI"/>
                <a:cs typeface="Majalla UI"/>
              </a:rPr>
              <a:t> مساعدته في تنمية ثقته بنفسه وتقبل ذاته, والتحكم في مشاعره.</a:t>
            </a:r>
          </a:p>
          <a:p>
            <a:pPr marL="514350" indent="-514350" algn="r" rtl="1">
              <a:buFont typeface="Calibri" pitchFamily="34" charset="0"/>
              <a:buAutoNum type="arabicPeriod"/>
            </a:pPr>
            <a:r>
              <a:rPr lang="ar-SA" smtClean="0">
                <a:ea typeface="Majalla UI"/>
                <a:cs typeface="Majalla UI"/>
              </a:rPr>
              <a:t> مساعدته في الاستقلال التدريجي وتحمل المسئولية.</a:t>
            </a:r>
          </a:p>
          <a:p>
            <a:pPr marL="514350" indent="-514350" algn="r" rtl="1">
              <a:buFont typeface="Calibri" pitchFamily="34" charset="0"/>
              <a:buAutoNum type="arabicPeriod"/>
            </a:pPr>
            <a:r>
              <a:rPr lang="ar-SA" smtClean="0">
                <a:ea typeface="Majalla UI"/>
                <a:cs typeface="Majalla UI"/>
              </a:rPr>
              <a:t> توفير الفرص الكافية لتنمية جسمه وقدراته ومهاراته الحركية.</a:t>
            </a:r>
          </a:p>
          <a:p>
            <a:pPr marL="514350" indent="-514350" algn="r" rtl="1">
              <a:buFont typeface="Calibri" pitchFamily="34" charset="0"/>
              <a:buAutoNum type="arabicPeriod"/>
            </a:pPr>
            <a:r>
              <a:rPr lang="ar-SA" smtClean="0">
                <a:ea typeface="Majalla UI"/>
                <a:cs typeface="Majalla UI"/>
              </a:rPr>
              <a:t> توفير الفرص لتنمية مهارات التفكير وإدراك العلاقات بين الأشياء ومهارات الاتصال من خلال التحدث والموسيقى والألعاب الرياضية.</a:t>
            </a:r>
          </a:p>
          <a:p>
            <a:pPr marL="514350" indent="-514350" algn="r" rtl="1">
              <a:buFont typeface="Calibri" pitchFamily="34" charset="0"/>
              <a:buAutoNum type="arabicPeriod"/>
            </a:pPr>
            <a:r>
              <a:rPr lang="ar-SA" smtClean="0">
                <a:ea typeface="Majalla UI"/>
                <a:cs typeface="Majalla UI"/>
              </a:rPr>
              <a:t> توفير أماكن للعب وخبرات ومواد مناسبة لكل مرحلة من مراحل نموه.</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fontAlgn="auto">
              <a:spcAft>
                <a:spcPts val="0"/>
              </a:spcAft>
              <a:defRPr/>
            </a:pPr>
            <a:r>
              <a:rPr lang="ar-SA" b="1" dirty="0" smtClean="0">
                <a:solidFill>
                  <a:schemeClr val="tx1"/>
                </a:solidFill>
                <a:effectLst>
                  <a:outerShdw blurRad="38100" dist="38100" dir="2700000" algn="tl">
                    <a:srgbClr val="000000">
                      <a:alpha val="43137"/>
                    </a:srgbClr>
                  </a:outerShdw>
                </a:effectLst>
                <a:cs typeface="+mj-cs"/>
              </a:rPr>
              <a:t>خصائص نمو الطفل:</a:t>
            </a:r>
            <a:endParaRPr lang="en-US" b="1" dirty="0">
              <a:solidFill>
                <a:schemeClr val="tx1"/>
              </a:solidFill>
              <a:effectLst>
                <a:outerShdw blurRad="38100" dist="38100" dir="2700000" algn="tl">
                  <a:srgbClr val="000000">
                    <a:alpha val="43137"/>
                  </a:srgbClr>
                </a:outerShdw>
              </a:effectLst>
              <a:cs typeface="+mj-cs"/>
            </a:endParaRPr>
          </a:p>
        </p:txBody>
      </p:sp>
      <p:sp>
        <p:nvSpPr>
          <p:cNvPr id="3" name="عنصر نائب للمحتوى 2"/>
          <p:cNvSpPr>
            <a:spLocks noGrp="1"/>
          </p:cNvSpPr>
          <p:nvPr>
            <p:ph idx="1"/>
          </p:nvPr>
        </p:nvSpPr>
        <p:spPr/>
        <p:txBody>
          <a:bodyPr>
            <a:normAutofit fontScale="92500" lnSpcReduction="20000"/>
          </a:bodyPr>
          <a:lstStyle/>
          <a:p>
            <a:pPr marL="274320" indent="-274320" algn="r" rtl="1" fontAlgn="auto">
              <a:spcAft>
                <a:spcPts val="0"/>
              </a:spcAft>
              <a:buClr>
                <a:schemeClr val="accent3"/>
              </a:buClr>
              <a:buFont typeface="Wingdings 2"/>
              <a:buChar char=""/>
              <a:defRPr/>
            </a:pPr>
            <a:r>
              <a:rPr lang="ar-SA" dirty="0" smtClean="0">
                <a:cs typeface="+mn-cs"/>
              </a:rPr>
              <a:t> النمو عملية ارتقائية متتابعة موصولة الحلقات من التغيرات التي تكشف عن إمكانيات الطفل وتبرزها وتوسعها, وهذه التغيرات تتحقق من خلال العلاقات </a:t>
            </a:r>
            <a:r>
              <a:rPr lang="ar-SA" dirty="0" err="1" smtClean="0">
                <a:cs typeface="+mn-cs"/>
              </a:rPr>
              <a:t>الدينامية</a:t>
            </a:r>
            <a:r>
              <a:rPr lang="ar-SA" dirty="0" smtClean="0">
                <a:cs typeface="+mn-cs"/>
              </a:rPr>
              <a:t> بين الطفل والبيئة أو بين المحددات الداخلية للطفل وبين المؤثرات الخارجية.</a:t>
            </a:r>
          </a:p>
          <a:p>
            <a:pPr marL="274320" indent="-274320" algn="r" rtl="1" fontAlgn="auto">
              <a:spcAft>
                <a:spcPts val="0"/>
              </a:spcAft>
              <a:buClr>
                <a:schemeClr val="accent3"/>
              </a:buClr>
              <a:buFont typeface="Wingdings 2"/>
              <a:buNone/>
              <a:defRPr/>
            </a:pPr>
            <a:r>
              <a:rPr lang="ar-SA" b="1" u="sng" dirty="0" smtClean="0">
                <a:cs typeface="+mn-cs"/>
              </a:rPr>
              <a:t>أولا</a:t>
            </a:r>
            <a:r>
              <a:rPr lang="ar-SA" dirty="0" smtClean="0">
                <a:cs typeface="+mn-cs"/>
              </a:rPr>
              <a:t>: </a:t>
            </a:r>
            <a:r>
              <a:rPr lang="ar-SA" b="1" dirty="0" smtClean="0">
                <a:cs typeface="+mn-cs"/>
              </a:rPr>
              <a:t>خصائص النمو الجسمي:</a:t>
            </a:r>
          </a:p>
          <a:p>
            <a:pPr marL="274320" indent="-274320" algn="r" rtl="1" fontAlgn="auto">
              <a:spcAft>
                <a:spcPts val="0"/>
              </a:spcAft>
              <a:buClr>
                <a:schemeClr val="accent3"/>
              </a:buClr>
              <a:buFont typeface="Wingdings 2"/>
              <a:buChar char=""/>
              <a:defRPr/>
            </a:pPr>
            <a:r>
              <a:rPr lang="ar-SA" dirty="0" smtClean="0">
                <a:cs typeface="+mn-cs"/>
              </a:rPr>
              <a:t> يتفاوت الأطفال من خلال الطول والوزن باختلاف الجينات, والمستوى الاجتماعي والاقتصادي للأسرة وأنماط التغذية, وإصابة الطفل بأمراض في السنوات الأولى من حياته, ونوع الرعاية الصحية والجسدية والنفسية التي يحصل عليها كالراحة والنوم والاستقرار النفسي.</a:t>
            </a:r>
          </a:p>
          <a:p>
            <a:pPr marL="274320" indent="-274320" algn="r" rtl="1" fontAlgn="auto">
              <a:spcAft>
                <a:spcPts val="0"/>
              </a:spcAft>
              <a:buClr>
                <a:schemeClr val="accent3"/>
              </a:buClr>
              <a:buFont typeface="Wingdings 2"/>
              <a:buChar char=""/>
              <a:defRPr/>
            </a:pPr>
            <a:r>
              <a:rPr lang="ar-SA" dirty="0" smtClean="0">
                <a:cs typeface="+mn-cs"/>
              </a:rPr>
              <a:t> يستمر النمو الجسمي في هذه المرحلة سريعا ففي نهاية هذه المرحلة يصل النمو الجسمي إلى 43% من نموه النهائي.</a:t>
            </a:r>
          </a:p>
          <a:p>
            <a:pPr marL="274320" indent="-274320" algn="r" rtl="1" fontAlgn="auto">
              <a:spcAft>
                <a:spcPts val="0"/>
              </a:spcAft>
              <a:buClr>
                <a:schemeClr val="accent3"/>
              </a:buClr>
              <a:buFont typeface="Wingdings 2"/>
              <a:buChar char=""/>
              <a:defRPr/>
            </a:pPr>
            <a:r>
              <a:rPr lang="ar-SA" dirty="0" smtClean="0">
                <a:cs typeface="+mn-cs"/>
              </a:rPr>
              <a:t> وتختلف أجزاء الجسم من حيث سرعة النمو, ففي هذه المرحلة ينمو الرأس بطيئا, والجذع متوسطا, والأطراف سريعا.</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a:bodyPr>
          <a:lstStyle/>
          <a:p>
            <a:pPr marL="274320" indent="-274320" algn="r" rtl="1" fontAlgn="auto">
              <a:spcAft>
                <a:spcPts val="0"/>
              </a:spcAft>
              <a:buClr>
                <a:schemeClr val="accent3"/>
              </a:buClr>
              <a:buFont typeface="Wingdings 2"/>
              <a:buChar char=""/>
              <a:defRPr/>
            </a:pPr>
            <a:r>
              <a:rPr lang="ar-SA" dirty="0" smtClean="0">
                <a:cs typeface="+mn-cs"/>
              </a:rPr>
              <a:t> أما طول القامة فيتضاعف في هذه المرحلة عما كان عليه وقت الولادة حيث يصل إلى (110سم), أما الوزن فيتزايد ببطء نسبي في هذه المرحلة, ففي نهاية السنة الخامسة من العمر يصل وزن الطفل إلى خمسة أضعاف وزنه عند الولادة.</a:t>
            </a:r>
          </a:p>
          <a:p>
            <a:pPr marL="274320" indent="-274320" algn="r" rtl="1" fontAlgn="auto">
              <a:spcAft>
                <a:spcPts val="0"/>
              </a:spcAft>
              <a:buClr>
                <a:schemeClr val="accent3"/>
              </a:buClr>
              <a:buFont typeface="Wingdings 2"/>
              <a:buChar char=""/>
              <a:defRPr/>
            </a:pPr>
            <a:r>
              <a:rPr lang="ar-SA" dirty="0" smtClean="0">
                <a:cs typeface="+mn-cs"/>
              </a:rPr>
              <a:t> أما نمو العظام فيزداد حجما وعددا وصلابة وتتحول كثير من الغضاريف إلى عظام ويكون النمو في العضلات الكبيرة واضحا أكثر منه في العضلات الصغيرة لتعينه على القيام بالحركات الكبيرة وعلى التحكم في جسمه وضبط حركاته على عكس الحركات التي تتطلب تآزرا عضليا دقيقا.</a:t>
            </a:r>
          </a:p>
          <a:p>
            <a:pPr marL="274320" indent="-274320" algn="r" rtl="1" fontAlgn="auto">
              <a:spcAft>
                <a:spcPts val="0"/>
              </a:spcAft>
              <a:buClr>
                <a:schemeClr val="accent3"/>
              </a:buClr>
              <a:buFont typeface="Wingdings 2"/>
              <a:buChar char=""/>
              <a:defRPr/>
            </a:pPr>
            <a:r>
              <a:rPr lang="ar-SA" dirty="0" smtClean="0">
                <a:cs typeface="+mn-cs"/>
              </a:rPr>
              <a:t> وينمو الجهاز العصبي بسرعة في بداية هذه المرحلة, ثم يبطئ نموه بعد سن الرابعة, ويصل وزن الدماغ إلى 90% من وزنه الكامل, وتزداد سيطرة الطفل على أجهزة جسمه وتنمو قدرتها على القيام بوظائفها, ويصبح ضبط الإخراج كاملا في هذه المرحلة.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خصائص النمو الحركي:</a:t>
            </a:r>
            <a:endParaRPr lang="en-US" b="1" smtClean="0">
              <a:solidFill>
                <a:schemeClr val="tx1"/>
              </a:solidFill>
            </a:endParaRP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ar-SA" dirty="0" smtClean="0">
                <a:cs typeface="+mn-cs"/>
              </a:rPr>
              <a:t> النمو الحركي للطفل هو التغيرات التي تطرأ خلال حياته على سلوكه الحركي:ما يعبر عنها بمجموعة الحركات والمهارات والقدرات الحركية التي يمكن ملاحظتها وهي كما يلي:</a:t>
            </a:r>
          </a:p>
          <a:p>
            <a:pPr marL="514350" indent="-514350" algn="r" rtl="1" fontAlgn="auto">
              <a:spcAft>
                <a:spcPts val="0"/>
              </a:spcAft>
              <a:buClr>
                <a:schemeClr val="accent3"/>
              </a:buClr>
              <a:buFont typeface="+mj-lt"/>
              <a:buAutoNum type="arabicPeriod"/>
              <a:defRPr/>
            </a:pPr>
            <a:r>
              <a:rPr lang="ar-SA" dirty="0" smtClean="0">
                <a:cs typeface="+mn-cs"/>
              </a:rPr>
              <a:t> القفز والجري والحركة المستمرة السريعة التي تزيد من مدركاته وخبراته بالعالم الخارجي وتزيد من استقلاله, ومن المهارات الشائعة أيضا الأرجحة والتوازن والتسلق وقذف الكرة. وفي سن الخامسة يتمكن الأطفال من الوقوف على قدم واحدة وتتمكن الإناث من الوقوف لفترة أطول.</a:t>
            </a:r>
          </a:p>
          <a:p>
            <a:pPr marL="514350" indent="-514350" algn="r" rtl="1" fontAlgn="auto">
              <a:spcAft>
                <a:spcPts val="0"/>
              </a:spcAft>
              <a:buClr>
                <a:schemeClr val="accent3"/>
              </a:buClr>
              <a:buFont typeface="+mj-lt"/>
              <a:buAutoNum type="arabicPeriod"/>
              <a:defRPr/>
            </a:pPr>
            <a:r>
              <a:rPr lang="ar-SA" dirty="0" smtClean="0">
                <a:cs typeface="+mn-cs"/>
              </a:rPr>
              <a:t> أما عن التسلق فإن الأطفال يتمكنون من تسلق السلالم والأشجار ويجدون صعوبة في النزول عنها لصعوبة تبادل نزول القدمين.</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None/>
              <a:defRPr/>
            </a:pPr>
            <a:r>
              <a:rPr lang="ar-SA" dirty="0" smtClean="0">
                <a:cs typeface="+mn-cs"/>
              </a:rPr>
              <a:t>3. أما عن قذف الكرة فإنه في نهاية هذه المرحلة يتمكن الأطفال من قذف الكرة بشكل أكثر دقة ومتعة وذلك لتمكنهم من السيطرة على العضلات الصغيرة وتحقيق التآزر المطلوب بين الجهاز الجسمي والعضلي.</a:t>
            </a:r>
          </a:p>
          <a:p>
            <a:pPr marL="274320" indent="-274320" algn="r" rtl="1" fontAlgn="auto">
              <a:spcAft>
                <a:spcPts val="0"/>
              </a:spcAft>
              <a:buClr>
                <a:schemeClr val="accent3"/>
              </a:buClr>
              <a:buFont typeface="Wingdings 2"/>
              <a:buNone/>
              <a:defRPr/>
            </a:pPr>
            <a:r>
              <a:rPr lang="ar-SA" dirty="0" smtClean="0">
                <a:cs typeface="+mn-cs"/>
              </a:rPr>
              <a:t>4. يميل الطفل في هذه المرحلة إلى كل صنوف النشاط اليدوي كلضم الخرز والنسيج واللعب بالطين والصلصال والورق.</a:t>
            </a:r>
          </a:p>
          <a:p>
            <a:pPr marL="274320" indent="-274320" algn="r" rtl="1" fontAlgn="auto">
              <a:spcAft>
                <a:spcPts val="0"/>
              </a:spcAft>
              <a:buClr>
                <a:schemeClr val="accent3"/>
              </a:buClr>
              <a:buFont typeface="Wingdings 2"/>
              <a:buNone/>
              <a:defRPr/>
            </a:pPr>
            <a:r>
              <a:rPr lang="ar-SA" dirty="0" smtClean="0">
                <a:cs typeface="+mn-cs"/>
              </a:rPr>
              <a:t>5. أما عن القدرة على الكتابة فهي تمر بمراحل عدة تبدأ بمرحلة الخطوط غير الموجهة يلي ذلك مرحلة الحروف ثم مرحلة الكتابة, وتزداد فرص التدريب نجاحا باقترانها مع النضج العضلي للعضلات الدقيقة.</a:t>
            </a:r>
          </a:p>
          <a:p>
            <a:pPr marL="274320" indent="-274320" algn="r" rtl="1" fontAlgn="auto">
              <a:spcAft>
                <a:spcPts val="0"/>
              </a:spcAft>
              <a:buClr>
                <a:schemeClr val="accent3"/>
              </a:buClr>
              <a:buFont typeface="Wingdings 2"/>
              <a:buNone/>
              <a:defRPr/>
            </a:pPr>
            <a:r>
              <a:rPr lang="ar-SA" dirty="0" smtClean="0">
                <a:cs typeface="+mn-cs"/>
              </a:rPr>
              <a:t>6. أما عن القدرات الحركية الإدراكية يوجد تفاعل مستمر بين إدراك الطفل ونشاطه الحركي,بمعنى أنه كل نشاط حركي يؤدي إلى تطور في مجاله الإدراكي. </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ar-SA" dirty="0" smtClean="0">
                <a:cs typeface="+mn-cs"/>
              </a:rPr>
              <a:t> وتنمو القدرات الحركية الإدراكية بسرعة في هذه المرحلة لكن في تشابك وترابط مع بعضها لبعض وتشمل هذه القدرات على ما يلي:</a:t>
            </a:r>
          </a:p>
          <a:p>
            <a:pPr marL="514350" indent="-514350" algn="r" rtl="1" fontAlgn="auto">
              <a:spcAft>
                <a:spcPts val="0"/>
              </a:spcAft>
              <a:buClr>
                <a:schemeClr val="accent3"/>
              </a:buClr>
              <a:buFont typeface="+mj-lt"/>
              <a:buAutoNum type="arabicPeriod"/>
              <a:defRPr/>
            </a:pPr>
            <a:r>
              <a:rPr lang="ar-SA" dirty="0" smtClean="0">
                <a:cs typeface="+mn-cs"/>
              </a:rPr>
              <a:t> الوعي بالجسم وينقسم إلى: معرفة أجزاء الجسم, معرفة ما يمكن لأجزاء الجسم أن تقوم به, معرفة كيفية رفع أجزاء الجسم في أداء حركة معينة. </a:t>
            </a:r>
          </a:p>
          <a:p>
            <a:pPr marL="514350" indent="-514350" algn="r" rtl="1" fontAlgn="auto">
              <a:spcAft>
                <a:spcPts val="0"/>
              </a:spcAft>
              <a:buClr>
                <a:schemeClr val="accent3"/>
              </a:buClr>
              <a:buFont typeface="+mj-lt"/>
              <a:buAutoNum type="arabicPeriod"/>
              <a:defRPr/>
            </a:pPr>
            <a:r>
              <a:rPr lang="ar-SA" dirty="0" smtClean="0">
                <a:cs typeface="+mn-cs"/>
              </a:rPr>
              <a:t> الوعي المكاني ويشمل: معرفة الطفل لحجم الفراغ الذي يشغله الجسم, قدرة الطفل على تكوين صورة سليمة لهذا الجسم في الفراغ الخارجي. </a:t>
            </a:r>
          </a:p>
          <a:p>
            <a:pPr marL="514350" indent="-514350" algn="r" rtl="1" fontAlgn="auto">
              <a:spcAft>
                <a:spcPts val="0"/>
              </a:spcAft>
              <a:buClr>
                <a:schemeClr val="accent3"/>
              </a:buClr>
              <a:buFont typeface="+mj-lt"/>
              <a:buAutoNum type="arabicPeriod"/>
              <a:defRPr/>
            </a:pPr>
            <a:r>
              <a:rPr lang="ar-SA" dirty="0" smtClean="0">
                <a:cs typeface="+mn-cs"/>
              </a:rPr>
              <a:t>الوعي ألاتجاهي مثل: أمام, خلف, تحت, فوق, داخل</a:t>
            </a:r>
          </a:p>
          <a:p>
            <a:pPr marL="514350" indent="-514350" algn="r" rtl="1" fontAlgn="auto">
              <a:spcAft>
                <a:spcPts val="0"/>
              </a:spcAft>
              <a:buClr>
                <a:schemeClr val="accent3"/>
              </a:buClr>
              <a:buFont typeface="+mj-lt"/>
              <a:buAutoNum type="arabicPeriod"/>
              <a:defRPr/>
            </a:pPr>
            <a:r>
              <a:rPr lang="ar-SA" dirty="0" smtClean="0">
                <a:cs typeface="+mn-cs"/>
              </a:rPr>
              <a:t> الوعي الزمني: الذي يرتبط ارتباطا وثيقا بعملية التوافق والتكامل بين النظام العضلي والأدوات الحسية للطفل, فالتوافق بين العين واليد وبين العين والقدم يتضمنان بعد الزمن والوعي به.</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smtClean="0">
                <a:solidFill>
                  <a:schemeClr val="tx1"/>
                </a:solidFill>
                <a:cs typeface="Traditional Arabic" pitchFamily="18" charset="-78"/>
              </a:rPr>
              <a:t>مقدمة:</a:t>
            </a:r>
            <a:endParaRPr lang="en-US" b="1" smtClean="0">
              <a:solidFill>
                <a:schemeClr val="tx1"/>
              </a:solidFill>
            </a:endParaRPr>
          </a:p>
        </p:txBody>
      </p:sp>
      <p:sp>
        <p:nvSpPr>
          <p:cNvPr id="3" name="عنصر نائب للمحتوى 2"/>
          <p:cNvSpPr>
            <a:spLocks noGrp="1"/>
          </p:cNvSpPr>
          <p:nvPr>
            <p:ph idx="1"/>
          </p:nvPr>
        </p:nvSpPr>
        <p:spPr>
          <a:solidFill>
            <a:schemeClr val="accent2">
              <a:lumMod val="20000"/>
              <a:lumOff val="80000"/>
            </a:schemeClr>
          </a:solidFill>
        </p:spPr>
        <p:txBody>
          <a:bodyPr>
            <a:normAutofit/>
          </a:bodyPr>
          <a:lstStyle/>
          <a:p>
            <a:pPr marL="274320" indent="-274320" algn="r" rtl="1" fontAlgn="auto">
              <a:spcAft>
                <a:spcPts val="0"/>
              </a:spcAft>
              <a:buClr>
                <a:schemeClr val="accent3"/>
              </a:buClr>
              <a:buFont typeface="Wingdings 2"/>
              <a:buChar char=""/>
              <a:defRPr/>
            </a:pPr>
            <a:r>
              <a:rPr lang="ar-SA" dirty="0" smtClean="0">
                <a:cs typeface="+mn-cs"/>
              </a:rPr>
              <a:t> تعتبر مرحلة الطفولة المبكرة من المراحل الهامة في حياة الطفل, حيث النشاط كبير ومتسع ومتنوع, والرغبة في اكتشاف البيئة من حوله وطرح الأسئلة هي الوسيلة لاكتساب الطفل القيم والمعايير والاتجاهات.</a:t>
            </a:r>
          </a:p>
          <a:p>
            <a:pPr marL="274320" indent="-274320" algn="r" rtl="1" fontAlgn="auto">
              <a:spcAft>
                <a:spcPts val="0"/>
              </a:spcAft>
              <a:buClr>
                <a:schemeClr val="accent3"/>
              </a:buClr>
              <a:buFont typeface="Wingdings 2"/>
              <a:buChar char=""/>
              <a:defRPr/>
            </a:pPr>
            <a:r>
              <a:rPr lang="ar-SA" dirty="0" smtClean="0">
                <a:cs typeface="+mn-cs"/>
              </a:rPr>
              <a:t> وهذا ما دعي إلى إلقاء الضوء على رياض الأطفال باعتبارها أول مؤسسة تربوية اجتماعية يتم فيها تشكيل شخصية الطفل وتعليمه أسس المفاهيم المختلفة كما يكتسب العادات الإيجابية السليمة.</a:t>
            </a:r>
          </a:p>
          <a:p>
            <a:pPr marL="274320" indent="-274320" algn="r" rtl="1" fontAlgn="auto">
              <a:spcAft>
                <a:spcPts val="0"/>
              </a:spcAft>
              <a:buClr>
                <a:schemeClr val="accent3"/>
              </a:buClr>
              <a:buFont typeface="Wingdings 2"/>
              <a:buChar char=""/>
              <a:defRPr/>
            </a:pPr>
            <a:r>
              <a:rPr lang="ar-SA" dirty="0" smtClean="0">
                <a:cs typeface="+mn-cs"/>
              </a:rPr>
              <a:t> ولقد أكد كل من </a:t>
            </a:r>
            <a:r>
              <a:rPr lang="ar-SA" dirty="0" err="1" smtClean="0">
                <a:cs typeface="+mn-cs"/>
              </a:rPr>
              <a:t>بياجيه</a:t>
            </a:r>
            <a:r>
              <a:rPr lang="ar-SA" dirty="0" smtClean="0">
                <a:cs typeface="+mn-cs"/>
              </a:rPr>
              <a:t> </a:t>
            </a:r>
            <a:r>
              <a:rPr lang="ar-SA" dirty="0" err="1" smtClean="0">
                <a:cs typeface="+mn-cs"/>
              </a:rPr>
              <a:t>وفروبل</a:t>
            </a:r>
            <a:r>
              <a:rPr lang="ar-SA" dirty="0" smtClean="0">
                <a:cs typeface="+mn-cs"/>
              </a:rPr>
              <a:t> </a:t>
            </a:r>
            <a:r>
              <a:rPr lang="ar-SA" dirty="0" err="1" smtClean="0">
                <a:cs typeface="+mn-cs"/>
              </a:rPr>
              <a:t>وبستالوتزي</a:t>
            </a:r>
            <a:r>
              <a:rPr lang="ar-SA" dirty="0" smtClean="0">
                <a:cs typeface="+mn-cs"/>
              </a:rPr>
              <a:t> وفرو يد على أهمية السنوات الأولى في حياة الطفل. </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10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خصائص النمو العقلي:</a:t>
            </a:r>
            <a:endParaRPr lang="en-US" b="1" smtClean="0">
              <a:solidFill>
                <a:schemeClr val="tx1"/>
              </a:solidFill>
            </a:endParaRP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ar-SA" dirty="0" smtClean="0">
                <a:cs typeface="+mn-cs"/>
              </a:rPr>
              <a:t> يمتاز النمو العقلي بحدوث تغيرات واضحة إذا ما قورن بالمرحلة السابقة, ومن وجهة نظر بياجيه فإن النمو العقلي يمر في هذه المرحلة بمرحلة ما قبل العمليات, كما يكون النمو العقلي متمركزا حول الذات.</a:t>
            </a:r>
          </a:p>
          <a:p>
            <a:pPr marL="274320" indent="-274320" algn="r" rtl="1" fontAlgn="auto">
              <a:spcAft>
                <a:spcPts val="0"/>
              </a:spcAft>
              <a:buClr>
                <a:schemeClr val="accent3"/>
              </a:buClr>
              <a:buFont typeface="Wingdings 2"/>
              <a:buChar char=""/>
              <a:defRPr/>
            </a:pPr>
            <a:r>
              <a:rPr lang="ar-SA" dirty="0" smtClean="0">
                <a:cs typeface="+mn-cs"/>
              </a:rPr>
              <a:t> ومن أهم مظاهر النمو العقلي:</a:t>
            </a:r>
          </a:p>
          <a:p>
            <a:pPr marL="514350" indent="-514350" algn="r" rtl="1" fontAlgn="auto">
              <a:spcAft>
                <a:spcPts val="0"/>
              </a:spcAft>
              <a:buClr>
                <a:schemeClr val="accent3"/>
              </a:buClr>
              <a:buFont typeface="+mj-lt"/>
              <a:buAutoNum type="arabicPeriod"/>
              <a:defRPr/>
            </a:pPr>
            <a:r>
              <a:rPr lang="ar-SA" dirty="0" smtClean="0">
                <a:cs typeface="+mn-cs"/>
              </a:rPr>
              <a:t> مستوى الإدراك الحسي.</a:t>
            </a:r>
          </a:p>
          <a:p>
            <a:pPr marL="514350" indent="-514350" algn="r" rtl="1" fontAlgn="auto">
              <a:spcAft>
                <a:spcPts val="0"/>
              </a:spcAft>
              <a:buClr>
                <a:schemeClr val="accent3"/>
              </a:buClr>
              <a:buFont typeface="+mj-lt"/>
              <a:buAutoNum type="arabicPeriod"/>
              <a:defRPr/>
            </a:pPr>
            <a:r>
              <a:rPr lang="ar-SA" dirty="0" smtClean="0">
                <a:cs typeface="+mn-cs"/>
              </a:rPr>
              <a:t> مستوى العمليات الارتباطية.</a:t>
            </a:r>
          </a:p>
          <a:p>
            <a:pPr marL="514350" indent="-514350" algn="r" rtl="1" fontAlgn="auto">
              <a:spcAft>
                <a:spcPts val="0"/>
              </a:spcAft>
              <a:buClr>
                <a:schemeClr val="accent3"/>
              </a:buClr>
              <a:buFont typeface="+mj-lt"/>
              <a:buAutoNum type="arabicPeriod"/>
              <a:defRPr/>
            </a:pPr>
            <a:r>
              <a:rPr lang="ar-SA" dirty="0" smtClean="0">
                <a:cs typeface="+mn-cs"/>
              </a:rPr>
              <a:t> مستوى العلاقات (التفكير/ التخيل)</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smtClean="0">
                <a:solidFill>
                  <a:schemeClr val="tx1"/>
                </a:solidFill>
                <a:cs typeface="Traditional Arabic" pitchFamily="18" charset="-78"/>
              </a:rPr>
              <a:t>مستوى الإدراك الحسي:</a:t>
            </a:r>
            <a:endParaRPr lang="en-US" b="1" smtClean="0">
              <a:solidFill>
                <a:schemeClr val="tx1"/>
              </a:solidFill>
            </a:endParaRPr>
          </a:p>
        </p:txBody>
      </p:sp>
      <p:sp>
        <p:nvSpPr>
          <p:cNvPr id="3" name="عنصر نائب للمحتوى 2"/>
          <p:cNvSpPr>
            <a:spLocks noGrp="1"/>
          </p:cNvSpPr>
          <p:nvPr>
            <p:ph idx="1"/>
          </p:nvPr>
        </p:nvSpPr>
        <p:spPr/>
        <p:txBody>
          <a:bodyPr>
            <a:normAutofit fontScale="92500" lnSpcReduction="20000"/>
          </a:bodyPr>
          <a:lstStyle/>
          <a:p>
            <a:pPr marL="274320" indent="-274320" algn="r" rtl="1" fontAlgn="auto">
              <a:spcAft>
                <a:spcPts val="0"/>
              </a:spcAft>
              <a:buClr>
                <a:schemeClr val="accent3"/>
              </a:buClr>
              <a:buFont typeface="Wingdings 2"/>
              <a:buChar char=""/>
              <a:defRPr/>
            </a:pPr>
            <a:r>
              <a:rPr lang="ar-SA" dirty="0" smtClean="0">
                <a:cs typeface="+mn-cs"/>
              </a:rPr>
              <a:t> تدل الأبحاث الحديثة في علم النفس الاجتماعي على أن الفرد جزء من الموقف المحيط </a:t>
            </a:r>
            <a:r>
              <a:rPr lang="ar-SA" dirty="0" err="1" smtClean="0">
                <a:cs typeface="+mn-cs"/>
              </a:rPr>
              <a:t>به</a:t>
            </a:r>
            <a:r>
              <a:rPr lang="ar-SA" dirty="0" smtClean="0">
                <a:cs typeface="+mn-cs"/>
              </a:rPr>
              <a:t>, ومن المظاهر لنمو الطفل العقلي ما يلي:</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إدراك الأشكال وعلاقاتها المكانية: </a:t>
            </a:r>
            <a:r>
              <a:rPr lang="ar-SA" dirty="0" smtClean="0">
                <a:cs typeface="+mn-cs"/>
              </a:rPr>
              <a:t>يستطيع الطفل فيما بين 3 و4 يدرك العلاقات المكانية الذاتية أي علاقاته </a:t>
            </a:r>
            <a:r>
              <a:rPr lang="ar-SA" dirty="0" err="1" smtClean="0">
                <a:cs typeface="+mn-cs"/>
              </a:rPr>
              <a:t>بها</a:t>
            </a:r>
            <a:r>
              <a:rPr lang="ar-SA" dirty="0" smtClean="0">
                <a:cs typeface="+mn-cs"/>
              </a:rPr>
              <a:t> وعلاقاتها </a:t>
            </a:r>
            <a:r>
              <a:rPr lang="ar-SA" dirty="0" err="1" smtClean="0">
                <a:cs typeface="+mn-cs"/>
              </a:rPr>
              <a:t>به</a:t>
            </a:r>
            <a:r>
              <a:rPr lang="ar-SA" dirty="0" smtClean="0">
                <a:cs typeface="+mn-cs"/>
              </a:rPr>
              <a:t>.</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إدراك الألوان وعلاقاتها بادراك الأشكال: </a:t>
            </a:r>
            <a:r>
              <a:rPr lang="ar-SA" dirty="0" smtClean="0">
                <a:cs typeface="+mn-cs"/>
              </a:rPr>
              <a:t>يستطيع الأطفال في سن 4 تمييز الألوان, ويستطيع التمييز بين الألوان المختلفة, ويفضل الشكل على اللون.</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إدراك الأحجام والأوزان: </a:t>
            </a:r>
            <a:r>
              <a:rPr lang="ar-SA" dirty="0" smtClean="0">
                <a:cs typeface="+mn-cs"/>
              </a:rPr>
              <a:t>يستطيع الطفل في سن 3 أن يقارن بين الأحجام المختلفة.</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إدراك العدد: </a:t>
            </a:r>
            <a:r>
              <a:rPr lang="ar-SA" dirty="0" smtClean="0">
                <a:cs typeface="+mn-cs"/>
              </a:rPr>
              <a:t>يستطيع الطفل في سن 3 أن يميز بين الكثرة والقلة, ويختار لنفسه الكثرة, ثم يتطور </a:t>
            </a:r>
            <a:r>
              <a:rPr lang="ar-SA" dirty="0" err="1" smtClean="0">
                <a:cs typeface="+mn-cs"/>
              </a:rPr>
              <a:t>به</a:t>
            </a:r>
            <a:r>
              <a:rPr lang="ar-SA" dirty="0" smtClean="0">
                <a:cs typeface="+mn-cs"/>
              </a:rPr>
              <a:t> النمو في 4 و5 ليقارن بين المجموعات المتساوية.</a:t>
            </a:r>
          </a:p>
          <a:p>
            <a:pPr marL="514350" indent="-514350" algn="r" rtl="1" fontAlgn="auto">
              <a:spcAft>
                <a:spcPts val="0"/>
              </a:spcAft>
              <a:buClr>
                <a:schemeClr val="accent3"/>
              </a:buClr>
              <a:buFont typeface="+mj-lt"/>
              <a:buAutoNum type="arabicPeriod"/>
              <a:defRPr/>
            </a:pPr>
            <a:r>
              <a:rPr lang="ar-SA" dirty="0" smtClean="0">
                <a:cs typeface="+mn-cs"/>
              </a:rPr>
              <a:t> </a:t>
            </a:r>
            <a:r>
              <a:rPr lang="ar-SA" b="1" dirty="0" smtClean="0">
                <a:cs typeface="+mn-cs"/>
              </a:rPr>
              <a:t>إدراك الزمن: </a:t>
            </a:r>
            <a:r>
              <a:rPr lang="ar-SA" dirty="0" smtClean="0">
                <a:cs typeface="+mn-cs"/>
              </a:rPr>
              <a:t>إدراك الزمن للطفل يتمثل في إدراك التتابع الزمني للأحداث, وشطري النهار والليل.</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smtClean="0">
                <a:solidFill>
                  <a:schemeClr val="tx1"/>
                </a:solidFill>
                <a:cs typeface="Traditional Arabic" pitchFamily="18" charset="-78"/>
              </a:rPr>
              <a:t>مستوى العمليات الارتباطية:</a:t>
            </a:r>
            <a:endParaRPr lang="en-US" b="1" smtClean="0">
              <a:solidFill>
                <a:schemeClr val="tx1"/>
              </a:solidFill>
            </a:endParaRPr>
          </a:p>
        </p:txBody>
      </p:sp>
      <p:sp>
        <p:nvSpPr>
          <p:cNvPr id="3" name="عنصر نائب للمحتوى 2"/>
          <p:cNvSpPr>
            <a:spLocks noGrp="1"/>
          </p:cNvSpPr>
          <p:nvPr>
            <p:ph idx="1"/>
          </p:nvPr>
        </p:nvSpPr>
        <p:spPr/>
        <p:txBody>
          <a:bodyPr/>
          <a:lstStyle/>
          <a:p>
            <a:pPr algn="r" rtl="1"/>
            <a:r>
              <a:rPr lang="ar-SA" smtClean="0">
                <a:ea typeface="Majalla UI"/>
                <a:cs typeface="Majalla UI"/>
              </a:rPr>
              <a:t> </a:t>
            </a:r>
            <a:r>
              <a:rPr lang="ar-SA" b="1" smtClean="0">
                <a:ea typeface="Majalla UI"/>
                <a:cs typeface="Majalla UI"/>
              </a:rPr>
              <a:t>عملية التذكر: </a:t>
            </a:r>
          </a:p>
          <a:p>
            <a:pPr algn="r" rtl="1"/>
            <a:r>
              <a:rPr lang="ar-SA" smtClean="0">
                <a:ea typeface="Majalla UI"/>
                <a:cs typeface="Majalla UI"/>
              </a:rPr>
              <a:t> يتذكر الأطفال الحوادث والمواقف والكلمات دون فهم لمعانيها ولديهم سهولة في تذكر الأحداث ذات الدلالة الانفعالية, كما يميلون إلى تذكر صور الأشياء أفضل من تذكر أسمائها. ويمكن تنمية ذاكرة الطفل من خلال ترديد الأغاني والأناشيد والقصص وتكثر المعلمة من طرح الأسئلة.</a:t>
            </a:r>
          </a:p>
          <a:p>
            <a:pPr algn="r" rtl="1">
              <a:buFont typeface="Wingdings 2" pitchFamily="18" charset="2"/>
              <a:buNone/>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smtClean="0">
                <a:solidFill>
                  <a:schemeClr val="tx1"/>
                </a:solidFill>
                <a:cs typeface="Traditional Arabic" pitchFamily="18" charset="-78"/>
              </a:rPr>
              <a:t>مستوى العلاقات: (التفكير والتخيل):</a:t>
            </a:r>
            <a:endParaRPr lang="en-US" b="1" smtClean="0">
              <a:solidFill>
                <a:schemeClr val="tx1"/>
              </a:solidFill>
            </a:endParaRPr>
          </a:p>
        </p:txBody>
      </p:sp>
      <p:sp>
        <p:nvSpPr>
          <p:cNvPr id="3" name="عنصر نائب للمحتوى 2"/>
          <p:cNvSpPr>
            <a:spLocks noGrp="1"/>
          </p:cNvSpPr>
          <p:nvPr>
            <p:ph idx="1"/>
          </p:nvPr>
        </p:nvSpPr>
        <p:spPr/>
        <p:txBody>
          <a:bodyPr/>
          <a:lstStyle/>
          <a:p>
            <a:pPr algn="r" rtl="1"/>
            <a:r>
              <a:rPr lang="ar-SA" smtClean="0">
                <a:ea typeface="Majalla UI"/>
                <a:cs typeface="Majalla UI"/>
              </a:rPr>
              <a:t> </a:t>
            </a:r>
            <a:r>
              <a:rPr lang="ar-SA" b="1" smtClean="0">
                <a:ea typeface="Majalla UI"/>
                <a:cs typeface="Majalla UI"/>
              </a:rPr>
              <a:t>التفكير:</a:t>
            </a:r>
          </a:p>
          <a:p>
            <a:pPr algn="r" rtl="1">
              <a:buFont typeface="Wingdings 2" pitchFamily="18" charset="2"/>
              <a:buNone/>
            </a:pPr>
            <a:r>
              <a:rPr lang="ar-SA" smtClean="0">
                <a:ea typeface="Majalla UI"/>
                <a:cs typeface="Majalla UI"/>
              </a:rPr>
              <a:t>تفكير الطفل عملي, ويكون في المستوى الحسي, وبتقدم نمو الطفل انفعاليا واجتماعيا لا يقتصر تفكيره على الاهتمام بمشاكله الخاصة, وعند بلوغه الخامسة تظهر عليه بوادر التفكير المنطقي والاستدلال المجرد.</a:t>
            </a:r>
          </a:p>
          <a:p>
            <a:pPr algn="r" rtl="1"/>
            <a:r>
              <a:rPr lang="ar-SA" smtClean="0">
                <a:ea typeface="Majalla UI"/>
                <a:cs typeface="Majalla UI"/>
              </a:rPr>
              <a:t> </a:t>
            </a:r>
            <a:r>
              <a:rPr lang="ar-SA" b="1" smtClean="0">
                <a:ea typeface="Majalla UI"/>
                <a:cs typeface="Majalla UI"/>
              </a:rPr>
              <a:t>التخيل:</a:t>
            </a:r>
          </a:p>
          <a:p>
            <a:pPr algn="r" rtl="1">
              <a:buFont typeface="Wingdings 2" pitchFamily="18" charset="2"/>
              <a:buNone/>
            </a:pPr>
            <a:r>
              <a:rPr lang="ar-SA" smtClean="0">
                <a:ea typeface="Majalla UI"/>
                <a:cs typeface="Majalla UI"/>
              </a:rPr>
              <a:t>تمتاز هذه المرحلة بقوة خيال الطفل حيث يطغى على الحقيقة, ويختلط الخيال بالواقع وهذا ما يفسر لنا جزءا من أكاذيب الأطفال في هذه المرحلة.</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خصائص النمو الانفعالي:</a:t>
            </a:r>
            <a:endParaRPr lang="en-US" b="1" smtClean="0">
              <a:solidFill>
                <a:schemeClr val="tx1"/>
              </a:solidFill>
            </a:endParaRPr>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dirty="0" smtClean="0">
                <a:cs typeface="+mn-cs"/>
              </a:rPr>
              <a:t> عندما يصل الطفل إلى سن الثالثة يكون قد اكتسب قدرات جديدة كالمشي, والأكل العادي, والكلام فيقوى هنا شعور الطفل بنفسه وفي نفس الوقت يشعر أن الاهتمام به ورعايته لم تعد كما كانت وذلك يكسب انفعالات الطفل شيئا من الحدة والتوتر, حيث يبدأ المربي معاملته باعتباره قد بلغ من النمو ما يمكنه من تقبل معايير المجتمع وتمثل قوانينه.</a:t>
            </a:r>
          </a:p>
          <a:p>
            <a:pPr marL="274320" indent="-274320" algn="r" rtl="1" fontAlgn="auto">
              <a:spcAft>
                <a:spcPts val="0"/>
              </a:spcAft>
              <a:buClr>
                <a:schemeClr val="accent3"/>
              </a:buClr>
              <a:buFont typeface="Wingdings 2"/>
              <a:buChar char=""/>
              <a:defRPr/>
            </a:pPr>
            <a:r>
              <a:rPr lang="ar-SA" dirty="0" smtClean="0">
                <a:cs typeface="+mn-cs"/>
              </a:rPr>
              <a:t> فبعد أن كان الوالدين ينفذان كل مطالبه أصبح الآن مطالب بالامتثال لقوانين المجتمع هنا تضيق نفس الطفل ويداخله القلق والاضطراب الانفعالي.</a:t>
            </a:r>
          </a:p>
          <a:p>
            <a:pPr marL="274320" indent="-274320" algn="r" rtl="1" fontAlgn="auto">
              <a:spcAft>
                <a:spcPts val="0"/>
              </a:spcAft>
              <a:buClr>
                <a:schemeClr val="accent3"/>
              </a:buClr>
              <a:buFont typeface="Wingdings 2"/>
              <a:buChar char=""/>
              <a:defRPr/>
            </a:pPr>
            <a:r>
              <a:rPr lang="ar-SA" dirty="0" smtClean="0">
                <a:cs typeface="+mn-cs"/>
              </a:rPr>
              <a:t> في هذه المرحلة تظهر انفعالات الحب والفرح والخوف والغيرة والخجل عند الطفل, وتظهر الانفعالات اللفظية.</a:t>
            </a:r>
          </a:p>
          <a:p>
            <a:pPr marL="274320" indent="-274320" algn="r" rtl="1" fontAlgn="auto">
              <a:spcAft>
                <a:spcPts val="0"/>
              </a:spcAft>
              <a:buClr>
                <a:schemeClr val="accent3"/>
              </a:buClr>
              <a:buFont typeface="Wingdings 2"/>
              <a:buChar char=""/>
              <a:defRPr/>
            </a:pPr>
            <a:r>
              <a:rPr lang="ar-SA" dirty="0" smtClean="0">
                <a:cs typeface="+mn-cs"/>
              </a:rPr>
              <a:t> وتتميز هذه الانفعالات بأنها قصيرة المدى, كثيرة, متحولة المظهر, حادة في شدتها.</a:t>
            </a:r>
          </a:p>
          <a:p>
            <a:pPr marL="274320" indent="-274320" algn="r" rtl="1" fontAlgn="auto">
              <a:spcAft>
                <a:spcPts val="0"/>
              </a:spcAft>
              <a:buClr>
                <a:schemeClr val="accent3"/>
              </a:buClr>
              <a:buFont typeface="Wingdings 2"/>
              <a:buChar char=""/>
              <a:defRPr/>
            </a:pPr>
            <a:r>
              <a:rPr lang="ar-SA" dirty="0" smtClean="0">
                <a:cs typeface="+mn-cs"/>
              </a:rPr>
              <a:t> ولعل أكثر العوامل تأثيرا في النمو الانفعالي هما النضج والتدريب.</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خصائص النمو الاجتماعي:</a:t>
            </a:r>
            <a:endParaRPr lang="en-US" b="1" smtClean="0">
              <a:solidFill>
                <a:schemeClr val="tx1"/>
              </a:solidFill>
            </a:endParaRPr>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dirty="0" smtClean="0">
                <a:cs typeface="+mn-cs"/>
              </a:rPr>
              <a:t>يتأثر سلوك الفرد خلال مراحل حياته بخبرات طفولته المبكرة, والتي تتمثل في البيت والأسرة, فإن تلك البيئة تلعب دورها الرئيسي في تكوين شخصيته لذلك يتحدد نمط هذه الشخصية واتجاهاتها نحو الآخرين نتيجة لنوع علاقات الطفل بوالديه, وأخوته, وأقاربه.</a:t>
            </a:r>
          </a:p>
          <a:p>
            <a:pPr marL="274320" indent="-274320" algn="r" rtl="1" fontAlgn="auto">
              <a:spcAft>
                <a:spcPts val="0"/>
              </a:spcAft>
              <a:buClr>
                <a:schemeClr val="accent3"/>
              </a:buClr>
              <a:buFont typeface="Wingdings 2"/>
              <a:buChar char=""/>
              <a:defRPr/>
            </a:pPr>
            <a:r>
              <a:rPr lang="ar-SA" dirty="0" smtClean="0">
                <a:cs typeface="+mn-cs"/>
              </a:rPr>
              <a:t> وتعتبر الروضة أول اتصال اجتماعي منظم للطفل بالعالم الخارجي, وتختلف الخبرات التي يمر بها الطفل في الروضة عن خبرة البيت والأقرباء.</a:t>
            </a:r>
          </a:p>
          <a:p>
            <a:pPr marL="274320" indent="-274320" algn="r" rtl="1" fontAlgn="auto">
              <a:spcAft>
                <a:spcPts val="0"/>
              </a:spcAft>
              <a:buClr>
                <a:schemeClr val="accent3"/>
              </a:buClr>
              <a:buFont typeface="Wingdings 2"/>
              <a:buChar char=""/>
              <a:defRPr/>
            </a:pPr>
            <a:r>
              <a:rPr lang="ar-SA" dirty="0" smtClean="0">
                <a:cs typeface="+mn-cs"/>
              </a:rPr>
              <a:t> وتتوقف قدرة الطفل ومهاراته في تكوين علاقات اجتماعية مع الآخرين على ما تكون لدى الطفل في سنوات حياته الأولى من شعور بالطمأنينة والاستقرار النفسي.</a:t>
            </a:r>
          </a:p>
          <a:p>
            <a:pPr marL="274320" indent="-274320" algn="r" rtl="1" fontAlgn="auto">
              <a:spcAft>
                <a:spcPts val="0"/>
              </a:spcAft>
              <a:buClr>
                <a:schemeClr val="accent3"/>
              </a:buClr>
              <a:buFont typeface="Wingdings 2"/>
              <a:buChar char=""/>
              <a:defRPr/>
            </a:pPr>
            <a:r>
              <a:rPr lang="ar-SA" dirty="0" smtClean="0">
                <a:cs typeface="+mn-cs"/>
              </a:rPr>
              <a:t> وتسمى سنوات ما قبل المدرسة بمرحلة (التمركز حول الذات) لهذا فإن الطفل بالرغم من كونه اجتماعيا ويشعر بحاجة إلى توسيع دائرته الاجتماعية إلا أنه يحتاج إلى بعض الوقت والمساعدة في محاولاته هذه.</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3200" b="1" smtClean="0">
                <a:solidFill>
                  <a:schemeClr val="tx1"/>
                </a:solidFill>
                <a:cs typeface="Traditional Arabic" pitchFamily="18" charset="-78"/>
              </a:rPr>
              <a:t>من خلال خصائص النمو السابقة يمكن استخلاص بعض المبادئ التي يمكن الاستفادة منها لوضع مناهج رياض الأطفال:</a:t>
            </a:r>
            <a:endParaRPr lang="en-US" sz="3200" b="1" smtClean="0">
              <a:solidFill>
                <a:schemeClr val="tx1"/>
              </a:solidFill>
            </a:endParaRPr>
          </a:p>
        </p:txBody>
      </p:sp>
      <p:sp>
        <p:nvSpPr>
          <p:cNvPr id="3" name="Content Placeholder 2"/>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Char char=""/>
              <a:defRPr/>
            </a:pPr>
            <a:r>
              <a:rPr lang="ar-SA" dirty="0" smtClean="0">
                <a:cs typeface="+mn-cs"/>
              </a:rPr>
              <a:t>إن النمو الجسمي السريع يتطلب التغذية المتوازنة, والفحوص الطبية الدورية.</a:t>
            </a:r>
          </a:p>
          <a:p>
            <a:pPr marL="274320" indent="-274320" algn="r" rtl="1" fontAlgn="auto">
              <a:spcAft>
                <a:spcPts val="0"/>
              </a:spcAft>
              <a:buClr>
                <a:schemeClr val="accent3"/>
              </a:buClr>
              <a:buFont typeface="Wingdings 2"/>
              <a:buChar char=""/>
              <a:defRPr/>
            </a:pPr>
            <a:r>
              <a:rPr lang="ar-SA" dirty="0" smtClean="0">
                <a:cs typeface="+mn-cs"/>
              </a:rPr>
              <a:t> الاهتمام بالأسنان اللبنية وتنظيفها .</a:t>
            </a:r>
          </a:p>
          <a:p>
            <a:pPr marL="274320" indent="-274320" algn="r" rtl="1" fontAlgn="auto">
              <a:spcAft>
                <a:spcPts val="0"/>
              </a:spcAft>
              <a:buClr>
                <a:schemeClr val="accent3"/>
              </a:buClr>
              <a:buFont typeface="Wingdings 2"/>
              <a:buChar char=""/>
              <a:defRPr/>
            </a:pPr>
            <a:r>
              <a:rPr lang="ar-SA" dirty="0" smtClean="0">
                <a:cs typeface="+mn-cs"/>
              </a:rPr>
              <a:t> إتاحة الفرصة للطفل لمزاولة النشاطات الحركية المختلفة.</a:t>
            </a:r>
          </a:p>
          <a:p>
            <a:pPr marL="274320" indent="-274320" algn="r" rtl="1" fontAlgn="auto">
              <a:spcAft>
                <a:spcPts val="0"/>
              </a:spcAft>
              <a:buClr>
                <a:schemeClr val="accent3"/>
              </a:buClr>
              <a:buFont typeface="Wingdings 2"/>
              <a:buChar char=""/>
              <a:defRPr/>
            </a:pPr>
            <a:r>
              <a:rPr lang="ar-SA" dirty="0" smtClean="0">
                <a:cs typeface="+mn-cs"/>
              </a:rPr>
              <a:t> يجب مراعاة مستوى النضج ومبادئ النمو في التعامل مع الأطفال.</a:t>
            </a:r>
          </a:p>
          <a:p>
            <a:pPr marL="274320" indent="-274320" algn="r" rtl="1" fontAlgn="auto">
              <a:spcAft>
                <a:spcPts val="0"/>
              </a:spcAft>
              <a:buClr>
                <a:schemeClr val="accent3"/>
              </a:buClr>
              <a:buFont typeface="Wingdings 2"/>
              <a:buChar char=""/>
              <a:defRPr/>
            </a:pPr>
            <a:r>
              <a:rPr lang="ar-SA" dirty="0" smtClean="0">
                <a:cs typeface="+mn-cs"/>
              </a:rPr>
              <a:t> الاهتمام بأسئلة الأطفال واستفساراتهم وإجابتهم عليها بصدق.</a:t>
            </a:r>
          </a:p>
          <a:p>
            <a:pPr marL="274320" indent="-274320" algn="r" rtl="1" fontAlgn="auto">
              <a:spcAft>
                <a:spcPts val="0"/>
              </a:spcAft>
              <a:buClr>
                <a:schemeClr val="accent3"/>
              </a:buClr>
              <a:buFont typeface="Wingdings 2"/>
              <a:buChar char=""/>
              <a:defRPr/>
            </a:pPr>
            <a:r>
              <a:rPr lang="ar-SA" dirty="0" smtClean="0">
                <a:cs typeface="+mn-cs"/>
              </a:rPr>
              <a:t> احترام مخاوف الأطفال ومساعدتهم على التخلص منها.</a:t>
            </a:r>
          </a:p>
          <a:p>
            <a:pPr marL="274320" indent="-274320" algn="r" rtl="1" fontAlgn="auto">
              <a:spcAft>
                <a:spcPts val="0"/>
              </a:spcAft>
              <a:buClr>
                <a:schemeClr val="accent3"/>
              </a:buClr>
              <a:buFont typeface="Wingdings 2"/>
              <a:buChar char=""/>
              <a:defRPr/>
            </a:pPr>
            <a:r>
              <a:rPr lang="ar-SA" dirty="0" smtClean="0">
                <a:cs typeface="+mn-cs"/>
              </a:rPr>
              <a:t> مراعاة العدل وعدم المفاضلة بين الأطفال.</a:t>
            </a:r>
          </a:p>
          <a:p>
            <a:pPr marL="274320" indent="-274320" algn="r" rtl="1" fontAlgn="auto">
              <a:spcAft>
                <a:spcPts val="0"/>
              </a:spcAft>
              <a:buClr>
                <a:schemeClr val="accent3"/>
              </a:buClr>
              <a:buFont typeface="Wingdings 2"/>
              <a:buChar char=""/>
              <a:defRPr/>
            </a:pPr>
            <a:r>
              <a:rPr lang="ar-SA" dirty="0" smtClean="0">
                <a:cs typeface="+mn-cs"/>
              </a:rPr>
              <a:t> العمل على إكساب الأطفال القيم والعادات والآداب الاجتماعية العامة.</a:t>
            </a:r>
          </a:p>
          <a:p>
            <a:pPr marL="274320" indent="-274320" algn="r" rtl="1" fontAlgn="auto">
              <a:spcAft>
                <a:spcPts val="0"/>
              </a:spcAft>
              <a:buClr>
                <a:schemeClr val="accent3"/>
              </a:buClr>
              <a:buFont typeface="Wingdings 2"/>
              <a:buChar char=""/>
              <a:defRPr/>
            </a:pPr>
            <a:r>
              <a:rPr lang="ar-SA" dirty="0" smtClean="0">
                <a:cs typeface="+mn-cs"/>
              </a:rPr>
              <a:t> إظهار الاعتزاز والإعجاب بالانجازات الذاتية التي يقوم </a:t>
            </a:r>
            <a:r>
              <a:rPr lang="ar-SA" dirty="0" err="1" smtClean="0">
                <a:cs typeface="+mn-cs"/>
              </a:rPr>
              <a:t>بها</a:t>
            </a:r>
            <a:r>
              <a:rPr lang="ar-SA" dirty="0" smtClean="0">
                <a:cs typeface="+mn-cs"/>
              </a:rPr>
              <a:t> الطفل.</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1" fontAlgn="auto">
              <a:spcAft>
                <a:spcPts val="0"/>
              </a:spcAft>
              <a:defRPr/>
            </a:pPr>
            <a:r>
              <a:rPr lang="ar-SA" smtClean="0"/>
              <a:t>انتهت المحاضرة</a:t>
            </a:r>
            <a:endParaRPr lang="en-US"/>
          </a:p>
        </p:txBody>
      </p:sp>
      <p:sp>
        <p:nvSpPr>
          <p:cNvPr id="39938" name="Subtitle 2"/>
          <p:cNvSpPr>
            <a:spLocks noGrp="1"/>
          </p:cNvSpPr>
          <p:nvPr>
            <p:ph type="subTitle" idx="1"/>
          </p:nvPr>
        </p:nvSpPr>
        <p:spPr>
          <a:xfrm>
            <a:off x="533400" y="3228975"/>
            <a:ext cx="7854950" cy="1752600"/>
          </a:xfrm>
        </p:spPr>
        <p:txBody>
          <a:bodyPr/>
          <a:lstStyle/>
          <a:p>
            <a:pPr marR="0"/>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smtClean="0">
                <a:solidFill>
                  <a:schemeClr val="tx1"/>
                </a:solidFill>
                <a:cs typeface="Traditional Arabic" pitchFamily="18" charset="-78"/>
              </a:rPr>
              <a:t>تعريف منهج رياض الأطفال:</a:t>
            </a:r>
            <a:endParaRPr lang="en-US" b="1" smtClean="0">
              <a:solidFill>
                <a:schemeClr val="tx1"/>
              </a:solidFill>
            </a:endParaRPr>
          </a:p>
        </p:txBody>
      </p:sp>
      <p:sp>
        <p:nvSpPr>
          <p:cNvPr id="3" name="عنصر نائب للمحتوى 2"/>
          <p:cNvSpPr>
            <a:spLocks noGrp="1"/>
          </p:cNvSpPr>
          <p:nvPr>
            <p:ph idx="1"/>
          </p:nvPr>
        </p:nvSpPr>
        <p:spPr/>
        <p:txBody>
          <a:bodyPr/>
          <a:lstStyle/>
          <a:p>
            <a:pPr algn="r" rtl="1"/>
            <a:r>
              <a:rPr lang="ar-SA" smtClean="0">
                <a:ea typeface="Majalla UI"/>
                <a:cs typeface="Majalla UI"/>
              </a:rPr>
              <a:t> كل ما تحتويه الروضة من مواقف وخبرات وأنشطة وأساليب ووسائل تتجه في مجموعها نحو تحقيق التكامل في مظاهر نمو الطفل المختلفة.</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smtClean="0">
                <a:cs typeface="Traditional Arabic" pitchFamily="18" charset="-78"/>
              </a:rPr>
              <a:t> </a:t>
            </a:r>
            <a:r>
              <a:rPr lang="ar-SA" b="1" smtClean="0">
                <a:solidFill>
                  <a:schemeClr val="tx1"/>
                </a:solidFill>
                <a:cs typeface="Traditional Arabic" pitchFamily="18" charset="-78"/>
              </a:rPr>
              <a:t>خصائص منهج رياض الأطفال:</a:t>
            </a:r>
            <a:endParaRPr lang="en-US" b="1" smtClean="0">
              <a:solidFill>
                <a:schemeClr val="tx1"/>
              </a:solidFill>
            </a:endParaRPr>
          </a:p>
        </p:txBody>
      </p:sp>
      <p:sp>
        <p:nvSpPr>
          <p:cNvPr id="3" name="عنصر نائب للمحتوى 2"/>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Char char=""/>
              <a:defRPr/>
            </a:pPr>
            <a:r>
              <a:rPr lang="ar-SA" dirty="0" smtClean="0">
                <a:cs typeface="+mn-cs"/>
              </a:rPr>
              <a:t> يتميز المنهج في رياض الأطفال بالتكامل والشمولية والمرونة والاستمرارية.</a:t>
            </a:r>
          </a:p>
          <a:p>
            <a:pPr marL="274320" indent="-274320" algn="r" rtl="1" fontAlgn="auto">
              <a:spcAft>
                <a:spcPts val="0"/>
              </a:spcAft>
              <a:buClr>
                <a:schemeClr val="accent3"/>
              </a:buClr>
              <a:buFont typeface="Wingdings 2"/>
              <a:buChar char=""/>
              <a:defRPr/>
            </a:pPr>
            <a:r>
              <a:rPr lang="ar-SA" dirty="0" smtClean="0">
                <a:cs typeface="+mn-cs"/>
              </a:rPr>
              <a:t> </a:t>
            </a:r>
            <a:r>
              <a:rPr lang="ar-SA" b="1" dirty="0" smtClean="0">
                <a:cs typeface="+mn-cs"/>
              </a:rPr>
              <a:t>التكامل: </a:t>
            </a:r>
            <a:endParaRPr lang="en-US" b="1" dirty="0" smtClean="0">
              <a:cs typeface="+mn-cs"/>
            </a:endParaRPr>
          </a:p>
          <a:p>
            <a:pPr marL="274320" indent="-274320" algn="r" rtl="1" fontAlgn="auto">
              <a:spcAft>
                <a:spcPts val="0"/>
              </a:spcAft>
              <a:buClr>
                <a:schemeClr val="accent3"/>
              </a:buClr>
              <a:buFont typeface="Wingdings 2"/>
              <a:buNone/>
              <a:defRPr/>
            </a:pPr>
            <a:r>
              <a:rPr lang="ar-SA" dirty="0" smtClean="0">
                <a:cs typeface="+mn-cs"/>
              </a:rPr>
              <a:t>يعتمد المنهج في مرحلة رياض الأطفال على إلغاء الفواصل بين المواد المختلفة, فالفلسفة التي تقوم عليها هذه المناهج ترى أن الإنسان يمارس حياته ويتعامل مع الموضوعات بشكل متكامل, حيث يعمل عقله وجسمه ومشاعره بشكل متكامل وفي وقت واحد دون الفصل بين العقل والجسم والمشاعر</a:t>
            </a:r>
          </a:p>
          <a:p>
            <a:pPr marL="274320" indent="-274320" algn="r" rtl="1" fontAlgn="auto">
              <a:spcAft>
                <a:spcPts val="0"/>
              </a:spcAft>
              <a:buClr>
                <a:schemeClr val="accent3"/>
              </a:buClr>
              <a:buFont typeface="Wingdings 2"/>
              <a:buNone/>
              <a:defRPr/>
            </a:pPr>
            <a:r>
              <a:rPr lang="ar-SA" dirty="0" smtClean="0">
                <a:cs typeface="+mn-cs"/>
              </a:rPr>
              <a:t>(</a:t>
            </a:r>
            <a:r>
              <a:rPr lang="ar-SA" dirty="0" err="1" smtClean="0">
                <a:cs typeface="+mn-cs"/>
              </a:rPr>
              <a:t>هاربرت</a:t>
            </a:r>
            <a:r>
              <a:rPr lang="ar-SA" dirty="0" smtClean="0">
                <a:cs typeface="+mn-cs"/>
              </a:rPr>
              <a:t>) </a:t>
            </a:r>
          </a:p>
          <a:p>
            <a:pPr marL="274320" indent="-274320" algn="r" rtl="1" fontAlgn="auto">
              <a:spcAft>
                <a:spcPts val="0"/>
              </a:spcAft>
              <a:buClr>
                <a:schemeClr val="accent3"/>
              </a:buClr>
              <a:buFont typeface="Wingdings 2"/>
              <a:buNone/>
              <a:defRPr/>
            </a:pPr>
            <a:r>
              <a:rPr lang="ar-SA" dirty="0" smtClean="0">
                <a:cs typeface="+mn-cs"/>
              </a:rPr>
              <a:t>الخطوات التي يسير التعليم عليها ويكتسب المتعلم المفاهيم والتعليمات التي تساعده على تطبيق ما تعلمه في مواقف جديدة:</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Char char=""/>
              <a:defRPr/>
            </a:pPr>
            <a:r>
              <a:rPr lang="ar-SA" dirty="0" smtClean="0">
                <a:cs typeface="+mn-cs"/>
              </a:rPr>
              <a:t> </a:t>
            </a:r>
            <a:r>
              <a:rPr lang="ar-SA" b="1" dirty="0" smtClean="0">
                <a:cs typeface="+mn-cs"/>
              </a:rPr>
              <a:t>وهذه الخطوات هي:</a:t>
            </a:r>
          </a:p>
          <a:p>
            <a:pPr marL="514350" indent="-514350" algn="r" rtl="1" fontAlgn="auto">
              <a:spcAft>
                <a:spcPts val="0"/>
              </a:spcAft>
              <a:buClr>
                <a:schemeClr val="accent3"/>
              </a:buClr>
              <a:buFont typeface="+mj-lt"/>
              <a:buAutoNum type="arabicPeriod"/>
              <a:defRPr/>
            </a:pPr>
            <a:r>
              <a:rPr lang="ar-SA" dirty="0" smtClean="0">
                <a:cs typeface="+mn-cs"/>
              </a:rPr>
              <a:t> فهم المتعلم لكل حقيقة يتعلمها.</a:t>
            </a:r>
          </a:p>
          <a:p>
            <a:pPr marL="514350" indent="-514350" algn="r" rtl="1" fontAlgn="auto">
              <a:spcAft>
                <a:spcPts val="0"/>
              </a:spcAft>
              <a:buClr>
                <a:schemeClr val="accent3"/>
              </a:buClr>
              <a:buFont typeface="+mj-lt"/>
              <a:buAutoNum type="arabicPeriod"/>
              <a:defRPr/>
            </a:pPr>
            <a:r>
              <a:rPr lang="ar-SA" dirty="0" smtClean="0">
                <a:cs typeface="+mn-cs"/>
              </a:rPr>
              <a:t> مقارنة الحقائق وترابطها.</a:t>
            </a:r>
          </a:p>
          <a:p>
            <a:pPr marL="514350" indent="-514350" algn="r" rtl="1" fontAlgn="auto">
              <a:spcAft>
                <a:spcPts val="0"/>
              </a:spcAft>
              <a:buClr>
                <a:schemeClr val="accent3"/>
              </a:buClr>
              <a:buFont typeface="+mj-lt"/>
              <a:buAutoNum type="arabicPeriod"/>
              <a:defRPr/>
            </a:pPr>
            <a:r>
              <a:rPr lang="ar-SA" dirty="0" smtClean="0">
                <a:cs typeface="+mn-cs"/>
              </a:rPr>
              <a:t> تصنيف الحقائق تصنيفا منظما في شكل مفاهيم معينة.</a:t>
            </a:r>
          </a:p>
          <a:p>
            <a:pPr marL="514350" indent="-514350" algn="r" rtl="1" fontAlgn="auto">
              <a:spcAft>
                <a:spcPts val="0"/>
              </a:spcAft>
              <a:buClr>
                <a:schemeClr val="accent3"/>
              </a:buClr>
              <a:buFont typeface="+mj-lt"/>
              <a:buAutoNum type="arabicPeriod"/>
              <a:defRPr/>
            </a:pPr>
            <a:r>
              <a:rPr lang="ar-SA" dirty="0" smtClean="0">
                <a:cs typeface="+mn-cs"/>
              </a:rPr>
              <a:t> تطبيق التعلم الذي حصل عليه التلميذ.</a:t>
            </a:r>
          </a:p>
          <a:p>
            <a:pPr marL="514350" indent="-514350" algn="r" rtl="1" fontAlgn="auto">
              <a:spcAft>
                <a:spcPts val="0"/>
              </a:spcAft>
              <a:buClr>
                <a:schemeClr val="accent3"/>
              </a:buClr>
              <a:buFont typeface="Wingdings 2"/>
              <a:buChar char=""/>
              <a:defRPr/>
            </a:pPr>
            <a:r>
              <a:rPr lang="ar-SA" dirty="0" smtClean="0">
                <a:cs typeface="+mn-cs"/>
              </a:rPr>
              <a:t> ثم تبلورت أنماط الوحدات الدراسية على يد (موريسون) الذي وضع اللبنات الأولى للوحدات الدراسية لتحقيق الوحدة بين عدة موضوعات.</a:t>
            </a:r>
          </a:p>
          <a:p>
            <a:pPr marL="514350" indent="-514350" algn="r" rtl="1" fontAlgn="auto">
              <a:spcAft>
                <a:spcPts val="0"/>
              </a:spcAft>
              <a:buClr>
                <a:schemeClr val="accent3"/>
              </a:buClr>
              <a:buFont typeface="Wingdings 2"/>
              <a:buChar char=""/>
              <a:defRPr/>
            </a:pPr>
            <a:r>
              <a:rPr lang="ar-SA" dirty="0" smtClean="0">
                <a:cs typeface="+mn-cs"/>
              </a:rPr>
              <a:t> ويعرف كارتر جودة الوحدة الدراسية بأنها تنظيم للنشاطات والخبرات وأنماط التعلم المختلفة حول هدف معين بالتعاون مع مجموعة من التلاميذ ومعلمهم.</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الشمولية:</a:t>
            </a:r>
            <a:endParaRPr lang="en-US" b="1" smtClean="0">
              <a:solidFill>
                <a:schemeClr val="tx1"/>
              </a:solidFill>
            </a:endParaRPr>
          </a:p>
        </p:txBody>
      </p:sp>
      <p:sp>
        <p:nvSpPr>
          <p:cNvPr id="3" name="Content Placeholder 2"/>
          <p:cNvSpPr>
            <a:spLocks noGrp="1"/>
          </p:cNvSpPr>
          <p:nvPr>
            <p:ph idx="1"/>
          </p:nvPr>
        </p:nvSpPr>
        <p:spPr/>
        <p:txBody>
          <a:bodyPr/>
          <a:lstStyle/>
          <a:p>
            <a:pPr algn="r" rtl="1"/>
            <a:r>
              <a:rPr lang="ar-SA" smtClean="0">
                <a:ea typeface="Majalla UI"/>
                <a:cs typeface="Majalla UI"/>
              </a:rPr>
              <a:t> المنهج بمفهومه الحديث هو مجموعة الخبرات التربوية التي تخططها المدرسة وتهيئها لتلاميذها لممارستها داخل المدرسة وخارجها لذلك يجب أن تراعى الشمولية في تقديمها بحيث تعمل الخبرات والأنشطة على تنمية معارف الطفل ومهاراته الأدائية والحركية واتجاهاته العلمية والخلقية والثقافية والاجتماعية.</a:t>
            </a:r>
          </a:p>
          <a:p>
            <a:pPr algn="r" rtl="1"/>
            <a:r>
              <a:rPr lang="ar-SA" smtClean="0">
                <a:ea typeface="Majalla UI"/>
                <a:cs typeface="Majalla UI"/>
              </a:rPr>
              <a:t> وتتمشى هذه الأهداف مع تصنيف بلوم الذي حدد ثلاثة مجالات للنمو الشامل وهي: المجال المعرفي, والمجال الوجداني(العاطفي) والمجال النفس حركي (الأدائي)</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المرونة:</a:t>
            </a:r>
            <a:endParaRPr lang="en-US" b="1" smtClean="0">
              <a:solidFill>
                <a:schemeClr val="tx1"/>
              </a:solidFill>
            </a:endParaRPr>
          </a:p>
        </p:txBody>
      </p:sp>
      <p:sp>
        <p:nvSpPr>
          <p:cNvPr id="3" name="Content Placeholder 2"/>
          <p:cNvSpPr>
            <a:spLocks noGrp="1"/>
          </p:cNvSpPr>
          <p:nvPr>
            <p:ph idx="1"/>
          </p:nvPr>
        </p:nvSpPr>
        <p:spPr/>
        <p:txBody>
          <a:bodyPr/>
          <a:lstStyle/>
          <a:p>
            <a:pPr algn="r" rtl="1"/>
            <a:r>
              <a:rPr lang="ar-SA" smtClean="0">
                <a:ea typeface="Majalla UI"/>
                <a:cs typeface="Majalla UI"/>
              </a:rPr>
              <a:t> في هذه المناهج تعطي الحرية لمعلمة ريا	ض الأطفال لاختيار محتوى المناهج التي تراها مناسبة للمرحلة, وتراعي خصائص نمو أطفال الروضة وحاجاتهم النفسية والاجتماعية والعقلية والجسمية, بحيث تقدم لهم المستوى المناسب لقدراتهم واستعداداتهم.</a:t>
            </a:r>
          </a:p>
          <a:p>
            <a:pPr algn="r" rtl="1"/>
            <a:r>
              <a:rPr lang="ar-SA" smtClean="0">
                <a:ea typeface="Majalla UI"/>
                <a:cs typeface="Majalla UI"/>
              </a:rPr>
              <a:t> كما تقوم المعلمة باختيار الأساليب والوسائل التي تراها محققة لمطالب النمو من ناحية والمادة العلمية من الناحية الأخرى.</a:t>
            </a:r>
          </a:p>
          <a:p>
            <a:pPr algn="r" rtl="1"/>
            <a:r>
              <a:rPr lang="ar-SA" smtClean="0">
                <a:ea typeface="Majalla UI"/>
                <a:cs typeface="Majalla UI"/>
              </a:rPr>
              <a:t> وهذه المرونة التي تتسم بها مناهج الأطفال تتيح الفرصة للمعلمة لمراعاة الفروق الفردية بين الأطفال.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mtClean="0">
                <a:solidFill>
                  <a:schemeClr val="tx1"/>
                </a:solidFill>
                <a:cs typeface="Traditional Arabic" pitchFamily="18" charset="-78"/>
              </a:rPr>
              <a:t>الاستمرارية:</a:t>
            </a:r>
            <a:endParaRPr lang="en-US" b="1" smtClean="0">
              <a:solidFill>
                <a:schemeClr val="tx1"/>
              </a:solidFill>
            </a:endParaRPr>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ar-SA" dirty="0" smtClean="0">
                <a:cs typeface="+mn-cs"/>
              </a:rPr>
              <a:t> التعلم نمو </a:t>
            </a:r>
            <a:r>
              <a:rPr lang="ar-SA" dirty="0" err="1" smtClean="0">
                <a:cs typeface="+mn-cs"/>
              </a:rPr>
              <a:t>يتعدل</a:t>
            </a:r>
            <a:r>
              <a:rPr lang="ar-SA" dirty="0" smtClean="0">
                <a:cs typeface="+mn-cs"/>
              </a:rPr>
              <a:t> بناء عليها سلوك المتعلم, والنمو يحدث عندما تزداد مهارات المتعلم وترقى, وتتسع دائرة معلوماته.</a:t>
            </a:r>
          </a:p>
          <a:p>
            <a:pPr marL="274320" indent="-274320" algn="r" rtl="1" fontAlgn="auto">
              <a:spcAft>
                <a:spcPts val="0"/>
              </a:spcAft>
              <a:buClr>
                <a:schemeClr val="accent3"/>
              </a:buClr>
              <a:buFont typeface="Wingdings 2"/>
              <a:buChar char=""/>
              <a:defRPr/>
            </a:pPr>
            <a:r>
              <a:rPr lang="ar-SA" dirty="0" smtClean="0">
                <a:cs typeface="+mn-cs"/>
              </a:rPr>
              <a:t>وفي مناهج رياض الأطفال فإن الاستمرارية تعني التواصل بين خبرات الطفل بالمنزل وخبراته الجديدة في الروضة, كما يجب أن تكون الخبرات التي اكتسبها الطفل في الروضة هي الخبرة السابقة التي ستبنى عليها الخبرة التالية في مرحلة التعليم الابتدائي.</a:t>
            </a:r>
          </a:p>
          <a:p>
            <a:pPr marL="274320" indent="-274320" algn="r" rtl="1" fontAlgn="auto">
              <a:spcAft>
                <a:spcPts val="0"/>
              </a:spcAft>
              <a:buClr>
                <a:schemeClr val="accent3"/>
              </a:buClr>
              <a:buFont typeface="Wingdings 2"/>
              <a:buChar char=""/>
              <a:defRPr/>
            </a:pPr>
            <a:r>
              <a:rPr lang="ar-SA" dirty="0" smtClean="0">
                <a:cs typeface="+mn-cs"/>
              </a:rPr>
              <a:t> لذلك يجب معرفة خبرات الطفل قبل التحاقه بالروضة.</a:t>
            </a:r>
          </a:p>
          <a:p>
            <a:pPr marL="274320" indent="-274320" algn="r" rtl="1" fontAlgn="auto">
              <a:spcAft>
                <a:spcPts val="0"/>
              </a:spcAft>
              <a:buClr>
                <a:schemeClr val="accent3"/>
              </a:buClr>
              <a:buFont typeface="Wingdings 2"/>
              <a:buChar char=""/>
              <a:defRPr/>
            </a:pPr>
            <a:r>
              <a:rPr lang="ar-SA" dirty="0" smtClean="0">
                <a:cs typeface="+mn-cs"/>
              </a:rPr>
              <a:t> وهذه المرونة والاستمرارية التي تتسم بها مناهج الروضة يجب استغلالها لصالح الطفل فلا نزحم فكره ووقته بتعليم أشياء كثيرة لا ترتبط باهتماماته, ولا يستطيع فهمها.</a:t>
            </a:r>
          </a:p>
          <a:p>
            <a:pPr marL="274320" indent="-274320" algn="r" rtl="1" fontAlgn="auto">
              <a:spcAft>
                <a:spcPts val="0"/>
              </a:spcAft>
              <a:buClr>
                <a:schemeClr val="accent3"/>
              </a:buClr>
              <a:buFont typeface="Wingdings 2"/>
              <a:buChar char=""/>
              <a:defRPr/>
            </a:pPr>
            <a:r>
              <a:rPr lang="ar-SA" dirty="0" smtClean="0">
                <a:cs typeface="+mn-cs"/>
              </a:rPr>
              <a:t> لذلك تتطلب هذه المناهج معلمة مدركة لخصائص الأطفال تتمتع </a:t>
            </a:r>
            <a:r>
              <a:rPr lang="ar-SA" dirty="0" err="1" smtClean="0">
                <a:cs typeface="+mn-cs"/>
              </a:rPr>
              <a:t>بالابتكارية</a:t>
            </a:r>
            <a:r>
              <a:rPr lang="ar-SA" dirty="0" smtClean="0">
                <a:cs typeface="+mn-cs"/>
              </a:rPr>
              <a:t> وحسن التصرف في المواقف المختلفة والإعداد الجيد.   </a:t>
            </a:r>
            <a:endParaRPr lang="en-US"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mtClean="0">
                <a:cs typeface="Traditional Arabic" pitchFamily="18" charset="-78"/>
              </a:rPr>
              <a:t> </a:t>
            </a:r>
            <a:r>
              <a:rPr lang="ar-SA" b="1" smtClean="0">
                <a:solidFill>
                  <a:schemeClr val="tx1"/>
                </a:solidFill>
                <a:cs typeface="Traditional Arabic" pitchFamily="18" charset="-78"/>
              </a:rPr>
              <a:t>مصادر بناء منهج رياض الأطفال:</a:t>
            </a:r>
            <a:endParaRPr lang="en-US" b="1" smtClean="0">
              <a:solidFill>
                <a:schemeClr val="tx1"/>
              </a:solidFill>
            </a:endParaRPr>
          </a:p>
        </p:txBody>
      </p:sp>
      <p:graphicFrame>
        <p:nvGraphicFramePr>
          <p:cNvPr id="4" name="Content Placeholder 3"/>
          <p:cNvGraphicFramePr>
            <a:graphicFrameLocks noGrp="1"/>
          </p:cNvGraphicFramePr>
          <p:nvPr>
            <p:ph idx="1"/>
          </p:nvPr>
        </p:nvGraphicFramePr>
        <p:xfrm>
          <a:off x="1828800" y="1935163"/>
          <a:ext cx="5181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Flow</Template>
  <TotalTime>271</TotalTime>
  <Words>2072</Words>
  <Application>Microsoft Office PowerPoint</Application>
  <PresentationFormat>On-screen Show (4:3)</PresentationFormat>
  <Paragraphs>142</Paragraphs>
  <Slides>27</Slides>
  <Notes>0</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4</vt:i4>
      </vt:variant>
      <vt:variant>
        <vt:lpstr>عناوين الشرائح</vt:lpstr>
      </vt:variant>
      <vt:variant>
        <vt:i4>27</vt:i4>
      </vt:variant>
    </vt:vector>
  </HeadingPairs>
  <TitlesOfParts>
    <vt:vector size="37" baseType="lpstr">
      <vt:lpstr>Constantia</vt:lpstr>
      <vt:lpstr>Arial</vt:lpstr>
      <vt:lpstr>Calibri</vt:lpstr>
      <vt:lpstr>Wingdings 2</vt:lpstr>
      <vt:lpstr>Majalla UI</vt:lpstr>
      <vt:lpstr>Traditional Arabic</vt:lpstr>
      <vt:lpstr>تدفق</vt:lpstr>
      <vt:lpstr>تدفق</vt:lpstr>
      <vt:lpstr>تدفق</vt:lpstr>
      <vt:lpstr>تدفق</vt:lpstr>
      <vt:lpstr>الشريحة 1</vt:lpstr>
      <vt:lpstr>مقدمة:</vt:lpstr>
      <vt:lpstr>تعريف منهج رياض الأطفال:</vt:lpstr>
      <vt:lpstr> خصائص منهج رياض الأطفال:</vt:lpstr>
      <vt:lpstr>الشريحة 5</vt:lpstr>
      <vt:lpstr>الشمولية:</vt:lpstr>
      <vt:lpstr>المرونة:</vt:lpstr>
      <vt:lpstr>الاستمرارية:</vt:lpstr>
      <vt:lpstr> مصادر بناء منهج رياض الأطفال:</vt:lpstr>
      <vt:lpstr>الأطفال وميولهم واهتماماتهم وحاجاتهم:</vt:lpstr>
      <vt:lpstr>الشريحة 11</vt:lpstr>
      <vt:lpstr>الشريحة 12</vt:lpstr>
      <vt:lpstr>الشريحة 13</vt:lpstr>
      <vt:lpstr>اهتمامات طفل الروضة هي: </vt:lpstr>
      <vt:lpstr>خصائص نمو الطفل:</vt:lpstr>
      <vt:lpstr>الشريحة 16</vt:lpstr>
      <vt:lpstr>خصائص النمو الحركي:</vt:lpstr>
      <vt:lpstr>الشريحة 18</vt:lpstr>
      <vt:lpstr>الشريحة 19</vt:lpstr>
      <vt:lpstr>خصائص النمو العقلي:</vt:lpstr>
      <vt:lpstr>مستوى الإدراك الحسي:</vt:lpstr>
      <vt:lpstr>مستوى العمليات الارتباطية:</vt:lpstr>
      <vt:lpstr>مستوى العلاقات: (التفكير والتخيل):</vt:lpstr>
      <vt:lpstr>خصائص النمو الانفعالي:</vt:lpstr>
      <vt:lpstr>خصائص النمو الاجتماعي:</vt:lpstr>
      <vt:lpstr>من خلال خصائص النمو السابقة يمكن استخلاص بعض المبادئ التي يمكن الاستفادة منها لوضع مناهج رياض الأطفال:</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dc:title>
  <dc:creator>Win7</dc:creator>
  <cp:lastModifiedBy>DELL</cp:lastModifiedBy>
  <cp:revision>38</cp:revision>
  <dcterms:created xsi:type="dcterms:W3CDTF">2011-03-05T10:25:41Z</dcterms:created>
  <dcterms:modified xsi:type="dcterms:W3CDTF">2011-12-11T16:37:55Z</dcterms:modified>
</cp:coreProperties>
</file>