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966E670-362B-455B-9952-79E7E87311D0}" type="datetimeFigureOut">
              <a:rPr lang="ar-SA" smtClean="0"/>
              <a:t>15/01/34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DDD99C8-7903-4D31-A44F-A624B097507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613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D99C8-7903-4D31-A44F-A624B097507E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465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69E5-FF30-4342-BDAF-CFD3D10E6A74}" type="datetime1">
              <a:rPr lang="en-US" smtClean="0"/>
              <a:t>11/28/2012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8647-1EF9-414F-83DA-0E43A29CEF79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DDC2-9CD5-4437-8379-7F0EF93F1BAD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4388-037F-4EBB-9128-A63796A43695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54A6-875B-4E15-BB18-5684AB905F52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3B75-A150-4BB3-AF75-8CA509B23295}" type="datetime1">
              <a:rPr lang="en-US" smtClean="0"/>
              <a:t>11/28/2012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C120-4694-4900-A69E-C1D2220EAE1F}" type="datetime1">
              <a:rPr lang="en-US" smtClean="0"/>
              <a:t>11/28/2012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D77C-A051-47CC-B342-260448C8A17D}" type="datetime1">
              <a:rPr lang="en-US" smtClean="0"/>
              <a:t>11/28/2012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DDBB-8862-4126-9E6F-C9C6F1F6E2FC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3A2DB-534A-4A8C-876F-64B46C2D136D}" type="datetime1">
              <a:rPr lang="en-US" smtClean="0"/>
              <a:t>11/28/2012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D0D0-9C9A-4B8F-BC2C-5CE985C1D728}" type="datetime1">
              <a:rPr lang="en-US" smtClean="0"/>
              <a:t>11/28/2012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06B7BD-2B2F-48F1-BC09-8007A2FC3398}" type="datetime1">
              <a:rPr lang="en-US" smtClean="0"/>
              <a:t>11/28/2012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9B89DC-905E-47FA-8DD5-EA1C86597ED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9442" y="2420889"/>
            <a:ext cx="7117180" cy="1584175"/>
          </a:xfrm>
        </p:spPr>
        <p:txBody>
          <a:bodyPr/>
          <a:lstStyle/>
          <a:p>
            <a:pPr algn="ctr"/>
            <a:r>
              <a:rPr lang="ar-SA" dirty="0" smtClean="0"/>
              <a:t>طريقة إعداد الاختبارات التحصيلية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F92F-1DB0-4932-9F3F-59F6D4141D96}" type="datetime1">
              <a:rPr lang="en-US" smtClean="0"/>
              <a:t>11/28/2012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76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 صياغة الأهداف</a:t>
            </a:r>
            <a:endParaRPr lang="ar-SA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6489"/>
            <a:ext cx="8229600" cy="398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59D-CB6A-4C67-AACD-ECF3F50316B8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62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الوزن النسبي للموضوعات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8" y="1988840"/>
            <a:ext cx="8229600" cy="271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5576" y="4869160"/>
            <a:ext cx="7668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>
                <a:solidFill>
                  <a:srgbClr val="FF0000"/>
                </a:solidFill>
              </a:rPr>
              <a:t>نسبة التركيز للموضوعات :</a:t>
            </a:r>
          </a:p>
          <a:p>
            <a:endParaRPr lang="ar-SA" b="1" dirty="0">
              <a:solidFill>
                <a:srgbClr val="FF0000"/>
              </a:solidFill>
            </a:endParaRPr>
          </a:p>
          <a:p>
            <a:r>
              <a:rPr lang="ar-SA" b="1" dirty="0">
                <a:solidFill>
                  <a:srgbClr val="FF0000"/>
                </a:solidFill>
              </a:rPr>
              <a:t>= عدد الحصص لكل وحدة (موضوع) ÷ المجموع الكلي للحصص × 100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FC77-CE03-4ED2-872A-184595DC16D8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381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/>
              <a:t>الوزن النسبي للأهداف</a:t>
            </a:r>
            <a:endParaRPr lang="ar-SA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29600" cy="409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11560" y="5229200"/>
            <a:ext cx="7668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نسبة </a:t>
            </a:r>
            <a:r>
              <a:rPr lang="ar-SA" b="1" dirty="0">
                <a:solidFill>
                  <a:srgbClr val="FF0000"/>
                </a:solidFill>
              </a:rPr>
              <a:t>التركيز للأهداف  </a:t>
            </a:r>
            <a:r>
              <a:rPr lang="ar-SA" b="1" dirty="0" smtClean="0">
                <a:solidFill>
                  <a:srgbClr val="FF0000"/>
                </a:solidFill>
              </a:rPr>
              <a:t> =   </a:t>
            </a:r>
            <a:r>
              <a:rPr lang="ar-SA" b="1" dirty="0">
                <a:solidFill>
                  <a:srgbClr val="FF0000"/>
                </a:solidFill>
              </a:rPr>
              <a:t>عدد الأهداف لكل مستوى ÷ المجموع الكلي للأهداف × 100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ar-SA" dirty="0"/>
              <a:t> 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218C-E5D9-41B6-8FB2-C1ABB73AC48A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061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توزيع عدد الاسئلة والدرجات لكل موضوع وهدف</a:t>
            </a:r>
            <a:endParaRPr lang="ar-SA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59477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83BF-6F6A-4C8A-95B5-C9E8921F00A3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34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قوانين تحديد عدد الاسئلة والدرجات</a:t>
            </a:r>
            <a:endParaRPr lang="ar-S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3727"/>
            <a:ext cx="8229600" cy="4332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7D71A-1133-48D3-BBCF-B350623F33F8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99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أنواع  فقرات الاختبارات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فئة الفقرات ذات الاجابة المنتقاة:</a:t>
            </a:r>
          </a:p>
          <a:p>
            <a:pPr lvl="1"/>
            <a:r>
              <a:rPr lang="ar-SA" dirty="0" smtClean="0"/>
              <a:t>الاختيار من بديلين.</a:t>
            </a:r>
          </a:p>
          <a:p>
            <a:pPr lvl="1"/>
            <a:r>
              <a:rPr lang="ar-SA" dirty="0" smtClean="0"/>
              <a:t>الاختيار من متعدد.</a:t>
            </a:r>
          </a:p>
          <a:p>
            <a:pPr lvl="1"/>
            <a:r>
              <a:rPr lang="ar-SA" dirty="0" smtClean="0"/>
              <a:t>المطابقة.</a:t>
            </a:r>
          </a:p>
          <a:p>
            <a:r>
              <a:rPr lang="ar-SA" dirty="0" smtClean="0"/>
              <a:t>فئة الفقرات ذات الإجابة المصوغة:</a:t>
            </a:r>
          </a:p>
          <a:p>
            <a:pPr lvl="1"/>
            <a:r>
              <a:rPr lang="ar-SA" dirty="0" smtClean="0"/>
              <a:t>التكميل والاجابة القصيرة.</a:t>
            </a:r>
          </a:p>
          <a:p>
            <a:pPr lvl="1"/>
            <a:r>
              <a:rPr lang="ar-SA" dirty="0" smtClean="0"/>
              <a:t>الإنشائية (</a:t>
            </a:r>
            <a:r>
              <a:rPr lang="ar-SA" dirty="0" err="1" smtClean="0"/>
              <a:t>المقالية</a:t>
            </a:r>
            <a:r>
              <a:rPr lang="ar-SA" dirty="0" smtClean="0"/>
              <a:t>):</a:t>
            </a:r>
          </a:p>
          <a:p>
            <a:pPr lvl="2"/>
            <a:r>
              <a:rPr lang="ar-SA" dirty="0" smtClean="0"/>
              <a:t>الانشائي محدد الاجابة.</a:t>
            </a:r>
          </a:p>
          <a:p>
            <a:pPr lvl="2"/>
            <a:r>
              <a:rPr lang="ar-SA" dirty="0" smtClean="0"/>
              <a:t>الانشائي مفتوح الاجابة.</a:t>
            </a:r>
          </a:p>
          <a:p>
            <a:pPr lvl="1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D557-B382-4E57-ACCB-821EEC92BDEB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012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سلبيات فقرات الاجابة المنتقاة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التخمين العشوائي.</a:t>
            </a:r>
          </a:p>
          <a:p>
            <a:r>
              <a:rPr lang="ar-SA" dirty="0" smtClean="0"/>
              <a:t>لا تعطي الفرصة لاستخدام الطالب اسلوبه الخاص.</a:t>
            </a:r>
          </a:p>
          <a:p>
            <a:r>
              <a:rPr lang="ar-SA" dirty="0" smtClean="0"/>
              <a:t>تحتاج وقت طويل في إعدادها.</a:t>
            </a:r>
          </a:p>
          <a:p>
            <a:r>
              <a:rPr lang="ar-SA" dirty="0" smtClean="0"/>
              <a:t>تحتاج إلى مهارة وخبرة في الصياغة.</a:t>
            </a:r>
          </a:p>
          <a:p>
            <a:r>
              <a:rPr lang="ar-SA" dirty="0" smtClean="0"/>
              <a:t>تشجع الطالب على تفتيت المادة الدراسية.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EC5C5-A991-45F1-B9AE-3C980FBEA289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482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إيجابيات فقرات </a:t>
            </a:r>
            <a:r>
              <a:rPr lang="ar-SA" dirty="0"/>
              <a:t>الاجابة المنتقاة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سهولة التصحيح.</a:t>
            </a:r>
          </a:p>
          <a:p>
            <a:r>
              <a:rPr lang="ar-SA" dirty="0" smtClean="0"/>
              <a:t>لا تتأثر بذاتية المصحح.</a:t>
            </a:r>
          </a:p>
          <a:p>
            <a:r>
              <a:rPr lang="ar-SA" dirty="0" smtClean="0"/>
              <a:t>تغطي أجزاء كبيرة من المادة الدراسية.</a:t>
            </a:r>
          </a:p>
          <a:p>
            <a:r>
              <a:rPr lang="ar-SA" dirty="0" smtClean="0"/>
              <a:t>تتميز بدرجة عالية من الوضوح.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6D8-04F7-427B-A10B-B3F040F1FB95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98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ar-SA" dirty="0"/>
              <a:t>سلبيات فقرات الاختبار ذات الاسئلة الانشائية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تحتاج الى وقت طويل في التصحيح.</a:t>
            </a:r>
          </a:p>
          <a:p>
            <a:pPr lvl="1"/>
            <a:r>
              <a:rPr lang="ar-SA" dirty="0" smtClean="0"/>
              <a:t>عدم موضوعية التصحيح.</a:t>
            </a:r>
          </a:p>
          <a:p>
            <a:pPr lvl="1"/>
            <a:r>
              <a:rPr lang="ar-SA" dirty="0" smtClean="0"/>
              <a:t>لا تغطي موضوعات المنهج.</a:t>
            </a:r>
          </a:p>
          <a:p>
            <a:r>
              <a:rPr lang="ar-SA" dirty="0" smtClean="0"/>
              <a:t>ايجابيات فقرات الاختبار ذات الاسئلة الانشائية:</a:t>
            </a:r>
          </a:p>
          <a:p>
            <a:pPr lvl="1"/>
            <a:r>
              <a:rPr lang="ar-SA" dirty="0" smtClean="0"/>
              <a:t>زمن إعداد الاختبار أقل مما هو علية في الاسئلة المنتقاة.</a:t>
            </a:r>
          </a:p>
          <a:p>
            <a:pPr lvl="1"/>
            <a:r>
              <a:rPr lang="ar-SA" dirty="0" smtClean="0"/>
              <a:t>تقلل فرصة التخمين.</a:t>
            </a:r>
          </a:p>
          <a:p>
            <a:pPr lvl="1"/>
            <a:r>
              <a:rPr lang="ar-SA" dirty="0" smtClean="0"/>
              <a:t>تشجع الطالب على عمليه ربط الافكار فيما يتعلق بالمادة الدراسية.</a:t>
            </a:r>
          </a:p>
          <a:p>
            <a:pPr lvl="1"/>
            <a:r>
              <a:rPr lang="ar-SA" dirty="0" smtClean="0"/>
              <a:t>تساهم في قياس المستويات المعرفية العليا.</a:t>
            </a:r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CD0E-C7A5-49C1-8963-EDDAC3439F9B}" type="datetime1">
              <a:rPr lang="en-US" smtClean="0"/>
              <a:t>11/28/2012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2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دور المعلم في بناء الاختبارات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احتفاظ المعلم بسجل خاص للعلامات.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وجود حد أدنى من الامتحانات المخصصة للطلاب.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وجود عدد من الاختبارات القصيرة.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التنوع في أساليب جمع المعلومات عن تحصيل الطالب:-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الاسلوب الشفوي.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التقارير والبحوث.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الملاحظة المباشرة.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التعيينات والواجبات البيتية.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المشاركة الصفية.</a:t>
            </a:r>
          </a:p>
          <a:p>
            <a:pPr marL="1154430" lvl="2" indent="-514350">
              <a:buClr>
                <a:schemeClr val="tx1"/>
              </a:buClr>
              <a:buFont typeface="+mj-lt"/>
              <a:buAutoNum type="arabicPeriod"/>
            </a:pPr>
            <a:r>
              <a:rPr lang="ar-SA" dirty="0" smtClean="0"/>
              <a:t>الاختبارات.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AF36-8587-40AE-A12A-DE9F3806FD6B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9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arenR" startAt="5"/>
            </a:pPr>
            <a:r>
              <a:rPr lang="ar-SA" sz="2800" dirty="0" smtClean="0"/>
              <a:t>التنوع في أسئلة الاختبارات.</a:t>
            </a:r>
          </a:p>
          <a:p>
            <a:pPr marL="514350" indent="-514350">
              <a:buClrTx/>
              <a:buFont typeface="+mj-lt"/>
              <a:buAutoNum type="arabicParenR" startAt="5"/>
            </a:pPr>
            <a:r>
              <a:rPr lang="ar-SA" sz="2800" dirty="0" smtClean="0"/>
              <a:t>احتفاظ المعلم بملف الاسئلة.</a:t>
            </a:r>
          </a:p>
          <a:p>
            <a:pPr marL="0" indent="0">
              <a:buClrTx/>
              <a:buNone/>
            </a:pPr>
            <a:endParaRPr lang="ar-SA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0397-44C0-449B-8FA5-2C6B2F71A3FB}" type="datetime1">
              <a:rPr lang="en-US" smtClean="0"/>
              <a:t>11/28/2012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270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قرارات متعلقة بالاختبارات في خطة التقويم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ماهي الاداة المناسبة او الاسلوب المناسب لقياس الهدف التدريسي؟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هل يسمح للطالب بالاستعانة بالكتاب او الملاحظات الصفية في الاجابة؟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هل يوجد حد أمثل لعدد الاختبارات خلال فترة زمنية – دراسية معينة؟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هل هنالك فترة زمنية مثلى للإجابة في مجال الامتحانات؟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هل يفضل الامتحان المفاجئ ام الاعلان عن موعدة؟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هل تصحح علامة الطالب على الاختبارات الموضوعية لا ثر التخمين؟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ar-SA" dirty="0" smtClean="0"/>
              <a:t>كيف يرجح المعلم اختيار نوع اخر من انواع الاسئلة؟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dirty="0" smtClean="0"/>
              <a:t>طبيعة المادة الدراسية ونوع المحتوى.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dirty="0" smtClean="0"/>
              <a:t>مستوى العبارة الهدفية.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dirty="0" smtClean="0"/>
              <a:t>الغرض من التقويم.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dirty="0" smtClean="0"/>
              <a:t>أعمار الطلبة أو المرحلة الدراسية.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F50F-1A99-4519-B490-97FE42B57955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76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عدد الطلاب.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زمن الاجابة.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الامكانات المتوفرة لتصحيح الاجابات.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أهمية الحصول على نتائج الاختبار بسرعة.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الزمن المتوفر لا عداد الاختبار مقابل زمن التصحيح.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الامكانات المتوفرة في المدرسة.</a:t>
            </a:r>
          </a:p>
          <a:p>
            <a:pPr marL="1154430" lvl="2" indent="-514350">
              <a:buClrTx/>
              <a:buFont typeface="+mj-lt"/>
              <a:buAutoNum type="arabicParenR"/>
            </a:pPr>
            <a:r>
              <a:rPr lang="ar-SA" sz="2000" dirty="0">
                <a:solidFill>
                  <a:prstClr val="black"/>
                </a:solidFill>
              </a:rPr>
              <a:t>أثر التخمين على النتائج.</a:t>
            </a:r>
          </a:p>
          <a:p>
            <a:r>
              <a:rPr lang="ar-SA" dirty="0" smtClean="0"/>
              <a:t>كيف </a:t>
            </a:r>
            <a:r>
              <a:rPr lang="ar-SA" dirty="0"/>
              <a:t>يتم الاختيار للأسئلة حسب صعوبتها وسهولتها؟</a:t>
            </a:r>
          </a:p>
          <a:p>
            <a:r>
              <a:rPr lang="ar-SA" dirty="0"/>
              <a:t>كيف توزع العلامة الكلية على الاختبارات وادوات التقويم الاخرى؟</a:t>
            </a:r>
          </a:p>
          <a:p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0B2B-C45A-4ECE-AA75-21930BE2A988}" type="datetime1">
              <a:rPr lang="en-US" smtClean="0"/>
              <a:t>11/28/2012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092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خصائص الاختبارات المقننة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يقيس مجالا واسعا من محتوى معين.</a:t>
            </a:r>
          </a:p>
          <a:p>
            <a:r>
              <a:rPr lang="ar-SA" dirty="0" smtClean="0"/>
              <a:t>يقوم بإعداده فريق من المختصين في المناهج والقياس النفسي والتربوي.</a:t>
            </a:r>
          </a:p>
          <a:p>
            <a:r>
              <a:rPr lang="ar-SA" dirty="0" smtClean="0"/>
              <a:t>يتم تطبيقه في ظروف موحدة لجميع المفحوصين.</a:t>
            </a:r>
          </a:p>
          <a:p>
            <a:r>
              <a:rPr lang="ar-SA" dirty="0" smtClean="0"/>
              <a:t>يتميز بموضوعيه التصحيح.</a:t>
            </a:r>
          </a:p>
          <a:p>
            <a:r>
              <a:rPr lang="ar-SA" dirty="0" smtClean="0"/>
              <a:t>هنالك معايير محدده فيما يتعلق بتفسير النتائج.</a:t>
            </a:r>
          </a:p>
          <a:p>
            <a:r>
              <a:rPr lang="ar-SA" dirty="0" smtClean="0"/>
              <a:t>يتميز بدرجة عالية من الثبات.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8D10-4A6A-4C86-8B0B-4B60FFBC32B8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347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خطوات إعداد اختبار تحصيلي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تحديد الغرض من الاختبار.</a:t>
            </a:r>
          </a:p>
          <a:p>
            <a:r>
              <a:rPr lang="ar-SA" dirty="0" smtClean="0"/>
              <a:t>تحديد الموضوعات الداخلة في الاختبار.</a:t>
            </a:r>
          </a:p>
          <a:p>
            <a:r>
              <a:rPr lang="ar-SA" dirty="0" smtClean="0"/>
              <a:t>صياغة الفقرات.</a:t>
            </a:r>
          </a:p>
          <a:p>
            <a:r>
              <a:rPr lang="ar-SA" dirty="0" smtClean="0"/>
              <a:t>إخراج كراسة الاختبار.</a:t>
            </a:r>
          </a:p>
          <a:p>
            <a:r>
              <a:rPr lang="ar-SA" dirty="0" smtClean="0"/>
              <a:t>التهيئة لتطبيق الامتحان.</a:t>
            </a:r>
          </a:p>
          <a:p>
            <a:r>
              <a:rPr lang="ar-SA" dirty="0" smtClean="0"/>
              <a:t>تصحيح إجابات الطلبة بناء على مفتاح التصحيح.</a:t>
            </a:r>
          </a:p>
          <a:p>
            <a:r>
              <a:rPr lang="ar-SA" dirty="0" smtClean="0"/>
              <a:t>تحليل النتائج.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0720-D7F3-41EC-805C-51F49D6F2ED5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62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جدول المواصفات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خطوات عمل جدول مواصفات:</a:t>
            </a:r>
          </a:p>
          <a:p>
            <a:pPr lvl="1"/>
            <a:r>
              <a:rPr lang="ar-SA" dirty="0"/>
              <a:t>اختيار وحدة دراسية  من إحدى المقررات  في مجال تخصصه بعد تحديد الصف الدراسي  المستهدف .</a:t>
            </a:r>
          </a:p>
          <a:p>
            <a:pPr lvl="1"/>
            <a:r>
              <a:rPr lang="ar-SA" dirty="0"/>
              <a:t>تحليل الوحدة المختارة إلى  عناصرها الأساسية ( مفاهيم، موضوعات، فصول .... الخ ) والحصول على الأهداف العامة  للوحدة ( الحصول على الأهداف من وثيقة وزارة التربية والتعليم أو من دليل المعلم المرافق للكتاب الدراسي ). </a:t>
            </a:r>
          </a:p>
          <a:p>
            <a:pPr lvl="1"/>
            <a:r>
              <a:rPr lang="ar-SA" dirty="0"/>
              <a:t>يقوم الطالب بصياغة مجموعة من الأهداف السلوكية العامة التي  تغطي العناصر الأساسية  للوحدة.</a:t>
            </a:r>
          </a:p>
          <a:p>
            <a:pPr lvl="1"/>
            <a:r>
              <a:rPr lang="ar-SA" dirty="0"/>
              <a:t>تصنيف الأهداف  السلوكية للوحدة الدراسية وفق مجالات الأهداف الثلاثة ( المعرفية  والوجدانية </a:t>
            </a:r>
            <a:r>
              <a:rPr lang="ar-SA" dirty="0" err="1"/>
              <a:t>والمهاريه</a:t>
            </a:r>
            <a:r>
              <a:rPr lang="ar-SA" dirty="0"/>
              <a:t> ) حسب ما يتلاءم مع تحليل المحتوى والأهداف العامة للوحدة. </a:t>
            </a:r>
          </a:p>
          <a:p>
            <a:pPr lvl="1"/>
            <a:r>
              <a:rPr lang="ar-SA" dirty="0"/>
              <a:t>تصميم جدول مواصفات يوضح  الوزن النسبي  للأهداف  موزعة على مجالات الأهداف الثلاثة ( المعرفية  والوجدانية </a:t>
            </a:r>
            <a:r>
              <a:rPr lang="ar-SA" dirty="0" err="1"/>
              <a:t>والمهاريه</a:t>
            </a:r>
            <a:r>
              <a:rPr lang="ar-SA" dirty="0"/>
              <a:t> )  . </a:t>
            </a:r>
          </a:p>
          <a:p>
            <a:pPr lvl="1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9BDD-2DF0-44CF-B01F-687049CD2E16}" type="datetime1">
              <a:rPr lang="en-US" smtClean="0"/>
              <a:t>11/28/2012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148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/>
              <a:t/>
            </a:r>
            <a:br>
              <a:rPr lang="ar-SA" dirty="0"/>
            </a:br>
            <a:r>
              <a:rPr lang="ar-SA" dirty="0"/>
              <a:t>صياغة الاهداف السلوكية</a:t>
            </a:r>
            <a:br>
              <a:rPr lang="ar-SA" dirty="0"/>
            </a:br>
            <a:r>
              <a:rPr lang="ar-SA" sz="2000" b="1" dirty="0">
                <a:solidFill>
                  <a:srgbClr val="FF0000"/>
                </a:solidFill>
              </a:rPr>
              <a:t>أن + فعل سلوكي + المتعلم + المصطلح العلمي + </a:t>
            </a:r>
            <a:r>
              <a:rPr lang="ar-SA" sz="2000" b="1" dirty="0" smtClean="0">
                <a:solidFill>
                  <a:srgbClr val="FF0000"/>
                </a:solidFill>
              </a:rPr>
              <a:t>(الحد </a:t>
            </a:r>
            <a:r>
              <a:rPr lang="ar-SA" sz="2000" b="1" dirty="0">
                <a:solidFill>
                  <a:srgbClr val="FF0000"/>
                </a:solidFill>
              </a:rPr>
              <a:t>الأدنى من الأداء + ظروف تحقيق </a:t>
            </a:r>
            <a:r>
              <a:rPr lang="ar-SA" sz="2000" b="1" dirty="0" smtClean="0">
                <a:solidFill>
                  <a:srgbClr val="FF0000"/>
                </a:solidFill>
              </a:rPr>
              <a:t>الهدف)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1" y="1944276"/>
            <a:ext cx="8224217" cy="437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3F7E-39D0-438D-BC09-09248D3B779F}" type="datetime1">
              <a:rPr lang="en-US" smtClean="0"/>
              <a:t>11/28/2012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عرض الشرائح لا يغني أبداً عن الكتاب المقرر.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89DC-905E-47FA-8DD5-EA1C86597EDB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043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422</TotalTime>
  <Words>836</Words>
  <Application>Microsoft Office PowerPoint</Application>
  <PresentationFormat>On-screen Show (4:3)</PresentationFormat>
  <Paragraphs>156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تدفق</vt:lpstr>
      <vt:lpstr>طريقة إعداد الاختبارات التحصيلية</vt:lpstr>
      <vt:lpstr>دور المعلم في بناء الاختبارات</vt:lpstr>
      <vt:lpstr>PowerPoint Presentation</vt:lpstr>
      <vt:lpstr>قرارات متعلقة بالاختبارات في خطة التقويم</vt:lpstr>
      <vt:lpstr>PowerPoint Presentation</vt:lpstr>
      <vt:lpstr>خصائص الاختبارات المقننة</vt:lpstr>
      <vt:lpstr>خطوات إعداد اختبار تحصيلي</vt:lpstr>
      <vt:lpstr>جدول المواصفات</vt:lpstr>
      <vt:lpstr> صياغة الاهداف السلوكية أن + فعل سلوكي + المتعلم + المصطلح العلمي + (الحد الأدنى من الأداء + ظروف تحقيق الهدف)</vt:lpstr>
      <vt:lpstr>تابع صياغة الأهداف</vt:lpstr>
      <vt:lpstr>الوزن النسبي للموضوعات</vt:lpstr>
      <vt:lpstr>الوزن النسبي للأهداف</vt:lpstr>
      <vt:lpstr>توزيع عدد الاسئلة والدرجات لكل موضوع وهدف</vt:lpstr>
      <vt:lpstr>قوانين تحديد عدد الاسئلة والدرجات</vt:lpstr>
      <vt:lpstr>أنواع  فقرات الاختبارات </vt:lpstr>
      <vt:lpstr>سلبيات فقرات الاجابة المنتقاة</vt:lpstr>
      <vt:lpstr>إيجابيات فقرات الاجابة المنتقاة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Faisal</cp:lastModifiedBy>
  <cp:revision>27</cp:revision>
  <dcterms:created xsi:type="dcterms:W3CDTF">2012-10-12T17:02:16Z</dcterms:created>
  <dcterms:modified xsi:type="dcterms:W3CDTF">2012-11-28T06:34:46Z</dcterms:modified>
</cp:coreProperties>
</file>