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7"/>
  </p:notesMasterIdLst>
  <p:sldIdLst>
    <p:sldId id="260" r:id="rId2"/>
    <p:sldId id="261" r:id="rId3"/>
    <p:sldId id="262" r:id="rId4"/>
    <p:sldId id="264" r:id="rId5"/>
    <p:sldId id="263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CD55"/>
    <a:srgbClr val="C7F59D"/>
    <a:srgbClr val="FFFFA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النمط المتوس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نمط متوسط 1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نمط متوسط 1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12C8C85-51F0-491E-9774-3900AFEF0FD7}" styleName="نمط فاتح 2 - تميي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80228" autoAdjust="0"/>
    <p:restoredTop sz="90674" autoAdjust="0"/>
  </p:normalViewPr>
  <p:slideViewPr>
    <p:cSldViewPr>
      <p:cViewPr>
        <p:scale>
          <a:sx n="75" d="100"/>
          <a:sy n="75" d="100"/>
        </p:scale>
        <p:origin x="-16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8"/>
  <c:chart>
    <c:plotArea>
      <c:layout/>
      <c:barChart>
        <c:barDir val="col"/>
        <c:grouping val="clustered"/>
        <c:axId val="71842432"/>
        <c:axId val="71876992"/>
      </c:barChart>
      <c:catAx>
        <c:axId val="71842432"/>
        <c:scaling>
          <c:orientation val="minMax"/>
        </c:scaling>
        <c:axPos val="b"/>
        <c:majorTickMark val="none"/>
        <c:tickLblPos val="nextTo"/>
        <c:crossAx val="71876992"/>
        <c:crosses val="autoZero"/>
        <c:auto val="1"/>
        <c:lblAlgn val="ctr"/>
        <c:lblOffset val="100"/>
      </c:catAx>
      <c:valAx>
        <c:axId val="7187699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184243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0.35127</cdr:x>
      <cdr:y>0.05472</cdr:y>
    </cdr:from>
    <cdr:to>
      <cdr:x>0.68093</cdr:x>
      <cdr:y>0.86023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90830" y="247640"/>
          <a:ext cx="2712955" cy="3645724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9769C3A-18D9-4F46-8ADE-39312A5EE29F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08284A5-78FD-44A0-B6B1-8761F53F6C0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1</a:t>
            </a:fld>
            <a:endParaRPr lang="ar-S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2</a:t>
            </a:fld>
            <a:endParaRPr lang="ar-S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3</a:t>
            </a:fld>
            <a:endParaRPr lang="ar-S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4</a:t>
            </a:fld>
            <a:endParaRPr lang="ar-S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84A5-78FD-44A0-B6B1-8761F53F6C01}" type="slidenum">
              <a:rPr lang="ar-SA" smtClean="0"/>
              <a:pPr/>
              <a:t>5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DB980-9CE4-4F09-917C-013EBE652D40}" type="datetimeFigureOut">
              <a:rPr lang="ar-SA" smtClean="0"/>
              <a:pPr/>
              <a:t>30/05/29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FD0DA-A88F-415B-A5C4-D41EEE2DBFF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357298"/>
            <a:ext cx="8429684" cy="6429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1800" b="1" dirty="0" smtClean="0"/>
              <a:t>وهي البيانات التي يمكن التعبير عن مفرداتها بقيم عددية مثل درجة الطالب -الطول- الوزن – العمر .....الخ . وتنقسم إلى قسمين :</a:t>
            </a:r>
          </a:p>
          <a:p>
            <a:endParaRPr lang="en-US" sz="1600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285984" y="571480"/>
            <a:ext cx="507209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ثانياً : البيانات الكمِّية العددية(</a:t>
            </a:r>
            <a:r>
              <a:rPr lang="ar-SA" sz="2800" b="1" dirty="0" err="1" smtClean="0">
                <a:solidFill>
                  <a:schemeClr val="tx1"/>
                </a:solidFill>
              </a:rPr>
              <a:t>العددية</a:t>
            </a:r>
            <a:r>
              <a:rPr lang="ar-SA" sz="2800" b="1" dirty="0" smtClean="0">
                <a:solidFill>
                  <a:schemeClr val="tx1"/>
                </a:solidFill>
              </a:rPr>
              <a:t>) :</a:t>
            </a:r>
            <a:endParaRPr lang="ar-SA" sz="2800" dirty="0"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285720" y="2071679"/>
            <a:ext cx="4143404" cy="98488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2- </a:t>
            </a:r>
            <a:r>
              <a:rPr lang="ar-SA" b="1" u="sng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بيانات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ar-SA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مستمره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((</a:t>
            </a:r>
            <a:r>
              <a:rPr kumimoji="0" lang="ar-SA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متصله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))</a:t>
            </a:r>
            <a:r>
              <a:rPr kumimoji="0" lang="ar-SA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:    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وهي التي تأخذ جميع القيم الصحيحة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والكسريه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في مدى تغيره مثل العمر-الوزن-الطول...........الخ.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14282" y="3357562"/>
            <a:ext cx="8715436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لوضع البيانات الكمية في جداول التوزيع التكراري تقسم البيانات </a:t>
            </a:r>
            <a:r>
              <a:rPr lang="ar-SA" b="1" dirty="0" err="1" smtClean="0">
                <a:solidFill>
                  <a:srgbClr val="C00000"/>
                </a:solidFill>
              </a:rPr>
              <a:t>الى</a:t>
            </a:r>
            <a:r>
              <a:rPr lang="ar-SA" b="1" dirty="0" smtClean="0">
                <a:solidFill>
                  <a:srgbClr val="C00000"/>
                </a:solidFill>
              </a:rPr>
              <a:t> فترات متساوية الطول عادة تسمى فئات  ونضع العلامة </a:t>
            </a:r>
            <a:r>
              <a:rPr lang="ar-SA" b="1" dirty="0" err="1" smtClean="0">
                <a:solidFill>
                  <a:srgbClr val="C00000"/>
                </a:solidFill>
              </a:rPr>
              <a:t>الناتجه</a:t>
            </a:r>
            <a:r>
              <a:rPr lang="ar-SA" b="1" dirty="0" smtClean="0">
                <a:solidFill>
                  <a:srgbClr val="C00000"/>
                </a:solidFill>
              </a:rPr>
              <a:t> من أي مفردة </a:t>
            </a:r>
            <a:r>
              <a:rPr lang="ar-SA" b="1" dirty="0" err="1" smtClean="0">
                <a:solidFill>
                  <a:srgbClr val="C00000"/>
                </a:solidFill>
              </a:rPr>
              <a:t>امام</a:t>
            </a:r>
            <a:r>
              <a:rPr lang="ar-SA" b="1" dirty="0" smtClean="0">
                <a:solidFill>
                  <a:srgbClr val="C00000"/>
                </a:solidFill>
              </a:rPr>
              <a:t> الفئة التي تقع فيها قيمة تلك القراءة ولتحديد طول الفئة يجب مراعاة ما يلي :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1208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14818"/>
            <a:ext cx="7143800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4857752" y="2071678"/>
            <a:ext cx="3857652" cy="98488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1- </a:t>
            </a:r>
            <a:r>
              <a:rPr lang="ar-SA" b="1" u="sng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بيانات </a:t>
            </a:r>
            <a:r>
              <a:rPr lang="ar-SA" b="1" u="sng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متقطعه</a:t>
            </a:r>
            <a:r>
              <a:rPr lang="ar-SA" u="sng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ar-SA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: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latin typeface="Arial" pitchFamily="34" charset="0"/>
                <a:ea typeface="Times New Roman" pitchFamily="18" charset="0"/>
              </a:rPr>
              <a:t>  </a:t>
            </a:r>
            <a:r>
              <a:rPr lang="ar-SA" sz="2000" dirty="0" smtClean="0">
                <a:latin typeface="Arial" pitchFamily="34" charset="0"/>
                <a:ea typeface="Times New Roman" pitchFamily="18" charset="0"/>
              </a:rPr>
              <a:t>وهي التي تأخذ قيم </a:t>
            </a:r>
            <a:r>
              <a:rPr lang="ar-SA" sz="2000" dirty="0" err="1" smtClean="0">
                <a:latin typeface="Arial" pitchFamily="34" charset="0"/>
                <a:ea typeface="Times New Roman" pitchFamily="18" charset="0"/>
              </a:rPr>
              <a:t>صحيحه</a:t>
            </a:r>
            <a:r>
              <a:rPr lang="ar-SA" sz="2000" dirty="0" smtClean="0">
                <a:latin typeface="Arial" pitchFamily="34" charset="0"/>
                <a:ea typeface="Times New Roman" pitchFamily="18" charset="0"/>
              </a:rPr>
              <a:t> فقط ويمكن حصرها مثل عدد الأطفال في الأسر.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120834" grpId="0" animBg="1"/>
      <p:bldP spid="9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29190" y="71414"/>
            <a:ext cx="4071966" cy="16430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2000" b="1" u="sng" dirty="0" smtClean="0">
                <a:solidFill>
                  <a:srgbClr val="FF0000"/>
                </a:solidFill>
              </a:rPr>
              <a:t>مثال : </a:t>
            </a:r>
            <a:r>
              <a:rPr lang="ar-SA" sz="2000" dirty="0"/>
              <a:t>البيانات التالية تمثل الأجر اليومي لثمانين عاملاً في أحد المصانع بالريال </a:t>
            </a:r>
            <a:r>
              <a:rPr lang="ar-SA" sz="2000" dirty="0" smtClean="0"/>
              <a:t>.</a:t>
            </a:r>
            <a:r>
              <a:rPr lang="ar-SA" sz="2000" dirty="0"/>
              <a:t> ب عما يلي :</a:t>
            </a:r>
            <a:br>
              <a:rPr lang="ar-SA" sz="2000" dirty="0"/>
            </a:br>
            <a:r>
              <a:rPr lang="ar-SA" sz="2000" dirty="0" smtClean="0"/>
              <a:t>1- </a:t>
            </a:r>
            <a:r>
              <a:rPr lang="ar-SA" sz="2000" dirty="0"/>
              <a:t>أوجد الجدول التكراري .</a:t>
            </a:r>
            <a:br>
              <a:rPr lang="ar-SA" sz="2000" dirty="0"/>
            </a:br>
            <a:r>
              <a:rPr lang="ar-SA" sz="2000" dirty="0" smtClean="0"/>
              <a:t>2- أوجد </a:t>
            </a:r>
            <a:r>
              <a:rPr lang="ar-SA" sz="2000" dirty="0"/>
              <a:t>الجدول التكراري النسبي والمئوي . </a:t>
            </a:r>
            <a:r>
              <a:rPr lang="ar-SA" sz="2000" dirty="0" smtClean="0"/>
              <a:t/>
            </a:r>
            <a:br>
              <a:rPr lang="ar-SA" sz="2000" dirty="0" smtClean="0"/>
            </a:br>
            <a:endParaRPr lang="ar-SA" sz="800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14"/>
            <a:ext cx="464347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5429256" y="2071678"/>
            <a:ext cx="357190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smtClean="0"/>
              <a:t>أولاً : نُحدِّد المدى المطلق للبيانات</a:t>
            </a:r>
          </a:p>
          <a:p>
            <a:r>
              <a:rPr lang="ar-SA" b="1" dirty="0" smtClean="0"/>
              <a:t>المدى المطلق =أكبر قراءة -أصغر قراءة </a:t>
            </a:r>
          </a:p>
          <a:p>
            <a:r>
              <a:rPr lang="ar-SA" b="1" dirty="0" smtClean="0"/>
              <a:t>                 = 119 - 50  =  69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316794" y="1702346"/>
            <a:ext cx="68436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الحل 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429256" y="3071810"/>
            <a:ext cx="357190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smtClean="0"/>
              <a:t>ثانياً : نختار طولاً مناسباً </a:t>
            </a:r>
            <a:r>
              <a:rPr lang="ar-SA" dirty="0" smtClean="0"/>
              <a:t>للفئة هو 10 ريالات </a:t>
            </a:r>
            <a:r>
              <a:rPr lang="ar-SA" b="1" dirty="0" smtClean="0"/>
              <a:t>عدد الفئات =المدى ÷ طول </a:t>
            </a:r>
            <a:r>
              <a:rPr lang="ar-SA" b="1" dirty="0" err="1" smtClean="0"/>
              <a:t>الفئه</a:t>
            </a:r>
            <a:endParaRPr lang="ar-SA" b="1" dirty="0" smtClean="0"/>
          </a:p>
          <a:p>
            <a:r>
              <a:rPr lang="ar-SA" b="1" dirty="0" smtClean="0"/>
              <a:t>             =69 ÷10=6,9  ≈ 7فئات </a:t>
            </a:r>
            <a:endParaRPr lang="ar-SA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71406" y="3145410"/>
          <a:ext cx="5197500" cy="349830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474098"/>
                <a:gridCol w="2153088"/>
                <a:gridCol w="1570314"/>
              </a:tblGrid>
              <a:tr h="388700">
                <a:tc>
                  <a:txBody>
                    <a:bodyPr/>
                    <a:lstStyle/>
                    <a:p>
                      <a:pPr algn="ctr" rtl="1"/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kern="1200" baseline="0" dirty="0" smtClean="0"/>
                        <a:t>         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مستطيل 10"/>
          <p:cNvSpPr/>
          <p:nvPr/>
        </p:nvSpPr>
        <p:spPr>
          <a:xfrm>
            <a:off x="5500695" y="4068553"/>
            <a:ext cx="3500461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err="1" smtClean="0"/>
              <a:t>الفئه</a:t>
            </a:r>
            <a:r>
              <a:rPr lang="ar-SA" b="1" dirty="0" smtClean="0"/>
              <a:t> </a:t>
            </a:r>
            <a:r>
              <a:rPr lang="ar-SA" b="1" dirty="0" err="1" smtClean="0"/>
              <a:t>الاولى</a:t>
            </a:r>
            <a:r>
              <a:rPr lang="ar-SA" b="1" dirty="0" smtClean="0"/>
              <a:t> : من 50 </a:t>
            </a:r>
            <a:r>
              <a:rPr lang="ar-SA" b="1" dirty="0" err="1" smtClean="0"/>
              <a:t>الى</a:t>
            </a:r>
            <a:r>
              <a:rPr lang="ar-SA" b="1" dirty="0" smtClean="0"/>
              <a:t> اقل من 60</a:t>
            </a:r>
          </a:p>
          <a:p>
            <a:r>
              <a:rPr lang="ar-SA" b="1" dirty="0" smtClean="0"/>
              <a:t>وتكتب على الصورة 50-60 واختصارا 50-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5500695" y="4782933"/>
            <a:ext cx="3500461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 err="1" smtClean="0"/>
              <a:t>الفئه</a:t>
            </a:r>
            <a:r>
              <a:rPr lang="ar-SA" b="1" dirty="0" smtClean="0"/>
              <a:t> </a:t>
            </a:r>
            <a:r>
              <a:rPr lang="ar-SA" b="1" dirty="0" err="1" smtClean="0"/>
              <a:t>االثانية</a:t>
            </a:r>
            <a:r>
              <a:rPr lang="ar-SA" b="1" dirty="0" smtClean="0"/>
              <a:t> : من 60 </a:t>
            </a:r>
            <a:r>
              <a:rPr lang="ar-SA" b="1" dirty="0" err="1" smtClean="0"/>
              <a:t>الى</a:t>
            </a:r>
            <a:r>
              <a:rPr lang="ar-SA" b="1" dirty="0" smtClean="0"/>
              <a:t> اقل من 70</a:t>
            </a:r>
          </a:p>
          <a:p>
            <a:r>
              <a:rPr lang="ar-SA" b="1" dirty="0" smtClean="0"/>
              <a:t>وتكتب على الصورة 60-70 واختصارا 60-</a:t>
            </a:r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4286248" y="357187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50 - 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4286248" y="392906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60 - </a:t>
            </a:r>
            <a:endParaRPr lang="ar-SA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4286248" y="428625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70 - </a:t>
            </a:r>
            <a:endParaRPr lang="ar-SA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4286248" y="4643446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80 - </a:t>
            </a:r>
            <a:endParaRPr lang="ar-SA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4286248" y="5131370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90 - </a:t>
            </a:r>
            <a:endParaRPr lang="ar-SA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4286248" y="542926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100 - </a:t>
            </a:r>
            <a:endParaRPr lang="ar-SA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4214810" y="5857892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 110- </a:t>
            </a:r>
            <a:endParaRPr lang="ar-SA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7143768" y="5559998"/>
            <a:ext cx="185738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وهكذا ............</a:t>
            </a:r>
            <a:endParaRPr lang="ar-SA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5500694" y="6068817"/>
            <a:ext cx="350046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err="1" smtClean="0"/>
              <a:t>الفئه</a:t>
            </a:r>
            <a:r>
              <a:rPr lang="ar-SA" b="1" dirty="0" smtClean="0"/>
              <a:t> </a:t>
            </a:r>
            <a:r>
              <a:rPr lang="ar-SA" b="1" dirty="0" err="1" smtClean="0"/>
              <a:t>السابعه</a:t>
            </a:r>
            <a:r>
              <a:rPr lang="ar-SA" b="1" dirty="0" smtClean="0"/>
              <a:t> من 110 </a:t>
            </a:r>
            <a:r>
              <a:rPr lang="ar-SA" b="1" dirty="0" err="1" smtClean="0"/>
              <a:t>الى</a:t>
            </a:r>
            <a:r>
              <a:rPr lang="ar-SA" b="1" dirty="0" smtClean="0"/>
              <a:t> اقل من 120</a:t>
            </a:r>
          </a:p>
          <a:p>
            <a:r>
              <a:rPr lang="ar-SA" b="1" dirty="0" smtClean="0"/>
              <a:t>وتكتب اختصارا  110 -</a:t>
            </a:r>
            <a:endParaRPr lang="ar-SA" b="1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428596" y="3571876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</a:t>
            </a:r>
            <a:endParaRPr lang="ar-SA" b="1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428596" y="391692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12</a:t>
            </a:r>
            <a:endParaRPr lang="ar-SA" dirty="0"/>
          </a:p>
        </p:txBody>
      </p:sp>
      <p:sp>
        <p:nvSpPr>
          <p:cNvPr id="25" name="مربع نص 24"/>
          <p:cNvSpPr txBox="1"/>
          <p:nvPr/>
        </p:nvSpPr>
        <p:spPr>
          <a:xfrm>
            <a:off x="357158" y="5917188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6</a:t>
            </a:r>
            <a:endParaRPr lang="ar-SA" b="1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428596" y="4345552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14</a:t>
            </a:r>
            <a:endParaRPr lang="ar-SA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357158" y="5500702"/>
            <a:ext cx="7477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</a:t>
            </a:r>
            <a:endParaRPr lang="ar-SA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357158" y="5131370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</a:t>
            </a:r>
            <a:endParaRPr lang="ar-SA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428596" y="471488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24</a:t>
            </a:r>
            <a:endParaRPr lang="ar-SA" dirty="0"/>
          </a:p>
        </p:txBody>
      </p:sp>
      <p:cxnSp>
        <p:nvCxnSpPr>
          <p:cNvPr id="31" name="رابط مستقيم 30"/>
          <p:cNvCxnSpPr/>
          <p:nvPr/>
        </p:nvCxnSpPr>
        <p:spPr>
          <a:xfrm rot="5400000">
            <a:off x="3571868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رابط مستقيم 31"/>
          <p:cNvCxnSpPr/>
          <p:nvPr/>
        </p:nvCxnSpPr>
        <p:spPr>
          <a:xfrm rot="5400000">
            <a:off x="3357554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رابط مستقيم 32"/>
          <p:cNvCxnSpPr/>
          <p:nvPr/>
        </p:nvCxnSpPr>
        <p:spPr>
          <a:xfrm rot="5400000">
            <a:off x="3500430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 rot="5400000">
            <a:off x="3428992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 rot="5400000">
            <a:off x="3214678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 rot="5400000">
            <a:off x="3143240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رابط مستقيم 36"/>
          <p:cNvCxnSpPr/>
          <p:nvPr/>
        </p:nvCxnSpPr>
        <p:spPr>
          <a:xfrm rot="5400000">
            <a:off x="3071802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رابط مستقيم 37"/>
          <p:cNvCxnSpPr/>
          <p:nvPr/>
        </p:nvCxnSpPr>
        <p:spPr>
          <a:xfrm rot="5400000">
            <a:off x="3000364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رابط مستقيم 39"/>
          <p:cNvCxnSpPr/>
          <p:nvPr/>
        </p:nvCxnSpPr>
        <p:spPr>
          <a:xfrm rot="5400000">
            <a:off x="2857488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رابط مستقيم 40"/>
          <p:cNvCxnSpPr/>
          <p:nvPr/>
        </p:nvCxnSpPr>
        <p:spPr>
          <a:xfrm rot="5400000">
            <a:off x="2786050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رابط مستقيم 41"/>
          <p:cNvCxnSpPr/>
          <p:nvPr/>
        </p:nvCxnSpPr>
        <p:spPr>
          <a:xfrm rot="5400000">
            <a:off x="2714612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رابط مستقيم 42"/>
          <p:cNvCxnSpPr/>
          <p:nvPr/>
        </p:nvCxnSpPr>
        <p:spPr>
          <a:xfrm rot="5400000">
            <a:off x="2643174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رابط مستقيم 44"/>
          <p:cNvCxnSpPr/>
          <p:nvPr/>
        </p:nvCxnSpPr>
        <p:spPr>
          <a:xfrm rot="5400000">
            <a:off x="2428860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rot="5400000">
            <a:off x="2357422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رابط مستقيم 46"/>
          <p:cNvCxnSpPr/>
          <p:nvPr/>
        </p:nvCxnSpPr>
        <p:spPr>
          <a:xfrm rot="5400000">
            <a:off x="2285984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رابط مستقيم 47"/>
          <p:cNvCxnSpPr/>
          <p:nvPr/>
        </p:nvCxnSpPr>
        <p:spPr>
          <a:xfrm rot="5400000">
            <a:off x="2214546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رابط مستقيم 48"/>
          <p:cNvCxnSpPr/>
          <p:nvPr/>
        </p:nvCxnSpPr>
        <p:spPr>
          <a:xfrm rot="5400000">
            <a:off x="2000232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رابط مستقيم 49"/>
          <p:cNvCxnSpPr/>
          <p:nvPr/>
        </p:nvCxnSpPr>
        <p:spPr>
          <a:xfrm rot="5400000">
            <a:off x="1928794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رابط مستقيم 50"/>
          <p:cNvCxnSpPr/>
          <p:nvPr/>
        </p:nvCxnSpPr>
        <p:spPr>
          <a:xfrm rot="5400000">
            <a:off x="1857356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 rot="5400000">
            <a:off x="1785918" y="485776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رابط مستقيم 53"/>
          <p:cNvCxnSpPr/>
          <p:nvPr/>
        </p:nvCxnSpPr>
        <p:spPr>
          <a:xfrm>
            <a:off x="3428992" y="4786322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رابط مستقيم 55"/>
          <p:cNvCxnSpPr/>
          <p:nvPr/>
        </p:nvCxnSpPr>
        <p:spPr>
          <a:xfrm>
            <a:off x="3071802" y="4786322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رابط مستقيم 56"/>
          <p:cNvCxnSpPr/>
          <p:nvPr/>
        </p:nvCxnSpPr>
        <p:spPr>
          <a:xfrm>
            <a:off x="2714612" y="4786322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رابط مستقيم 57"/>
          <p:cNvCxnSpPr/>
          <p:nvPr/>
        </p:nvCxnSpPr>
        <p:spPr>
          <a:xfrm>
            <a:off x="2285984" y="4786322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رابط مستقيم 58"/>
          <p:cNvCxnSpPr/>
          <p:nvPr/>
        </p:nvCxnSpPr>
        <p:spPr>
          <a:xfrm rot="5400000">
            <a:off x="3500430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رابط مستقيم 59"/>
          <p:cNvCxnSpPr/>
          <p:nvPr/>
        </p:nvCxnSpPr>
        <p:spPr>
          <a:xfrm rot="5400000">
            <a:off x="3357554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رابط مستقيم 60"/>
          <p:cNvCxnSpPr/>
          <p:nvPr/>
        </p:nvCxnSpPr>
        <p:spPr>
          <a:xfrm rot="5400000">
            <a:off x="3286116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رابط مستقيم 61"/>
          <p:cNvCxnSpPr/>
          <p:nvPr/>
        </p:nvCxnSpPr>
        <p:spPr>
          <a:xfrm rot="5400000">
            <a:off x="3428992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رابط مستقيم 62"/>
          <p:cNvCxnSpPr/>
          <p:nvPr/>
        </p:nvCxnSpPr>
        <p:spPr>
          <a:xfrm rot="5400000">
            <a:off x="3071802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رابط مستقيم 63"/>
          <p:cNvCxnSpPr/>
          <p:nvPr/>
        </p:nvCxnSpPr>
        <p:spPr>
          <a:xfrm rot="5400000">
            <a:off x="3000364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رابط مستقيم 64"/>
          <p:cNvCxnSpPr/>
          <p:nvPr/>
        </p:nvCxnSpPr>
        <p:spPr>
          <a:xfrm rot="5400000">
            <a:off x="2928926" y="371475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رابط مستقيم 65"/>
          <p:cNvCxnSpPr/>
          <p:nvPr/>
        </p:nvCxnSpPr>
        <p:spPr>
          <a:xfrm rot="5400000">
            <a:off x="3428992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رابط مستقيم 66"/>
          <p:cNvCxnSpPr/>
          <p:nvPr/>
        </p:nvCxnSpPr>
        <p:spPr>
          <a:xfrm rot="5400000">
            <a:off x="3357554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رابط مستقيم 67"/>
          <p:cNvCxnSpPr/>
          <p:nvPr/>
        </p:nvCxnSpPr>
        <p:spPr>
          <a:xfrm rot="5400000">
            <a:off x="3286116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رابط مستقيم 68"/>
          <p:cNvCxnSpPr/>
          <p:nvPr/>
        </p:nvCxnSpPr>
        <p:spPr>
          <a:xfrm rot="5400000">
            <a:off x="3214678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رابط مستقيم 69"/>
          <p:cNvCxnSpPr/>
          <p:nvPr/>
        </p:nvCxnSpPr>
        <p:spPr>
          <a:xfrm rot="5400000">
            <a:off x="3000364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رابط مستقيم 70"/>
          <p:cNvCxnSpPr/>
          <p:nvPr/>
        </p:nvCxnSpPr>
        <p:spPr>
          <a:xfrm rot="5400000">
            <a:off x="2928926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رابط مستقيم 71"/>
          <p:cNvCxnSpPr/>
          <p:nvPr/>
        </p:nvCxnSpPr>
        <p:spPr>
          <a:xfrm rot="5400000">
            <a:off x="2571736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رابط مستقيم 72"/>
          <p:cNvCxnSpPr/>
          <p:nvPr/>
        </p:nvCxnSpPr>
        <p:spPr>
          <a:xfrm rot="5400000">
            <a:off x="2643174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رابط مستقيم 73"/>
          <p:cNvCxnSpPr/>
          <p:nvPr/>
        </p:nvCxnSpPr>
        <p:spPr>
          <a:xfrm rot="5400000">
            <a:off x="2786050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رابط مستقيم 74"/>
          <p:cNvCxnSpPr/>
          <p:nvPr/>
        </p:nvCxnSpPr>
        <p:spPr>
          <a:xfrm rot="5400000">
            <a:off x="2857488" y="407194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رابط مستقيم 75"/>
          <p:cNvCxnSpPr/>
          <p:nvPr/>
        </p:nvCxnSpPr>
        <p:spPr>
          <a:xfrm rot="5400000">
            <a:off x="3428992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رابط مستقيم 76"/>
          <p:cNvCxnSpPr/>
          <p:nvPr/>
        </p:nvCxnSpPr>
        <p:spPr>
          <a:xfrm rot="5400000">
            <a:off x="3357554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رابط مستقيم 77"/>
          <p:cNvCxnSpPr/>
          <p:nvPr/>
        </p:nvCxnSpPr>
        <p:spPr>
          <a:xfrm rot="5400000">
            <a:off x="3286116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رابط مستقيم 78"/>
          <p:cNvCxnSpPr/>
          <p:nvPr/>
        </p:nvCxnSpPr>
        <p:spPr>
          <a:xfrm rot="5400000">
            <a:off x="3214678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رابط مستقيم 79"/>
          <p:cNvCxnSpPr/>
          <p:nvPr/>
        </p:nvCxnSpPr>
        <p:spPr>
          <a:xfrm rot="5400000">
            <a:off x="3000364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رابط مستقيم 80"/>
          <p:cNvCxnSpPr/>
          <p:nvPr/>
        </p:nvCxnSpPr>
        <p:spPr>
          <a:xfrm rot="5400000">
            <a:off x="2928926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رابط مستقيم 81"/>
          <p:cNvCxnSpPr/>
          <p:nvPr/>
        </p:nvCxnSpPr>
        <p:spPr>
          <a:xfrm rot="5400000">
            <a:off x="2857488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رابط مستقيم 82"/>
          <p:cNvCxnSpPr/>
          <p:nvPr/>
        </p:nvCxnSpPr>
        <p:spPr>
          <a:xfrm rot="5400000">
            <a:off x="2786050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رابط مستقيم 83"/>
          <p:cNvCxnSpPr/>
          <p:nvPr/>
        </p:nvCxnSpPr>
        <p:spPr>
          <a:xfrm rot="5400000">
            <a:off x="2643174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رابط مستقيم 84"/>
          <p:cNvCxnSpPr/>
          <p:nvPr/>
        </p:nvCxnSpPr>
        <p:spPr>
          <a:xfrm rot="5400000">
            <a:off x="2571736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رابط مستقيم 85"/>
          <p:cNvCxnSpPr/>
          <p:nvPr/>
        </p:nvCxnSpPr>
        <p:spPr>
          <a:xfrm rot="5400000">
            <a:off x="2500298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رابط مستقيم 86"/>
          <p:cNvCxnSpPr/>
          <p:nvPr/>
        </p:nvCxnSpPr>
        <p:spPr>
          <a:xfrm rot="5400000">
            <a:off x="2428860" y="4429132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رابط مستقيم 87"/>
          <p:cNvCxnSpPr/>
          <p:nvPr/>
        </p:nvCxnSpPr>
        <p:spPr>
          <a:xfrm rot="5400000">
            <a:off x="3571868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رابط مستقيم 88"/>
          <p:cNvCxnSpPr/>
          <p:nvPr/>
        </p:nvCxnSpPr>
        <p:spPr>
          <a:xfrm rot="5400000">
            <a:off x="3428992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رابط مستقيم 89"/>
          <p:cNvCxnSpPr/>
          <p:nvPr/>
        </p:nvCxnSpPr>
        <p:spPr>
          <a:xfrm rot="5400000">
            <a:off x="3357554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رابط مستقيم 90"/>
          <p:cNvCxnSpPr/>
          <p:nvPr/>
        </p:nvCxnSpPr>
        <p:spPr>
          <a:xfrm rot="5400000">
            <a:off x="3500430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رابط مستقيم 91"/>
          <p:cNvCxnSpPr/>
          <p:nvPr/>
        </p:nvCxnSpPr>
        <p:spPr>
          <a:xfrm rot="5400000">
            <a:off x="3071802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rot="5400000">
            <a:off x="3143240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رابط مستقيم 93"/>
          <p:cNvCxnSpPr/>
          <p:nvPr/>
        </p:nvCxnSpPr>
        <p:spPr>
          <a:xfrm rot="5400000">
            <a:off x="3000364" y="5214950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رابط مستقيم 94"/>
          <p:cNvCxnSpPr/>
          <p:nvPr/>
        </p:nvCxnSpPr>
        <p:spPr>
          <a:xfrm rot="5400000">
            <a:off x="3571868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رابط مستقيم 95"/>
          <p:cNvCxnSpPr/>
          <p:nvPr/>
        </p:nvCxnSpPr>
        <p:spPr>
          <a:xfrm rot="5400000">
            <a:off x="3428992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رابط مستقيم 96"/>
          <p:cNvCxnSpPr/>
          <p:nvPr/>
        </p:nvCxnSpPr>
        <p:spPr>
          <a:xfrm rot="5400000">
            <a:off x="3357554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رابط مستقيم 97"/>
          <p:cNvCxnSpPr/>
          <p:nvPr/>
        </p:nvCxnSpPr>
        <p:spPr>
          <a:xfrm rot="5400000">
            <a:off x="3071802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رابط مستقيم 98"/>
          <p:cNvCxnSpPr/>
          <p:nvPr/>
        </p:nvCxnSpPr>
        <p:spPr>
          <a:xfrm rot="5400000">
            <a:off x="3500430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رابط مستقيم 99"/>
          <p:cNvCxnSpPr/>
          <p:nvPr/>
        </p:nvCxnSpPr>
        <p:spPr>
          <a:xfrm rot="5400000">
            <a:off x="3143240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رابط مستقيم 100"/>
          <p:cNvCxnSpPr/>
          <p:nvPr/>
        </p:nvCxnSpPr>
        <p:spPr>
          <a:xfrm rot="5400000">
            <a:off x="3000364" y="564357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رابط مستقيم 101"/>
          <p:cNvCxnSpPr/>
          <p:nvPr/>
        </p:nvCxnSpPr>
        <p:spPr>
          <a:xfrm rot="5400000">
            <a:off x="3571868" y="600076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رابط مستقيم 102"/>
          <p:cNvCxnSpPr/>
          <p:nvPr/>
        </p:nvCxnSpPr>
        <p:spPr>
          <a:xfrm rot="5400000">
            <a:off x="3500430" y="600076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رابط مستقيم 103"/>
          <p:cNvCxnSpPr/>
          <p:nvPr/>
        </p:nvCxnSpPr>
        <p:spPr>
          <a:xfrm rot="5400000">
            <a:off x="3428992" y="600076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رابط مستقيم 104"/>
          <p:cNvCxnSpPr/>
          <p:nvPr/>
        </p:nvCxnSpPr>
        <p:spPr>
          <a:xfrm rot="5400000">
            <a:off x="3357554" y="600076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رابط مستقيم 105"/>
          <p:cNvCxnSpPr/>
          <p:nvPr/>
        </p:nvCxnSpPr>
        <p:spPr>
          <a:xfrm rot="5400000">
            <a:off x="3143240" y="6000768"/>
            <a:ext cx="214314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رابط مستقيم 106"/>
          <p:cNvCxnSpPr/>
          <p:nvPr/>
        </p:nvCxnSpPr>
        <p:spPr>
          <a:xfrm>
            <a:off x="3357554" y="3643314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8" name="رابط مستقيم 107"/>
          <p:cNvCxnSpPr/>
          <p:nvPr/>
        </p:nvCxnSpPr>
        <p:spPr>
          <a:xfrm>
            <a:off x="3286116" y="4000504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9" name="رابط مستقيم 108"/>
          <p:cNvCxnSpPr/>
          <p:nvPr/>
        </p:nvCxnSpPr>
        <p:spPr>
          <a:xfrm>
            <a:off x="2857488" y="4000504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0" name="رابط مستقيم 109"/>
          <p:cNvCxnSpPr/>
          <p:nvPr/>
        </p:nvCxnSpPr>
        <p:spPr>
          <a:xfrm>
            <a:off x="3286116" y="4357694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1" name="رابط مستقيم 110"/>
          <p:cNvCxnSpPr/>
          <p:nvPr/>
        </p:nvCxnSpPr>
        <p:spPr>
          <a:xfrm>
            <a:off x="2857488" y="4357694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2" name="رابط مستقيم 111"/>
          <p:cNvCxnSpPr/>
          <p:nvPr/>
        </p:nvCxnSpPr>
        <p:spPr>
          <a:xfrm>
            <a:off x="3428992" y="5143512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3" name="رابط مستقيم 112"/>
          <p:cNvCxnSpPr/>
          <p:nvPr/>
        </p:nvCxnSpPr>
        <p:spPr>
          <a:xfrm>
            <a:off x="3428992" y="5572140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4" name="رابط مستقيم 113"/>
          <p:cNvCxnSpPr/>
          <p:nvPr/>
        </p:nvCxnSpPr>
        <p:spPr>
          <a:xfrm>
            <a:off x="3428992" y="5929330"/>
            <a:ext cx="285752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5" name="مربع نص 114"/>
          <p:cNvSpPr txBox="1"/>
          <p:nvPr/>
        </p:nvSpPr>
        <p:spPr>
          <a:xfrm>
            <a:off x="3714744" y="3192661"/>
            <a:ext cx="164307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/>
              <a:t>فئات الأجور بالريال</a:t>
            </a:r>
            <a:endParaRPr lang="ar-SA" sz="1600" b="1" dirty="0"/>
          </a:p>
        </p:txBody>
      </p:sp>
      <p:sp>
        <p:nvSpPr>
          <p:cNvPr id="116" name="مربع نص 115"/>
          <p:cNvSpPr txBox="1"/>
          <p:nvPr/>
        </p:nvSpPr>
        <p:spPr>
          <a:xfrm>
            <a:off x="2071670" y="3143248"/>
            <a:ext cx="13573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العلامات</a:t>
            </a:r>
            <a:endParaRPr lang="ar-SA" b="1" dirty="0"/>
          </a:p>
        </p:txBody>
      </p:sp>
      <p:sp>
        <p:nvSpPr>
          <p:cNvPr id="117" name="مربع نص 116"/>
          <p:cNvSpPr txBox="1"/>
          <p:nvPr/>
        </p:nvSpPr>
        <p:spPr>
          <a:xfrm>
            <a:off x="0" y="3143248"/>
            <a:ext cx="164304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 smtClean="0"/>
              <a:t>التكرار (عدد العمال)</a:t>
            </a:r>
            <a:endParaRPr lang="ar-SA" sz="1600" b="1" dirty="0"/>
          </a:p>
        </p:txBody>
      </p:sp>
      <p:sp>
        <p:nvSpPr>
          <p:cNvPr id="118" name="شكل بيضاوي 117"/>
          <p:cNvSpPr/>
          <p:nvPr/>
        </p:nvSpPr>
        <p:spPr>
          <a:xfrm>
            <a:off x="4357686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9" name="شكل بيضاوي 118"/>
          <p:cNvSpPr/>
          <p:nvPr/>
        </p:nvSpPr>
        <p:spPr>
          <a:xfrm>
            <a:off x="3857620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120" name="شكل بيضاوي 119"/>
          <p:cNvSpPr/>
          <p:nvPr/>
        </p:nvSpPr>
        <p:spPr>
          <a:xfrm>
            <a:off x="3428992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1" name="شكل بيضاوي 120"/>
          <p:cNvSpPr/>
          <p:nvPr/>
        </p:nvSpPr>
        <p:spPr>
          <a:xfrm>
            <a:off x="3000364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2" name="شكل بيضاوي 121"/>
          <p:cNvSpPr/>
          <p:nvPr/>
        </p:nvSpPr>
        <p:spPr>
          <a:xfrm>
            <a:off x="2500298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3" name="شكل بيضاوي 122"/>
          <p:cNvSpPr/>
          <p:nvPr/>
        </p:nvSpPr>
        <p:spPr>
          <a:xfrm>
            <a:off x="2071670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4" name="شكل بيضاوي 123"/>
          <p:cNvSpPr/>
          <p:nvPr/>
        </p:nvSpPr>
        <p:spPr>
          <a:xfrm>
            <a:off x="1643042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5" name="شكل بيضاوي 124"/>
          <p:cNvSpPr/>
          <p:nvPr/>
        </p:nvSpPr>
        <p:spPr>
          <a:xfrm>
            <a:off x="1142976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6" name="شكل بيضاوي 125"/>
          <p:cNvSpPr/>
          <p:nvPr/>
        </p:nvSpPr>
        <p:spPr>
          <a:xfrm>
            <a:off x="714348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7" name="شكل بيضاوي 126"/>
          <p:cNvSpPr/>
          <p:nvPr/>
        </p:nvSpPr>
        <p:spPr>
          <a:xfrm>
            <a:off x="285720" y="214290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8" name="شكل بيضاوي 127"/>
          <p:cNvSpPr/>
          <p:nvPr/>
        </p:nvSpPr>
        <p:spPr>
          <a:xfrm>
            <a:off x="4357686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9" name="شكل بيضاوي 128"/>
          <p:cNvSpPr/>
          <p:nvPr/>
        </p:nvSpPr>
        <p:spPr>
          <a:xfrm>
            <a:off x="3857620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0" name="شكل بيضاوي 129"/>
          <p:cNvSpPr/>
          <p:nvPr/>
        </p:nvSpPr>
        <p:spPr>
          <a:xfrm>
            <a:off x="3428992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1" name="شكل بيضاوي 130"/>
          <p:cNvSpPr/>
          <p:nvPr/>
        </p:nvSpPr>
        <p:spPr>
          <a:xfrm>
            <a:off x="3000364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2" name="شكل بيضاوي 131"/>
          <p:cNvSpPr/>
          <p:nvPr/>
        </p:nvSpPr>
        <p:spPr>
          <a:xfrm>
            <a:off x="2500298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3" name="شكل بيضاوي 132"/>
          <p:cNvSpPr/>
          <p:nvPr/>
        </p:nvSpPr>
        <p:spPr>
          <a:xfrm>
            <a:off x="2071670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4" name="شكل بيضاوي 133"/>
          <p:cNvSpPr/>
          <p:nvPr/>
        </p:nvSpPr>
        <p:spPr>
          <a:xfrm>
            <a:off x="1643042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5" name="شكل بيضاوي 134"/>
          <p:cNvSpPr/>
          <p:nvPr/>
        </p:nvSpPr>
        <p:spPr>
          <a:xfrm>
            <a:off x="1142976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6" name="شكل بيضاوي 135"/>
          <p:cNvSpPr/>
          <p:nvPr/>
        </p:nvSpPr>
        <p:spPr>
          <a:xfrm>
            <a:off x="714348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7" name="شكل بيضاوي 136"/>
          <p:cNvSpPr/>
          <p:nvPr/>
        </p:nvSpPr>
        <p:spPr>
          <a:xfrm>
            <a:off x="285720" y="5000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9" name="شكل بيضاوي 138"/>
          <p:cNvSpPr/>
          <p:nvPr/>
        </p:nvSpPr>
        <p:spPr>
          <a:xfrm>
            <a:off x="4357686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0" name="شكل بيضاوي 139"/>
          <p:cNvSpPr/>
          <p:nvPr/>
        </p:nvSpPr>
        <p:spPr>
          <a:xfrm>
            <a:off x="3857620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1" name="شكل بيضاوي 140"/>
          <p:cNvSpPr/>
          <p:nvPr/>
        </p:nvSpPr>
        <p:spPr>
          <a:xfrm>
            <a:off x="3428992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2" name="شكل بيضاوي 141"/>
          <p:cNvSpPr/>
          <p:nvPr/>
        </p:nvSpPr>
        <p:spPr>
          <a:xfrm>
            <a:off x="3000364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3" name="شكل بيضاوي 142"/>
          <p:cNvSpPr/>
          <p:nvPr/>
        </p:nvSpPr>
        <p:spPr>
          <a:xfrm>
            <a:off x="2500298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4" name="شكل بيضاوي 143"/>
          <p:cNvSpPr/>
          <p:nvPr/>
        </p:nvSpPr>
        <p:spPr>
          <a:xfrm>
            <a:off x="2071670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5" name="شكل بيضاوي 144"/>
          <p:cNvSpPr/>
          <p:nvPr/>
        </p:nvSpPr>
        <p:spPr>
          <a:xfrm>
            <a:off x="1643042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6" name="شكل بيضاوي 145"/>
          <p:cNvSpPr/>
          <p:nvPr/>
        </p:nvSpPr>
        <p:spPr>
          <a:xfrm>
            <a:off x="1142976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7" name="شكل بيضاوي 146"/>
          <p:cNvSpPr/>
          <p:nvPr/>
        </p:nvSpPr>
        <p:spPr>
          <a:xfrm>
            <a:off x="714348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8" name="شكل بيضاوي 147"/>
          <p:cNvSpPr/>
          <p:nvPr/>
        </p:nvSpPr>
        <p:spPr>
          <a:xfrm>
            <a:off x="285720" y="785794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9" name="شكل بيضاوي 148"/>
          <p:cNvSpPr/>
          <p:nvPr/>
        </p:nvSpPr>
        <p:spPr>
          <a:xfrm>
            <a:off x="4357686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0" name="شكل بيضاوي 149"/>
          <p:cNvSpPr/>
          <p:nvPr/>
        </p:nvSpPr>
        <p:spPr>
          <a:xfrm>
            <a:off x="3857620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1" name="شكل بيضاوي 150"/>
          <p:cNvSpPr/>
          <p:nvPr/>
        </p:nvSpPr>
        <p:spPr>
          <a:xfrm>
            <a:off x="3428992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2" name="شكل بيضاوي 151"/>
          <p:cNvSpPr/>
          <p:nvPr/>
        </p:nvSpPr>
        <p:spPr>
          <a:xfrm>
            <a:off x="3000364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3" name="شكل بيضاوي 152"/>
          <p:cNvSpPr/>
          <p:nvPr/>
        </p:nvSpPr>
        <p:spPr>
          <a:xfrm>
            <a:off x="2500298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4" name="شكل بيضاوي 153"/>
          <p:cNvSpPr/>
          <p:nvPr/>
        </p:nvSpPr>
        <p:spPr>
          <a:xfrm>
            <a:off x="2071670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5" name="شكل بيضاوي 154"/>
          <p:cNvSpPr/>
          <p:nvPr/>
        </p:nvSpPr>
        <p:spPr>
          <a:xfrm>
            <a:off x="1643042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6" name="شكل بيضاوي 155"/>
          <p:cNvSpPr/>
          <p:nvPr/>
        </p:nvSpPr>
        <p:spPr>
          <a:xfrm>
            <a:off x="1142976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7" name="شكل بيضاوي 156"/>
          <p:cNvSpPr/>
          <p:nvPr/>
        </p:nvSpPr>
        <p:spPr>
          <a:xfrm>
            <a:off x="714348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8" name="شكل بيضاوي 157"/>
          <p:cNvSpPr/>
          <p:nvPr/>
        </p:nvSpPr>
        <p:spPr>
          <a:xfrm>
            <a:off x="285720" y="1071546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9" name="شكل بيضاوي 158"/>
          <p:cNvSpPr/>
          <p:nvPr/>
        </p:nvSpPr>
        <p:spPr>
          <a:xfrm>
            <a:off x="4357686" y="1357298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0" name="شكل بيضاوي 159"/>
          <p:cNvSpPr/>
          <p:nvPr/>
        </p:nvSpPr>
        <p:spPr>
          <a:xfrm>
            <a:off x="3857620" y="135729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1" name="شكل بيضاوي 160"/>
          <p:cNvSpPr/>
          <p:nvPr/>
        </p:nvSpPr>
        <p:spPr>
          <a:xfrm>
            <a:off x="3428992" y="1357298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2" name="شكل بيضاوي 161"/>
          <p:cNvSpPr/>
          <p:nvPr/>
        </p:nvSpPr>
        <p:spPr>
          <a:xfrm>
            <a:off x="3000364" y="1357298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3" name="شكل بيضاوي 162"/>
          <p:cNvSpPr/>
          <p:nvPr/>
        </p:nvSpPr>
        <p:spPr>
          <a:xfrm>
            <a:off x="2500298" y="135729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4" name="شكل بيضاوي 163"/>
          <p:cNvSpPr/>
          <p:nvPr/>
        </p:nvSpPr>
        <p:spPr>
          <a:xfrm>
            <a:off x="2071670" y="1357298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5" name="شكل بيضاوي 164"/>
          <p:cNvSpPr/>
          <p:nvPr/>
        </p:nvSpPr>
        <p:spPr>
          <a:xfrm>
            <a:off x="1643042" y="1357298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6" name="شكل بيضاوي 165"/>
          <p:cNvSpPr/>
          <p:nvPr/>
        </p:nvSpPr>
        <p:spPr>
          <a:xfrm>
            <a:off x="1142976" y="135729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7" name="شكل بيضاوي 166"/>
          <p:cNvSpPr/>
          <p:nvPr/>
        </p:nvSpPr>
        <p:spPr>
          <a:xfrm>
            <a:off x="714348" y="1357298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8" name="شكل بيضاوي 167"/>
          <p:cNvSpPr/>
          <p:nvPr/>
        </p:nvSpPr>
        <p:spPr>
          <a:xfrm>
            <a:off x="214282" y="135729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0" name="شكل بيضاوي 169"/>
          <p:cNvSpPr/>
          <p:nvPr/>
        </p:nvSpPr>
        <p:spPr>
          <a:xfrm>
            <a:off x="4357686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1" name="شكل بيضاوي 170"/>
          <p:cNvSpPr/>
          <p:nvPr/>
        </p:nvSpPr>
        <p:spPr>
          <a:xfrm>
            <a:off x="3857620" y="1643050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2" name="شكل بيضاوي 171"/>
          <p:cNvSpPr/>
          <p:nvPr/>
        </p:nvSpPr>
        <p:spPr>
          <a:xfrm>
            <a:off x="3428992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3" name="شكل بيضاوي 172"/>
          <p:cNvSpPr/>
          <p:nvPr/>
        </p:nvSpPr>
        <p:spPr>
          <a:xfrm>
            <a:off x="3000364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" name="شكل بيضاوي 173"/>
          <p:cNvSpPr/>
          <p:nvPr/>
        </p:nvSpPr>
        <p:spPr>
          <a:xfrm>
            <a:off x="2500298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5" name="شكل بيضاوي 174"/>
          <p:cNvSpPr/>
          <p:nvPr/>
        </p:nvSpPr>
        <p:spPr>
          <a:xfrm>
            <a:off x="2071670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6" name="شكل بيضاوي 175"/>
          <p:cNvSpPr/>
          <p:nvPr/>
        </p:nvSpPr>
        <p:spPr>
          <a:xfrm>
            <a:off x="1643042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7" name="شكل بيضاوي 176"/>
          <p:cNvSpPr/>
          <p:nvPr/>
        </p:nvSpPr>
        <p:spPr>
          <a:xfrm>
            <a:off x="1142976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8" name="شكل بيضاوي 177"/>
          <p:cNvSpPr/>
          <p:nvPr/>
        </p:nvSpPr>
        <p:spPr>
          <a:xfrm>
            <a:off x="714348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9" name="شكل بيضاوي 178"/>
          <p:cNvSpPr/>
          <p:nvPr/>
        </p:nvSpPr>
        <p:spPr>
          <a:xfrm>
            <a:off x="285720" y="1643050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0" name="شكل بيضاوي 179"/>
          <p:cNvSpPr/>
          <p:nvPr/>
        </p:nvSpPr>
        <p:spPr>
          <a:xfrm>
            <a:off x="4357686" y="1928802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1" name="شكل بيضاوي 180"/>
          <p:cNvSpPr/>
          <p:nvPr/>
        </p:nvSpPr>
        <p:spPr>
          <a:xfrm>
            <a:off x="3857620" y="1928802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2" name="شكل بيضاوي 181"/>
          <p:cNvSpPr/>
          <p:nvPr/>
        </p:nvSpPr>
        <p:spPr>
          <a:xfrm>
            <a:off x="3428992" y="1928802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3" name="شكل بيضاوي 182"/>
          <p:cNvSpPr/>
          <p:nvPr/>
        </p:nvSpPr>
        <p:spPr>
          <a:xfrm>
            <a:off x="3000364" y="1928802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4" name="شكل بيضاوي 183"/>
          <p:cNvSpPr/>
          <p:nvPr/>
        </p:nvSpPr>
        <p:spPr>
          <a:xfrm>
            <a:off x="2500298" y="1928802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5" name="شكل بيضاوي 184"/>
          <p:cNvSpPr/>
          <p:nvPr/>
        </p:nvSpPr>
        <p:spPr>
          <a:xfrm>
            <a:off x="2071670" y="1928802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6" name="شكل بيضاوي 185"/>
          <p:cNvSpPr/>
          <p:nvPr/>
        </p:nvSpPr>
        <p:spPr>
          <a:xfrm>
            <a:off x="1643042" y="1928802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7" name="شكل بيضاوي 186"/>
          <p:cNvSpPr/>
          <p:nvPr/>
        </p:nvSpPr>
        <p:spPr>
          <a:xfrm>
            <a:off x="1142976" y="1928802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8" name="شكل بيضاوي 187"/>
          <p:cNvSpPr/>
          <p:nvPr/>
        </p:nvSpPr>
        <p:spPr>
          <a:xfrm>
            <a:off x="714348" y="1928802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9" name="شكل بيضاوي 188"/>
          <p:cNvSpPr/>
          <p:nvPr/>
        </p:nvSpPr>
        <p:spPr>
          <a:xfrm>
            <a:off x="285720" y="1928802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0" name="شكل بيضاوي 189"/>
          <p:cNvSpPr/>
          <p:nvPr/>
        </p:nvSpPr>
        <p:spPr>
          <a:xfrm>
            <a:off x="4357686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1" name="شكل بيضاوي 190"/>
          <p:cNvSpPr/>
          <p:nvPr/>
        </p:nvSpPr>
        <p:spPr>
          <a:xfrm>
            <a:off x="3857620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2" name="شكل بيضاوي 191"/>
          <p:cNvSpPr/>
          <p:nvPr/>
        </p:nvSpPr>
        <p:spPr>
          <a:xfrm>
            <a:off x="3428992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3" name="شكل بيضاوي 192"/>
          <p:cNvSpPr/>
          <p:nvPr/>
        </p:nvSpPr>
        <p:spPr>
          <a:xfrm>
            <a:off x="3000364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4" name="شكل بيضاوي 193"/>
          <p:cNvSpPr/>
          <p:nvPr/>
        </p:nvSpPr>
        <p:spPr>
          <a:xfrm>
            <a:off x="2500298" y="2214554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5" name="شكل بيضاوي 194"/>
          <p:cNvSpPr/>
          <p:nvPr/>
        </p:nvSpPr>
        <p:spPr>
          <a:xfrm>
            <a:off x="2071670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6" name="شكل بيضاوي 195"/>
          <p:cNvSpPr/>
          <p:nvPr/>
        </p:nvSpPr>
        <p:spPr>
          <a:xfrm>
            <a:off x="1643042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7" name="شكل بيضاوي 196"/>
          <p:cNvSpPr/>
          <p:nvPr/>
        </p:nvSpPr>
        <p:spPr>
          <a:xfrm>
            <a:off x="1142976" y="2214554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8" name="شكل بيضاوي 197"/>
          <p:cNvSpPr/>
          <p:nvPr/>
        </p:nvSpPr>
        <p:spPr>
          <a:xfrm>
            <a:off x="714348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9" name="شكل بيضاوي 198"/>
          <p:cNvSpPr/>
          <p:nvPr/>
        </p:nvSpPr>
        <p:spPr>
          <a:xfrm>
            <a:off x="285720" y="2214554"/>
            <a:ext cx="28575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0" name="مربع نص 199"/>
          <p:cNvSpPr txBox="1"/>
          <p:nvPr/>
        </p:nvSpPr>
        <p:spPr>
          <a:xfrm>
            <a:off x="4071934" y="6286520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المجموع</a:t>
            </a:r>
            <a:endParaRPr lang="ar-SA" b="1" dirty="0"/>
          </a:p>
        </p:txBody>
      </p:sp>
      <p:sp>
        <p:nvSpPr>
          <p:cNvPr id="201" name="مربع نص 200"/>
          <p:cNvSpPr txBox="1"/>
          <p:nvPr/>
        </p:nvSpPr>
        <p:spPr>
          <a:xfrm>
            <a:off x="357158" y="6274378"/>
            <a:ext cx="7953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80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0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3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6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9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2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5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8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1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4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7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0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3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9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2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5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8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1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4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7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0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3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2" fill="hold">
                      <p:stCondLst>
                        <p:cond delay="indefinite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6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9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8" fill="hold">
                      <p:stCondLst>
                        <p:cond delay="indefinite"/>
                      </p:stCondLst>
                      <p:childTnLst>
                        <p:par>
                          <p:cTn id="469" fill="hold">
                            <p:stCondLst>
                              <p:cond delay="0"/>
                            </p:stCondLst>
                            <p:childTnLst>
                              <p:par>
                                <p:cTn id="4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2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3" fill="hold">
                      <p:stCondLst>
                        <p:cond delay="indefinite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5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8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9" fill="hold">
                      <p:stCondLst>
                        <p:cond delay="indefinite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1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4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3" fill="hold">
                      <p:stCondLst>
                        <p:cond delay="indefinite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7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8" fill="hold">
                      <p:stCondLst>
                        <p:cond delay="indefinite"/>
                      </p:stCondLst>
                      <p:childTnLst>
                        <p:par>
                          <p:cTn id="559" fill="hold">
                            <p:stCondLst>
                              <p:cond delay="0"/>
                            </p:stCondLst>
                            <p:childTnLst>
                              <p:par>
                                <p:cTn id="56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6" fill="hold">
                      <p:stCondLst>
                        <p:cond delay="indefinite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0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1" fill="hold">
                      <p:stCondLst>
                        <p:cond delay="indefinite"/>
                      </p:stCondLst>
                      <p:childTnLst>
                        <p:par>
                          <p:cTn id="572" fill="hold">
                            <p:stCondLst>
                              <p:cond delay="0"/>
                            </p:stCondLst>
                            <p:childTnLst>
                              <p:par>
                                <p:cTn id="57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9" fill="hold">
                      <p:stCondLst>
                        <p:cond delay="indefinite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3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4" fill="hold">
                      <p:stCondLst>
                        <p:cond delay="indefinite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6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7" fill="hold">
                      <p:stCondLst>
                        <p:cond delay="indefinite"/>
                      </p:stCondLst>
                      <p:childTnLst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5" fill="hold">
                      <p:stCondLst>
                        <p:cond delay="indefinite"/>
                      </p:stCondLst>
                      <p:childTnLst>
                        <p:par>
                          <p:cTn id="606" fill="hold">
                            <p:stCondLst>
                              <p:cond delay="0"/>
                            </p:stCondLst>
                            <p:childTnLst>
                              <p:par>
                                <p:cTn id="6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9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0" fill="hold">
                      <p:stCondLst>
                        <p:cond delay="indefinite"/>
                      </p:stCondLst>
                      <p:childTnLst>
                        <p:par>
                          <p:cTn id="611" fill="hold">
                            <p:stCondLst>
                              <p:cond delay="0"/>
                            </p:stCondLst>
                            <p:childTnLst>
                              <p:par>
                                <p:cTn id="6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8" fill="hold">
                      <p:stCondLst>
                        <p:cond delay="indefinite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2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3" fill="hold">
                      <p:stCondLst>
                        <p:cond delay="indefinite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1" fill="hold">
                      <p:stCondLst>
                        <p:cond delay="indefinite"/>
                      </p:stCondLst>
                      <p:childTnLst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5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4" fill="hold">
                      <p:stCondLst>
                        <p:cond delay="indefinite"/>
                      </p:stCondLst>
                      <p:childTnLst>
                        <p:par>
                          <p:cTn id="655" fill="hold">
                            <p:stCondLst>
                              <p:cond delay="0"/>
                            </p:stCondLst>
                            <p:childTnLst>
                              <p:par>
                                <p:cTn id="6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8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9" fill="hold">
                      <p:stCondLst>
                        <p:cond delay="indefinite"/>
                      </p:stCondLst>
                      <p:childTnLst>
                        <p:par>
                          <p:cTn id="660" fill="hold">
                            <p:stCondLst>
                              <p:cond delay="0"/>
                            </p:stCondLst>
                            <p:childTnLst>
                              <p:par>
                                <p:cTn id="6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7" fill="hold">
                      <p:stCondLst>
                        <p:cond delay="indefinite"/>
                      </p:stCondLst>
                      <p:childTnLst>
                        <p:par>
                          <p:cTn id="678" fill="hold">
                            <p:stCondLst>
                              <p:cond delay="0"/>
                            </p:stCondLst>
                            <p:childTnLst>
                              <p:par>
                                <p:cTn id="6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1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2" fill="hold">
                      <p:stCondLst>
                        <p:cond delay="indefinite"/>
                      </p:stCondLst>
                      <p:childTnLst>
                        <p:par>
                          <p:cTn id="683" fill="hold">
                            <p:stCondLst>
                              <p:cond delay="0"/>
                            </p:stCondLst>
                            <p:childTnLst>
                              <p:par>
                                <p:cTn id="68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0" fill="hold">
                      <p:stCondLst>
                        <p:cond delay="indefinite"/>
                      </p:stCondLst>
                      <p:childTnLst>
                        <p:par>
                          <p:cTn id="691" fill="hold">
                            <p:stCondLst>
                              <p:cond delay="0"/>
                            </p:stCondLst>
                            <p:childTnLst>
                              <p:par>
                                <p:cTn id="69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4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5" fill="hold">
                      <p:stCondLst>
                        <p:cond delay="indefinite"/>
                      </p:stCondLst>
                      <p:childTnLst>
                        <p:par>
                          <p:cTn id="696" fill="hold">
                            <p:stCondLst>
                              <p:cond delay="0"/>
                            </p:stCondLst>
                            <p:childTnLst>
                              <p:par>
                                <p:cTn id="69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3" fill="hold">
                      <p:stCondLst>
                        <p:cond delay="indefinite"/>
                      </p:stCondLst>
                      <p:childTnLst>
                        <p:par>
                          <p:cTn id="704" fill="hold">
                            <p:stCondLst>
                              <p:cond delay="0"/>
                            </p:stCondLst>
                            <p:childTnLst>
                              <p:par>
                                <p:cTn id="70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7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8" fill="hold">
                      <p:stCondLst>
                        <p:cond delay="indefinite"/>
                      </p:stCondLst>
                      <p:childTnLst>
                        <p:par>
                          <p:cTn id="709" fill="hold">
                            <p:stCondLst>
                              <p:cond delay="0"/>
                            </p:stCondLst>
                            <p:childTnLst>
                              <p:par>
                                <p:cTn id="7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6" fill="hold">
                      <p:stCondLst>
                        <p:cond delay="indefinite"/>
                      </p:stCondLst>
                      <p:childTnLst>
                        <p:par>
                          <p:cTn id="717" fill="hold">
                            <p:stCondLst>
                              <p:cond delay="0"/>
                            </p:stCondLst>
                            <p:childTnLst>
                              <p:par>
                                <p:cTn id="7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0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1" fill="hold">
                      <p:stCondLst>
                        <p:cond delay="indefinite"/>
                      </p:stCondLst>
                      <p:childTnLst>
                        <p:par>
                          <p:cTn id="722" fill="hold">
                            <p:stCondLst>
                              <p:cond delay="0"/>
                            </p:stCondLst>
                            <p:childTnLst>
                              <p:par>
                                <p:cTn id="7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9" fill="hold">
                      <p:stCondLst>
                        <p:cond delay="indefinite"/>
                      </p:stCondLst>
                      <p:childTnLst>
                        <p:par>
                          <p:cTn id="730" fill="hold">
                            <p:stCondLst>
                              <p:cond delay="0"/>
                            </p:stCondLst>
                            <p:childTnLst>
                              <p:par>
                                <p:cTn id="7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3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4" fill="hold">
                      <p:stCondLst>
                        <p:cond delay="indefinite"/>
                      </p:stCondLst>
                      <p:childTnLst>
                        <p:par>
                          <p:cTn id="735" fill="hold">
                            <p:stCondLst>
                              <p:cond delay="0"/>
                            </p:stCondLst>
                            <p:childTnLst>
                              <p:par>
                                <p:cTn id="7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2" fill="hold">
                      <p:stCondLst>
                        <p:cond delay="indefinite"/>
                      </p:stCondLst>
                      <p:childTnLst>
                        <p:par>
                          <p:cTn id="743" fill="hold">
                            <p:stCondLst>
                              <p:cond delay="0"/>
                            </p:stCondLst>
                            <p:childTnLst>
                              <p:par>
                                <p:cTn id="7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6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7" fill="hold">
                      <p:stCondLst>
                        <p:cond delay="indefinite"/>
                      </p:stCondLst>
                      <p:childTnLst>
                        <p:par>
                          <p:cTn id="748" fill="hold">
                            <p:stCondLst>
                              <p:cond delay="0"/>
                            </p:stCondLst>
                            <p:childTnLst>
                              <p:par>
                                <p:cTn id="7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5" fill="hold">
                      <p:stCondLst>
                        <p:cond delay="indefinite"/>
                      </p:stCondLst>
                      <p:childTnLst>
                        <p:par>
                          <p:cTn id="756" fill="hold">
                            <p:stCondLst>
                              <p:cond delay="0"/>
                            </p:stCondLst>
                            <p:childTnLst>
                              <p:par>
                                <p:cTn id="7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9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0" fill="hold">
                      <p:stCondLst>
                        <p:cond delay="indefinite"/>
                      </p:stCondLst>
                      <p:childTnLst>
                        <p:par>
                          <p:cTn id="761" fill="hold">
                            <p:stCondLst>
                              <p:cond delay="0"/>
                            </p:stCondLst>
                            <p:childTnLst>
                              <p:par>
                                <p:cTn id="76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8" fill="hold">
                      <p:stCondLst>
                        <p:cond delay="indefinite"/>
                      </p:stCondLst>
                      <p:childTnLst>
                        <p:par>
                          <p:cTn id="769" fill="hold">
                            <p:stCondLst>
                              <p:cond delay="0"/>
                            </p:stCondLst>
                            <p:childTnLst>
                              <p:par>
                                <p:cTn id="7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2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3" fill="hold">
                      <p:stCondLst>
                        <p:cond delay="indefinite"/>
                      </p:stCondLst>
                      <p:childTnLst>
                        <p:par>
                          <p:cTn id="774" fill="hold">
                            <p:stCondLst>
                              <p:cond delay="0"/>
                            </p:stCondLst>
                            <p:childTnLst>
                              <p:par>
                                <p:cTn id="7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1" fill="hold">
                      <p:stCondLst>
                        <p:cond delay="indefinite"/>
                      </p:stCondLst>
                      <p:childTnLst>
                        <p:par>
                          <p:cTn id="782" fill="hold">
                            <p:stCondLst>
                              <p:cond delay="0"/>
                            </p:stCondLst>
                            <p:childTnLst>
                              <p:par>
                                <p:cTn id="7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5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6" fill="hold">
                      <p:stCondLst>
                        <p:cond delay="indefinite"/>
                      </p:stCondLst>
                      <p:childTnLst>
                        <p:par>
                          <p:cTn id="787" fill="hold">
                            <p:stCondLst>
                              <p:cond delay="0"/>
                            </p:stCondLst>
                            <p:childTnLst>
                              <p:par>
                                <p:cTn id="78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9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4" fill="hold">
                      <p:stCondLst>
                        <p:cond delay="indefinite"/>
                      </p:stCondLst>
                      <p:childTnLst>
                        <p:par>
                          <p:cTn id="795" fill="hold">
                            <p:stCondLst>
                              <p:cond delay="0"/>
                            </p:stCondLst>
                            <p:childTnLst>
                              <p:par>
                                <p:cTn id="7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8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9" fill="hold">
                      <p:stCondLst>
                        <p:cond delay="indefinite"/>
                      </p:stCondLst>
                      <p:childTnLst>
                        <p:par>
                          <p:cTn id="800" fill="hold">
                            <p:stCondLst>
                              <p:cond delay="0"/>
                            </p:stCondLst>
                            <p:childTnLst>
                              <p:par>
                                <p:cTn id="80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7" fill="hold">
                      <p:stCondLst>
                        <p:cond delay="indefinite"/>
                      </p:stCondLst>
                      <p:childTnLst>
                        <p:par>
                          <p:cTn id="808" fill="hold">
                            <p:stCondLst>
                              <p:cond delay="0"/>
                            </p:stCondLst>
                            <p:childTnLst>
                              <p:par>
                                <p:cTn id="8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1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2" fill="hold">
                      <p:stCondLst>
                        <p:cond delay="indefinite"/>
                      </p:stCondLst>
                      <p:childTnLst>
                        <p:par>
                          <p:cTn id="813" fill="hold">
                            <p:stCondLst>
                              <p:cond delay="0"/>
                            </p:stCondLst>
                            <p:childTnLst>
                              <p:par>
                                <p:cTn id="8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0" fill="hold">
                      <p:stCondLst>
                        <p:cond delay="indefinite"/>
                      </p:stCondLst>
                      <p:childTnLst>
                        <p:par>
                          <p:cTn id="821" fill="hold">
                            <p:stCondLst>
                              <p:cond delay="0"/>
                            </p:stCondLst>
                            <p:childTnLst>
                              <p:par>
                                <p:cTn id="8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4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5" fill="hold">
                      <p:stCondLst>
                        <p:cond delay="indefinite"/>
                      </p:stCondLst>
                      <p:childTnLst>
                        <p:par>
                          <p:cTn id="826" fill="hold">
                            <p:stCondLst>
                              <p:cond delay="0"/>
                            </p:stCondLst>
                            <p:childTnLst>
                              <p:par>
                                <p:cTn id="8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3" fill="hold">
                      <p:stCondLst>
                        <p:cond delay="indefinite"/>
                      </p:stCondLst>
                      <p:childTnLst>
                        <p:par>
                          <p:cTn id="834" fill="hold">
                            <p:stCondLst>
                              <p:cond delay="0"/>
                            </p:stCondLst>
                            <p:childTnLst>
                              <p:par>
                                <p:cTn id="8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8" fill="hold">
                      <p:stCondLst>
                        <p:cond delay="indefinite"/>
                      </p:stCondLst>
                      <p:childTnLst>
                        <p:par>
                          <p:cTn id="839" fill="hold">
                            <p:stCondLst>
                              <p:cond delay="0"/>
                            </p:stCondLst>
                            <p:childTnLst>
                              <p:par>
                                <p:cTn id="84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6" fill="hold">
                      <p:stCondLst>
                        <p:cond delay="indefinite"/>
                      </p:stCondLst>
                      <p:childTnLst>
                        <p:par>
                          <p:cTn id="847" fill="hold">
                            <p:stCondLst>
                              <p:cond delay="0"/>
                            </p:stCondLst>
                            <p:childTnLst>
                              <p:par>
                                <p:cTn id="8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0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1" fill="hold">
                      <p:stCondLst>
                        <p:cond delay="indefinite"/>
                      </p:stCondLst>
                      <p:childTnLst>
                        <p:par>
                          <p:cTn id="852" fill="hold">
                            <p:stCondLst>
                              <p:cond delay="0"/>
                            </p:stCondLst>
                            <p:childTnLst>
                              <p:par>
                                <p:cTn id="8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9" fill="hold">
                      <p:stCondLst>
                        <p:cond delay="indefinite"/>
                      </p:stCondLst>
                      <p:childTnLst>
                        <p:par>
                          <p:cTn id="870" fill="hold">
                            <p:stCondLst>
                              <p:cond delay="0"/>
                            </p:stCondLst>
                            <p:childTnLst>
                              <p:par>
                                <p:cTn id="87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3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4" fill="hold">
                      <p:stCondLst>
                        <p:cond delay="indefinite"/>
                      </p:stCondLst>
                      <p:childTnLst>
                        <p:par>
                          <p:cTn id="875" fill="hold">
                            <p:stCondLst>
                              <p:cond delay="0"/>
                            </p:stCondLst>
                            <p:childTnLst>
                              <p:par>
                                <p:cTn id="8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2" fill="hold">
                      <p:stCondLst>
                        <p:cond delay="indefinite"/>
                      </p:stCondLst>
                      <p:childTnLst>
                        <p:par>
                          <p:cTn id="893" fill="hold">
                            <p:stCondLst>
                              <p:cond delay="0"/>
                            </p:stCondLst>
                            <p:childTnLst>
                              <p:par>
                                <p:cTn id="8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6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7" fill="hold">
                      <p:stCondLst>
                        <p:cond delay="indefinite"/>
                      </p:stCondLst>
                      <p:childTnLst>
                        <p:par>
                          <p:cTn id="898" fill="hold">
                            <p:stCondLst>
                              <p:cond delay="0"/>
                            </p:stCondLst>
                            <p:childTnLst>
                              <p:par>
                                <p:cTn id="89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5" fill="hold">
                      <p:stCondLst>
                        <p:cond delay="indefinite"/>
                      </p:stCondLst>
                      <p:childTnLst>
                        <p:par>
                          <p:cTn id="906" fill="hold">
                            <p:stCondLst>
                              <p:cond delay="0"/>
                            </p:stCondLst>
                            <p:childTnLst>
                              <p:par>
                                <p:cTn id="9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9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0" fill="hold">
                      <p:stCondLst>
                        <p:cond delay="indefinite"/>
                      </p:stCondLst>
                      <p:childTnLst>
                        <p:par>
                          <p:cTn id="911" fill="hold">
                            <p:stCondLst>
                              <p:cond delay="0"/>
                            </p:stCondLst>
                            <p:childTnLst>
                              <p:par>
                                <p:cTn id="9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8" fill="hold">
                      <p:stCondLst>
                        <p:cond delay="indefinite"/>
                      </p:stCondLst>
                      <p:childTnLst>
                        <p:par>
                          <p:cTn id="919" fill="hold">
                            <p:stCondLst>
                              <p:cond delay="0"/>
                            </p:stCondLst>
                            <p:childTnLst>
                              <p:par>
                                <p:cTn id="9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2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3" fill="hold">
                      <p:stCondLst>
                        <p:cond delay="indefinite"/>
                      </p:stCondLst>
                      <p:childTnLst>
                        <p:par>
                          <p:cTn id="924" fill="hold">
                            <p:stCondLst>
                              <p:cond delay="0"/>
                            </p:stCondLst>
                            <p:childTnLst>
                              <p:par>
                                <p:cTn id="9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1" fill="hold">
                      <p:stCondLst>
                        <p:cond delay="indefinite"/>
                      </p:stCondLst>
                      <p:childTnLst>
                        <p:par>
                          <p:cTn id="932" fill="hold">
                            <p:stCondLst>
                              <p:cond delay="0"/>
                            </p:stCondLst>
                            <p:childTnLst>
                              <p:par>
                                <p:cTn id="9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5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6" fill="hold">
                      <p:stCondLst>
                        <p:cond delay="indefinite"/>
                      </p:stCondLst>
                      <p:childTnLst>
                        <p:par>
                          <p:cTn id="937" fill="hold">
                            <p:stCondLst>
                              <p:cond delay="0"/>
                            </p:stCondLst>
                            <p:childTnLst>
                              <p:par>
                                <p:cTn id="9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4" fill="hold">
                      <p:stCondLst>
                        <p:cond delay="indefinite"/>
                      </p:stCondLst>
                      <p:childTnLst>
                        <p:par>
                          <p:cTn id="955" fill="hold">
                            <p:stCondLst>
                              <p:cond delay="0"/>
                            </p:stCondLst>
                            <p:childTnLst>
                              <p:par>
                                <p:cTn id="9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8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9" fill="hold">
                      <p:stCondLst>
                        <p:cond delay="indefinite"/>
                      </p:stCondLst>
                      <p:childTnLst>
                        <p:par>
                          <p:cTn id="960" fill="hold">
                            <p:stCondLst>
                              <p:cond delay="0"/>
                            </p:stCondLst>
                            <p:childTnLst>
                              <p:par>
                                <p:cTn id="96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7" fill="hold">
                      <p:stCondLst>
                        <p:cond delay="indefinite"/>
                      </p:stCondLst>
                      <p:childTnLst>
                        <p:par>
                          <p:cTn id="968" fill="hold">
                            <p:stCondLst>
                              <p:cond delay="0"/>
                            </p:stCondLst>
                            <p:childTnLst>
                              <p:par>
                                <p:cTn id="9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1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2" fill="hold">
                      <p:stCondLst>
                        <p:cond delay="indefinite"/>
                      </p:stCondLst>
                      <p:childTnLst>
                        <p:par>
                          <p:cTn id="973" fill="hold">
                            <p:stCondLst>
                              <p:cond delay="0"/>
                            </p:stCondLst>
                            <p:childTnLst>
                              <p:par>
                                <p:cTn id="97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0" fill="hold">
                      <p:stCondLst>
                        <p:cond delay="indefinite"/>
                      </p:stCondLst>
                      <p:childTnLst>
                        <p:par>
                          <p:cTn id="981" fill="hold">
                            <p:stCondLst>
                              <p:cond delay="0"/>
                            </p:stCondLst>
                            <p:childTnLst>
                              <p:par>
                                <p:cTn id="98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4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5" fill="hold">
                      <p:stCondLst>
                        <p:cond delay="indefinite"/>
                      </p:stCondLst>
                      <p:childTnLst>
                        <p:par>
                          <p:cTn id="986" fill="hold">
                            <p:stCondLst>
                              <p:cond delay="0"/>
                            </p:stCondLst>
                            <p:childTnLst>
                              <p:par>
                                <p:cTn id="98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3" fill="hold">
                      <p:stCondLst>
                        <p:cond delay="indefinite"/>
                      </p:stCondLst>
                      <p:childTnLst>
                        <p:par>
                          <p:cTn id="994" fill="hold">
                            <p:stCondLst>
                              <p:cond delay="0"/>
                            </p:stCondLst>
                            <p:childTnLst>
                              <p:par>
                                <p:cTn id="99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7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8" fill="hold">
                      <p:stCondLst>
                        <p:cond delay="indefinite"/>
                      </p:stCondLst>
                      <p:childTnLst>
                        <p:par>
                          <p:cTn id="999" fill="hold">
                            <p:stCondLst>
                              <p:cond delay="0"/>
                            </p:stCondLst>
                            <p:childTnLst>
                              <p:par>
                                <p:cTn id="10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6" fill="hold">
                      <p:stCondLst>
                        <p:cond delay="indefinite"/>
                      </p:stCondLst>
                      <p:childTnLst>
                        <p:par>
                          <p:cTn id="1017" fill="hold">
                            <p:stCondLst>
                              <p:cond delay="0"/>
                            </p:stCondLst>
                            <p:childTnLst>
                              <p:par>
                                <p:cTn id="10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0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1" fill="hold">
                      <p:stCondLst>
                        <p:cond delay="indefinite"/>
                      </p:stCondLst>
                      <p:childTnLst>
                        <p:par>
                          <p:cTn id="1022" fill="hold">
                            <p:stCondLst>
                              <p:cond delay="0"/>
                            </p:stCondLst>
                            <p:childTnLst>
                              <p:par>
                                <p:cTn id="10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9" fill="hold">
                      <p:stCondLst>
                        <p:cond delay="indefinite"/>
                      </p:stCondLst>
                      <p:childTnLst>
                        <p:par>
                          <p:cTn id="1030" fill="hold">
                            <p:stCondLst>
                              <p:cond delay="0"/>
                            </p:stCondLst>
                            <p:childTnLst>
                              <p:par>
                                <p:cTn id="10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3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4" fill="hold">
                      <p:stCondLst>
                        <p:cond delay="indefinite"/>
                      </p:stCondLst>
                      <p:childTnLst>
                        <p:par>
                          <p:cTn id="1035" fill="hold">
                            <p:stCondLst>
                              <p:cond delay="0"/>
                            </p:stCondLst>
                            <p:childTnLst>
                              <p:par>
                                <p:cTn id="10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2" fill="hold">
                      <p:stCondLst>
                        <p:cond delay="indefinite"/>
                      </p:stCondLst>
                      <p:childTnLst>
                        <p:par>
                          <p:cTn id="1043" fill="hold">
                            <p:stCondLst>
                              <p:cond delay="0"/>
                            </p:stCondLst>
                            <p:childTnLst>
                              <p:par>
                                <p:cTn id="10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6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7" fill="hold">
                      <p:stCondLst>
                        <p:cond delay="indefinite"/>
                      </p:stCondLst>
                      <p:childTnLst>
                        <p:par>
                          <p:cTn id="1048" fill="hold">
                            <p:stCondLst>
                              <p:cond delay="0"/>
                            </p:stCondLst>
                            <p:childTnLst>
                              <p:par>
                                <p:cTn id="10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5" fill="hold">
                      <p:stCondLst>
                        <p:cond delay="indefinite"/>
                      </p:stCondLst>
                      <p:childTnLst>
                        <p:par>
                          <p:cTn id="1056" fill="hold">
                            <p:stCondLst>
                              <p:cond delay="0"/>
                            </p:stCondLst>
                            <p:childTnLst>
                              <p:par>
                                <p:cTn id="10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9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0" fill="hold">
                      <p:stCondLst>
                        <p:cond delay="indefinite"/>
                      </p:stCondLst>
                      <p:childTnLst>
                        <p:par>
                          <p:cTn id="1061" fill="hold">
                            <p:stCondLst>
                              <p:cond delay="0"/>
                            </p:stCondLst>
                            <p:childTnLst>
                              <p:par>
                                <p:cTn id="106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8" fill="hold">
                      <p:stCondLst>
                        <p:cond delay="indefinite"/>
                      </p:stCondLst>
                      <p:childTnLst>
                        <p:par>
                          <p:cTn id="1069" fill="hold">
                            <p:stCondLst>
                              <p:cond delay="0"/>
                            </p:stCondLst>
                            <p:childTnLst>
                              <p:par>
                                <p:cTn id="10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2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3" fill="hold">
                      <p:stCondLst>
                        <p:cond delay="indefinite"/>
                      </p:stCondLst>
                      <p:childTnLst>
                        <p:par>
                          <p:cTn id="1074" fill="hold">
                            <p:stCondLst>
                              <p:cond delay="0"/>
                            </p:stCondLst>
                            <p:childTnLst>
                              <p:par>
                                <p:cTn id="10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1" fill="hold">
                      <p:stCondLst>
                        <p:cond delay="indefinite"/>
                      </p:stCondLst>
                      <p:childTnLst>
                        <p:par>
                          <p:cTn id="1092" fill="hold">
                            <p:stCondLst>
                              <p:cond delay="0"/>
                            </p:stCondLst>
                            <p:childTnLst>
                              <p:par>
                                <p:cTn id="109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5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6" fill="hold">
                      <p:stCondLst>
                        <p:cond delay="indefinite"/>
                      </p:stCondLst>
                      <p:childTnLst>
                        <p:par>
                          <p:cTn id="1097" fill="hold">
                            <p:stCondLst>
                              <p:cond delay="0"/>
                            </p:stCondLst>
                            <p:childTnLst>
                              <p:par>
                                <p:cTn id="109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0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0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4" fill="hold">
                      <p:stCondLst>
                        <p:cond delay="indefinite"/>
                      </p:stCondLst>
                      <p:childTnLst>
                        <p:par>
                          <p:cTn id="1105" fill="hold">
                            <p:stCondLst>
                              <p:cond delay="0"/>
                            </p:stCondLst>
                            <p:childTnLst>
                              <p:par>
                                <p:cTn id="110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8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9" fill="hold">
                      <p:stCondLst>
                        <p:cond delay="indefinite"/>
                      </p:stCondLst>
                      <p:childTnLst>
                        <p:par>
                          <p:cTn id="1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7" fill="hold">
                      <p:stCondLst>
                        <p:cond delay="indefinite"/>
                      </p:stCondLst>
                      <p:childTnLst>
                        <p:par>
                          <p:cTn id="1128" fill="hold">
                            <p:stCondLst>
                              <p:cond delay="0"/>
                            </p:stCondLst>
                            <p:childTnLst>
                              <p:par>
                                <p:cTn id="11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1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2" fill="hold">
                      <p:stCondLst>
                        <p:cond delay="indefinite"/>
                      </p:stCondLst>
                      <p:childTnLst>
                        <p:par>
                          <p:cTn id="1133" fill="hold">
                            <p:stCondLst>
                              <p:cond delay="0"/>
                            </p:stCondLst>
                            <p:childTnLst>
                              <p:par>
                                <p:cTn id="113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0" fill="hold">
                      <p:stCondLst>
                        <p:cond delay="indefinite"/>
                      </p:stCondLst>
                      <p:childTnLst>
                        <p:par>
                          <p:cTn id="1141" fill="hold">
                            <p:stCondLst>
                              <p:cond delay="0"/>
                            </p:stCondLst>
                            <p:childTnLst>
                              <p:par>
                                <p:cTn id="11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4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5" fill="hold">
                      <p:stCondLst>
                        <p:cond delay="indefinite"/>
                      </p:stCondLst>
                      <p:childTnLst>
                        <p:par>
                          <p:cTn id="1146" fill="hold">
                            <p:stCondLst>
                              <p:cond delay="0"/>
                            </p:stCondLst>
                            <p:childTnLst>
                              <p:par>
                                <p:cTn id="11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3" fill="hold">
                      <p:stCondLst>
                        <p:cond delay="indefinite"/>
                      </p:stCondLst>
                      <p:childTnLst>
                        <p:par>
                          <p:cTn id="1154" fill="hold">
                            <p:stCondLst>
                              <p:cond delay="0"/>
                            </p:stCondLst>
                            <p:childTnLst>
                              <p:par>
                                <p:cTn id="11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7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8" fill="hold">
                      <p:stCondLst>
                        <p:cond delay="indefinite"/>
                      </p:stCondLst>
                      <p:childTnLst>
                        <p:par>
                          <p:cTn id="1159" fill="hold">
                            <p:stCondLst>
                              <p:cond delay="0"/>
                            </p:stCondLst>
                            <p:childTnLst>
                              <p:par>
                                <p:cTn id="116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6" fill="hold">
                      <p:stCondLst>
                        <p:cond delay="indefinite"/>
                      </p:stCondLst>
                      <p:childTnLst>
                        <p:par>
                          <p:cTn id="1167" fill="hold">
                            <p:stCondLst>
                              <p:cond delay="0"/>
                            </p:stCondLst>
                            <p:childTnLst>
                              <p:par>
                                <p:cTn id="11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0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1" fill="hold">
                      <p:stCondLst>
                        <p:cond delay="indefinite"/>
                      </p:stCondLst>
                      <p:childTnLst>
                        <p:par>
                          <p:cTn id="1172" fill="hold">
                            <p:stCondLst>
                              <p:cond delay="0"/>
                            </p:stCondLst>
                            <p:childTnLst>
                              <p:par>
                                <p:cTn id="117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9" fill="hold">
                      <p:stCondLst>
                        <p:cond delay="indefinite"/>
                      </p:stCondLst>
                      <p:childTnLst>
                        <p:par>
                          <p:cTn id="1180" fill="hold">
                            <p:stCondLst>
                              <p:cond delay="0"/>
                            </p:stCondLst>
                            <p:childTnLst>
                              <p:par>
                                <p:cTn id="11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3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4" fill="hold">
                      <p:stCondLst>
                        <p:cond delay="indefinite"/>
                      </p:stCondLst>
                      <p:childTnLst>
                        <p:par>
                          <p:cTn id="1185" fill="hold">
                            <p:stCondLst>
                              <p:cond delay="0"/>
                            </p:stCondLst>
                            <p:childTnLst>
                              <p:par>
                                <p:cTn id="118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8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8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2" fill="hold">
                      <p:stCondLst>
                        <p:cond delay="indefinite"/>
                      </p:stCondLst>
                      <p:childTnLst>
                        <p:par>
                          <p:cTn id="1193" fill="hold">
                            <p:stCondLst>
                              <p:cond delay="0"/>
                            </p:stCondLst>
                            <p:childTnLst>
                              <p:par>
                                <p:cTn id="11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6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7" fill="hold">
                      <p:stCondLst>
                        <p:cond delay="indefinite"/>
                      </p:stCondLst>
                      <p:childTnLst>
                        <p:par>
                          <p:cTn id="1198" fill="hold">
                            <p:stCondLst>
                              <p:cond delay="0"/>
                            </p:stCondLst>
                            <p:childTnLst>
                              <p:par>
                                <p:cTn id="119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5" fill="hold">
                      <p:stCondLst>
                        <p:cond delay="indefinite"/>
                      </p:stCondLst>
                      <p:childTnLst>
                        <p:par>
                          <p:cTn id="1206" fill="hold">
                            <p:stCondLst>
                              <p:cond delay="0"/>
                            </p:stCondLst>
                            <p:childTnLst>
                              <p:par>
                                <p:cTn id="12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9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0" fill="hold">
                      <p:stCondLst>
                        <p:cond delay="indefinite"/>
                      </p:stCondLst>
                      <p:childTnLst>
                        <p:par>
                          <p:cTn id="1211" fill="hold">
                            <p:stCondLst>
                              <p:cond delay="0"/>
                            </p:stCondLst>
                            <p:childTnLst>
                              <p:par>
                                <p:cTn id="12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8" fill="hold">
                      <p:stCondLst>
                        <p:cond delay="indefinite"/>
                      </p:stCondLst>
                      <p:childTnLst>
                        <p:par>
                          <p:cTn id="1219" fill="hold">
                            <p:stCondLst>
                              <p:cond delay="0"/>
                            </p:stCondLst>
                            <p:childTnLst>
                              <p:par>
                                <p:cTn id="12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2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3" fill="hold">
                      <p:stCondLst>
                        <p:cond delay="indefinite"/>
                      </p:stCondLst>
                      <p:childTnLst>
                        <p:par>
                          <p:cTn id="1224" fill="hold">
                            <p:stCondLst>
                              <p:cond delay="0"/>
                            </p:stCondLst>
                            <p:childTnLst>
                              <p:par>
                                <p:cTn id="12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1" fill="hold">
                      <p:stCondLst>
                        <p:cond delay="indefinite"/>
                      </p:stCondLst>
                      <p:childTnLst>
                        <p:par>
                          <p:cTn id="1232" fill="hold">
                            <p:stCondLst>
                              <p:cond delay="0"/>
                            </p:stCondLst>
                            <p:childTnLst>
                              <p:par>
                                <p:cTn id="12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35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6" fill="hold">
                      <p:stCondLst>
                        <p:cond delay="indefinite"/>
                      </p:stCondLst>
                      <p:childTnLst>
                        <p:par>
                          <p:cTn id="1237" fill="hold">
                            <p:stCondLst>
                              <p:cond delay="0"/>
                            </p:stCondLst>
                            <p:childTnLst>
                              <p:par>
                                <p:cTn id="12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4" fill="hold">
                      <p:stCondLst>
                        <p:cond delay="indefinite"/>
                      </p:stCondLst>
                      <p:childTnLst>
                        <p:par>
                          <p:cTn id="1245" fill="hold">
                            <p:stCondLst>
                              <p:cond delay="0"/>
                            </p:stCondLst>
                            <p:childTnLst>
                              <p:par>
                                <p:cTn id="12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8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9" fill="hold">
                      <p:stCondLst>
                        <p:cond delay="indefinite"/>
                      </p:stCondLst>
                      <p:childTnLst>
                        <p:par>
                          <p:cTn id="1250" fill="hold">
                            <p:stCondLst>
                              <p:cond delay="0"/>
                            </p:stCondLst>
                            <p:childTnLst>
                              <p:par>
                                <p:cTn id="12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7" fill="hold">
                      <p:stCondLst>
                        <p:cond delay="indefinite"/>
                      </p:stCondLst>
                      <p:childTnLst>
                        <p:par>
                          <p:cTn id="1258" fill="hold">
                            <p:stCondLst>
                              <p:cond delay="0"/>
                            </p:stCondLst>
                            <p:childTnLst>
                              <p:par>
                                <p:cTn id="12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1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2" fill="hold">
                      <p:stCondLst>
                        <p:cond delay="indefinite"/>
                      </p:stCondLst>
                      <p:childTnLst>
                        <p:par>
                          <p:cTn id="1263" fill="hold">
                            <p:stCondLst>
                              <p:cond delay="0"/>
                            </p:stCondLst>
                            <p:childTnLst>
                              <p:par>
                                <p:cTn id="126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0" fill="hold">
                      <p:stCondLst>
                        <p:cond delay="indefinite"/>
                      </p:stCondLst>
                      <p:childTnLst>
                        <p:par>
                          <p:cTn id="1271" fill="hold">
                            <p:stCondLst>
                              <p:cond delay="0"/>
                            </p:stCondLst>
                            <p:childTnLst>
                              <p:par>
                                <p:cTn id="12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4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5" fill="hold">
                      <p:stCondLst>
                        <p:cond delay="indefinite"/>
                      </p:stCondLst>
                      <p:childTnLst>
                        <p:par>
                          <p:cTn id="1276" fill="hold">
                            <p:stCondLst>
                              <p:cond delay="0"/>
                            </p:stCondLst>
                            <p:childTnLst>
                              <p:par>
                                <p:cTn id="127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3" fill="hold">
                      <p:stCondLst>
                        <p:cond delay="indefinite"/>
                      </p:stCondLst>
                      <p:childTnLst>
                        <p:par>
                          <p:cTn id="1284" fill="hold">
                            <p:stCondLst>
                              <p:cond delay="0"/>
                            </p:stCondLst>
                            <p:childTnLst>
                              <p:par>
                                <p:cTn id="12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7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8" fill="hold">
                      <p:stCondLst>
                        <p:cond delay="indefinite"/>
                      </p:stCondLst>
                      <p:childTnLst>
                        <p:par>
                          <p:cTn id="1289" fill="hold">
                            <p:stCondLst>
                              <p:cond delay="0"/>
                            </p:stCondLst>
                            <p:childTnLst>
                              <p:par>
                                <p:cTn id="129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9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9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6" fill="hold">
                      <p:stCondLst>
                        <p:cond delay="indefinite"/>
                      </p:stCondLst>
                      <p:childTnLst>
                        <p:par>
                          <p:cTn id="1297" fill="hold">
                            <p:stCondLst>
                              <p:cond delay="0"/>
                            </p:stCondLst>
                            <p:childTnLst>
                              <p:par>
                                <p:cTn id="129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2" fill="hold">
                      <p:stCondLst>
                        <p:cond delay="indefinite"/>
                      </p:stCondLst>
                      <p:childTnLst>
                        <p:par>
                          <p:cTn id="1303" fill="hold">
                            <p:stCondLst>
                              <p:cond delay="0"/>
                            </p:stCondLst>
                            <p:childTnLst>
                              <p:par>
                                <p:cTn id="130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8" fill="hold">
                      <p:stCondLst>
                        <p:cond delay="indefinite"/>
                      </p:stCondLst>
                      <p:childTnLst>
                        <p:par>
                          <p:cTn id="1309" fill="hold">
                            <p:stCondLst>
                              <p:cond delay="0"/>
                            </p:stCondLst>
                            <p:childTnLst>
                              <p:par>
                                <p:cTn id="13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4" fill="hold">
                      <p:stCondLst>
                        <p:cond delay="indefinite"/>
                      </p:stCondLst>
                      <p:childTnLst>
                        <p:par>
                          <p:cTn id="1315" fill="hold">
                            <p:stCondLst>
                              <p:cond delay="0"/>
                            </p:stCondLst>
                            <p:childTnLst>
                              <p:par>
                                <p:cTn id="13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9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0" fill="hold">
                      <p:stCondLst>
                        <p:cond delay="indefinite"/>
                      </p:stCondLst>
                      <p:childTnLst>
                        <p:par>
                          <p:cTn id="1321" fill="hold">
                            <p:stCondLst>
                              <p:cond delay="0"/>
                            </p:stCondLst>
                            <p:childTnLst>
                              <p:par>
                                <p:cTn id="132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5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6" fill="hold">
                      <p:stCondLst>
                        <p:cond delay="indefinite"/>
                      </p:stCondLst>
                      <p:childTnLst>
                        <p:par>
                          <p:cTn id="1327" fill="hold">
                            <p:stCondLst>
                              <p:cond delay="0"/>
                            </p:stCondLst>
                            <p:childTnLst>
                              <p:par>
                                <p:cTn id="13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1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2" fill="hold">
                      <p:stCondLst>
                        <p:cond delay="indefinite"/>
                      </p:stCondLst>
                      <p:childTnLst>
                        <p:par>
                          <p:cTn id="1333" fill="hold">
                            <p:stCondLst>
                              <p:cond delay="0"/>
                            </p:stCondLst>
                            <p:childTnLst>
                              <p:par>
                                <p:cTn id="133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8" fill="hold">
                      <p:stCondLst>
                        <p:cond delay="indefinite"/>
                      </p:stCondLst>
                      <p:childTnLst>
                        <p:par>
                          <p:cTn id="1339" fill="hold">
                            <p:stCondLst>
                              <p:cond delay="0"/>
                            </p:stCondLst>
                            <p:childTnLst>
                              <p:par>
                                <p:cTn id="134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2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3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4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6" fill="hold">
                      <p:stCondLst>
                        <p:cond delay="indefinite"/>
                      </p:stCondLst>
                      <p:childTnLst>
                        <p:par>
                          <p:cTn id="1347" fill="hold">
                            <p:stCondLst>
                              <p:cond delay="0"/>
                            </p:stCondLst>
                            <p:childTnLst>
                              <p:par>
                                <p:cTn id="134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0" dur="5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1" dur="5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115" grpId="0"/>
      <p:bldP spid="116" grpId="0"/>
      <p:bldP spid="117" grpId="0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/>
      <p:bldP spid="2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714348" y="357166"/>
            <a:ext cx="8001056" cy="1082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1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وللحصول على التوزيع التكراري أو اختصاراً الجدول التكراري لبيانات الجدول السابق، نأخذ العمودين الأول والأخير من الجدول فنحصل على الجدول التكراري الآتي :</a:t>
            </a:r>
            <a:endParaRPr kumimoji="0" lang="ar-SA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428860" y="714356"/>
            <a:ext cx="4900618" cy="1154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2400" dirty="0" smtClean="0"/>
              <a:t> الآن نوجد </a:t>
            </a:r>
            <a:r>
              <a:rPr lang="ar-SA" sz="2400" dirty="0"/>
              <a:t>الجدول التكراري النسبي </a:t>
            </a:r>
            <a:r>
              <a:rPr lang="ar-SA" sz="2400" dirty="0" smtClean="0"/>
              <a:t>والمئوي للبيانات في الجدول التكراري السابق : </a:t>
            </a:r>
            <a:endParaRPr lang="ar-SA" sz="24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275941" y="2285992"/>
          <a:ext cx="2564733" cy="3498300"/>
        </p:xfrm>
        <a:graphic>
          <a:graphicData uri="http://schemas.openxmlformats.org/drawingml/2006/table">
            <a:tbl>
              <a:tblPr rtl="1" firstRow="1" bandRow="1">
                <a:tableStyleId>{912C8C85-51F0-491E-9774-3900AFEF0FD7}</a:tableStyleId>
              </a:tblPr>
              <a:tblGrid>
                <a:gridCol w="1042314"/>
                <a:gridCol w="1522419"/>
              </a:tblGrid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الفئات 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 التكرار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60 -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70 -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14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24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90 -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110 -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6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المجموع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80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578639" y="2288154"/>
          <a:ext cx="3636303" cy="3498300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1601099"/>
                <a:gridCol w="2035204"/>
              </a:tblGrid>
              <a:tr h="38870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التكرار النسبي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 التكرار المئوي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0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3571868" y="2714620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8÷ 80 </a:t>
            </a:r>
            <a:r>
              <a:rPr lang="ar-SA" b="1" dirty="0" smtClean="0"/>
              <a:t>= 0,1</a:t>
            </a:r>
            <a:endParaRPr lang="ar-SA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643042" y="2714620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</a:t>
            </a:r>
            <a:r>
              <a:rPr lang="ar-SA" b="1" dirty="0" smtClean="0">
                <a:solidFill>
                  <a:srgbClr val="FF0000"/>
                </a:solidFill>
              </a:rPr>
              <a:t>× 100</a:t>
            </a:r>
            <a:r>
              <a:rPr lang="ar-SA" b="1" dirty="0" smtClean="0"/>
              <a:t>=10 </a:t>
            </a:r>
            <a:endParaRPr lang="ar-SA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3571868" y="3059668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12÷ 80</a:t>
            </a:r>
            <a:r>
              <a:rPr lang="ar-SA" b="1" dirty="0" smtClean="0"/>
              <a:t>= 0,15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3500430" y="3429000"/>
            <a:ext cx="17859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14÷ 80 </a:t>
            </a:r>
            <a:r>
              <a:rPr lang="ar-SA" b="1" dirty="0" smtClean="0"/>
              <a:t>= 0,175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3714744" y="3845486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24÷ 80 </a:t>
            </a:r>
            <a:r>
              <a:rPr lang="ar-SA" b="1" dirty="0" smtClean="0"/>
              <a:t>= 0,3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3724268" y="4274114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8÷ 80 </a:t>
            </a:r>
            <a:r>
              <a:rPr lang="ar-SA" b="1" dirty="0" smtClean="0"/>
              <a:t>= 0,1</a:t>
            </a:r>
            <a:endParaRPr lang="ar-SA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3643306" y="4643446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8÷ 80 </a:t>
            </a:r>
            <a:r>
              <a:rPr lang="ar-SA" b="1" dirty="0" smtClean="0"/>
              <a:t>= 0,1</a:t>
            </a:r>
            <a:endParaRPr lang="ar-SA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3571868" y="5059932"/>
            <a:ext cx="16430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6÷ 80 </a:t>
            </a:r>
            <a:r>
              <a:rPr lang="ar-SA" b="1" dirty="0" smtClean="0"/>
              <a:t>= 0,075</a:t>
            </a:r>
            <a:endParaRPr lang="ar-SA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1571604" y="4274114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=10</a:t>
            </a:r>
            <a:endParaRPr lang="ar-SA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1571604" y="4631304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=10</a:t>
            </a:r>
            <a:endParaRPr lang="ar-SA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1643042" y="305966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0,15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=15</a:t>
            </a:r>
            <a:endParaRPr lang="ar-SA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1643042" y="341685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0,75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 17,5</a:t>
            </a:r>
            <a:endParaRPr lang="ar-SA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571604" y="3845486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0,3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=30</a:t>
            </a:r>
            <a:endParaRPr lang="ar-SA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1724004" y="4988494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0,075</a:t>
            </a:r>
            <a:r>
              <a:rPr lang="ar-SA" b="1" dirty="0" smtClean="0">
                <a:solidFill>
                  <a:srgbClr val="FF0000"/>
                </a:solidFill>
              </a:rPr>
              <a:t>×100</a:t>
            </a:r>
            <a:r>
              <a:rPr lang="ar-SA" b="1" dirty="0" smtClean="0"/>
              <a:t>=7,5</a:t>
            </a:r>
            <a:endParaRPr lang="ar-SA" b="1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1714480" y="5357826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100</a:t>
            </a:r>
            <a:endParaRPr lang="ar-SA" b="1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3428992" y="5357826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1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42984"/>
            <a:ext cx="7881476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214678" y="500042"/>
            <a:ext cx="321471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سؤال  3 صفحة 185 في الكتاب :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سمة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سمة12</Template>
  <TotalTime>685</TotalTime>
  <Words>386</Words>
  <Application>Microsoft Office PowerPoint</Application>
  <PresentationFormat>عرض على الشاشة (3:4)‏</PresentationFormat>
  <Paragraphs>86</Paragraphs>
  <Slides>5</Slides>
  <Notes>5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سمة12</vt:lpstr>
      <vt:lpstr>الشريحة 1</vt:lpstr>
      <vt:lpstr>مثال : البيانات التالية تمثل الأجر اليومي لثمانين عاملاً في أحد المصانع بالريال . ب عما يلي : 1- أوجد الجدول التكراري . 2- أوجد الجدول التكراري النسبي والمئوي .  </vt:lpstr>
      <vt:lpstr>الشريحة 3</vt:lpstr>
      <vt:lpstr> الآن نوجد الجدول التكراري النسبي والمئوي للبيانات في الجدول التكراري السابق : 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msfr</dc:creator>
  <cp:lastModifiedBy>msfr</cp:lastModifiedBy>
  <cp:revision>70</cp:revision>
  <dcterms:created xsi:type="dcterms:W3CDTF">2008-05-15T23:33:05Z</dcterms:created>
  <dcterms:modified xsi:type="dcterms:W3CDTF">2008-06-03T22:21:00Z</dcterms:modified>
</cp:coreProperties>
</file>