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8497038-57D3-40B2-83A9-6EB694B5A6ED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B09F27F-B783-4BE4-82DA-35E8D9AAFCF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9F27F-B783-4BE4-82DA-35E8D9AAFCF5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CBB90E0-90E7-4F65-B6D5-6CC22F2F60C3}" type="datetimeFigureOut">
              <a:rPr lang="ar-SA" smtClean="0"/>
              <a:t>24/06/32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CE00517-8BB3-41C5-A72B-6C9D7B619F4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800200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/>
              <a:t>مشروع مادة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600" dirty="0" smtClean="0"/>
              <a:t>"411 همد"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600" dirty="0" smtClean="0"/>
              <a:t>هدم </a:t>
            </a:r>
            <a:r>
              <a:rPr lang="ar-SA" sz="3600" dirty="0" err="1" smtClean="0"/>
              <a:t>و</a:t>
            </a:r>
            <a:r>
              <a:rPr lang="ar-SA" sz="3600" dirty="0" smtClean="0"/>
              <a:t> بناء مسجد بالجوف </a:t>
            </a:r>
            <a:endParaRPr lang="ar-SA" sz="3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3861048"/>
            <a:ext cx="7772400" cy="2996952"/>
          </a:xfrm>
        </p:spPr>
        <p:txBody>
          <a:bodyPr>
            <a:noAutofit/>
          </a:bodyPr>
          <a:lstStyle/>
          <a:p>
            <a:pPr algn="ctr"/>
            <a:r>
              <a:rPr lang="ar-SA" sz="3200" b="1" dirty="0" smtClean="0"/>
              <a:t>إشراف:</a:t>
            </a:r>
          </a:p>
          <a:p>
            <a:pPr algn="ctr"/>
            <a:r>
              <a:rPr lang="ar-SA" sz="3200" b="1" dirty="0" smtClean="0"/>
              <a:t>أ.د.إبراهيم </a:t>
            </a:r>
            <a:r>
              <a:rPr lang="ar-SA" sz="3200" b="1" dirty="0" err="1" smtClean="0"/>
              <a:t>الحماد</a:t>
            </a:r>
            <a:endParaRPr lang="ar-SA" sz="1800" b="1" dirty="0" smtClean="0"/>
          </a:p>
          <a:p>
            <a:pPr algn="ctr"/>
            <a:endParaRPr lang="ar-SA" sz="2400" b="1" dirty="0" smtClean="0"/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إعداد :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محمد حمد </a:t>
            </a:r>
            <a:r>
              <a:rPr lang="ar-SA" sz="2800" b="1" dirty="0" smtClean="0">
                <a:solidFill>
                  <a:schemeClr val="tx1"/>
                </a:solidFill>
              </a:rPr>
              <a:t>المنّاع</a:t>
            </a:r>
            <a:r>
              <a:rPr lang="ar-SA" sz="2800" dirty="0" smtClean="0">
                <a:solidFill>
                  <a:schemeClr val="tx1"/>
                </a:solidFill>
              </a:rPr>
              <a:t>-</a:t>
            </a:r>
            <a:r>
              <a:rPr lang="ar-SA" sz="2800" b="1" dirty="0" smtClean="0">
                <a:solidFill>
                  <a:schemeClr val="tx1"/>
                </a:solidFill>
              </a:rPr>
              <a:t>عبد </a:t>
            </a:r>
            <a:r>
              <a:rPr lang="ar-SA" sz="2800" b="1" dirty="0" smtClean="0">
                <a:solidFill>
                  <a:schemeClr val="tx1"/>
                </a:solidFill>
              </a:rPr>
              <a:t>الرحمن بن محمود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فيصل </a:t>
            </a:r>
            <a:r>
              <a:rPr lang="ar-SA" sz="2800" b="1" dirty="0" err="1" smtClean="0">
                <a:solidFill>
                  <a:schemeClr val="tx1"/>
                </a:solidFill>
              </a:rPr>
              <a:t>هيف</a:t>
            </a:r>
            <a:r>
              <a:rPr lang="ar-SA" sz="2800" b="1" dirty="0" smtClean="0">
                <a:solidFill>
                  <a:schemeClr val="tx1"/>
                </a:solidFill>
              </a:rPr>
              <a:t> </a:t>
            </a:r>
            <a:r>
              <a:rPr lang="ar-SA" sz="2800" b="1" dirty="0" err="1" smtClean="0">
                <a:solidFill>
                  <a:schemeClr val="tx1"/>
                </a:solidFill>
              </a:rPr>
              <a:t>القحطاني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22955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2656"/>
            <a:ext cx="23042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ثانياً : المبالغ المرفوضة من ناحية محاسبية تقدّر بـ 403,382,41 ريال :</a:t>
            </a:r>
            <a:endParaRPr lang="en-US" dirty="0" smtClean="0"/>
          </a:p>
          <a:p>
            <a:r>
              <a:rPr lang="ar-SA" dirty="0" smtClean="0"/>
              <a:t>يرى المحاسب المكلّف عدم الأخذ </a:t>
            </a:r>
            <a:r>
              <a:rPr lang="ar-SA" dirty="0" err="1" smtClean="0"/>
              <a:t>بها</a:t>
            </a:r>
            <a:r>
              <a:rPr lang="ar-SA" dirty="0" smtClean="0"/>
              <a:t> , لعدة أسباب : </a:t>
            </a:r>
            <a:endParaRPr lang="en-US" dirty="0" smtClean="0"/>
          </a:p>
          <a:p>
            <a:r>
              <a:rPr lang="ar-SA" dirty="0" smtClean="0"/>
              <a:t>1) منها ما هو مخالف للعقد المبرم بين الطرفين , مثل : ما ذكرت المدعى عليها من وجود مصاريف  متابعة المستخلصات و ضمانات بنكية وتجديدها  أو مصاريف التسليم النهائي للمشروع , وعند الرجوع  للعقد المبرم بين الطرفين يتضح ما يلي :</a:t>
            </a:r>
            <a:endParaRPr lang="en-US" dirty="0" smtClean="0"/>
          </a:p>
          <a:p>
            <a:r>
              <a:rPr lang="ar-SA" dirty="0" smtClean="0"/>
              <a:t>"</a:t>
            </a:r>
            <a:r>
              <a:rPr lang="ar-SA" b="1" dirty="0" smtClean="0"/>
              <a:t>أن تتحمل المدعى عليها مسئولية الضمانات الابتدائية </a:t>
            </a:r>
            <a:r>
              <a:rPr lang="ar-SA" b="1" dirty="0" err="1" smtClean="0"/>
              <a:t>و</a:t>
            </a:r>
            <a:r>
              <a:rPr lang="ar-SA" b="1" dirty="0" smtClean="0"/>
              <a:t> النهائية</a:t>
            </a:r>
            <a:r>
              <a:rPr lang="ar-SA" dirty="0" smtClean="0"/>
              <a:t>  "</a:t>
            </a:r>
            <a:endParaRPr lang="en-US" dirty="0" smtClean="0"/>
          </a:p>
          <a:p>
            <a:r>
              <a:rPr lang="ar-SA" dirty="0" smtClean="0"/>
              <a:t> أي كل ما يتعلق بتلك الضمانات من مصاريف وخلافُه, بالإضافة لعدم وجود تعميد أو موافقة بين الطرفين ينسخ هذا البند. لذا ترفض تلك المبالغ </a:t>
            </a:r>
            <a:r>
              <a:rPr lang="ar-SA" dirty="0" err="1" smtClean="0"/>
              <a:t>وتتحلمها</a:t>
            </a:r>
            <a:r>
              <a:rPr lang="ar-SA" dirty="0" smtClean="0"/>
              <a:t> </a:t>
            </a:r>
            <a:r>
              <a:rPr lang="ar-SA" dirty="0" smtClean="0"/>
              <a:t>المدعى عليها وحده كما نص العقد .</a:t>
            </a:r>
            <a:endParaRPr lang="en-US" dirty="0" smtClean="0"/>
          </a:p>
          <a:p>
            <a:r>
              <a:rPr lang="ar-SA" dirty="0" smtClean="0"/>
              <a:t>2) مبالغ </a:t>
            </a:r>
            <a:r>
              <a:rPr lang="ar-SA" dirty="0" smtClean="0"/>
              <a:t>وفواتير </a:t>
            </a:r>
            <a:r>
              <a:rPr lang="ar-SA" dirty="0" smtClean="0"/>
              <a:t>مكررة , حيث تم قبولها في مواضع آخرى . فلذا ترفض 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ثالثاً : المبالغ المختلف عليها بين الطرفين و مقبولة من ناحية محاسبية و تقدّر بـ 111,354,00 ريال :</a:t>
            </a:r>
            <a:endParaRPr lang="en-US" dirty="0" smtClean="0"/>
          </a:p>
          <a:p>
            <a:r>
              <a:rPr lang="ar-SA" dirty="0" smtClean="0"/>
              <a:t>قدمتها المدعى عليها </a:t>
            </a:r>
            <a:r>
              <a:rPr lang="ar-SA" dirty="0" smtClean="0"/>
              <a:t>ولم </a:t>
            </a:r>
            <a:r>
              <a:rPr lang="ar-SA" dirty="0" smtClean="0"/>
              <a:t>تقرها المدعية </a:t>
            </a:r>
            <a:r>
              <a:rPr lang="ar-SA" dirty="0" smtClean="0"/>
              <a:t>ويرى </a:t>
            </a:r>
            <a:r>
              <a:rPr lang="ar-SA" dirty="0" smtClean="0"/>
              <a:t>المحاسب صحتها , وتحتج المدعية عليها لأسباب عدة , من أهمها  :</a:t>
            </a:r>
            <a:endParaRPr lang="en-US" dirty="0" smtClean="0"/>
          </a:p>
          <a:p>
            <a:r>
              <a:rPr lang="ar-SA" dirty="0" smtClean="0"/>
              <a:t>1)عدم وجود توقيع مستلم أو استلام أشخاص لا علاقة لهم بالأمر .</a:t>
            </a:r>
            <a:endParaRPr lang="en-US" dirty="0" smtClean="0"/>
          </a:p>
          <a:p>
            <a:r>
              <a:rPr lang="ar-SA" dirty="0" smtClean="0"/>
              <a:t>2) أشخاص غير مفوضين وليسوا من المؤسسة استلموا الشيكات 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11256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ar-SA" b="1" dirty="0" smtClean="0"/>
              <a:t>غرامة التأخير  من يتحملها ؟ هل المدعي – المقاول الباطن – أم المدعى عليه – المقاول الرئيسي- </a:t>
            </a:r>
            <a:r>
              <a:rPr lang="ar-SA" b="1" dirty="0" smtClean="0"/>
              <a:t>؟</a:t>
            </a:r>
            <a:endParaRPr lang="en-US" dirty="0" smtClean="0"/>
          </a:p>
          <a:p>
            <a:r>
              <a:rPr lang="ar-SA" dirty="0" smtClean="0"/>
              <a:t>نتج عن عدم </a:t>
            </a:r>
            <a:r>
              <a:rPr lang="ar-SA" dirty="0" smtClean="0"/>
              <a:t>تعيين و توفير مهندس و مراقب </a:t>
            </a:r>
            <a:r>
              <a:rPr lang="ar-SA" dirty="0" smtClean="0"/>
              <a:t>للمشروع تأخر سير المشروع وبالتالي خصم </a:t>
            </a:r>
            <a:r>
              <a:rPr lang="ar-SA" dirty="0" smtClean="0"/>
              <a:t>مبلغ  132,900 عن المهندس و مبلغ 66,450 عن المراقب بإجمالي قدره 199,350 ريال .</a:t>
            </a:r>
            <a:endParaRPr lang="en-US" dirty="0" smtClean="0"/>
          </a:p>
          <a:p>
            <a:r>
              <a:rPr lang="ar-SA" b="1" dirty="0" smtClean="0"/>
              <a:t>وذكرت </a:t>
            </a:r>
            <a:r>
              <a:rPr lang="ar-SA" b="1" dirty="0" smtClean="0"/>
              <a:t>المدعى عليها في إجابتها على مسودة التقرير :</a:t>
            </a:r>
            <a:endParaRPr lang="en-US" dirty="0" smtClean="0"/>
          </a:p>
          <a:p>
            <a:r>
              <a:rPr lang="ar-SA" dirty="0" smtClean="0"/>
              <a:t>انه يوجد عقد واضح وصريح ينص على أن المدعى عليها تقود بتقديم المواد اللازمة </a:t>
            </a:r>
            <a:r>
              <a:rPr lang="ar-SA" dirty="0" err="1" smtClean="0"/>
              <a:t>و</a:t>
            </a:r>
            <a:r>
              <a:rPr lang="ar-SA" dirty="0" smtClean="0"/>
              <a:t> المعدات اللازمة للمشروع , و إذا اخلت بعدم تقديم ذلك فعليها غرامة التأخير , لكنا قمنا باللازم وقدمنا ما طلب منا و لكن المدعية عليها تقديم اليد العاملة و الخدمات الفنية اللازمة الإنشاء و هدم مسجد زلوم لكنها لم تقدّم اللازم مما نتج عليها غرامة المهندس و المراقب التي يجب أن تتحملها هي لوحدها </a:t>
            </a:r>
            <a:endParaRPr lang="en-US" dirty="0" smtClean="0"/>
          </a:p>
          <a:p>
            <a:r>
              <a:rPr lang="ar-SA" b="1" dirty="0" smtClean="0"/>
              <a:t>وترد المدعية :</a:t>
            </a:r>
            <a:endParaRPr lang="en-US" dirty="0" smtClean="0"/>
          </a:p>
          <a:p>
            <a:r>
              <a:rPr lang="ar-SA" dirty="0" smtClean="0"/>
              <a:t>أن عقدنا مع المدعى عليها من الباطن وبدون موافقة وزارة الأشغال فإنه لا يحق لنا تعيين المهندس من جانبنا لأن الوزارة لن تقبل </a:t>
            </a:r>
            <a:r>
              <a:rPr lang="ar-SA" dirty="0" err="1" smtClean="0"/>
              <a:t>بـ</a:t>
            </a:r>
            <a:r>
              <a:rPr lang="ar-SA" dirty="0" smtClean="0"/>
              <a:t> مهندس أو مراقب من قبلنا . و إننا لم نتلقى أي إشعار من المدعية ولم نرفض تعيين مهندس  مع انه ليس من حقنا تعيين مهندس </a:t>
            </a:r>
            <a:r>
              <a:rPr lang="ar-SA" dirty="0" smtClean="0"/>
              <a:t>.</a:t>
            </a: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ar-SA" sz="3200" dirty="0" smtClean="0"/>
              <a:t>السبب الثاني  للخلاف : غرامة التأخير المقدّر بـ 199,350 ريال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هل </a:t>
            </a:r>
            <a:r>
              <a:rPr lang="ar-SA" b="1" dirty="0" smtClean="0"/>
              <a:t>تتحملها المدعية أم المدعى عليها ؟</a:t>
            </a:r>
            <a:endParaRPr lang="en-US" dirty="0" smtClean="0"/>
          </a:p>
          <a:p>
            <a:endParaRPr lang="ar-SA" b="1" dirty="0" smtClean="0"/>
          </a:p>
          <a:p>
            <a:r>
              <a:rPr lang="ar-SA" b="1" dirty="0" smtClean="0"/>
              <a:t>يقول </a:t>
            </a:r>
            <a:r>
              <a:rPr lang="ar-SA" b="1" dirty="0" smtClean="0"/>
              <a:t>المحاسب المكلّف</a:t>
            </a:r>
            <a:r>
              <a:rPr lang="ar-SA" dirty="0" smtClean="0"/>
              <a:t> : </a:t>
            </a:r>
            <a:endParaRPr lang="en-US" dirty="0" smtClean="0"/>
          </a:p>
          <a:p>
            <a:r>
              <a:rPr lang="ar-SA" dirty="0" smtClean="0"/>
              <a:t> إن </a:t>
            </a:r>
            <a:r>
              <a:rPr lang="ar-SA" b="1" dirty="0" smtClean="0"/>
              <a:t>المدعى عليها</a:t>
            </a:r>
            <a:r>
              <a:rPr lang="ar-SA" dirty="0" smtClean="0"/>
              <a:t> ملتزمة أمام الوزارة بتنفيذ العقد بكامل بنوده وما يترتب عليه من شروط </a:t>
            </a:r>
            <a:r>
              <a:rPr lang="ar-SA" dirty="0" smtClean="0"/>
              <a:t>والتزامات </a:t>
            </a:r>
            <a:r>
              <a:rPr lang="ar-SA" dirty="0" smtClean="0"/>
              <a:t>... و من ناحية </a:t>
            </a:r>
            <a:r>
              <a:rPr lang="ar-SA" dirty="0" smtClean="0"/>
              <a:t>أخرى </a:t>
            </a:r>
            <a:r>
              <a:rPr lang="ar-SA" dirty="0" smtClean="0"/>
              <a:t>فإن </a:t>
            </a:r>
            <a:r>
              <a:rPr lang="ar-SA" b="1" dirty="0" smtClean="0"/>
              <a:t>المدعية</a:t>
            </a:r>
            <a:r>
              <a:rPr lang="ar-SA" dirty="0" smtClean="0"/>
              <a:t> ملتزمة أمام المدعى عليها بتنفيذ المشروع وفقاً للعقد المبرم بينهما حيث نص على هدم </a:t>
            </a:r>
            <a:r>
              <a:rPr lang="ar-SA" dirty="0" smtClean="0"/>
              <a:t>وإنشاء وبناء </a:t>
            </a:r>
            <a:r>
              <a:rPr lang="ar-SA" dirty="0" smtClean="0"/>
              <a:t>المسجد حسب الشروط </a:t>
            </a:r>
            <a:r>
              <a:rPr lang="ar-SA" dirty="0" smtClean="0"/>
              <a:t>والمواصفات والمخططات </a:t>
            </a:r>
            <a:r>
              <a:rPr lang="ar-SA" dirty="0" smtClean="0"/>
              <a:t>الخاصة بالمسجد وتمشياً مع تعليمات الوزارة </a:t>
            </a:r>
            <a:r>
              <a:rPr lang="ar-SA" dirty="0" smtClean="0"/>
              <a:t>والمدعى </a:t>
            </a:r>
            <a:r>
              <a:rPr lang="ar-SA" dirty="0" smtClean="0"/>
              <a:t>عليها </a:t>
            </a:r>
            <a:r>
              <a:rPr lang="ar-SA" dirty="0" smtClean="0"/>
              <a:t>وتوفير </a:t>
            </a:r>
            <a:r>
              <a:rPr lang="ar-SA" dirty="0" smtClean="0"/>
              <a:t>الأيدي العاملة وينحصر التعهد </a:t>
            </a:r>
            <a:r>
              <a:rPr lang="ar-SA" u="sng" dirty="0" smtClean="0"/>
              <a:t>في تقديم الأيدي العاملة </a:t>
            </a:r>
            <a:r>
              <a:rPr lang="ar-SA" u="sng" dirty="0" smtClean="0"/>
              <a:t>والخدمات </a:t>
            </a:r>
            <a:r>
              <a:rPr lang="ar-SA" u="sng" dirty="0" smtClean="0"/>
              <a:t>الفنية اللازمة للمشروع</a:t>
            </a:r>
            <a:r>
              <a:rPr lang="ar-SA" dirty="0" smtClean="0"/>
              <a:t> .</a:t>
            </a:r>
            <a:endParaRPr lang="en-US" dirty="0" smtClean="0"/>
          </a:p>
          <a:p>
            <a:r>
              <a:rPr lang="ar-SA" b="1" dirty="0" smtClean="0"/>
              <a:t> </a:t>
            </a:r>
            <a:endParaRPr lang="en-US" dirty="0" smtClean="0"/>
          </a:p>
          <a:p>
            <a:r>
              <a:rPr lang="ar-SA" b="1" dirty="0" smtClean="0"/>
              <a:t>ولابد من أخذ رأي الدائرة في هذا الأمر .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b="1" dirty="0" smtClean="0"/>
              <a:t>وتتكون من : خلاطة و سيارة و أخشاب و موتورات ماء وعربيات وملازم و مواد مقدّرة بـ 122,929,50 ريال</a:t>
            </a:r>
            <a:endParaRPr lang="en-US" dirty="0" smtClean="0"/>
          </a:p>
          <a:p>
            <a:r>
              <a:rPr lang="ar-SA" b="1" dirty="0" smtClean="0"/>
              <a:t>تقول المدعى عليها :</a:t>
            </a:r>
            <a:endParaRPr lang="en-US" dirty="0" smtClean="0"/>
          </a:p>
          <a:p>
            <a:r>
              <a:rPr lang="ar-SA" dirty="0" smtClean="0"/>
              <a:t>أن هناك معدات وبقاء مواد موجودة لدى المدعية  ولم نستلم منها أي شيء ونطلب نصيبنا منها وهو النصف .</a:t>
            </a:r>
            <a:endParaRPr lang="en-US" dirty="0" smtClean="0"/>
          </a:p>
          <a:p>
            <a:r>
              <a:rPr lang="ar-SA" b="1" dirty="0" smtClean="0"/>
              <a:t>أما المدعية :</a:t>
            </a:r>
            <a:endParaRPr lang="en-US" dirty="0" smtClean="0"/>
          </a:p>
          <a:p>
            <a:r>
              <a:rPr lang="ar-SA" dirty="0" smtClean="0"/>
              <a:t>أن المعدات تم استهلاكها أثناء تنفيذ المشروع وكذلك الحال بالنسبة لبقية المواد والمخلفات ,وقد استهلكت خلال سنتين من الاستعمال و قد آلت جميعها إلى المدعى عليها باعتباره المقاول المسئول , ولو كان هناك بواقي لم يستلمها لما سكت عنها مدة 23 عاما  .</a:t>
            </a:r>
            <a:endParaRPr lang="en-US" dirty="0" smtClean="0"/>
          </a:p>
          <a:p>
            <a:r>
              <a:rPr lang="ar-SA" dirty="0" smtClean="0"/>
              <a:t>و ينص العقد المبرم بينهم على</a:t>
            </a:r>
            <a:r>
              <a:rPr lang="ar-SA" b="1" dirty="0" smtClean="0"/>
              <a:t> </a:t>
            </a:r>
            <a:r>
              <a:rPr lang="ar-SA" dirty="0" smtClean="0"/>
              <a:t>أن :</a:t>
            </a:r>
            <a:endParaRPr lang="en-US" dirty="0" smtClean="0"/>
          </a:p>
          <a:p>
            <a:r>
              <a:rPr lang="ar-SA" b="1" dirty="0" smtClean="0"/>
              <a:t> " جميع الآلات </a:t>
            </a:r>
            <a:r>
              <a:rPr lang="ar-SA" b="1" dirty="0" err="1" smtClean="0"/>
              <a:t>و</a:t>
            </a:r>
            <a:r>
              <a:rPr lang="ar-SA" b="1" dirty="0" smtClean="0"/>
              <a:t> المعدات </a:t>
            </a:r>
            <a:r>
              <a:rPr lang="ar-SA" b="1" dirty="0" err="1" smtClean="0"/>
              <a:t>و</a:t>
            </a:r>
            <a:r>
              <a:rPr lang="ar-SA" b="1" dirty="0" smtClean="0"/>
              <a:t> اللوازم التي يتم شراءها على حساب المشروع تكون ملكاً مشتركاً للفريقين "</a:t>
            </a:r>
            <a:endParaRPr lang="en-US" dirty="0" smtClean="0"/>
          </a:p>
          <a:p>
            <a:r>
              <a:rPr lang="ar-SA" b="1" dirty="0" smtClean="0"/>
              <a:t>ويرى المُحاسب :</a:t>
            </a:r>
            <a:endParaRPr lang="en-US" dirty="0" smtClean="0"/>
          </a:p>
          <a:p>
            <a:r>
              <a:rPr lang="ar-SA" dirty="0" smtClean="0"/>
              <a:t> أن المدعى عليها تستحق نصف الأصول </a:t>
            </a:r>
            <a:r>
              <a:rPr lang="ar-SA" dirty="0" err="1" smtClean="0"/>
              <a:t>المشتراه</a:t>
            </a:r>
            <a:r>
              <a:rPr lang="ar-SA" dirty="0" smtClean="0"/>
              <a:t> والتي بقيت بعد انتهاء المشروع </a:t>
            </a:r>
            <a:r>
              <a:rPr lang="ar-SA" dirty="0" err="1" smtClean="0"/>
              <a:t>و</a:t>
            </a:r>
            <a:r>
              <a:rPr lang="ar-SA" dirty="0" smtClean="0"/>
              <a:t> تقيّم من قبل الدائرة 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>السبب الثالث: وجود </a:t>
            </a:r>
            <a:r>
              <a:rPr lang="ar-SA" sz="3600" dirty="0" smtClean="0"/>
              <a:t>مواد زائدة بالمشروع تقدّر قيمتها </a:t>
            </a:r>
            <a:r>
              <a:rPr lang="ar-SA" sz="3600" dirty="0" err="1" smtClean="0"/>
              <a:t>بـ</a:t>
            </a:r>
            <a:r>
              <a:rPr lang="ar-SA" sz="3600" dirty="0" smtClean="0"/>
              <a:t> </a:t>
            </a:r>
            <a:r>
              <a:rPr lang="ar-SA" sz="3600" dirty="0" smtClean="0"/>
              <a:t>122,929,50 </a:t>
            </a:r>
            <a:r>
              <a:rPr lang="ar-SA" sz="3600" dirty="0" smtClean="0"/>
              <a:t>ريال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بعد أن استملت الدائرة الثانية بديوان المظالم التقرير من المحاسب المكلّف " السويلم و العنيزان "  , فقد حصرت الخلاف في أربع نقاط  :</a:t>
            </a:r>
            <a:endParaRPr lang="en-US" dirty="0" smtClean="0"/>
          </a:p>
          <a:p>
            <a:r>
              <a:rPr lang="ar-SA" dirty="0" smtClean="0"/>
              <a:t>1- الغرامات التي أوقعت على المشروع </a:t>
            </a:r>
            <a:r>
              <a:rPr lang="ar-SA" dirty="0" smtClean="0"/>
              <a:t>.                             </a:t>
            </a:r>
          </a:p>
          <a:p>
            <a:r>
              <a:rPr lang="ar-SA" dirty="0" smtClean="0"/>
              <a:t>2</a:t>
            </a:r>
            <a:r>
              <a:rPr lang="ar-SA" dirty="0" smtClean="0"/>
              <a:t>-تكاليف </a:t>
            </a:r>
            <a:r>
              <a:rPr lang="ar-SA" dirty="0" smtClean="0"/>
              <a:t>التسليم </a:t>
            </a:r>
            <a:r>
              <a:rPr lang="ar-SA" dirty="0" smtClean="0"/>
              <a:t>النهائي.</a:t>
            </a:r>
            <a:endParaRPr lang="en-US" dirty="0" smtClean="0"/>
          </a:p>
          <a:p>
            <a:r>
              <a:rPr lang="ar-SA" dirty="0" smtClean="0"/>
              <a:t>3-مخالفات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بقايات</a:t>
            </a:r>
            <a:r>
              <a:rPr lang="ar-SA" dirty="0" smtClean="0"/>
              <a:t> </a:t>
            </a:r>
            <a:r>
              <a:rPr lang="ar-SA" dirty="0" smtClean="0"/>
              <a:t>المشروع.                                            </a:t>
            </a:r>
          </a:p>
          <a:p>
            <a:r>
              <a:rPr lang="ar-SA" dirty="0" smtClean="0"/>
              <a:t>4-المبالغ </a:t>
            </a:r>
            <a:r>
              <a:rPr lang="ar-SA" dirty="0" smtClean="0"/>
              <a:t>النقدية التي استلمها المدعي من المدعى عليه </a:t>
            </a:r>
            <a:r>
              <a:rPr lang="ar-SA" dirty="0" smtClean="0"/>
              <a:t>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-459432"/>
            <a:ext cx="8229600" cy="2232248"/>
          </a:xfrm>
        </p:spPr>
        <p:txBody>
          <a:bodyPr>
            <a:normAutofit fontScale="90000"/>
          </a:bodyPr>
          <a:lstStyle/>
          <a:p>
            <a:pPr algn="r"/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2200" dirty="0" smtClean="0"/>
              <a:t/>
            </a:r>
            <a:br>
              <a:rPr lang="ar-SA" sz="2200" dirty="0" smtClean="0"/>
            </a:br>
            <a:r>
              <a:rPr lang="ar-SA" sz="3100" dirty="0" smtClean="0"/>
              <a:t>أصدر </a:t>
            </a:r>
            <a:r>
              <a:rPr lang="ar-SA" sz="3100" dirty="0" smtClean="0"/>
              <a:t>ديوان المظالم حكم بذلك  - مرفق رقم 5 -  يوم الاثنين 19 / 5 / 1430 هـ  من الدائرة التجارية الثانية  بمقر المحكمة الإدارية بمنطقة الرياض  , و لن نذكر الخطاب بالتفصيل ولكن نكتفي بذكر مجمل ما جاء فيه وهو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تجدر الإشارة إلى أن الغرامات التي أوقعتها الوزارة على المشروع لعدم وجود مهندس </a:t>
            </a:r>
            <a:r>
              <a:rPr lang="ar-SA" dirty="0" err="1" smtClean="0"/>
              <a:t>و</a:t>
            </a:r>
            <a:r>
              <a:rPr lang="ar-SA" dirty="0" smtClean="0"/>
              <a:t> مراقب في المشروع </a:t>
            </a:r>
            <a:r>
              <a:rPr lang="ar-SA" dirty="0" err="1" smtClean="0"/>
              <a:t>و</a:t>
            </a:r>
            <a:r>
              <a:rPr lang="ar-SA" dirty="0" smtClean="0"/>
              <a:t> البالغ قدرها 183,369,99 ريال تحملها الدائرة </a:t>
            </a:r>
            <a:r>
              <a:rPr lang="ar-SA" b="1" dirty="0" smtClean="0"/>
              <a:t>المدعي</a:t>
            </a:r>
            <a:r>
              <a:rPr lang="ar-SA" dirty="0" smtClean="0"/>
              <a:t> للأسباب التالية :</a:t>
            </a:r>
            <a:endParaRPr lang="en-US" dirty="0" smtClean="0"/>
          </a:p>
          <a:p>
            <a:r>
              <a:rPr lang="ar-SA" dirty="0" smtClean="0"/>
              <a:t>1-إن المدعى عليها هي التي طالبت </a:t>
            </a:r>
            <a:r>
              <a:rPr lang="ar-SA" dirty="0" err="1" smtClean="0"/>
              <a:t>بها</a:t>
            </a:r>
            <a:r>
              <a:rPr lang="ar-SA" dirty="0" smtClean="0"/>
              <a:t> و كانت تريد أن يسجل لصالحها نصف المبلغ .</a:t>
            </a:r>
            <a:endParaRPr lang="en-US" dirty="0" smtClean="0"/>
          </a:p>
          <a:p>
            <a:r>
              <a:rPr lang="ar-SA" dirty="0" smtClean="0"/>
              <a:t>2-إن الطرفين قد اتفقا على مبلغ الإيراد المستلم </a:t>
            </a:r>
            <a:r>
              <a:rPr lang="ar-SA" dirty="0" err="1" smtClean="0"/>
              <a:t>و</a:t>
            </a:r>
            <a:r>
              <a:rPr lang="ar-SA" dirty="0" smtClean="0"/>
              <a:t> لم تتطرق المدعية للغرامات .</a:t>
            </a:r>
            <a:endParaRPr lang="en-US" dirty="0" smtClean="0"/>
          </a:p>
          <a:p>
            <a:r>
              <a:rPr lang="ar-SA" dirty="0" smtClean="0"/>
              <a:t>3-إنه لو قام الطرفان أو أحدهما بتعيين مهندس </a:t>
            </a:r>
            <a:r>
              <a:rPr lang="ar-SA" dirty="0" err="1" smtClean="0"/>
              <a:t>و</a:t>
            </a:r>
            <a:r>
              <a:rPr lang="ar-SA" dirty="0" smtClean="0"/>
              <a:t> مراقب للمشروع لدفعا لهما وراتب قد تفوق مبلغ الغرامة خاصة إذ علمنا أن مدة العقد لهدم </a:t>
            </a:r>
            <a:r>
              <a:rPr lang="ar-SA" dirty="0" err="1" smtClean="0"/>
              <a:t>و</a:t>
            </a:r>
            <a:r>
              <a:rPr lang="ar-SA" dirty="0" smtClean="0"/>
              <a:t> إنشاء المسجد هي 15 شهراً فسوف تكون تكلفة المهندس </a:t>
            </a:r>
            <a:r>
              <a:rPr lang="ar-SA" dirty="0" err="1" smtClean="0"/>
              <a:t>و</a:t>
            </a:r>
            <a:r>
              <a:rPr lang="ar-SA" dirty="0" smtClean="0"/>
              <a:t> المراقب حوالي 12,000 ريال شهرياً وسوف تضاف على المصاريف وبالتالي ينقص الربح وهو ما قدر المحاسب القانوني وعليه </a:t>
            </a:r>
            <a:r>
              <a:rPr lang="ar-SA" b="1" dirty="0" smtClean="0"/>
              <a:t>تقرر عدم تحميل المدعى عليه الغرامات التي طبقتها الوزارة</a:t>
            </a:r>
            <a:r>
              <a:rPr lang="ar-SA" dirty="0" smtClean="0"/>
              <a:t> 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dirty="0" smtClean="0"/>
              <a:t>وكان رد ديوان المظالم كالتالي 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ar-SA" sz="2800" dirty="0" smtClean="0"/>
              <a:t>نقطة الخلاف الأولى  </a:t>
            </a:r>
            <a:r>
              <a:rPr lang="en-US" sz="2800" dirty="0" smtClean="0"/>
              <a:t>]</a:t>
            </a:r>
            <a:r>
              <a:rPr lang="ar-SA" sz="2800" dirty="0" smtClean="0"/>
              <a:t> عدم وجود مهندس أو مراقب للمشروع</a:t>
            </a:r>
            <a:r>
              <a:rPr lang="en-US" sz="2800" dirty="0" smtClean="0"/>
              <a:t>[</a:t>
            </a:r>
            <a:r>
              <a:rPr lang="ar-SA" sz="2800" dirty="0" smtClean="0"/>
              <a:t> , كالتي :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نقطة الخلاف الثانية </a:t>
            </a:r>
            <a:r>
              <a:rPr lang="en-US" b="1" dirty="0" smtClean="0"/>
              <a:t>    ]</a:t>
            </a:r>
            <a:r>
              <a:rPr lang="ar-SA" b="1" dirty="0" smtClean="0"/>
              <a:t>تكاليف التسليم النهائي </a:t>
            </a:r>
            <a:r>
              <a:rPr lang="en-US" b="1" dirty="0" smtClean="0"/>
              <a:t> [</a:t>
            </a:r>
            <a:r>
              <a:rPr lang="ar-SA" b="1" dirty="0" smtClean="0"/>
              <a:t> :</a:t>
            </a:r>
            <a:endParaRPr lang="en-US" dirty="0" smtClean="0"/>
          </a:p>
          <a:p>
            <a:r>
              <a:rPr lang="ar-SA" dirty="0" smtClean="0"/>
              <a:t>وقدّر من قبل الدائرة </a:t>
            </a:r>
            <a:r>
              <a:rPr lang="ar-SA" dirty="0" err="1" smtClean="0"/>
              <a:t>بـ</a:t>
            </a:r>
            <a:r>
              <a:rPr lang="ar-SA" dirty="0" smtClean="0"/>
              <a:t> 50,000 ريال </a:t>
            </a:r>
            <a:r>
              <a:rPr lang="ar-SA" dirty="0" err="1" smtClean="0"/>
              <a:t>و</a:t>
            </a:r>
            <a:r>
              <a:rPr lang="ar-SA" dirty="0" smtClean="0"/>
              <a:t> التي ادعت فيه المدعى عليها بأنه تكاليف صرفت بعد أن استلمته من المدعية </a:t>
            </a:r>
            <a:r>
              <a:rPr lang="ar-SA" dirty="0" err="1" smtClean="0"/>
              <a:t>و</a:t>
            </a:r>
            <a:r>
              <a:rPr lang="ar-SA" dirty="0" smtClean="0"/>
              <a:t> سلمته للوزارة تسليماً نهائياً , حيث ذكرت أنه مقابل إصلاحات طلبتها الوزارة , ولم تقدّم فواتير عليها توقيع المدعية , الأمر الذي تنتهي معه الدائرة إلى القضاء</a:t>
            </a:r>
            <a:r>
              <a:rPr lang="ar-SA" b="1" dirty="0" smtClean="0"/>
              <a:t> برفض طلب المدعى عليها في هذا الجانب 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نقطة الخلاف الثالثة  </a:t>
            </a:r>
            <a:r>
              <a:rPr lang="en-US" b="1" dirty="0" smtClean="0"/>
              <a:t>]</a:t>
            </a:r>
            <a:r>
              <a:rPr lang="ar-SA" b="1" dirty="0" smtClean="0"/>
              <a:t>مخلفات </a:t>
            </a:r>
            <a:r>
              <a:rPr lang="ar-SA" b="1" dirty="0" err="1" smtClean="0"/>
              <a:t>و</a:t>
            </a:r>
            <a:r>
              <a:rPr lang="ar-SA" b="1" dirty="0" smtClean="0"/>
              <a:t> بقايا المشروع </a:t>
            </a:r>
            <a:r>
              <a:rPr lang="en-US" b="1" dirty="0" smtClean="0"/>
              <a:t>[</a:t>
            </a:r>
            <a:r>
              <a:rPr lang="ar-SA" b="1" dirty="0" smtClean="0"/>
              <a:t> :</a:t>
            </a:r>
            <a:endParaRPr lang="en-US" dirty="0" smtClean="0"/>
          </a:p>
          <a:p>
            <a:r>
              <a:rPr lang="ar-SA" dirty="0" smtClean="0"/>
              <a:t> اختلف الطرفان في قيمة بقايا المشروع , وعند الرجوع للعقد نجد أن شراء المعدات من التزامات المدعية , وهي التي باشرت ذلك ويدها عليها يد الأمين فإن القول فيه قولها ما لم تقدم المدعى عليها بينة على خلاف ذلك  , </a:t>
            </a:r>
            <a:r>
              <a:rPr lang="ar-SA" b="1" dirty="0" smtClean="0"/>
              <a:t>لذا ثمنها هو ما حددته المدعية</a:t>
            </a:r>
            <a:r>
              <a:rPr lang="ar-SA" dirty="0" smtClean="0"/>
              <a:t> .</a:t>
            </a:r>
            <a:endParaRPr lang="en-US" dirty="0" smtClean="0"/>
          </a:p>
          <a:p>
            <a:r>
              <a:rPr lang="ar-SA" dirty="0" smtClean="0"/>
              <a:t>وبالنسبة لتفاصيل هذه المواد فقد نص العقد بين الطرفين </a:t>
            </a:r>
            <a:r>
              <a:rPr lang="ar-SA" b="1" dirty="0" smtClean="0"/>
              <a:t>أنها تباع بعد انتهاء المشروع </a:t>
            </a:r>
            <a:r>
              <a:rPr lang="ar-SA" b="1" dirty="0" err="1" smtClean="0"/>
              <a:t>و</a:t>
            </a:r>
            <a:r>
              <a:rPr lang="ar-SA" b="1" dirty="0" smtClean="0"/>
              <a:t> تقسم قيمتها مناصفة بينهما</a:t>
            </a:r>
            <a:r>
              <a:rPr lang="ar-SA" dirty="0" smtClean="0"/>
              <a:t> , وحيث لم تقم المدعية بذلك , بل أمسكتها طيلة هذه الفترة , و الأظهر أنها استفادت منها باستعمالها , لذا فإن الدائرة تنتهي إلى القضاء بتحميل المدعية بشكل دقيق لطول المدة , فقد اجتهدت الدائرة في تقدير قيمة المواد و أجرة الاستعمال .</a:t>
            </a:r>
            <a:endParaRPr lang="en-US" dirty="0" smtClean="0"/>
          </a:p>
          <a:p>
            <a:r>
              <a:rPr lang="ar-SA" dirty="0" smtClean="0"/>
              <a:t>وقدّرت كل مادة أو أداة بقيمتها بعد استعمالها سنتين بسعرها في ذلك الوقت  , وأجبرت المدعية أن تدفع نصف قيمتها لصالح المدعى عليها 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نقطة الخلاف الرابعة : </a:t>
            </a:r>
            <a:r>
              <a:rPr lang="en-US" b="1" dirty="0" smtClean="0"/>
              <a:t>]</a:t>
            </a:r>
            <a:r>
              <a:rPr lang="en-US" dirty="0" smtClean="0"/>
              <a:t> </a:t>
            </a:r>
            <a:r>
              <a:rPr lang="ar-SA" b="1" dirty="0" smtClean="0"/>
              <a:t>المبالغ النقدية التي استلمها المدعي من المدعى عليه </a:t>
            </a:r>
            <a:r>
              <a:rPr lang="en-US" b="1" dirty="0" smtClean="0"/>
              <a:t>[</a:t>
            </a:r>
            <a:endParaRPr lang="en-US" dirty="0" smtClean="0"/>
          </a:p>
          <a:p>
            <a:r>
              <a:rPr lang="ar-SA" dirty="0" smtClean="0"/>
              <a:t>فصّلت الدائرة هنا بذكر التفاصيل </a:t>
            </a:r>
            <a:r>
              <a:rPr lang="ar-SA" dirty="0" err="1" smtClean="0"/>
              <a:t>و</a:t>
            </a:r>
            <a:r>
              <a:rPr lang="ar-SA" dirty="0" smtClean="0"/>
              <a:t> خلصت إلى أن المبالغ التي استلمتها المدعية بلغت   628</a:t>
            </a:r>
            <a:r>
              <a:rPr lang="en-US" dirty="0" smtClean="0"/>
              <a:t>,</a:t>
            </a:r>
            <a:r>
              <a:rPr lang="ar-SA" dirty="0" smtClean="0"/>
              <a:t>433 ريال 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تعاقدت مؤسسة ( المقاول الرئيسي ) مع وزارة الحج و الأوقاف على هدم و إنشاء مسجد بالزلوم بتاريخ 18 / 4 / 1397 هـ  وذلك طبقاً للشروط و المواصفات و المخططات الخاصة المقدمة من الوزارة , ثم تعاقدت المؤسسة ( المقاول الرئيسي ) مع مؤسسة مقاولات ( مقاول بالباطن ) بموجب عقد ابرم بينهما </a:t>
            </a:r>
            <a:r>
              <a:rPr lang="ar-SA" dirty="0" smtClean="0"/>
              <a:t>بتاريخ </a:t>
            </a:r>
            <a:r>
              <a:rPr lang="ar-SA" dirty="0" smtClean="0"/>
              <a:t>20 / 7 / 1397 هـ  على قيام المؤسسة – المقاول الباطن – بتنفيذ عقد وزارة الحج و الأوقاف بنفس الشروط و المواصفات , </a:t>
            </a:r>
            <a:r>
              <a:rPr lang="ar-SA" dirty="0" smtClean="0"/>
              <a:t>وتضمن الإلتزمات بين الطرفين والتي سنستعرضها </a:t>
            </a:r>
            <a:r>
              <a:rPr lang="ar-SA" dirty="0" smtClean="0"/>
              <a:t>فيما بعد .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تمهيد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وبعد حساب ما للمدعية </a:t>
            </a:r>
            <a:r>
              <a:rPr lang="ar-SA" b="1" dirty="0" smtClean="0"/>
              <a:t>وما </a:t>
            </a:r>
            <a:r>
              <a:rPr lang="ar-SA" b="1" dirty="0" smtClean="0"/>
              <a:t>عليها , وكذلك ما للمدعى عليها </a:t>
            </a:r>
            <a:r>
              <a:rPr lang="ar-SA" b="1" dirty="0" smtClean="0"/>
              <a:t>وما </a:t>
            </a:r>
            <a:r>
              <a:rPr lang="ar-SA" b="1" dirty="0" smtClean="0"/>
              <a:t>عليها نتيجة ما سبق بيانه و تفصيله , وبعد إجراء المقاصة بين مالهما و ما عليهما و إصدار الحكم النهائي للقضية ,  فقد كان كالتالي :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"</a:t>
            </a:r>
            <a:r>
              <a:rPr lang="ar-SA" b="1" dirty="0" smtClean="0"/>
              <a:t>حكمت الدائرة بإلزام –المقاول الرئيسي- بأن يدفعوا لـ -المقاول بالباطن – مبلغاً قدره سبعة و ثلاثون ألفاً وثمانمائة و عشرون ريالاً و ثمانون هللة . ورفض ما عدا ذلك من طلبات الطرفين </a:t>
            </a:r>
            <a:r>
              <a:rPr lang="ar-SA" dirty="0" smtClean="0"/>
              <a:t>"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وذلك في يوم الاثنين 19 / 5 / 1430 هـ  بمقر المحكمة الإدارة بمنطقة الرياض . 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وصلى الله على بنينا محمد </a:t>
            </a:r>
            <a:r>
              <a:rPr lang="ar-SA" dirty="0" err="1" smtClean="0"/>
              <a:t>و</a:t>
            </a:r>
            <a:r>
              <a:rPr lang="ar-SA" dirty="0" smtClean="0"/>
              <a:t> على آله وصحبه أجمعين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spcBef>
                <a:spcPct val="50000"/>
              </a:spcBef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rtl="0">
              <a:spcBef>
                <a:spcPct val="50000"/>
              </a:spcBef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rtl="0">
              <a:spcBef>
                <a:spcPct val="50000"/>
              </a:spcBef>
              <a:buNone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Thank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you for your attention</a:t>
            </a:r>
          </a:p>
          <a:p>
            <a:pPr algn="ctr" rtl="0">
              <a:spcBef>
                <a:spcPct val="50000"/>
              </a:spcBef>
              <a:buNone/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Any questions?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328592"/>
          </a:xfrm>
        </p:spPr>
        <p:txBody>
          <a:bodyPr>
            <a:normAutofit fontScale="92500"/>
          </a:bodyPr>
          <a:lstStyle/>
          <a:p>
            <a:r>
              <a:rPr lang="ar-SA" b="1" dirty="0" smtClean="0"/>
              <a:t>اسم  المشروع</a:t>
            </a:r>
            <a:r>
              <a:rPr lang="ar-SA" dirty="0" smtClean="0"/>
              <a:t> </a:t>
            </a:r>
            <a:r>
              <a:rPr lang="ar-SA" dirty="0" smtClean="0"/>
              <a:t>: هدم و بناء مسجد بالجوف </a:t>
            </a:r>
            <a:endParaRPr lang="en-US" dirty="0" smtClean="0"/>
          </a:p>
          <a:p>
            <a:r>
              <a:rPr lang="ar-SA" b="1" dirty="0" smtClean="0"/>
              <a:t>المالك</a:t>
            </a:r>
            <a:r>
              <a:rPr lang="ar-SA" dirty="0" smtClean="0"/>
              <a:t> : وزارة الحج و الأوقاف                       </a:t>
            </a:r>
            <a:r>
              <a:rPr lang="ar-SA" b="1" dirty="0" smtClean="0"/>
              <a:t>المقاول</a:t>
            </a:r>
            <a:r>
              <a:rPr lang="ar-SA" dirty="0" smtClean="0"/>
              <a:t> </a:t>
            </a:r>
            <a:r>
              <a:rPr lang="ar-SA" dirty="0" smtClean="0"/>
              <a:t>: شركة مقاولات محلية</a:t>
            </a:r>
            <a:endParaRPr lang="en-US" dirty="0" smtClean="0"/>
          </a:p>
          <a:p>
            <a:r>
              <a:rPr lang="ar-SA" b="1" dirty="0" smtClean="0"/>
              <a:t>نوع العقد</a:t>
            </a:r>
            <a:r>
              <a:rPr lang="ar-SA" dirty="0" smtClean="0"/>
              <a:t> : عقد الأشغال العامة             </a:t>
            </a:r>
            <a:r>
              <a:rPr lang="ar-SA" dirty="0" smtClean="0"/>
              <a:t> </a:t>
            </a:r>
            <a:r>
              <a:rPr lang="ar-SA" b="1" dirty="0" smtClean="0"/>
              <a:t>قيمة العقد</a:t>
            </a:r>
            <a:r>
              <a:rPr lang="ar-SA" dirty="0" smtClean="0"/>
              <a:t> :  2438000 ريال سعودي  </a:t>
            </a:r>
            <a:endParaRPr lang="en-US" dirty="0" smtClean="0"/>
          </a:p>
          <a:p>
            <a:r>
              <a:rPr lang="ar-SA" dirty="0" smtClean="0"/>
              <a:t>( مليونين </a:t>
            </a:r>
            <a:r>
              <a:rPr lang="ar-SA" dirty="0" smtClean="0"/>
              <a:t>وأربع </a:t>
            </a:r>
            <a:r>
              <a:rPr lang="ar-SA" dirty="0" smtClean="0"/>
              <a:t>مئة وثمانية وثلاثين ألف ريال سعودي ) </a:t>
            </a:r>
            <a:endParaRPr lang="en-US" dirty="0" smtClean="0"/>
          </a:p>
          <a:p>
            <a:r>
              <a:rPr lang="ar-SA" b="1" dirty="0" smtClean="0"/>
              <a:t>تاريخ </a:t>
            </a:r>
            <a:r>
              <a:rPr lang="ar-SA" b="1" dirty="0" smtClean="0"/>
              <a:t>إبرام </a:t>
            </a:r>
            <a:r>
              <a:rPr lang="ar-SA" b="1" dirty="0" smtClean="0"/>
              <a:t>العقد الرئيسي</a:t>
            </a:r>
            <a:r>
              <a:rPr lang="ar-SA" dirty="0" smtClean="0"/>
              <a:t> </a:t>
            </a:r>
            <a:r>
              <a:rPr lang="ar-SA" dirty="0" smtClean="0"/>
              <a:t>: 18 / 4/ 1397 هـ ( بين المالك و المقاول الرئيسي )</a:t>
            </a:r>
            <a:endParaRPr lang="en-US" dirty="0" smtClean="0"/>
          </a:p>
          <a:p>
            <a:r>
              <a:rPr lang="ar-SA" b="1" dirty="0" smtClean="0"/>
              <a:t>مدة العقد :</a:t>
            </a:r>
            <a:r>
              <a:rPr lang="ar-SA" dirty="0" smtClean="0"/>
              <a:t> 15 شهراً </a:t>
            </a:r>
            <a:endParaRPr lang="ar-SA" b="1" dirty="0" smtClean="0"/>
          </a:p>
          <a:p>
            <a:r>
              <a:rPr lang="ar-SA" b="1" dirty="0" smtClean="0"/>
              <a:t>تاريخ </a:t>
            </a:r>
            <a:r>
              <a:rPr lang="ar-SA" b="1" dirty="0" smtClean="0"/>
              <a:t>إبرام العقد</a:t>
            </a:r>
            <a:r>
              <a:rPr lang="ar-SA" dirty="0" smtClean="0"/>
              <a:t> </a:t>
            </a:r>
            <a:r>
              <a:rPr lang="ar-SA" b="1" dirty="0" smtClean="0"/>
              <a:t>بالباطن</a:t>
            </a:r>
            <a:r>
              <a:rPr lang="ar-SA" dirty="0" smtClean="0"/>
              <a:t>: 20 </a:t>
            </a:r>
            <a:r>
              <a:rPr lang="ar-SA" dirty="0" smtClean="0"/>
              <a:t>/ 7 / </a:t>
            </a:r>
            <a:r>
              <a:rPr lang="ar-SA" dirty="0" smtClean="0"/>
              <a:t>1397هـ(بين المقاولين الرئيسي وبالباطن </a:t>
            </a:r>
            <a:r>
              <a:rPr lang="ar-SA" dirty="0" smtClean="0"/>
              <a:t>) </a:t>
            </a:r>
            <a:endParaRPr lang="en-US" dirty="0" smtClean="0"/>
          </a:p>
          <a:p>
            <a:r>
              <a:rPr lang="ar-SA" b="1" dirty="0" smtClean="0"/>
              <a:t>تاريخ </a:t>
            </a:r>
            <a:r>
              <a:rPr lang="ar-SA" b="1" dirty="0" smtClean="0"/>
              <a:t>الاستلام الابتدائي</a:t>
            </a:r>
            <a:r>
              <a:rPr lang="ar-SA" dirty="0" smtClean="0"/>
              <a:t> :   17 / 7 / 1398 هـ </a:t>
            </a:r>
            <a:endParaRPr lang="en-US" dirty="0" smtClean="0"/>
          </a:p>
          <a:p>
            <a:r>
              <a:rPr lang="ar-SA" b="1" dirty="0" smtClean="0"/>
              <a:t>تاريخ الاستلام النهائي</a:t>
            </a:r>
            <a:r>
              <a:rPr lang="ar-SA" dirty="0" smtClean="0"/>
              <a:t>  :  9 / 2 / 1402 هـ </a:t>
            </a:r>
            <a:endParaRPr lang="en-US" dirty="0" smtClean="0"/>
          </a:p>
          <a:p>
            <a:r>
              <a:rPr lang="ar-SA" b="1" dirty="0" smtClean="0"/>
              <a:t>تاريخ </a:t>
            </a:r>
            <a:r>
              <a:rPr lang="ar-SA" b="1" dirty="0" smtClean="0"/>
              <a:t>رفع الشكوى من قبل المقاول الباطن : </a:t>
            </a:r>
            <a:r>
              <a:rPr lang="ar-SA" dirty="0" smtClean="0"/>
              <a:t>1417 هـ</a:t>
            </a:r>
            <a:r>
              <a:rPr lang="ar-SA" b="1" dirty="0" smtClean="0"/>
              <a:t> </a:t>
            </a:r>
            <a:endParaRPr lang="en-US" dirty="0" smtClean="0"/>
          </a:p>
          <a:p>
            <a:r>
              <a:rPr lang="ar-SA" b="1" dirty="0" smtClean="0"/>
              <a:t>تاريخ الحكم الصادر من ديوان المظالم</a:t>
            </a:r>
            <a:r>
              <a:rPr lang="ar-SA" dirty="0" smtClean="0"/>
              <a:t> :  19 / 5 / 1430 هـ 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عناصر </a:t>
            </a:r>
            <a:r>
              <a:rPr lang="ar-SA" dirty="0" smtClean="0"/>
              <a:t>المشروع الرئيسية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نص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672" b="1672"/>
          <a:stretch>
            <a:fillRect/>
          </a:stretch>
        </p:blipFill>
        <p:spPr bwMode="auto">
          <a:xfrm>
            <a:off x="228600" y="189968"/>
            <a:ext cx="8686800" cy="453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228600" y="4869160"/>
            <a:ext cx="8075432" cy="1368152"/>
          </a:xfrm>
        </p:spPr>
        <p:txBody>
          <a:bodyPr/>
          <a:lstStyle/>
          <a:p>
            <a:r>
              <a:rPr lang="en-US" b="1" dirty="0" smtClean="0"/>
              <a:t>Influence  chart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b="1" dirty="0" smtClean="0"/>
              <a:t>الاتفاقيات بين الطرفين  </a:t>
            </a:r>
            <a:r>
              <a:rPr lang="ar-SA" b="1" dirty="0" smtClean="0"/>
              <a:t>: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ar-SA" dirty="0" smtClean="0"/>
              <a:t>مسؤولية المسجد بين الطرفين حتى التسليم النهائي .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ar-SA" dirty="0" smtClean="0"/>
              <a:t>توزّع الأرباح مناصفة .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ar-SA" dirty="0" smtClean="0"/>
              <a:t>جميع الآلات </a:t>
            </a:r>
            <a:r>
              <a:rPr lang="ar-SA" dirty="0" err="1" smtClean="0"/>
              <a:t>و</a:t>
            </a:r>
            <a:r>
              <a:rPr lang="ar-SA" dirty="0" smtClean="0"/>
              <a:t> المعدات المشتراة والمستخدمة في المشروع تؤول ملكيتها للطرفين .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ar-SA" dirty="0" smtClean="0"/>
              <a:t>الضمانات </a:t>
            </a:r>
            <a:r>
              <a:rPr lang="ar-SA" dirty="0" smtClean="0"/>
              <a:t>الابتدائية </a:t>
            </a:r>
            <a:r>
              <a:rPr lang="ar-SA" dirty="0" err="1" smtClean="0"/>
              <a:t>و</a:t>
            </a:r>
            <a:r>
              <a:rPr lang="ar-SA" dirty="0" smtClean="0"/>
              <a:t> النهائية مسئولية </a:t>
            </a:r>
            <a:r>
              <a:rPr lang="ar-SA" dirty="0" smtClean="0"/>
              <a:t>المقاول الرئيسي وحده </a:t>
            </a:r>
            <a:r>
              <a:rPr lang="ar-SA" dirty="0" smtClean="0"/>
              <a:t>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دراسة العقد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ar-SA" b="1" dirty="0" smtClean="0"/>
              <a:t>الالتزامات المترتبة على </a:t>
            </a:r>
            <a:r>
              <a:rPr lang="ar-SA" b="1" dirty="0" smtClean="0"/>
              <a:t>المقاول الرئيسي من العقد :</a:t>
            </a:r>
            <a:endParaRPr lang="en-US" dirty="0" smtClean="0"/>
          </a:p>
          <a:p>
            <a:pPr lvl="0"/>
            <a:r>
              <a:rPr lang="ar-SA" dirty="0" smtClean="0"/>
              <a:t>تقديم جميع أقيام التكاليف من المواد والمعدات ولوازم العمل وأجرة الأيدي العاملة عند طلب المقاول بالباطن بموجب سندات أو </a:t>
            </a:r>
            <a:r>
              <a:rPr lang="ar-SA" dirty="0" err="1" smtClean="0"/>
              <a:t>تحاويل</a:t>
            </a:r>
            <a:r>
              <a:rPr lang="ar-SA" dirty="0" smtClean="0"/>
              <a:t> من المقاول بالباطن وحسب المنفذ فعلا بالنسبة للأجور أما المواد فحسب متطلبات سير العمل في المشروع وتكون المواد المستعملة طبقاً للمواصفات .</a:t>
            </a:r>
            <a:endParaRPr lang="en-US" dirty="0" smtClean="0"/>
          </a:p>
          <a:p>
            <a:pPr lvl="0"/>
            <a:r>
              <a:rPr lang="ar-SA" dirty="0" smtClean="0"/>
              <a:t>تتحمل </a:t>
            </a:r>
            <a:r>
              <a:rPr lang="ar-SA" dirty="0" smtClean="0"/>
              <a:t>التأخير إذا كان ناتج عن عدم انتظام التمويل بالمواد </a:t>
            </a:r>
            <a:r>
              <a:rPr lang="ar-SA" dirty="0" smtClean="0"/>
              <a:t>والأجور .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ar-SA" b="1" dirty="0" smtClean="0"/>
              <a:t>الالتزامات المترتبة على </a:t>
            </a:r>
            <a:r>
              <a:rPr lang="ar-SA" b="1" dirty="0" smtClean="0"/>
              <a:t>المقاول بالباطن </a:t>
            </a:r>
            <a:r>
              <a:rPr lang="ar-SA" b="1" dirty="0" smtClean="0"/>
              <a:t>من العقد :</a:t>
            </a:r>
            <a:endParaRPr lang="en-US" dirty="0" smtClean="0"/>
          </a:p>
          <a:p>
            <a:pPr lvl="0"/>
            <a:r>
              <a:rPr lang="ar-SA" dirty="0" smtClean="0"/>
              <a:t>هدم وبناء المسجد حسب الشروط </a:t>
            </a:r>
            <a:r>
              <a:rPr lang="ar-SA" dirty="0" smtClean="0"/>
              <a:t>والمواصفات والمخططات </a:t>
            </a:r>
            <a:r>
              <a:rPr lang="ar-SA" dirty="0" smtClean="0"/>
              <a:t>الخاصة بالمسجد وتمشياً مع تعليمات </a:t>
            </a:r>
            <a:r>
              <a:rPr lang="ar-SA" dirty="0" smtClean="0"/>
              <a:t>الوزارة وتوفير </a:t>
            </a:r>
            <a:r>
              <a:rPr lang="ar-SA" dirty="0" smtClean="0"/>
              <a:t>الأيدي العاملة </a:t>
            </a:r>
            <a:r>
              <a:rPr lang="ar-SA" dirty="0" smtClean="0"/>
              <a:t>والخدمات </a:t>
            </a:r>
            <a:r>
              <a:rPr lang="ar-SA" dirty="0" smtClean="0"/>
              <a:t>الفنية اللازمة للمشروع .</a:t>
            </a:r>
            <a:endParaRPr lang="en-US" dirty="0" smtClean="0"/>
          </a:p>
          <a:p>
            <a:pPr lvl="0"/>
            <a:r>
              <a:rPr lang="ar-SA" dirty="0" smtClean="0"/>
              <a:t>تتحمل </a:t>
            </a:r>
            <a:r>
              <a:rPr lang="ar-SA" dirty="0" smtClean="0"/>
              <a:t>تكاليف </a:t>
            </a:r>
            <a:r>
              <a:rPr lang="ar-SA" dirty="0" smtClean="0"/>
              <a:t>الأنقاض بعد بناءها في حالة عدم جوازها من قبل مهندس الوزارة .</a:t>
            </a:r>
            <a:endParaRPr lang="en-US" dirty="0" smtClean="0"/>
          </a:p>
          <a:p>
            <a:pPr lvl="0"/>
            <a:r>
              <a:rPr lang="ar-SA" dirty="0" smtClean="0"/>
              <a:t>تتحمل </a:t>
            </a:r>
            <a:r>
              <a:rPr lang="ar-SA" dirty="0" smtClean="0"/>
              <a:t>التأخير </a:t>
            </a:r>
            <a:r>
              <a:rPr lang="ar-SA" dirty="0" smtClean="0"/>
              <a:t>إلا إذا كان ناتجاً عن عدم انتظام التمويل بالمواد </a:t>
            </a:r>
            <a:r>
              <a:rPr lang="ar-SA" dirty="0" smtClean="0"/>
              <a:t>والأجور </a:t>
            </a:r>
            <a:r>
              <a:rPr lang="ar-SA" dirty="0" smtClean="0"/>
              <a:t>من قبل </a:t>
            </a:r>
            <a:r>
              <a:rPr lang="ar-SA" dirty="0" smtClean="0"/>
              <a:t>المقاول الرئيسي </a:t>
            </a:r>
            <a:r>
              <a:rPr lang="ar-SA" dirty="0" smtClean="0"/>
              <a:t>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bg2">
                    <a:lumMod val="75000"/>
                  </a:schemeClr>
                </a:solidFill>
              </a:rPr>
              <a:t>دراسة العقد</a:t>
            </a:r>
            <a:endParaRPr lang="ar-SA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</a:t>
            </a:r>
            <a:r>
              <a:rPr lang="ar-SA" dirty="0" smtClean="0"/>
              <a:t>إتمام التنفيذ </a:t>
            </a:r>
            <a:r>
              <a:rPr lang="ar-SA" dirty="0" smtClean="0"/>
              <a:t>وتسليم </a:t>
            </a:r>
            <a:r>
              <a:rPr lang="ar-SA" dirty="0" smtClean="0"/>
              <a:t>المشروع تسليماً ابتدائياً في 17 / 7 / 1398 هـ ومن ثم تسليماً نهائياً في 9 / 2 / 1402 هـ  </a:t>
            </a:r>
            <a:r>
              <a:rPr lang="ar-SA" dirty="0" smtClean="0"/>
              <a:t>وصرف </a:t>
            </a:r>
            <a:r>
              <a:rPr lang="ar-SA" dirty="0" smtClean="0"/>
              <a:t>جميع المستخلصات لدى وزارة الحج و الأوقاف أقامت مؤسسة – مقاول الباطن – دعوى ضد مؤسسة – المقاول الرئيسي – لدى الدائرة التجارية الثانية بديوان المظالم في عام 1417 هـ تطالب فيها سداد المتبقي في ذمة المدعى عليها من مستحقات لم تسدد عن مشروع هدم و إنشاء مسجد زلوم التابع لوزارة الحج و الأوقاف . وقد وكّل  مكتب "السويلم و العنيزان محاسبون و قانونيين " بمراجعة الحسابات المختلف عليها بين الطرفين وأعدوا تقرير </a:t>
            </a:r>
            <a:r>
              <a:rPr lang="ar-SA" dirty="0" smtClean="0"/>
              <a:t>بذلك.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بداية القضية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txBody>
          <a:bodyPr/>
          <a:lstStyle/>
          <a:p>
            <a:r>
              <a:rPr lang="ar-SA" dirty="0" smtClean="0"/>
              <a:t>1) </a:t>
            </a:r>
            <a:r>
              <a:rPr lang="ar-SA" dirty="0" smtClean="0"/>
              <a:t>وجود مبالغ مالية مختلف عليها  تقدّر </a:t>
            </a:r>
            <a:r>
              <a:rPr lang="ar-SA" dirty="0" err="1" smtClean="0"/>
              <a:t>بـ</a:t>
            </a:r>
            <a:r>
              <a:rPr lang="ar-SA" dirty="0" smtClean="0"/>
              <a:t>  </a:t>
            </a:r>
            <a:r>
              <a:rPr lang="ar-SA" dirty="0" smtClean="0"/>
              <a:t>773,336,41 </a:t>
            </a:r>
            <a:r>
              <a:rPr lang="ar-SA" dirty="0" smtClean="0"/>
              <a:t>ريال سعودي  , مذكورة في التقرير المحاسبي   وستذكر بالتفصيل فيما </a:t>
            </a:r>
            <a:r>
              <a:rPr lang="ar-SA" dirty="0" smtClean="0"/>
              <a:t>بعد.</a:t>
            </a:r>
          </a:p>
          <a:p>
            <a:endParaRPr lang="ar-SA" dirty="0" smtClean="0"/>
          </a:p>
          <a:p>
            <a:r>
              <a:rPr lang="ar-SA" dirty="0" smtClean="0"/>
              <a:t>2) </a:t>
            </a:r>
            <a:r>
              <a:rPr lang="ar-SA" dirty="0" smtClean="0"/>
              <a:t>وجود غرامة مالية مقدارها    183,359,99 ريال سعودي  </a:t>
            </a:r>
            <a:r>
              <a:rPr lang="ar-SA" dirty="0" smtClean="0"/>
              <a:t> كـغرامة </a:t>
            </a:r>
            <a:r>
              <a:rPr lang="ar-SA" dirty="0" smtClean="0"/>
              <a:t>تأخير نتيجة </a:t>
            </a:r>
            <a:r>
              <a:rPr lang="ar-SA" b="1" dirty="0" smtClean="0"/>
              <a:t>لعدم وجود مهندس </a:t>
            </a:r>
            <a:r>
              <a:rPr lang="ar-SA" b="1" dirty="0" smtClean="0"/>
              <a:t>ومراقب </a:t>
            </a:r>
            <a:r>
              <a:rPr lang="ar-SA" b="1" dirty="0" smtClean="0"/>
              <a:t>للمشروع</a:t>
            </a:r>
            <a:r>
              <a:rPr lang="ar-SA" dirty="0" smtClean="0"/>
              <a:t>  , وهنا قد اختلف بين الطرفين – المقاول الرئيسي والباطن – لمن يتحمّل تلك الغرامة </a:t>
            </a:r>
            <a:r>
              <a:rPr lang="ar-SA" dirty="0" smtClean="0"/>
              <a:t>.</a:t>
            </a:r>
          </a:p>
          <a:p>
            <a:pPr lvl="0"/>
            <a:endParaRPr lang="ar-SA" dirty="0" smtClean="0"/>
          </a:p>
          <a:p>
            <a:pPr lvl="0"/>
            <a:r>
              <a:rPr lang="ar-SA" dirty="0" smtClean="0"/>
              <a:t>3) </a:t>
            </a:r>
            <a:r>
              <a:rPr lang="ar-SA" dirty="0" smtClean="0"/>
              <a:t>وجود مواد زائدة بالمشروع تقدّر قيمتها </a:t>
            </a:r>
            <a:r>
              <a:rPr lang="ar-SA" dirty="0" err="1" smtClean="0"/>
              <a:t>بـ</a:t>
            </a:r>
            <a:r>
              <a:rPr lang="ar-SA" dirty="0" smtClean="0"/>
              <a:t> 122,929,50 ريال , لم تقسّم بين الطرفين وذلك وفقاً للعقد الذي بينهم 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Autofit/>
          </a:bodyPr>
          <a:lstStyle/>
          <a:p>
            <a:pPr algn="ctr"/>
            <a:r>
              <a:rPr lang="ar-SA" sz="3600" dirty="0" smtClean="0"/>
              <a:t>ما أسباب الخلاف بين المقاول الرئيسي </a:t>
            </a:r>
            <a:r>
              <a:rPr lang="ar-SA" sz="3600" dirty="0" err="1" smtClean="0"/>
              <a:t>و</a:t>
            </a:r>
            <a:r>
              <a:rPr lang="ar-SA" sz="3600" dirty="0" smtClean="0"/>
              <a:t> المقاول بالباطن ؟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ar-SA" b="1" dirty="0" smtClean="0"/>
          </a:p>
          <a:p>
            <a:r>
              <a:rPr lang="ar-SA" b="1" dirty="0" smtClean="0"/>
              <a:t>أولاً </a:t>
            </a:r>
            <a:r>
              <a:rPr lang="ar-SA" b="1" dirty="0" smtClean="0"/>
              <a:t>: المبالغ المتروك أمرها للدائرة تقدّر بـ 258,600,00 ريال  :</a:t>
            </a:r>
            <a:endParaRPr lang="en-US" dirty="0" smtClean="0"/>
          </a:p>
          <a:p>
            <a:r>
              <a:rPr lang="ar-SA" dirty="0" smtClean="0"/>
              <a:t>هي مبالغ خارجه عن اختصاص المحاسبون , حيث تعترض المدعية عليها لعدم وجود توقيعات مستلم أو تفويض منها , ومنها ما هو مكرر  , بالإضافة إلى وجود خلاف على قيمة الحديد  151,340 ريال  , حيث تعترض المدعي عليها بأن المبلغ مبالغ فيه .</a:t>
            </a:r>
            <a:endParaRPr lang="en-US" dirty="0" smtClean="0"/>
          </a:p>
          <a:p>
            <a:r>
              <a:rPr lang="ar-SA" dirty="0" smtClean="0"/>
              <a:t>ووفقاً للعقد المبرم بين الطرفين فإن :</a:t>
            </a:r>
            <a:endParaRPr lang="en-US" dirty="0" smtClean="0"/>
          </a:p>
          <a:p>
            <a:pPr lvl="0"/>
            <a:r>
              <a:rPr lang="ar-SA" dirty="0" smtClean="0"/>
              <a:t>1) تقديم </a:t>
            </a:r>
            <a:r>
              <a:rPr lang="ar-SA" dirty="0" smtClean="0"/>
              <a:t>جميع أقيام التكاليف من المواد </a:t>
            </a:r>
            <a:r>
              <a:rPr lang="ar-SA" dirty="0" err="1" smtClean="0"/>
              <a:t>و</a:t>
            </a:r>
            <a:r>
              <a:rPr lang="ar-SA" dirty="0" smtClean="0"/>
              <a:t> المعدات </a:t>
            </a:r>
            <a:r>
              <a:rPr lang="ar-SA" dirty="0" err="1" smtClean="0"/>
              <a:t>و</a:t>
            </a:r>
            <a:r>
              <a:rPr lang="ar-SA" dirty="0" smtClean="0"/>
              <a:t> لوازم العمل </a:t>
            </a:r>
            <a:r>
              <a:rPr lang="ar-SA" dirty="0" err="1" smtClean="0"/>
              <a:t>و</a:t>
            </a:r>
            <a:r>
              <a:rPr lang="ar-SA" dirty="0" smtClean="0"/>
              <a:t> أجرة الأيدي العاملة عند طلب المدعية بموجب سندات أو </a:t>
            </a:r>
            <a:r>
              <a:rPr lang="ar-SA" dirty="0" err="1" smtClean="0"/>
              <a:t>تحاويل</a:t>
            </a:r>
            <a:r>
              <a:rPr lang="ar-SA" dirty="0" smtClean="0"/>
              <a:t> من المدعية وحسب المنفذ فعلاً بالنسبة للأجور .</a:t>
            </a:r>
            <a:endParaRPr lang="en-US" dirty="0" smtClean="0"/>
          </a:p>
          <a:p>
            <a:pPr lvl="0"/>
            <a:r>
              <a:rPr lang="ar-SA" dirty="0" smtClean="0"/>
              <a:t>2) أما </a:t>
            </a:r>
            <a:r>
              <a:rPr lang="ar-SA" dirty="0" smtClean="0"/>
              <a:t>المواد فحسب متطلبات سير العمل في المشروع وتكون المواد المستعملة طبقاً للمواصفات .</a:t>
            </a:r>
            <a:endParaRPr lang="en-US" dirty="0" smtClean="0"/>
          </a:p>
          <a:p>
            <a:r>
              <a:rPr lang="ar-SA" dirty="0" smtClean="0"/>
              <a:t>وهذه الالتزامات لم تتضح للمحاسب المكلّف من قبل ديوان المظالم للفصل بين الطرفين , فلذا أحالها للدائرة 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ar-SA" sz="3200" dirty="0" smtClean="0"/>
              <a:t>السبب </a:t>
            </a:r>
            <a:r>
              <a:rPr lang="ar-SA" sz="3200" dirty="0" smtClean="0"/>
              <a:t>الأول للخلاف هو : مبلغ يقدّر بـ  773,336,41 ريال سعودي مختلف </a:t>
            </a:r>
            <a:r>
              <a:rPr lang="ar-SA" sz="3200" dirty="0" smtClean="0"/>
              <a:t>عليها </a:t>
            </a:r>
            <a:r>
              <a:rPr lang="ar-SA" sz="3200" dirty="0" smtClean="0"/>
              <a:t>, وتم تقسيم المبلغ  على النحو التالي :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364</TotalTime>
  <Words>1788</Words>
  <Application>Microsoft Office PowerPoint</Application>
  <PresentationFormat>عرض على الشاشة (3:4)‏</PresentationFormat>
  <Paragraphs>118</Paragraphs>
  <Slides>21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ملتقى</vt:lpstr>
      <vt:lpstr>مشروع مادة  "411 همد" هدم و بناء مسجد بالجوف </vt:lpstr>
      <vt:lpstr>تمهيد</vt:lpstr>
      <vt:lpstr> عناصر المشروع الرئيسية : </vt:lpstr>
      <vt:lpstr>Influence  chart</vt:lpstr>
      <vt:lpstr>دراسة العقد </vt:lpstr>
      <vt:lpstr>دراسة العقد</vt:lpstr>
      <vt:lpstr>بداية القضية</vt:lpstr>
      <vt:lpstr>ما أسباب الخلاف بين المقاول الرئيسي و المقاول بالباطن ؟</vt:lpstr>
      <vt:lpstr>السبب الأول للخلاف هو : مبلغ يقدّر بـ  773,336,41 ريال سعودي مختلف عليها , وتم تقسيم المبلغ  على النحو التالي :</vt:lpstr>
      <vt:lpstr>الشريحة 10</vt:lpstr>
      <vt:lpstr>الشريحة 11</vt:lpstr>
      <vt:lpstr>السبب الثاني  للخلاف : غرامة التأخير المقدّر بـ 199,350 ريال </vt:lpstr>
      <vt:lpstr>الشريحة 13</vt:lpstr>
      <vt:lpstr> السبب الثالث: وجود مواد زائدة بالمشروع تقدّر قيمتها بـ 122,929,50 ريال : </vt:lpstr>
      <vt:lpstr>    أصدر ديوان المظالم حكم بذلك  - مرفق رقم 5 -  يوم الاثنين 19 / 5 / 1430 هـ  من الدائرة التجارية الثانية  بمقر المحكمة الإدارية بمنطقة الرياض  , و لن نذكر الخطاب بالتفصيل ولكن نكتفي بذكر مجمل ما جاء فيه وهو : </vt:lpstr>
      <vt:lpstr>وكان رد ديوان المظالم كالتالي : نقطة الخلاف الأولى  ] عدم وجود مهندس أو مراقب للمشروع[ , كالتي :</vt:lpstr>
      <vt:lpstr>الشريحة 17</vt:lpstr>
      <vt:lpstr>الشريحة 18</vt:lpstr>
      <vt:lpstr>الشريحة 19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مشروع مادة  "411 همد" هدم و بناء مسجد بالجوف</dc:title>
  <dc:creator>CIVIL ENGINEER</dc:creator>
  <cp:lastModifiedBy>CIVIL ENGINEER</cp:lastModifiedBy>
  <cp:revision>28</cp:revision>
  <dcterms:created xsi:type="dcterms:W3CDTF">2011-05-27T13:30:23Z</dcterms:created>
  <dcterms:modified xsi:type="dcterms:W3CDTF">2011-05-27T19:34:56Z</dcterms:modified>
</cp:coreProperties>
</file>