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23"/>
  </p:notesMasterIdLst>
  <p:sldIdLst>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3" r:id="rId20"/>
    <p:sldId id="274" r:id="rId21"/>
    <p:sldId id="275" r:id="rId22"/>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000099"/>
    <a:srgbClr val="0099FF"/>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500" autoAdjust="0"/>
    <p:restoredTop sz="94600" autoAdjust="0"/>
  </p:normalViewPr>
  <p:slideViewPr>
    <p:cSldViewPr>
      <p:cViewPr>
        <p:scale>
          <a:sx n="56" d="100"/>
          <a:sy n="56" d="100"/>
        </p:scale>
        <p:origin x="-50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9AB2936-4CA1-4012-B52A-72F2419DFF86}" type="datetimeFigureOut">
              <a:rPr lang="ar-SA" smtClean="0"/>
              <a:t>24/11/32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4AEA452-92DC-42FD-ACFF-ABD391D3FCAB}" type="slidenum">
              <a:rPr lang="ar-SA" smtClean="0"/>
              <a:t>‹#›</a:t>
            </a:fld>
            <a:endParaRPr lang="ar-SA"/>
          </a:p>
        </p:txBody>
      </p:sp>
    </p:spTree>
    <p:extLst>
      <p:ext uri="{BB962C8B-B14F-4D97-AF65-F5344CB8AC3E}">
        <p14:creationId xmlns:p14="http://schemas.microsoft.com/office/powerpoint/2010/main" val="156777927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1-19 part1</a:t>
            </a:r>
          </a:p>
          <a:p>
            <a:r>
              <a:rPr lang="en-US" dirty="0" smtClean="0"/>
              <a:t>20-29</a:t>
            </a:r>
            <a:r>
              <a:rPr lang="en-US" baseline="0" dirty="0" smtClean="0"/>
              <a:t> part 2</a:t>
            </a:r>
          </a:p>
          <a:p>
            <a:r>
              <a:rPr lang="en-US" baseline="0" smtClean="0"/>
              <a:t>30-end part3</a:t>
            </a:r>
            <a:endParaRPr lang="ar-SA"/>
          </a:p>
        </p:txBody>
      </p:sp>
      <p:sp>
        <p:nvSpPr>
          <p:cNvPr id="4" name="Slide Number Placeholder 3"/>
          <p:cNvSpPr>
            <a:spLocks noGrp="1"/>
          </p:cNvSpPr>
          <p:nvPr>
            <p:ph type="sldNum" sz="quarter" idx="10"/>
          </p:nvPr>
        </p:nvSpPr>
        <p:spPr/>
        <p:txBody>
          <a:bodyPr/>
          <a:lstStyle/>
          <a:p>
            <a:fld id="{55A49387-F8E9-46A7-8271-52E6D9114F04}" type="slidenum">
              <a:rPr lang="ar-SA" smtClean="0"/>
              <a:pPr/>
              <a:t>1</a:t>
            </a:fld>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55A49387-F8E9-46A7-8271-52E6D9114F04}" type="slidenum">
              <a:rPr lang="ar-SA" smtClean="0"/>
              <a:pPr/>
              <a:t>10</a:t>
            </a:fld>
            <a:endParaRPr lang="ar-S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55A49387-F8E9-46A7-8271-52E6D9114F04}" type="slidenum">
              <a:rPr lang="ar-SA" smtClean="0"/>
              <a:pPr/>
              <a:t>11</a:t>
            </a:fld>
            <a:endParaRPr lang="ar-S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55A49387-F8E9-46A7-8271-52E6D9114F04}" type="slidenum">
              <a:rPr lang="ar-SA" smtClean="0"/>
              <a:pPr/>
              <a:t>12</a:t>
            </a:fld>
            <a:endParaRPr lang="ar-S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55A49387-F8E9-46A7-8271-52E6D9114F04}" type="slidenum">
              <a:rPr lang="ar-SA" smtClean="0"/>
              <a:pPr/>
              <a:t>13</a:t>
            </a:fld>
            <a:endParaRPr lang="ar-S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55A49387-F8E9-46A7-8271-52E6D9114F04}" type="slidenum">
              <a:rPr lang="ar-SA" smtClean="0"/>
              <a:pPr/>
              <a:t>14</a:t>
            </a:fld>
            <a:endParaRPr lang="ar-S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55A49387-F8E9-46A7-8271-52E6D9114F04}" type="slidenum">
              <a:rPr lang="ar-SA" smtClean="0"/>
              <a:pPr/>
              <a:t>15</a:t>
            </a:fld>
            <a:endParaRPr lang="ar-S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55A49387-F8E9-46A7-8271-52E6D9114F04}" type="slidenum">
              <a:rPr lang="ar-SA" smtClean="0"/>
              <a:pPr/>
              <a:t>16</a:t>
            </a:fld>
            <a:endParaRPr lang="ar-S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55A49387-F8E9-46A7-8271-52E6D9114F04}" type="slidenum">
              <a:rPr lang="ar-SA" smtClean="0"/>
              <a:pPr/>
              <a:t>17</a:t>
            </a:fld>
            <a:endParaRPr lang="ar-S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55A49387-F8E9-46A7-8271-52E6D9114F04}" type="slidenum">
              <a:rPr lang="ar-SA" smtClean="0"/>
              <a:pPr/>
              <a:t>18</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55A49387-F8E9-46A7-8271-52E6D9114F04}" type="slidenum">
              <a:rPr lang="ar-SA" smtClean="0"/>
              <a:pPr/>
              <a:t>2</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55A49387-F8E9-46A7-8271-52E6D9114F04}" type="slidenum">
              <a:rPr lang="ar-SA" smtClean="0"/>
              <a:pPr/>
              <a:t>3</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55A49387-F8E9-46A7-8271-52E6D9114F04}" type="slidenum">
              <a:rPr lang="ar-SA" smtClean="0"/>
              <a:pPr/>
              <a:t>4</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55A49387-F8E9-46A7-8271-52E6D9114F04}" type="slidenum">
              <a:rPr lang="ar-SA" smtClean="0"/>
              <a:pPr/>
              <a:t>5</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55A49387-F8E9-46A7-8271-52E6D9114F04}" type="slidenum">
              <a:rPr lang="ar-SA" smtClean="0"/>
              <a:pPr/>
              <a:t>6</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55A49387-F8E9-46A7-8271-52E6D9114F04}" type="slidenum">
              <a:rPr lang="ar-SA" smtClean="0"/>
              <a:pPr/>
              <a:t>7</a:t>
            </a:fld>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55A49387-F8E9-46A7-8271-52E6D9114F04}" type="slidenum">
              <a:rPr lang="ar-SA" smtClean="0"/>
              <a:pPr/>
              <a:t>8</a:t>
            </a:fld>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55A49387-F8E9-46A7-8271-52E6D9114F04}" type="slidenum">
              <a:rPr lang="ar-SA" smtClean="0"/>
              <a:pPr/>
              <a:t>9</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650E6F7-1690-45D2-A07E-144F45228201}"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650E6F7-1690-45D2-A07E-144F45228201}"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650E6F7-1690-45D2-A07E-144F45228201}"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650E6F7-1690-45D2-A07E-144F45228201}"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650E6F7-1690-45D2-A07E-144F45228201}"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650E6F7-1690-45D2-A07E-144F45228201}" type="slidenum">
              <a:rPr lang="ar-SA" smtClean="0"/>
              <a:pPr/>
              <a:t>‹#›</a:t>
            </a:fld>
            <a:endParaRPr lang="ar-SA"/>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B650E6F7-1690-45D2-A07E-144F45228201}"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B650E6F7-1690-45D2-A07E-144F45228201}"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650E6F7-1690-45D2-A07E-144F45228201}"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endParaRPr lang="ar-SA"/>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ar-SA"/>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B650E6F7-1690-45D2-A07E-144F45228201}" type="slidenum">
              <a:rPr lang="ar-SA" smtClean="0"/>
              <a:pPr/>
              <a:t>‹#›</a:t>
            </a:fld>
            <a:endParaRPr lang="ar-S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650E6F7-1690-45D2-A07E-144F45228201}" type="slidenum">
              <a:rPr lang="ar-SA" smtClean="0"/>
              <a:pPr/>
              <a:t>‹#›</a:t>
            </a:fld>
            <a:endParaRPr lang="ar-SA"/>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endParaRPr lang="ar-SA"/>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ar-SA"/>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B650E6F7-1690-45D2-A07E-144F45228201}"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914400" rtl="1"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r" defTabSz="914400" rtl="1"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7.jpe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9112432">
            <a:off x="777383" y="1732630"/>
            <a:ext cx="6652294" cy="1251110"/>
          </a:xfrm>
        </p:spPr>
        <p:txBody>
          <a:bodyPr>
            <a:noAutofit/>
          </a:bodyPr>
          <a:lstStyle/>
          <a:p>
            <a:pPr algn="ctr"/>
            <a:r>
              <a:rPr lang="ar-SA" sz="4000" dirty="0" smtClean="0"/>
              <a:t>شبكات الحاسب والاتصالات</a:t>
            </a:r>
            <a:br>
              <a:rPr lang="ar-SA" sz="4000" dirty="0" smtClean="0"/>
            </a:br>
            <a:r>
              <a:rPr lang="ar-SA" sz="4000" dirty="0" smtClean="0"/>
              <a:t>- الجزء 1-</a:t>
            </a:r>
            <a:endParaRPr lang="ar-SA" sz="4000" dirty="0"/>
          </a:p>
        </p:txBody>
      </p:sp>
      <p:sp>
        <p:nvSpPr>
          <p:cNvPr id="3" name="Subtitle 2"/>
          <p:cNvSpPr>
            <a:spLocks noGrp="1"/>
          </p:cNvSpPr>
          <p:nvPr>
            <p:ph type="subTitle" idx="1"/>
          </p:nvPr>
        </p:nvSpPr>
        <p:spPr>
          <a:xfrm rot="19228200">
            <a:off x="2971800" y="4572000"/>
            <a:ext cx="2133600" cy="533400"/>
          </a:xfrm>
        </p:spPr>
        <p:txBody>
          <a:bodyPr>
            <a:normAutofit/>
          </a:bodyPr>
          <a:lstStyle/>
          <a:p>
            <a:pPr algn="ctr"/>
            <a:r>
              <a:rPr lang="ar-SA" sz="2400" b="1" spc="0" dirty="0" smtClean="0">
                <a:latin typeface="Times New Roman" pitchFamily="18" charset="0"/>
                <a:cs typeface="Times New Roman" pitchFamily="18" charset="0"/>
              </a:rPr>
              <a:t>المحاضرة الخامسة</a:t>
            </a:r>
            <a:endParaRPr lang="ar-SA" sz="2400" b="1" spc="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ar-SA" dirty="0" smtClean="0"/>
              <a:t>الإتصال اللاسلكي</a:t>
            </a:r>
            <a:endParaRPr lang="ar-SA" dirty="0"/>
          </a:p>
        </p:txBody>
      </p:sp>
      <p:sp>
        <p:nvSpPr>
          <p:cNvPr id="2" name="Content Placeholder 1"/>
          <p:cNvSpPr>
            <a:spLocks noGrp="1"/>
          </p:cNvSpPr>
          <p:nvPr>
            <p:ph idx="1"/>
          </p:nvPr>
        </p:nvSpPr>
        <p:spPr>
          <a:xfrm>
            <a:off x="2971800" y="914400"/>
            <a:ext cx="5715000" cy="4343400"/>
          </a:xfrm>
        </p:spPr>
        <p:txBody>
          <a:bodyPr vert="horz" lIns="91440" tIns="45720" rIns="91440" bIns="45720" rtlCol="0">
            <a:normAutofit/>
          </a:bodyPr>
          <a:lstStyle/>
          <a:p>
            <a:pPr marL="624078" indent="-514350">
              <a:buFont typeface="+mj-lt"/>
              <a:buAutoNum type="arabicPeriod" startAt="2"/>
            </a:pPr>
            <a:r>
              <a:rPr lang="ar-SA" sz="3200" u="sng" dirty="0">
                <a:solidFill>
                  <a:schemeClr val="accent1">
                    <a:lumMod val="75000"/>
                  </a:schemeClr>
                </a:solidFill>
              </a:rPr>
              <a:t>تقنية واي فاي </a:t>
            </a:r>
          </a:p>
          <a:p>
            <a:pPr lvl="3">
              <a:buFont typeface="Arial" pitchFamily="34" charset="0"/>
              <a:buChar char="•"/>
            </a:pPr>
            <a:r>
              <a:rPr lang="ar-SA" sz="2800" dirty="0"/>
              <a:t>الأسرع انتشارا.</a:t>
            </a:r>
          </a:p>
          <a:p>
            <a:pPr lvl="3">
              <a:buFont typeface="Arial" pitchFamily="34" charset="0"/>
              <a:buChar char="•"/>
            </a:pPr>
            <a:r>
              <a:rPr lang="ar-SA" sz="2800" dirty="0"/>
              <a:t>امكانية الاتصال اللاسلكي بالشبكات المتوافرة.</a:t>
            </a:r>
          </a:p>
          <a:p>
            <a:pPr lvl="3">
              <a:buFont typeface="Arial" pitchFamily="34" charset="0"/>
              <a:buChar char="•"/>
            </a:pPr>
            <a:r>
              <a:rPr lang="ar-SA" sz="2800" dirty="0"/>
              <a:t>سرعتها أقل من سرعة الاتصال عن طريق كابل </a:t>
            </a:r>
            <a:r>
              <a:rPr lang="en-US" sz="2800" dirty="0"/>
              <a:t>DSL</a:t>
            </a:r>
            <a:r>
              <a:rPr lang="ar-SA" sz="2800" dirty="0"/>
              <a:t> ولكنها كافية للعمل وتحميل ونقل الملفات  دون انقطاع. </a:t>
            </a:r>
          </a:p>
          <a:p>
            <a:pPr marL="624078" indent="-514350">
              <a:buFont typeface="+mj-lt"/>
              <a:buAutoNum type="arabicPeriod" startAt="2"/>
            </a:pPr>
            <a:endParaRPr lang="ar-SA" sz="3200" u="sng" dirty="0">
              <a:solidFill>
                <a:schemeClr val="accent1">
                  <a:lumMod val="75000"/>
                </a:schemeClr>
              </a:solidFill>
            </a:endParaRPr>
          </a:p>
        </p:txBody>
      </p:sp>
      <p:pic>
        <p:nvPicPr>
          <p:cNvPr id="4" name="Picture 6" descr="http://images.pcworld.com/howto/graphics/139985-introSlide.jpg"/>
          <p:cNvPicPr>
            <a:picLocks noChangeAspect="1" noChangeArrowheads="1"/>
          </p:cNvPicPr>
          <p:nvPr/>
        </p:nvPicPr>
        <p:blipFill>
          <a:blip r:embed="rId3" cstate="print"/>
          <a:srcRect/>
          <a:stretch>
            <a:fillRect/>
          </a:stretch>
        </p:blipFill>
        <p:spPr bwMode="auto">
          <a:xfrm>
            <a:off x="541867" y="2971800"/>
            <a:ext cx="2072986" cy="1676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7" descr="http://www.naniscoffee.com/img/wifi.png"/>
          <p:cNvPicPr>
            <a:picLocks noChangeAspect="1" noChangeArrowheads="1"/>
          </p:cNvPicPr>
          <p:nvPr/>
        </p:nvPicPr>
        <p:blipFill>
          <a:blip r:embed="rId4" cstate="print"/>
          <a:srcRect/>
          <a:stretch>
            <a:fillRect/>
          </a:stretch>
        </p:blipFill>
        <p:spPr bwMode="auto">
          <a:xfrm>
            <a:off x="541868" y="1066800"/>
            <a:ext cx="2072986" cy="15716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ar-SA" dirty="0" smtClean="0"/>
              <a:t>الإتصال اللاسلكي</a:t>
            </a:r>
            <a:endParaRPr lang="ar-SA" dirty="0"/>
          </a:p>
        </p:txBody>
      </p:sp>
      <p:sp>
        <p:nvSpPr>
          <p:cNvPr id="2" name="Content Placeholder 1"/>
          <p:cNvSpPr>
            <a:spLocks noGrp="1"/>
          </p:cNvSpPr>
          <p:nvPr>
            <p:ph idx="1"/>
          </p:nvPr>
        </p:nvSpPr>
        <p:spPr>
          <a:xfrm>
            <a:off x="3505200" y="914400"/>
            <a:ext cx="5486400" cy="4724400"/>
          </a:xfrm>
        </p:spPr>
        <p:txBody>
          <a:bodyPr vert="horz" lIns="91440" tIns="45720" rIns="91440" bIns="45720" rtlCol="0">
            <a:normAutofit/>
          </a:bodyPr>
          <a:lstStyle/>
          <a:p>
            <a:pPr marL="624078" indent="-514350">
              <a:buFont typeface="+mj-lt"/>
              <a:buAutoNum type="arabicPeriod" startAt="2"/>
            </a:pPr>
            <a:r>
              <a:rPr lang="ar-SA" sz="3200" u="sng" dirty="0">
                <a:solidFill>
                  <a:schemeClr val="accent1">
                    <a:lumMod val="75000"/>
                  </a:schemeClr>
                </a:solidFill>
              </a:rPr>
              <a:t>تقنية بلوتوث</a:t>
            </a:r>
          </a:p>
          <a:p>
            <a:pPr lvl="3">
              <a:buFont typeface="Arial" pitchFamily="34" charset="0"/>
              <a:buChar char="•"/>
            </a:pPr>
            <a:r>
              <a:rPr lang="ar-SA" sz="2800" dirty="0"/>
              <a:t>عن طريق هذه التقنية يمكن الاتصال بين حاسب وآخر أو جوال او أي جهاز رقمي آخر .</a:t>
            </a:r>
          </a:p>
          <a:p>
            <a:pPr lvl="3">
              <a:buFont typeface="Arial" pitchFamily="34" charset="0"/>
              <a:buChar char="•"/>
            </a:pPr>
            <a:r>
              <a:rPr lang="ar-SA" sz="2800" dirty="0"/>
              <a:t>محدودة جدا في المسافه التي يمكن أن تعمل بها .</a:t>
            </a:r>
          </a:p>
          <a:p>
            <a:pPr lvl="3">
              <a:buFont typeface="Arial" pitchFamily="34" charset="0"/>
              <a:buChar char="•"/>
            </a:pPr>
            <a:r>
              <a:rPr lang="ar-SA" sz="2800" dirty="0"/>
              <a:t>الهدف هو عمل شبكة داخلية صغيره ضمن مساحة محدودة دون الحاجه لتوصيل أسلاك .</a:t>
            </a:r>
          </a:p>
          <a:p>
            <a:pPr marL="624078" indent="-514350">
              <a:buFont typeface="+mj-lt"/>
              <a:buAutoNum type="arabicPeriod" startAt="2"/>
            </a:pPr>
            <a:endParaRPr lang="ar-SA" sz="3200" u="sng" dirty="0">
              <a:solidFill>
                <a:schemeClr val="accent1">
                  <a:lumMod val="75000"/>
                </a:schemeClr>
              </a:solidFill>
            </a:endParaRPr>
          </a:p>
        </p:txBody>
      </p:sp>
      <p:pic>
        <p:nvPicPr>
          <p:cNvPr id="4" name="Picture 6" descr="http://www.pwkits.org/wp-content/uploads/2008/07/bluetooth3.jpg"/>
          <p:cNvPicPr>
            <a:picLocks noChangeAspect="1" noChangeArrowheads="1"/>
          </p:cNvPicPr>
          <p:nvPr/>
        </p:nvPicPr>
        <p:blipFill>
          <a:blip r:embed="rId3" cstate="print"/>
          <a:srcRect/>
          <a:stretch>
            <a:fillRect/>
          </a:stretch>
        </p:blipFill>
        <p:spPr bwMode="auto">
          <a:xfrm>
            <a:off x="457200" y="1524000"/>
            <a:ext cx="3000375" cy="3429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ar-SA" dirty="0" smtClean="0"/>
              <a:t>أنواع الشبكات</a:t>
            </a:r>
            <a:endParaRPr lang="ar-SA" dirty="0"/>
          </a:p>
        </p:txBody>
      </p:sp>
      <p:sp>
        <p:nvSpPr>
          <p:cNvPr id="2" name="Content Placeholder 1"/>
          <p:cNvSpPr>
            <a:spLocks noGrp="1"/>
          </p:cNvSpPr>
          <p:nvPr>
            <p:ph idx="1"/>
          </p:nvPr>
        </p:nvSpPr>
        <p:spPr>
          <a:xfrm>
            <a:off x="838200" y="2362200"/>
            <a:ext cx="7520940" cy="3198849"/>
          </a:xfrm>
        </p:spPr>
        <p:txBody>
          <a:bodyPr>
            <a:normAutofit/>
          </a:bodyPr>
          <a:lstStyle/>
          <a:p>
            <a:pPr marL="1028700" lvl="1" indent="-571500">
              <a:buFont typeface="+mj-lt"/>
              <a:buAutoNum type="arabicPeriod"/>
            </a:pPr>
            <a:r>
              <a:rPr lang="ar-SA" sz="2400" dirty="0" smtClean="0"/>
              <a:t>الشبكة </a:t>
            </a:r>
            <a:r>
              <a:rPr lang="ar-SA" sz="2400" dirty="0" smtClean="0"/>
              <a:t>المحلية  </a:t>
            </a:r>
            <a:r>
              <a:rPr lang="en-US" sz="2400" dirty="0" smtClean="0"/>
              <a:t>Local Area Networks ( LAN )</a:t>
            </a:r>
            <a:endParaRPr lang="ar-SA" sz="2400" dirty="0" smtClean="0"/>
          </a:p>
          <a:p>
            <a:pPr marL="1769364" lvl="3" indent="-571500">
              <a:buFont typeface="+mj-lt"/>
              <a:buAutoNum type="arabicPeriod"/>
            </a:pPr>
            <a:r>
              <a:rPr lang="ar-SA" sz="3200" dirty="0" smtClean="0"/>
              <a:t>الخادم والعميل </a:t>
            </a:r>
            <a:r>
              <a:rPr lang="en-US" sz="3200" dirty="0" smtClean="0"/>
              <a:t>Client and Server </a:t>
            </a:r>
          </a:p>
          <a:p>
            <a:pPr marL="1769364" lvl="3" indent="-571500">
              <a:buFont typeface="+mj-lt"/>
              <a:buAutoNum type="arabicPeriod"/>
            </a:pPr>
            <a:r>
              <a:rPr lang="ar-SA" sz="3200" dirty="0" smtClean="0"/>
              <a:t>الند للند</a:t>
            </a:r>
            <a:r>
              <a:rPr lang="en-US" sz="3200" dirty="0" smtClean="0"/>
              <a:t>    Peer to Peer </a:t>
            </a:r>
            <a:endParaRPr lang="ar-SA" sz="3200" dirty="0" smtClean="0"/>
          </a:p>
          <a:p>
            <a:pPr marL="1028700" lvl="1" indent="-571500">
              <a:buFont typeface="+mj-lt"/>
              <a:buAutoNum type="arabicPeriod"/>
            </a:pPr>
            <a:r>
              <a:rPr lang="ar-SA" sz="2400" dirty="0" smtClean="0"/>
              <a:t>شبكة المدن</a:t>
            </a:r>
            <a:r>
              <a:rPr lang="en-US" sz="2400" dirty="0" smtClean="0"/>
              <a:t>  </a:t>
            </a:r>
            <a:r>
              <a:rPr lang="ar-SA" sz="2400" dirty="0" smtClean="0"/>
              <a:t> </a:t>
            </a:r>
            <a:r>
              <a:rPr lang="en-US" sz="2400" dirty="0" smtClean="0"/>
              <a:t>Metropolitan Area Networks (MAN)</a:t>
            </a:r>
            <a:endParaRPr lang="ar-SA" sz="2400" dirty="0" smtClean="0"/>
          </a:p>
          <a:p>
            <a:pPr marL="1028700" lvl="1" indent="-571500">
              <a:buFont typeface="+mj-lt"/>
              <a:buAutoNum type="arabicPeriod"/>
            </a:pPr>
            <a:r>
              <a:rPr lang="ar-SA" sz="2400" dirty="0" smtClean="0"/>
              <a:t>الشبكة الواسعه </a:t>
            </a:r>
            <a:r>
              <a:rPr lang="en-US" sz="2400" dirty="0" smtClean="0"/>
              <a:t>Wide Area Networks (WAN)</a:t>
            </a:r>
            <a:endParaRPr lang="ar-SA" sz="2400" dirty="0" smtClean="0"/>
          </a:p>
          <a:p>
            <a:endParaRPr lang="ar-SA" sz="2400" dirty="0"/>
          </a:p>
        </p:txBody>
      </p:sp>
      <p:sp>
        <p:nvSpPr>
          <p:cNvPr id="5" name="مستطيل 4"/>
          <p:cNvSpPr/>
          <p:nvPr/>
        </p:nvSpPr>
        <p:spPr>
          <a:xfrm>
            <a:off x="4419600" y="1371600"/>
            <a:ext cx="3926075" cy="769441"/>
          </a:xfrm>
          <a:prstGeom prst="rect">
            <a:avLst/>
          </a:prstGeom>
          <a:noFill/>
        </p:spPr>
        <p:txBody>
          <a:bodyPr wrap="none" lIns="91440" tIns="45720" rIns="91440" bIns="45720">
            <a:spAutoFit/>
          </a:bodyPr>
          <a:lstStyle/>
          <a:p>
            <a:pPr algn="ctr"/>
            <a:r>
              <a:rPr lang="ar-SA" sz="4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حسب البعد الجغرافي</a:t>
            </a:r>
            <a:endParaRPr lang="ar-SA" sz="4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ar-SA" dirty="0" smtClean="0"/>
              <a:t>أنواع الشبكات</a:t>
            </a:r>
            <a:endParaRPr lang="ar-SA" dirty="0"/>
          </a:p>
        </p:txBody>
      </p:sp>
      <p:sp>
        <p:nvSpPr>
          <p:cNvPr id="2" name="Content Placeholder 1"/>
          <p:cNvSpPr>
            <a:spLocks noGrp="1"/>
          </p:cNvSpPr>
          <p:nvPr>
            <p:ph idx="1"/>
          </p:nvPr>
        </p:nvSpPr>
        <p:spPr/>
        <p:txBody>
          <a:bodyPr vert="horz" lIns="91440" tIns="45720" rIns="91440" bIns="45720" rtlCol="0">
            <a:normAutofit lnSpcReduction="10000"/>
          </a:bodyPr>
          <a:lstStyle/>
          <a:p>
            <a:endParaRPr lang="ar-SA" sz="2400" dirty="0"/>
          </a:p>
          <a:p>
            <a:pPr marL="457200" indent="-457200">
              <a:buFont typeface="+mj-lt"/>
              <a:buAutoNum type="arabicPeriod"/>
            </a:pPr>
            <a:r>
              <a:rPr lang="ar-SA" sz="2400" dirty="0"/>
              <a:t>الشبكة المحلية  </a:t>
            </a:r>
            <a:r>
              <a:rPr lang="en-US" sz="2400" dirty="0"/>
              <a:t>Local Area Networks ( LAN) </a:t>
            </a:r>
            <a:r>
              <a:rPr lang="ar-SA" sz="2400" dirty="0"/>
              <a:t>مجموعة من الحاسبات تتصل ببعضها في مساحة محدودة</a:t>
            </a:r>
          </a:p>
          <a:p>
            <a:pPr marL="1028700" lvl="1" indent="-571500">
              <a:buFont typeface="Arial" pitchFamily="34" charset="0"/>
              <a:buChar char="•"/>
            </a:pPr>
            <a:r>
              <a:rPr lang="ar-SA" sz="2400" dirty="0"/>
              <a:t>يتسم هذا النوع من الشبكات بالبساطه في التركيب والعمل </a:t>
            </a:r>
          </a:p>
          <a:p>
            <a:pPr marL="1028700" lvl="1" indent="-571500">
              <a:buFont typeface="Arial" pitchFamily="34" charset="0"/>
              <a:buChar char="•"/>
            </a:pPr>
            <a:r>
              <a:rPr lang="ar-SA" sz="2400" dirty="0"/>
              <a:t>تتراوح مساحة الاتصال بهذه الشبكة من عدة أمتار الى عدة كيلومترات.</a:t>
            </a:r>
          </a:p>
          <a:p>
            <a:pPr marL="1028700" lvl="1" indent="-571500">
              <a:buFont typeface="Arial" pitchFamily="34" charset="0"/>
              <a:buChar char="•"/>
            </a:pPr>
            <a:r>
              <a:rPr lang="ar-SA" sz="2400" dirty="0"/>
              <a:t>تستخدم بها غالبا كابلات الأسلاك المتداخلة</a:t>
            </a:r>
            <a:r>
              <a:rPr lang="ar-SA" sz="2400" dirty="0" smtClean="0"/>
              <a:t>.</a:t>
            </a:r>
          </a:p>
          <a:p>
            <a:pPr marL="1028700" lvl="1" indent="-571500">
              <a:buFont typeface="Arial" pitchFamily="34" charset="0"/>
              <a:buChar char="•"/>
            </a:pPr>
            <a:endParaRPr lang="ar-SA" sz="2400" dirty="0"/>
          </a:p>
          <a:p>
            <a:pPr marL="1028700" lvl="1" indent="-571500">
              <a:buFont typeface="Arial" pitchFamily="34" charset="0"/>
              <a:buChar char="•"/>
            </a:pPr>
            <a:r>
              <a:rPr lang="ar-SA" sz="2400" dirty="0" smtClean="0"/>
              <a:t>ولها نوعين كما يلي :</a:t>
            </a:r>
            <a:endParaRPr lang="ar-SA"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ar-SA" dirty="0" smtClean="0"/>
              <a:t>أنواع الشبكات</a:t>
            </a:r>
            <a:endParaRPr lang="ar-SA" dirty="0"/>
          </a:p>
        </p:txBody>
      </p:sp>
      <p:sp>
        <p:nvSpPr>
          <p:cNvPr id="2" name="Content Placeholder 1"/>
          <p:cNvSpPr>
            <a:spLocks noGrp="1"/>
          </p:cNvSpPr>
          <p:nvPr>
            <p:ph idx="1"/>
          </p:nvPr>
        </p:nvSpPr>
        <p:spPr>
          <a:xfrm>
            <a:off x="457200" y="1752600"/>
            <a:ext cx="8534400" cy="4572000"/>
          </a:xfrm>
        </p:spPr>
        <p:txBody>
          <a:bodyPr vert="horz" lIns="91440" tIns="45720" rIns="91440" bIns="45720" rtlCol="0">
            <a:normAutofit/>
          </a:bodyPr>
          <a:lstStyle/>
          <a:p>
            <a:pPr marL="457200" indent="-457200">
              <a:buFont typeface="+mj-lt"/>
              <a:buAutoNum type="arabicParenR"/>
            </a:pPr>
            <a:r>
              <a:rPr lang="ar-SA" sz="2400" dirty="0">
                <a:solidFill>
                  <a:schemeClr val="accent2">
                    <a:lumMod val="60000"/>
                    <a:lumOff val="40000"/>
                  </a:schemeClr>
                </a:solidFill>
              </a:rPr>
              <a:t>الخادم والعميل </a:t>
            </a:r>
            <a:r>
              <a:rPr lang="en-US" sz="2400" dirty="0">
                <a:solidFill>
                  <a:schemeClr val="accent2">
                    <a:lumMod val="60000"/>
                    <a:lumOff val="40000"/>
                  </a:schemeClr>
                </a:solidFill>
              </a:rPr>
              <a:t>Client and Server </a:t>
            </a:r>
            <a:r>
              <a:rPr lang="ar-SA" sz="2400" dirty="0">
                <a:solidFill>
                  <a:schemeClr val="accent2">
                    <a:lumMod val="60000"/>
                    <a:lumOff val="40000"/>
                  </a:schemeClr>
                </a:solidFill>
              </a:rPr>
              <a:t>:</a:t>
            </a:r>
            <a:endParaRPr lang="en-US" sz="2400" dirty="0">
              <a:solidFill>
                <a:schemeClr val="accent2">
                  <a:lumMod val="60000"/>
                  <a:lumOff val="40000"/>
                </a:schemeClr>
              </a:solidFill>
            </a:endParaRPr>
          </a:p>
          <a:p>
            <a:pPr marL="1028700" lvl="1" indent="-571500">
              <a:buFont typeface="Arial" pitchFamily="34" charset="0"/>
              <a:buChar char="•"/>
            </a:pPr>
            <a:r>
              <a:rPr lang="ar-SA" sz="2400" dirty="0"/>
              <a:t>تتمثل بجهاز حاسب مركزي كبير وقوي يحتوي على معالجات الفئة الممتازة ذات السرعات العالية، وذاكرة عشوائيه </a:t>
            </a:r>
            <a:r>
              <a:rPr lang="en-US" sz="2400" dirty="0"/>
              <a:t>RAM </a:t>
            </a:r>
            <a:r>
              <a:rPr lang="ar-SA" sz="2400" dirty="0"/>
              <a:t> كبيرة، </a:t>
            </a:r>
            <a:r>
              <a:rPr lang="ar-SA" sz="2400" dirty="0"/>
              <a:t>أ</a:t>
            </a:r>
            <a:r>
              <a:rPr lang="ar-SA" sz="2400" dirty="0"/>
              <a:t>قراص تخزين كبيرة السعة أو مصفوفه من الأقراص يسمى خادم الشبكة أو الملقم. </a:t>
            </a:r>
          </a:p>
          <a:p>
            <a:pPr marL="1028700" lvl="1" indent="-571500">
              <a:buFont typeface="Arial" pitchFamily="34" charset="0"/>
              <a:buChar char="•"/>
            </a:pPr>
            <a:r>
              <a:rPr lang="ar-SA" sz="2400" dirty="0"/>
              <a:t>يقوم الخادم بالتحكم وإدارة الشبكة، تخزن به البرامج الرئيسية لعملها مثل برامج نظم تشغيل الشبكة مثل (</a:t>
            </a:r>
            <a:r>
              <a:rPr lang="en-US" sz="2400" dirty="0"/>
              <a:t>NetWare</a:t>
            </a:r>
            <a:r>
              <a:rPr lang="ar-SA" sz="2400" dirty="0"/>
              <a:t>،</a:t>
            </a:r>
            <a:r>
              <a:rPr lang="en-US" sz="2400" dirty="0"/>
              <a:t> Novel </a:t>
            </a:r>
            <a:r>
              <a:rPr lang="ar-SA" sz="2400" dirty="0"/>
              <a:t>،</a:t>
            </a:r>
            <a:r>
              <a:rPr lang="en-US" sz="2400" dirty="0" err="1"/>
              <a:t>WindowsNT</a:t>
            </a:r>
            <a:r>
              <a:rPr lang="ar-SA" sz="2400" dirty="0"/>
              <a:t>)، والبرامج التطبيقية </a:t>
            </a:r>
            <a:r>
              <a:rPr lang="ar-SA" sz="2400" dirty="0" err="1"/>
              <a:t>ايضا</a:t>
            </a:r>
            <a:r>
              <a:rPr lang="ar-SA" sz="2400" dirty="0"/>
              <a:t> .</a:t>
            </a:r>
          </a:p>
          <a:p>
            <a:pPr marL="1028700" lvl="1" indent="-571500">
              <a:buFont typeface="Arial" pitchFamily="34" charset="0"/>
              <a:buChar char="•"/>
            </a:pPr>
            <a:r>
              <a:rPr lang="ar-SA" sz="2400" dirty="0" err="1"/>
              <a:t>الأجهزه</a:t>
            </a:r>
            <a:r>
              <a:rPr lang="ar-SA" sz="2400" dirty="0"/>
              <a:t> الأخرى </a:t>
            </a:r>
            <a:r>
              <a:rPr lang="ar-SA" sz="2400" dirty="0" err="1"/>
              <a:t>بالشبكه</a:t>
            </a:r>
            <a:r>
              <a:rPr lang="ar-SA" sz="2400" dirty="0"/>
              <a:t> تسمى العميل وهي أجهزة حاسبات شخصية.</a:t>
            </a:r>
          </a:p>
          <a:p>
            <a:endParaRPr lang="ar-SA"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ar-SA" dirty="0" smtClean="0"/>
              <a:t>أنواع الشبكات</a:t>
            </a:r>
            <a:endParaRPr lang="ar-SA" dirty="0"/>
          </a:p>
        </p:txBody>
      </p:sp>
      <p:pic>
        <p:nvPicPr>
          <p:cNvPr id="4" name="Picture 4" descr="star2"/>
          <p:cNvPicPr>
            <a:picLocks noChangeAspect="1" noChangeArrowheads="1"/>
          </p:cNvPicPr>
          <p:nvPr/>
        </p:nvPicPr>
        <p:blipFill>
          <a:blip r:embed="rId3" cstate="print"/>
          <a:srcRect/>
          <a:stretch>
            <a:fillRect/>
          </a:stretch>
        </p:blipFill>
        <p:spPr bwMode="auto">
          <a:xfrm>
            <a:off x="2170113" y="1219200"/>
            <a:ext cx="4392612" cy="3889375"/>
          </a:xfrm>
          <a:prstGeom prst="rect">
            <a:avLst/>
          </a:prstGeom>
          <a:ln w="38100" cap="sq">
            <a:solidFill>
              <a:schemeClr val="accent1">
                <a:lumMod val="50000"/>
              </a:schemeClr>
            </a:solidFill>
            <a:prstDash val="solid"/>
            <a:miter lim="800000"/>
          </a:ln>
          <a:effectLst>
            <a:outerShdw blurRad="50800" dist="38100" dir="2700000" algn="tl" rotWithShape="0">
              <a:srgbClr val="000000">
                <a:alpha val="43000"/>
              </a:srgbClr>
            </a:outerShdw>
          </a:effectLst>
        </p:spPr>
      </p:pic>
      <p:sp>
        <p:nvSpPr>
          <p:cNvPr id="5" name="AutoShape 5"/>
          <p:cNvSpPr>
            <a:spLocks noChangeArrowheads="1"/>
          </p:cNvSpPr>
          <p:nvPr/>
        </p:nvSpPr>
        <p:spPr bwMode="auto">
          <a:xfrm>
            <a:off x="1233488" y="2586567"/>
            <a:ext cx="2089150" cy="793750"/>
          </a:xfrm>
          <a:prstGeom prst="wedgeRectCallout">
            <a:avLst>
              <a:gd name="adj1" fmla="val 94907"/>
              <a:gd name="adj2" fmla="val 62602"/>
            </a:avLst>
          </a:prstGeom>
          <a:solidFill>
            <a:schemeClr val="bg1"/>
          </a:solidFill>
          <a:ln w="38100">
            <a:solidFill>
              <a:srgbClr val="990033"/>
            </a:solidFill>
            <a:miter lim="800000"/>
            <a:headEnd/>
            <a:tailEnd/>
          </a:ln>
        </p:spPr>
        <p:txBody>
          <a:bodyPr/>
          <a:lstStyle/>
          <a:p>
            <a:pPr algn="ctr" rtl="0"/>
            <a:r>
              <a:rPr lang="ar-SA" sz="3600" dirty="0">
                <a:solidFill>
                  <a:schemeClr val="accent1">
                    <a:lumMod val="75000"/>
                  </a:schemeClr>
                </a:solidFill>
                <a:latin typeface="Perpetua" pitchFamily="18" charset="0"/>
                <a:cs typeface="Times New Roman" pitchFamily="18" charset="0"/>
              </a:rPr>
              <a:t>خــــادم</a:t>
            </a:r>
            <a:endParaRPr lang="en-US" sz="3600" dirty="0">
              <a:solidFill>
                <a:schemeClr val="accent1">
                  <a:lumMod val="75000"/>
                </a:schemeClr>
              </a:solidFill>
              <a:latin typeface="Perpetua" pitchFamily="18" charset="0"/>
            </a:endParaRPr>
          </a:p>
        </p:txBody>
      </p:sp>
      <p:sp>
        <p:nvSpPr>
          <p:cNvPr id="6" name="AutoShape 6"/>
          <p:cNvSpPr>
            <a:spLocks noChangeArrowheads="1"/>
          </p:cNvSpPr>
          <p:nvPr/>
        </p:nvSpPr>
        <p:spPr bwMode="auto">
          <a:xfrm>
            <a:off x="6618818" y="822325"/>
            <a:ext cx="2089150" cy="793750"/>
          </a:xfrm>
          <a:prstGeom prst="wedgeRectCallout">
            <a:avLst>
              <a:gd name="adj1" fmla="val -82977"/>
              <a:gd name="adj2" fmla="val 48000"/>
            </a:avLst>
          </a:prstGeom>
          <a:solidFill>
            <a:schemeClr val="bg1"/>
          </a:solidFill>
          <a:ln w="38100">
            <a:solidFill>
              <a:srgbClr val="990033"/>
            </a:solidFill>
            <a:miter lim="800000"/>
            <a:headEnd/>
            <a:tailEnd/>
          </a:ln>
        </p:spPr>
        <p:txBody>
          <a:bodyPr/>
          <a:lstStyle/>
          <a:p>
            <a:pPr algn="ctr" rtl="0"/>
            <a:r>
              <a:rPr lang="ar-SA" sz="3600" dirty="0">
                <a:solidFill>
                  <a:schemeClr val="accent1">
                    <a:lumMod val="75000"/>
                  </a:schemeClr>
                </a:solidFill>
                <a:latin typeface="Perpetua" pitchFamily="18" charset="0"/>
                <a:cs typeface="Times New Roman" pitchFamily="18" charset="0"/>
              </a:rPr>
              <a:t>عميــل</a:t>
            </a:r>
            <a:endParaRPr lang="en-US" sz="3600" dirty="0">
              <a:solidFill>
                <a:schemeClr val="accent1">
                  <a:lumMod val="75000"/>
                </a:schemeClr>
              </a:solidFill>
              <a:latin typeface="Perpetua"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ar-SA" dirty="0" smtClean="0"/>
              <a:t>أنواع الشبكات</a:t>
            </a:r>
            <a:endParaRPr lang="ar-SA" dirty="0"/>
          </a:p>
        </p:txBody>
      </p:sp>
      <p:sp>
        <p:nvSpPr>
          <p:cNvPr id="2" name="Content Placeholder 1"/>
          <p:cNvSpPr>
            <a:spLocks noGrp="1"/>
          </p:cNvSpPr>
          <p:nvPr>
            <p:ph idx="1"/>
          </p:nvPr>
        </p:nvSpPr>
        <p:spPr/>
        <p:txBody>
          <a:bodyPr>
            <a:normAutofit lnSpcReduction="10000"/>
          </a:bodyPr>
          <a:lstStyle/>
          <a:p>
            <a:pPr marL="457200" indent="-457200">
              <a:lnSpc>
                <a:spcPct val="110000"/>
              </a:lnSpc>
              <a:buClr>
                <a:schemeClr val="accent2">
                  <a:lumMod val="75000"/>
                </a:schemeClr>
              </a:buClr>
              <a:buFont typeface="+mj-lt"/>
              <a:buAutoNum type="arabicParenR" startAt="2"/>
            </a:pPr>
            <a:r>
              <a:rPr lang="ar-SA" sz="2400" dirty="0">
                <a:solidFill>
                  <a:schemeClr val="accent2">
                    <a:lumMod val="60000"/>
                    <a:lumOff val="40000"/>
                  </a:schemeClr>
                </a:solidFill>
              </a:rPr>
              <a:t>الند للند</a:t>
            </a:r>
            <a:r>
              <a:rPr lang="en-US" sz="2400" dirty="0">
                <a:solidFill>
                  <a:schemeClr val="accent2">
                    <a:lumMod val="60000"/>
                    <a:lumOff val="40000"/>
                  </a:schemeClr>
                </a:solidFill>
              </a:rPr>
              <a:t> Peer to Peer </a:t>
            </a:r>
            <a:endParaRPr lang="ar-SA" sz="2400" dirty="0">
              <a:solidFill>
                <a:schemeClr val="accent2">
                  <a:lumMod val="60000"/>
                  <a:lumOff val="40000"/>
                </a:schemeClr>
              </a:solidFill>
            </a:endParaRPr>
          </a:p>
          <a:p>
            <a:pPr marL="1191006" lvl="1" indent="-514350">
              <a:lnSpc>
                <a:spcPct val="110000"/>
              </a:lnSpc>
              <a:buClr>
                <a:schemeClr val="accent2">
                  <a:lumMod val="75000"/>
                </a:schemeClr>
              </a:buClr>
              <a:buFont typeface="Arial" pitchFamily="34" charset="0"/>
              <a:buChar char="•"/>
            </a:pPr>
            <a:r>
              <a:rPr lang="ar-SA" sz="2000" dirty="0" smtClean="0"/>
              <a:t>تكون جميع الوحدات داخل نطاق الشبكة لها نفس مكانة العمل وليس هناك حاسب خادم مكرس لإدارة الشبكة ويمكن لأي جهاز موجود بالشبكة أن يستفيد من الموارد الموجودة على أي جهاز آخر.</a:t>
            </a:r>
          </a:p>
          <a:p>
            <a:pPr marL="1191006" lvl="1" indent="-514350">
              <a:lnSpc>
                <a:spcPct val="110000"/>
              </a:lnSpc>
              <a:buClr>
                <a:schemeClr val="accent2">
                  <a:lumMod val="75000"/>
                </a:schemeClr>
              </a:buClr>
              <a:buFont typeface="Arial" pitchFamily="34" charset="0"/>
              <a:buChar char="•"/>
            </a:pPr>
            <a:endParaRPr lang="ar-SA" sz="2000" u="sng" dirty="0" smtClean="0"/>
          </a:p>
          <a:p>
            <a:pPr marL="1191006" lvl="1" indent="-514350">
              <a:lnSpc>
                <a:spcPct val="110000"/>
              </a:lnSpc>
              <a:buClr>
                <a:schemeClr val="accent2">
                  <a:lumMod val="75000"/>
                </a:schemeClr>
              </a:buClr>
              <a:buFont typeface="Arial" pitchFamily="34" charset="0"/>
              <a:buChar char="•"/>
            </a:pPr>
            <a:r>
              <a:rPr lang="ar-SA" sz="2000" u="sng" dirty="0" smtClean="0"/>
              <a:t>مميزاتها :</a:t>
            </a:r>
          </a:p>
          <a:p>
            <a:pPr marL="1191006" lvl="1" indent="-514350">
              <a:lnSpc>
                <a:spcPct val="110000"/>
              </a:lnSpc>
              <a:buClr>
                <a:schemeClr val="accent2">
                  <a:lumMod val="75000"/>
                </a:schemeClr>
              </a:buClr>
              <a:buFont typeface="+mj-lt"/>
              <a:buAutoNum type="arabicPeriod"/>
            </a:pPr>
            <a:r>
              <a:rPr lang="ar-SA" sz="2000" dirty="0" smtClean="0"/>
              <a:t>سهلة التركيب.</a:t>
            </a:r>
          </a:p>
          <a:p>
            <a:pPr marL="1191006" lvl="1" indent="-514350">
              <a:lnSpc>
                <a:spcPct val="110000"/>
              </a:lnSpc>
              <a:buClr>
                <a:schemeClr val="accent2">
                  <a:lumMod val="75000"/>
                </a:schemeClr>
              </a:buClr>
              <a:buFont typeface="+mj-lt"/>
              <a:buAutoNum type="arabicPeriod"/>
            </a:pPr>
            <a:r>
              <a:rPr lang="ar-SA" sz="2000" dirty="0" smtClean="0"/>
              <a:t>اقتصادية.</a:t>
            </a:r>
          </a:p>
          <a:p>
            <a:pPr marL="1191006" lvl="1" indent="-514350">
              <a:lnSpc>
                <a:spcPct val="110000"/>
              </a:lnSpc>
              <a:buClr>
                <a:schemeClr val="accent2">
                  <a:lumMod val="75000"/>
                </a:schemeClr>
              </a:buClr>
              <a:buFont typeface="+mj-lt"/>
              <a:buAutoNum type="arabicPeriod"/>
            </a:pPr>
            <a:r>
              <a:rPr lang="ar-SA" sz="2000" dirty="0" smtClean="0"/>
              <a:t>قابله للتوسع.</a:t>
            </a:r>
          </a:p>
          <a:p>
            <a:pPr marL="1191006" lvl="1" indent="-514350">
              <a:lnSpc>
                <a:spcPct val="110000"/>
              </a:lnSpc>
              <a:buClr>
                <a:schemeClr val="accent2">
                  <a:lumMod val="75000"/>
                </a:schemeClr>
              </a:buClr>
              <a:buFont typeface="+mj-lt"/>
              <a:buAutoNum type="arabicPeriod"/>
            </a:pPr>
            <a:r>
              <a:rPr lang="ar-SA" sz="2000" dirty="0" smtClean="0"/>
              <a:t>يمكن الاستفاده من هذه التقنية لعمل شبكة منزلية.</a:t>
            </a:r>
            <a:endParaRPr lang="en-US" sz="2000" dirty="0" smtClean="0"/>
          </a:p>
          <a:p>
            <a:endParaRPr lang="ar-SA" sz="3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ar-SA" dirty="0" smtClean="0"/>
              <a:t>أنواع الشبكات</a:t>
            </a:r>
            <a:endParaRPr lang="ar-SA" dirty="0"/>
          </a:p>
        </p:txBody>
      </p:sp>
      <p:sp>
        <p:nvSpPr>
          <p:cNvPr id="2" name="Content Placeholder 1"/>
          <p:cNvSpPr>
            <a:spLocks noGrp="1"/>
          </p:cNvSpPr>
          <p:nvPr>
            <p:ph idx="1"/>
          </p:nvPr>
        </p:nvSpPr>
        <p:spPr/>
        <p:txBody>
          <a:bodyPr>
            <a:normAutofit/>
          </a:bodyPr>
          <a:lstStyle/>
          <a:p>
            <a:pPr marL="772668" lvl="1" indent="-571500">
              <a:spcBef>
                <a:spcPts val="400"/>
              </a:spcBef>
              <a:buSzPct val="68000"/>
              <a:buFont typeface="+mj-lt"/>
              <a:buAutoNum type="arabicPeriod" startAt="2"/>
            </a:pPr>
            <a:r>
              <a:rPr lang="ar-SA" sz="2800" u="sng" dirty="0" smtClean="0">
                <a:solidFill>
                  <a:schemeClr val="accent1">
                    <a:lumMod val="75000"/>
                  </a:schemeClr>
                </a:solidFill>
              </a:rPr>
              <a:t>شبكة المدن </a:t>
            </a:r>
            <a:r>
              <a:rPr lang="en-US" sz="2800" u="sng" dirty="0" smtClean="0">
                <a:solidFill>
                  <a:schemeClr val="accent1">
                    <a:lumMod val="75000"/>
                  </a:schemeClr>
                </a:solidFill>
              </a:rPr>
              <a:t>Metropolitan Area Networks (MAN)</a:t>
            </a:r>
            <a:r>
              <a:rPr lang="ar-SA" sz="2800" u="sng" dirty="0" smtClean="0">
                <a:solidFill>
                  <a:schemeClr val="accent1">
                    <a:lumMod val="75000"/>
                  </a:schemeClr>
                </a:solidFill>
              </a:rPr>
              <a:t/>
            </a:r>
            <a:br>
              <a:rPr lang="ar-SA" sz="2800" u="sng" dirty="0" smtClean="0">
                <a:solidFill>
                  <a:schemeClr val="accent1">
                    <a:lumMod val="75000"/>
                  </a:schemeClr>
                </a:solidFill>
              </a:rPr>
            </a:br>
            <a:endParaRPr lang="ar-SA" sz="2800" u="sng" dirty="0" smtClean="0">
              <a:solidFill>
                <a:schemeClr val="accent1">
                  <a:lumMod val="75000"/>
                </a:schemeClr>
              </a:solidFill>
            </a:endParaRPr>
          </a:p>
          <a:p>
            <a:pPr marL="201168" lvl="1" indent="0">
              <a:spcBef>
                <a:spcPts val="400"/>
              </a:spcBef>
              <a:buSzPct val="68000"/>
              <a:buNone/>
            </a:pPr>
            <a:r>
              <a:rPr lang="ar-SA" sz="2000" dirty="0" smtClean="0"/>
              <a:t>تشبه </a:t>
            </a:r>
            <a:r>
              <a:rPr lang="ar-SA" sz="2000" dirty="0" smtClean="0"/>
              <a:t>الشبكة المحلية الا انها اكبر نطاقاً منها،  حيث أنها تمتد لتوصل شبكة من أطراف المدينه  الى المركز الرئيسي .</a:t>
            </a:r>
          </a:p>
          <a:p>
            <a:pPr marL="1191006" lvl="1" indent="-514350">
              <a:buNone/>
            </a:pPr>
            <a:r>
              <a:rPr lang="ar-SA" sz="2000" dirty="0" smtClean="0"/>
              <a:t>      </a:t>
            </a:r>
            <a:r>
              <a:rPr lang="ar-SA" sz="2000" b="1" dirty="0" smtClean="0"/>
              <a:t>مثل</a:t>
            </a:r>
            <a:r>
              <a:rPr lang="ar-SA" sz="2000" dirty="0" smtClean="0"/>
              <a:t> توزيع فروع البنوك بالمقر أو المركز الرئيسي .</a:t>
            </a:r>
          </a:p>
          <a:p>
            <a:pPr marL="1191006" lvl="1" indent="-514350">
              <a:buFont typeface="Arial" pitchFamily="34" charset="0"/>
              <a:buChar char="•"/>
            </a:pPr>
            <a:r>
              <a:rPr lang="ar-SA" sz="2000" dirty="0" smtClean="0"/>
              <a:t>تصل مساحة الاتصال بين الحاسبات إلى أكثر من 10 كيلومترات.</a:t>
            </a:r>
          </a:p>
          <a:p>
            <a:pPr marL="1191006" lvl="1" indent="-514350">
              <a:buFont typeface="Arial" pitchFamily="34" charset="0"/>
              <a:buChar char="•"/>
            </a:pPr>
            <a:r>
              <a:rPr lang="ar-SA" sz="2000" dirty="0" smtClean="0"/>
              <a:t>تستخدم بها كافة انواع الكابلات من خطوط الهاتف </a:t>
            </a:r>
            <a:r>
              <a:rPr lang="ar-SA" sz="2000" dirty="0" err="1" smtClean="0"/>
              <a:t>الى</a:t>
            </a:r>
            <a:r>
              <a:rPr lang="ar-SA" sz="2000" dirty="0" smtClean="0"/>
              <a:t> الألياف البصرية.</a:t>
            </a:r>
          </a:p>
          <a:p>
            <a:pPr marL="1191006" lvl="1" indent="-514350">
              <a:buFont typeface="Arial" pitchFamily="34" charset="0"/>
              <a:buChar char="•"/>
            </a:pPr>
            <a:r>
              <a:rPr lang="ar-SA" sz="2000" dirty="0" smtClean="0"/>
              <a:t>يمكن استخدام الاتصال اللاسلكي لربط الشبكات ببعض. </a:t>
            </a:r>
          </a:p>
          <a:p>
            <a:endParaRPr lang="ar-SA" sz="32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ar-SA" dirty="0" smtClean="0"/>
              <a:t>أنواع الشبكات</a:t>
            </a:r>
            <a:endParaRPr lang="ar-SA" dirty="0"/>
          </a:p>
        </p:txBody>
      </p:sp>
      <p:sp>
        <p:nvSpPr>
          <p:cNvPr id="2" name="Content Placeholder 1"/>
          <p:cNvSpPr>
            <a:spLocks noGrp="1"/>
          </p:cNvSpPr>
          <p:nvPr>
            <p:ph idx="1"/>
          </p:nvPr>
        </p:nvSpPr>
        <p:spPr/>
        <p:txBody>
          <a:bodyPr>
            <a:normAutofit/>
          </a:bodyPr>
          <a:lstStyle/>
          <a:p>
            <a:pPr marL="457200" lvl="1" indent="0">
              <a:buNone/>
            </a:pPr>
            <a:endParaRPr lang="ar-SA" sz="2800" u="sng" dirty="0" smtClean="0">
              <a:solidFill>
                <a:schemeClr val="accent1">
                  <a:lumMod val="75000"/>
                </a:schemeClr>
              </a:solidFill>
            </a:endParaRPr>
          </a:p>
          <a:p>
            <a:pPr marL="1028700" lvl="1" indent="-571500">
              <a:buFont typeface="+mj-lt"/>
              <a:buAutoNum type="arabicPeriod" startAt="3"/>
            </a:pPr>
            <a:r>
              <a:rPr lang="ar-SA" sz="2800" u="sng" dirty="0" smtClean="0">
                <a:solidFill>
                  <a:schemeClr val="accent1">
                    <a:lumMod val="75000"/>
                  </a:schemeClr>
                </a:solidFill>
              </a:rPr>
              <a:t>الشبكة الواسعه </a:t>
            </a:r>
            <a:r>
              <a:rPr lang="en-US" sz="2800" u="sng" dirty="0" smtClean="0">
                <a:solidFill>
                  <a:schemeClr val="accent1">
                    <a:lumMod val="75000"/>
                  </a:schemeClr>
                </a:solidFill>
              </a:rPr>
              <a:t>Wide Area Networks (WAN)</a:t>
            </a:r>
            <a:r>
              <a:rPr lang="ar-SA" sz="2000" dirty="0" smtClean="0"/>
              <a:t/>
            </a:r>
            <a:br>
              <a:rPr lang="ar-SA" sz="2000" dirty="0" smtClean="0"/>
            </a:br>
            <a:endParaRPr lang="ar-SA" sz="2000" dirty="0" smtClean="0"/>
          </a:p>
          <a:p>
            <a:pPr marL="1191006" lvl="1" indent="-514350">
              <a:buFont typeface="Arial" pitchFamily="34" charset="0"/>
              <a:buChar char="•"/>
            </a:pPr>
            <a:r>
              <a:rPr lang="ar-SA" sz="2000" dirty="0" smtClean="0"/>
              <a:t>شبكة على نطاق أوسع تمتد لتصل المدن ببعضها .</a:t>
            </a:r>
          </a:p>
          <a:p>
            <a:pPr marL="1191006" lvl="1" indent="-514350">
              <a:buFont typeface="Arial" pitchFamily="34" charset="0"/>
              <a:buChar char="•"/>
            </a:pPr>
            <a:r>
              <a:rPr lang="ar-SA" sz="2000" dirty="0" smtClean="0"/>
              <a:t>تصل مجموعة الشبكات المحلية ببعض لتكوين شبكه اكبر .</a:t>
            </a:r>
          </a:p>
          <a:p>
            <a:pPr marL="1191006" lvl="1" indent="-514350">
              <a:buNone/>
            </a:pPr>
            <a:r>
              <a:rPr lang="ar-SA" sz="2000" dirty="0" smtClean="0"/>
              <a:t>      </a:t>
            </a:r>
            <a:r>
              <a:rPr lang="ar-SA" sz="2000" b="1" dirty="0" smtClean="0"/>
              <a:t>مثل </a:t>
            </a:r>
            <a:r>
              <a:rPr lang="ar-SA" sz="2000" dirty="0" smtClean="0"/>
              <a:t>توصيل افرع البنك كلها الموجوده في مدن مختلفه</a:t>
            </a:r>
          </a:p>
          <a:p>
            <a:pPr marL="1191006" lvl="1" indent="-514350">
              <a:buFont typeface="Arial" pitchFamily="34" charset="0"/>
              <a:buChar char="•"/>
            </a:pPr>
            <a:r>
              <a:rPr lang="ar-SA" sz="2000" dirty="0" smtClean="0"/>
              <a:t>يستخدم فيه الاتصال السلكي واللاسلكي معا ً .</a:t>
            </a:r>
          </a:p>
          <a:p>
            <a:endParaRPr lang="ar-SA"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تساؤلات</a:t>
            </a:r>
            <a:endParaRPr lang="ar-SA" dirty="0"/>
          </a:p>
        </p:txBody>
      </p:sp>
      <p:sp>
        <p:nvSpPr>
          <p:cNvPr id="3" name="Content Placeholder 2"/>
          <p:cNvSpPr>
            <a:spLocks noGrp="1"/>
          </p:cNvSpPr>
          <p:nvPr>
            <p:ph idx="1"/>
          </p:nvPr>
        </p:nvSpPr>
        <p:spPr/>
        <p:txBody>
          <a:bodyPr/>
          <a:lstStyle/>
          <a:p>
            <a:endParaRPr lang="ar-SA" sz="2800" b="1" dirty="0" smtClean="0"/>
          </a:p>
          <a:p>
            <a:r>
              <a:rPr lang="ar-SA" sz="2800" dirty="0" smtClean="0"/>
              <a:t>عندما ترسلين بطلب إضافة مادة من جهاز الحاسب الآلي في منزلك كيف يحدث تعديل على الحاسب المركزي للجامعة وتتم إضافة المادة على جدولك؟</a:t>
            </a:r>
          </a:p>
          <a:p>
            <a:endParaRPr lang="ar-SA" sz="2800" dirty="0" smtClean="0"/>
          </a:p>
          <a:p>
            <a:r>
              <a:rPr lang="ar-SA" sz="2800" dirty="0" smtClean="0"/>
              <a:t>عندما تكونين في السوق ويتم الصرف من بطاقتك الصراف كيف يصل الامر إلى البنك ويتم الخصم من حسابك؟ </a:t>
            </a: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ar-SA" sz="4000" dirty="0" smtClean="0"/>
              <a:t>الشبكات</a:t>
            </a:r>
            <a:endParaRPr lang="ar-SA" sz="4000" dirty="0"/>
          </a:p>
        </p:txBody>
      </p:sp>
      <p:sp>
        <p:nvSpPr>
          <p:cNvPr id="2" name="Content Placeholder 1"/>
          <p:cNvSpPr>
            <a:spLocks noGrp="1"/>
          </p:cNvSpPr>
          <p:nvPr>
            <p:ph idx="1"/>
          </p:nvPr>
        </p:nvSpPr>
        <p:spPr/>
        <p:txBody>
          <a:bodyPr>
            <a:normAutofit/>
          </a:bodyPr>
          <a:lstStyle/>
          <a:p>
            <a:pPr>
              <a:buFont typeface="Arial" pitchFamily="34" charset="0"/>
              <a:buChar char="•"/>
            </a:pPr>
            <a:r>
              <a:rPr lang="ar-SA" sz="2400" b="1" u="sng" dirty="0" smtClean="0"/>
              <a:t>الشَبكة</a:t>
            </a:r>
            <a:r>
              <a:rPr lang="ar-SA" sz="2400" b="1" u="sng" dirty="0" smtClean="0">
                <a:solidFill>
                  <a:schemeClr val="accent1">
                    <a:lumMod val="75000"/>
                  </a:schemeClr>
                </a:solidFill>
              </a:rPr>
              <a:t> </a:t>
            </a:r>
          </a:p>
          <a:p>
            <a:pPr>
              <a:buNone/>
            </a:pPr>
            <a:r>
              <a:rPr lang="ar-SA" sz="2400" dirty="0" smtClean="0"/>
              <a:t>  هي ربط أجهزة الحاسب ببعضها بحيث يمكن الاتصال وتبادل المعلومات فيما بينها ويحتاج كل جهاز حاسب ضمن الشبكة الى بطاقة شبكة تثبت داخله .</a:t>
            </a:r>
          </a:p>
          <a:p>
            <a:pPr>
              <a:buFont typeface="Arial" pitchFamily="34" charset="0"/>
              <a:buChar char="•"/>
            </a:pPr>
            <a:endParaRPr lang="ar-SA" sz="2400" dirty="0" smtClean="0"/>
          </a:p>
          <a:p>
            <a:pPr lvl="1">
              <a:buFont typeface="Arial" pitchFamily="34" charset="0"/>
              <a:buChar char="•"/>
            </a:pPr>
            <a:r>
              <a:rPr lang="ar-SA" sz="2400" dirty="0" smtClean="0"/>
              <a:t>يمكن ربط الشبكات </a:t>
            </a:r>
            <a:r>
              <a:rPr lang="ar-SA" sz="2400" dirty="0" err="1" smtClean="0"/>
              <a:t>ببعضها</a:t>
            </a:r>
            <a:r>
              <a:rPr lang="ar-SA" sz="2400" dirty="0" smtClean="0"/>
              <a:t> إما عن بطريقة مباشرة ( سلكية ) أو طريقة غير مباشرة ( لاسلكية ). </a:t>
            </a:r>
          </a:p>
          <a:p>
            <a:pPr>
              <a:buNone/>
            </a:pPr>
            <a:endParaRPr lang="ar-SA"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Grp="1" noChangeAspect="1" noChangeArrowheads="1"/>
          </p:cNvPicPr>
          <p:nvPr>
            <p:ph idx="1"/>
          </p:nvPr>
        </p:nvPicPr>
        <p:blipFill>
          <a:blip r:embed="rId3" cstate="print"/>
          <a:srcRect/>
          <a:stretch>
            <a:fillRect/>
          </a:stretch>
        </p:blipFill>
        <p:spPr bwMode="auto">
          <a:xfrm>
            <a:off x="848206" y="1143000"/>
            <a:ext cx="7305194" cy="4953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ar-SA" dirty="0" smtClean="0"/>
              <a:t>وسائل الإتصال</a:t>
            </a:r>
            <a:endParaRPr lang="ar-SA" dirty="0"/>
          </a:p>
        </p:txBody>
      </p:sp>
      <p:sp>
        <p:nvSpPr>
          <p:cNvPr id="2" name="Content Placeholder 1"/>
          <p:cNvSpPr>
            <a:spLocks noGrp="1"/>
          </p:cNvSpPr>
          <p:nvPr>
            <p:ph idx="1"/>
          </p:nvPr>
        </p:nvSpPr>
        <p:spPr/>
        <p:txBody>
          <a:bodyPr>
            <a:normAutofit/>
          </a:bodyPr>
          <a:lstStyle/>
          <a:p>
            <a:pPr>
              <a:spcBef>
                <a:spcPts val="580"/>
              </a:spcBef>
              <a:buFont typeface="Arial" pitchFamily="34" charset="0"/>
              <a:buChar char="•"/>
              <a:defRPr/>
            </a:pPr>
            <a:r>
              <a:rPr lang="ar-SA" sz="4000" dirty="0" smtClean="0"/>
              <a:t>الاتصال السلكي – الكابلات.</a:t>
            </a:r>
          </a:p>
          <a:p>
            <a:pPr>
              <a:spcBef>
                <a:spcPts val="580"/>
              </a:spcBef>
              <a:buFont typeface="Arial" pitchFamily="34" charset="0"/>
              <a:buChar char="•"/>
              <a:defRPr/>
            </a:pPr>
            <a:r>
              <a:rPr lang="ar-SA" sz="4000" dirty="0" smtClean="0"/>
              <a:t>الاتصال اللاسلكي- وايرلس. (بدون اسلاك) </a:t>
            </a:r>
          </a:p>
          <a:p>
            <a:endParaRPr lang="ar-SA"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ar-SA" dirty="0" smtClean="0"/>
              <a:t>الإتصال السلكي-الكابلات</a:t>
            </a:r>
            <a:endParaRPr lang="ar-SA" dirty="0"/>
          </a:p>
        </p:txBody>
      </p:sp>
      <p:sp>
        <p:nvSpPr>
          <p:cNvPr id="2" name="Content Placeholder 1"/>
          <p:cNvSpPr>
            <a:spLocks noGrp="1"/>
          </p:cNvSpPr>
          <p:nvPr>
            <p:ph idx="1"/>
          </p:nvPr>
        </p:nvSpPr>
        <p:spPr/>
        <p:txBody>
          <a:bodyPr>
            <a:normAutofit/>
          </a:bodyPr>
          <a:lstStyle/>
          <a:p>
            <a:pPr marL="624078" indent="-514350">
              <a:buFont typeface="+mj-lt"/>
              <a:buAutoNum type="arabicPeriod"/>
            </a:pPr>
            <a:r>
              <a:rPr lang="ar-SA" sz="3200" u="sng" dirty="0" smtClean="0">
                <a:solidFill>
                  <a:schemeClr val="accent1">
                    <a:lumMod val="75000"/>
                  </a:schemeClr>
                </a:solidFill>
              </a:rPr>
              <a:t>الكابل المتحد المحور</a:t>
            </a:r>
          </a:p>
          <a:p>
            <a:pPr lvl="1">
              <a:buFontTx/>
              <a:buChar char="•"/>
            </a:pPr>
            <a:r>
              <a:rPr lang="ar-SA" sz="2800" dirty="0" smtClean="0"/>
              <a:t>يكثر استخدامه ضمن شبكات الحاسب.</a:t>
            </a:r>
          </a:p>
          <a:p>
            <a:pPr lvl="1">
              <a:buFontTx/>
              <a:buChar char="•"/>
            </a:pPr>
            <a:r>
              <a:rPr lang="ar-SA" sz="2800" dirty="0" smtClean="0"/>
              <a:t>يرسل اشارات أقوى من أسلاك الهاتف.</a:t>
            </a:r>
          </a:p>
          <a:p>
            <a:pPr lvl="1">
              <a:buFontTx/>
              <a:buChar char="•"/>
            </a:pPr>
            <a:r>
              <a:rPr lang="ar-SA" sz="2800" u="sng" dirty="0" smtClean="0"/>
              <a:t>عيوبه:</a:t>
            </a:r>
          </a:p>
          <a:p>
            <a:pPr lvl="1">
              <a:buNone/>
            </a:pPr>
            <a:r>
              <a:rPr lang="ar-SA" sz="2800" dirty="0" smtClean="0">
                <a:effectLst>
                  <a:outerShdw blurRad="38100" dist="38100" dir="2700000" algn="tl">
                    <a:srgbClr val="C0C0C0"/>
                  </a:outerShdw>
                </a:effectLst>
              </a:rPr>
              <a:t>     </a:t>
            </a:r>
            <a:r>
              <a:rPr lang="ar-SA" sz="2800" dirty="0" smtClean="0"/>
              <a:t>مايزال عرضه للتأثر بالأجهزه الكهربائية المحيطة ذات الجهد العالي.</a:t>
            </a:r>
          </a:p>
          <a:p>
            <a:pPr lvl="1">
              <a:buNone/>
            </a:pPr>
            <a:endParaRPr lang="en-US" sz="2800" dirty="0" smtClean="0">
              <a:effectLst>
                <a:outerShdw blurRad="38100" dist="38100" dir="2700000" algn="tl">
                  <a:srgbClr val="C0C0C0"/>
                </a:outerShdw>
              </a:effectLst>
            </a:endParaRPr>
          </a:p>
          <a:p>
            <a:pPr marL="624078" indent="-514350">
              <a:buFont typeface="+mj-lt"/>
              <a:buAutoNum type="arabicPeriod"/>
            </a:pPr>
            <a:endParaRPr lang="ar-SA" sz="1800" dirty="0"/>
          </a:p>
        </p:txBody>
      </p:sp>
      <p:pic>
        <p:nvPicPr>
          <p:cNvPr id="4" name="Picture 6" descr="IMAGES"/>
          <p:cNvPicPr>
            <a:picLocks noChangeAspect="1" noChangeArrowheads="1"/>
          </p:cNvPicPr>
          <p:nvPr/>
        </p:nvPicPr>
        <p:blipFill>
          <a:blip r:embed="rId3" cstate="print"/>
          <a:srcRect/>
          <a:stretch>
            <a:fillRect/>
          </a:stretch>
        </p:blipFill>
        <p:spPr bwMode="auto">
          <a:xfrm>
            <a:off x="5322888" y="4038600"/>
            <a:ext cx="2830512" cy="20081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7" descr="images 2"/>
          <p:cNvPicPr>
            <a:picLocks noChangeAspect="1" noChangeArrowheads="1"/>
          </p:cNvPicPr>
          <p:nvPr/>
        </p:nvPicPr>
        <p:blipFill>
          <a:blip r:embed="rId4" cstate="print"/>
          <a:srcRect/>
          <a:stretch>
            <a:fillRect/>
          </a:stretch>
        </p:blipFill>
        <p:spPr bwMode="auto">
          <a:xfrm>
            <a:off x="1363663" y="4038600"/>
            <a:ext cx="3048000" cy="19367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ar-SA" dirty="0" smtClean="0"/>
              <a:t>الإتصال السلكي-الكابلات</a:t>
            </a:r>
            <a:endParaRPr lang="ar-SA" dirty="0"/>
          </a:p>
        </p:txBody>
      </p:sp>
      <p:sp>
        <p:nvSpPr>
          <p:cNvPr id="2" name="Content Placeholder 1"/>
          <p:cNvSpPr>
            <a:spLocks noGrp="1"/>
          </p:cNvSpPr>
          <p:nvPr>
            <p:ph idx="1"/>
          </p:nvPr>
        </p:nvSpPr>
        <p:spPr/>
        <p:txBody>
          <a:bodyPr vert="horz" lIns="91440" tIns="45720" rIns="91440" bIns="45720" rtlCol="0">
            <a:normAutofit/>
          </a:bodyPr>
          <a:lstStyle/>
          <a:p>
            <a:pPr marL="624078" indent="-514350">
              <a:buFont typeface="+mj-lt"/>
              <a:buAutoNum type="arabicPeriod" startAt="2"/>
            </a:pPr>
            <a:r>
              <a:rPr lang="ar-SA" sz="3200" u="sng" dirty="0">
                <a:solidFill>
                  <a:schemeClr val="accent1">
                    <a:lumMod val="75000"/>
                  </a:schemeClr>
                </a:solidFill>
              </a:rPr>
              <a:t> الاسلاك المتداخلة</a:t>
            </a:r>
          </a:p>
          <a:p>
            <a:pPr lvl="1">
              <a:buFontTx/>
              <a:buChar char="•"/>
            </a:pPr>
            <a:r>
              <a:rPr lang="ar-SA" sz="2800" dirty="0"/>
              <a:t>أكثر أنواع الأسلاك استخداما ً. </a:t>
            </a:r>
          </a:p>
          <a:p>
            <a:pPr lvl="1">
              <a:buFontTx/>
              <a:buChar char="•"/>
            </a:pPr>
            <a:r>
              <a:rPr lang="ar-SA" sz="2800" dirty="0"/>
              <a:t>رخيصة، متوفره بكل مكان.</a:t>
            </a:r>
          </a:p>
          <a:p>
            <a:pPr lvl="1">
              <a:buFontTx/>
              <a:buChar char="•"/>
            </a:pPr>
            <a:r>
              <a:rPr lang="ar-SA" sz="2800" dirty="0"/>
              <a:t>أسلاك الهاتف العادية.</a:t>
            </a:r>
          </a:p>
          <a:p>
            <a:pPr lvl="1">
              <a:buFontTx/>
              <a:buChar char="•"/>
            </a:pPr>
            <a:endParaRPr lang="ar-SA" sz="2800" dirty="0"/>
          </a:p>
        </p:txBody>
      </p:sp>
      <p:pic>
        <p:nvPicPr>
          <p:cNvPr id="4" name="Picture 5" descr="images 5"/>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0000"/>
                    </a14:imgEffect>
                  </a14:imgLayer>
                </a14:imgProps>
              </a:ext>
            </a:extLst>
          </a:blip>
          <a:srcRect/>
          <a:stretch>
            <a:fillRect/>
          </a:stretch>
        </p:blipFill>
        <p:spPr bwMode="auto">
          <a:xfrm>
            <a:off x="838200" y="3581400"/>
            <a:ext cx="3205163" cy="23066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6" descr="images 4"/>
          <p:cNvPicPr>
            <a:picLocks noChangeAspect="1" noChangeArrowheads="1"/>
          </p:cNvPicPr>
          <p:nvPr/>
        </p:nvPicPr>
        <p:blipFill>
          <a:blip r:embed="rId5" cstate="print">
            <a:extLst>
              <a:ext uri="{BEBA8EAE-BF5A-486C-A8C5-ECC9F3942E4B}">
                <a14:imgProps xmlns:a14="http://schemas.microsoft.com/office/drawing/2010/main">
                  <a14:imgLayer r:embed="rId6">
                    <a14:imgEffect>
                      <a14:sharpenSoften amount="50000"/>
                    </a14:imgEffect>
                  </a14:imgLayer>
                </a14:imgProps>
              </a:ext>
            </a:extLst>
          </a:blip>
          <a:srcRect/>
          <a:stretch>
            <a:fillRect/>
          </a:stretch>
        </p:blipFill>
        <p:spPr bwMode="auto">
          <a:xfrm>
            <a:off x="5032375" y="3581400"/>
            <a:ext cx="3525838" cy="2336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822960" y="228600"/>
            <a:ext cx="7520940" cy="548640"/>
          </a:xfrm>
        </p:spPr>
        <p:txBody>
          <a:bodyPr vert="horz" lIns="91440" tIns="45720" rIns="91440" bIns="45720" rtlCol="0" anchor="ctr">
            <a:noAutofit/>
          </a:bodyPr>
          <a:lstStyle/>
          <a:p>
            <a:pPr algn="ctr"/>
            <a:r>
              <a:rPr lang="ar-SA" dirty="0"/>
              <a:t>الإتصال السلكي-الكابلات</a:t>
            </a:r>
            <a:endParaRPr lang="ar-SA" dirty="0"/>
          </a:p>
        </p:txBody>
      </p:sp>
      <p:sp>
        <p:nvSpPr>
          <p:cNvPr id="2" name="Content Placeholder 1"/>
          <p:cNvSpPr>
            <a:spLocks noGrp="1"/>
          </p:cNvSpPr>
          <p:nvPr>
            <p:ph idx="1"/>
          </p:nvPr>
        </p:nvSpPr>
        <p:spPr>
          <a:xfrm>
            <a:off x="1219200" y="838200"/>
            <a:ext cx="7467600" cy="4343400"/>
          </a:xfrm>
        </p:spPr>
        <p:txBody>
          <a:bodyPr vert="horz" lIns="91440" tIns="45720" rIns="91440" bIns="45720" rtlCol="0">
            <a:normAutofit lnSpcReduction="10000"/>
          </a:bodyPr>
          <a:lstStyle/>
          <a:p>
            <a:pPr marL="624078" indent="-514350">
              <a:buFont typeface="+mj-lt"/>
              <a:buAutoNum type="arabicPeriod" startAt="3"/>
            </a:pPr>
            <a:r>
              <a:rPr lang="ar-SA" sz="3200" u="sng" dirty="0">
                <a:solidFill>
                  <a:schemeClr val="accent1">
                    <a:lumMod val="75000"/>
                  </a:schemeClr>
                </a:solidFill>
              </a:rPr>
              <a:t>كابل الألياف البصرية:</a:t>
            </a:r>
          </a:p>
          <a:p>
            <a:pPr lvl="1">
              <a:buFontTx/>
              <a:buChar char="•"/>
            </a:pPr>
            <a:r>
              <a:rPr lang="ar-SA" sz="2800" dirty="0"/>
              <a:t>أحدث أنواع كابلات الاتصال، وهي عبارة عن خيوط </a:t>
            </a:r>
          </a:p>
          <a:p>
            <a:pPr lvl="1">
              <a:buFontTx/>
              <a:buChar char="•"/>
            </a:pPr>
            <a:r>
              <a:rPr lang="ar-SA" sz="2800" dirty="0"/>
              <a:t>  زجاجية رفيعة جدا أقل سماكه من شعر الانسان .</a:t>
            </a:r>
          </a:p>
          <a:p>
            <a:pPr lvl="1">
              <a:buFontTx/>
              <a:buChar char="•"/>
            </a:pPr>
            <a:r>
              <a:rPr lang="ar-SA" sz="2800" dirty="0"/>
              <a:t>ميزته أنه يمكن ثنية حول الأركان في الغرف.</a:t>
            </a:r>
          </a:p>
          <a:p>
            <a:pPr lvl="1">
              <a:buFontTx/>
              <a:buChar char="•"/>
            </a:pPr>
            <a:r>
              <a:rPr lang="ar-SA" sz="2800" dirty="0"/>
              <a:t>يستخدم كوسيلة نقل للبث التلفزيوني وللاتصال</a:t>
            </a:r>
          </a:p>
          <a:p>
            <a:pPr lvl="1">
              <a:buFontTx/>
              <a:buChar char="•"/>
            </a:pPr>
            <a:r>
              <a:rPr lang="ar-SA" sz="2800" dirty="0"/>
              <a:t>   في شركات الهاتف.</a:t>
            </a:r>
          </a:p>
          <a:p>
            <a:pPr lvl="1">
              <a:buFontTx/>
              <a:buChar char="•"/>
            </a:pPr>
            <a:r>
              <a:rPr lang="ar-SA" sz="2800" dirty="0"/>
              <a:t>من أفضل أنواع الكابلات للاستخدام ضمن </a:t>
            </a:r>
          </a:p>
          <a:p>
            <a:pPr lvl="1">
              <a:buFontTx/>
              <a:buChar char="•"/>
            </a:pPr>
            <a:r>
              <a:rPr lang="ar-SA" sz="2800" dirty="0"/>
              <a:t>   شبكات الحاسب.</a:t>
            </a:r>
          </a:p>
          <a:p>
            <a:pPr lvl="1">
              <a:buFontTx/>
              <a:buChar char="•"/>
            </a:pPr>
            <a:r>
              <a:rPr lang="ar-SA" sz="2800" dirty="0"/>
              <a:t>مميزاته:</a:t>
            </a:r>
          </a:p>
          <a:p>
            <a:pPr lvl="1">
              <a:buFontTx/>
              <a:buChar char="•"/>
            </a:pPr>
            <a:r>
              <a:rPr lang="ar-SA" sz="2800" dirty="0"/>
              <a:t>   لاتسمح باي تداخلات مغناطيسية أو كهربائية</a:t>
            </a:r>
            <a:endParaRPr lang="en-US" sz="2800" dirty="0"/>
          </a:p>
          <a:p>
            <a:pPr marL="624078" indent="-514350">
              <a:buFont typeface="+mj-lt"/>
              <a:buAutoNum type="arabicPeriod" startAt="3"/>
            </a:pPr>
            <a:endParaRPr lang="ar-SA" sz="3200" u="sng" dirty="0">
              <a:solidFill>
                <a:schemeClr val="accent1">
                  <a:lumMod val="75000"/>
                </a:schemeClr>
              </a:solidFill>
            </a:endParaRPr>
          </a:p>
          <a:p>
            <a:pPr marL="624078" indent="-514350">
              <a:buFont typeface="+mj-lt"/>
              <a:buAutoNum type="arabicPeriod" startAt="3"/>
            </a:pPr>
            <a:endParaRPr lang="ar-SA" sz="3200" u="sng" dirty="0">
              <a:solidFill>
                <a:schemeClr val="accent1">
                  <a:lumMod val="75000"/>
                </a:schemeClr>
              </a:solidFill>
            </a:endParaRPr>
          </a:p>
        </p:txBody>
      </p:sp>
      <p:pic>
        <p:nvPicPr>
          <p:cNvPr id="9" name="Content Placeholder 3" descr="AA007253"/>
          <p:cNvPicPr>
            <a:picLocks noChangeAspect="1" noChangeArrowheads="1"/>
          </p:cNvPicPr>
          <p:nvPr/>
        </p:nvPicPr>
        <p:blipFill>
          <a:blip r:embed="rId3" cstate="print"/>
          <a:srcRect t="10606" b="10606"/>
          <a:stretch>
            <a:fillRect/>
          </a:stretch>
        </p:blipFill>
        <p:spPr bwMode="auto">
          <a:xfrm>
            <a:off x="228600" y="2057400"/>
            <a:ext cx="2528888" cy="27368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ar-SA" dirty="0" smtClean="0"/>
              <a:t>الإتصال اللاسلكي</a:t>
            </a:r>
            <a:endParaRPr lang="ar-SA" dirty="0"/>
          </a:p>
        </p:txBody>
      </p:sp>
      <p:sp>
        <p:nvSpPr>
          <p:cNvPr id="2" name="Content Placeholder 1"/>
          <p:cNvSpPr>
            <a:spLocks noGrp="1"/>
          </p:cNvSpPr>
          <p:nvPr>
            <p:ph idx="1"/>
          </p:nvPr>
        </p:nvSpPr>
        <p:spPr/>
        <p:txBody>
          <a:bodyPr vert="horz" lIns="91440" tIns="45720" rIns="91440" bIns="45720" rtlCol="0">
            <a:normAutofit/>
          </a:bodyPr>
          <a:lstStyle/>
          <a:p>
            <a:pPr marL="514350" lvl="1" indent="-514350">
              <a:buFont typeface="+mj-lt"/>
              <a:buAutoNum type="arabicPeriod"/>
            </a:pPr>
            <a:r>
              <a:rPr lang="ar-SA" sz="2800" dirty="0"/>
              <a:t>تقنية الاشعة الحمراء </a:t>
            </a:r>
          </a:p>
          <a:p>
            <a:pPr lvl="3">
              <a:buFontTx/>
              <a:buChar char="•"/>
            </a:pPr>
            <a:r>
              <a:rPr lang="ar-SA" sz="2800" dirty="0"/>
              <a:t>أقدم التقنيات التي تستخدم مع الأجهزة الرقمية المساعدة. </a:t>
            </a:r>
          </a:p>
          <a:p>
            <a:pPr lvl="3">
              <a:buFontTx/>
              <a:buChar char="•"/>
            </a:pPr>
            <a:r>
              <a:rPr lang="ar-SA" sz="2800" dirty="0"/>
              <a:t>انتشرت بشكل محدود نظرا </a:t>
            </a:r>
            <a:r>
              <a:rPr lang="ar-SA" sz="2800" dirty="0" err="1"/>
              <a:t>ً</a:t>
            </a:r>
            <a:r>
              <a:rPr lang="ar-SA" sz="2800" dirty="0"/>
              <a:t> لمحدودية المساحة التي تغطيها </a:t>
            </a:r>
          </a:p>
          <a:p>
            <a:pPr marL="624078" indent="-514350">
              <a:buFont typeface="+mj-lt"/>
              <a:buAutoNum type="arabicPeriod" startAt="3"/>
            </a:pPr>
            <a:endParaRPr lang="ar-SA" sz="3200" u="sng" dirty="0">
              <a:solidFill>
                <a:schemeClr val="accent1">
                  <a:lumMod val="75000"/>
                </a:schemeClr>
              </a:solidFill>
            </a:endParaRPr>
          </a:p>
        </p:txBody>
      </p:sp>
      <p:pic>
        <p:nvPicPr>
          <p:cNvPr id="4" name="Picture 6" descr="http://www.redbows.co.uk/Images/Hotgadgets/Computer/USB/usb_infra_red_bridge_archive_001.jpg"/>
          <p:cNvPicPr>
            <a:picLocks noChangeAspect="1" noChangeArrowheads="1"/>
          </p:cNvPicPr>
          <p:nvPr/>
        </p:nvPicPr>
        <p:blipFill>
          <a:blip r:embed="rId3" cstate="print"/>
          <a:srcRect/>
          <a:stretch>
            <a:fillRect/>
          </a:stretch>
        </p:blipFill>
        <p:spPr bwMode="auto">
          <a:xfrm>
            <a:off x="609600" y="3200400"/>
            <a:ext cx="2928938" cy="27146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4A5AEE4DD11694CB8B7B3BE72AE601F" ma:contentTypeVersion="0" ma:contentTypeDescription="Create a new document." ma:contentTypeScope="" ma:versionID="334f748c9510d41fdf693c3975e1ad66">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F490867-1382-44C3-92F1-C368A3DACF05}"/>
</file>

<file path=customXml/itemProps2.xml><?xml version="1.0" encoding="utf-8"?>
<ds:datastoreItem xmlns:ds="http://schemas.openxmlformats.org/officeDocument/2006/customXml" ds:itemID="{D6CC6302-D6C1-4614-B8A7-50EC127B2480}"/>
</file>

<file path=customXml/itemProps3.xml><?xml version="1.0" encoding="utf-8"?>
<ds:datastoreItem xmlns:ds="http://schemas.openxmlformats.org/officeDocument/2006/customXml" ds:itemID="{1B5A7138-51A0-4E5B-9ACD-54AEB7514C2D}"/>
</file>

<file path=docProps/app.xml><?xml version="1.0" encoding="utf-8"?>
<Properties xmlns="http://schemas.openxmlformats.org/officeDocument/2006/extended-properties" xmlns:vt="http://schemas.openxmlformats.org/officeDocument/2006/docPropsVTypes">
  <Template>Angles</Template>
  <TotalTime>60</TotalTime>
  <Words>602</Words>
  <Application>Microsoft Office PowerPoint</Application>
  <PresentationFormat>On-screen Show (4:3)</PresentationFormat>
  <Paragraphs>118</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Angles</vt:lpstr>
      <vt:lpstr>شبكات الحاسب والاتصالات - الجزء 1-</vt:lpstr>
      <vt:lpstr>تساؤلات</vt:lpstr>
      <vt:lpstr>الشبكات</vt:lpstr>
      <vt:lpstr>PowerPoint Presentation</vt:lpstr>
      <vt:lpstr>وسائل الإتصال</vt:lpstr>
      <vt:lpstr>الإتصال السلكي-الكابلات</vt:lpstr>
      <vt:lpstr>الإتصال السلكي-الكابلات</vt:lpstr>
      <vt:lpstr>الإتصال السلكي-الكابلات</vt:lpstr>
      <vt:lpstr>الإتصال اللاسلكي</vt:lpstr>
      <vt:lpstr>الإتصال اللاسلكي</vt:lpstr>
      <vt:lpstr>الإتصال اللاسلكي</vt:lpstr>
      <vt:lpstr>أنواع الشبكات</vt:lpstr>
      <vt:lpstr>أنواع الشبكات</vt:lpstr>
      <vt:lpstr>أنواع الشبكات</vt:lpstr>
      <vt:lpstr>أنواع الشبكات</vt:lpstr>
      <vt:lpstr>أنواع الشبكات</vt:lpstr>
      <vt:lpstr>أنواع الشبكات</vt:lpstr>
      <vt:lpstr>أنواع الشبكات</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شبكات الحاسب والاتصالات - الجزء 1-</dc:title>
  <dc:creator>Sumayah</dc:creator>
  <cp:lastModifiedBy>asoma</cp:lastModifiedBy>
  <cp:revision>6</cp:revision>
  <dcterms:created xsi:type="dcterms:W3CDTF">2011-04-19T21:02:35Z</dcterms:created>
  <dcterms:modified xsi:type="dcterms:W3CDTF">2011-10-21T19:03:52Z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TC010721291025</vt:lpwstr>
  </property>
  <property fmtid="{D5CDD505-2E9C-101B-9397-08002B2CF9AE}" pid="3" name="ContentTypeId">
    <vt:lpwstr>0x010100B4A5AEE4DD11694CB8B7B3BE72AE601F</vt:lpwstr>
  </property>
</Properties>
</file>