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4"/>
  </p:sldMasterIdLst>
  <p:notesMasterIdLst>
    <p:notesMasterId r:id="rId16"/>
  </p:notesMasterIdLst>
  <p:sldIdLst>
    <p:sldId id="285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4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75797" autoAdjust="0"/>
  </p:normalViewPr>
  <p:slideViewPr>
    <p:cSldViewPr>
      <p:cViewPr>
        <p:scale>
          <a:sx n="44" d="100"/>
          <a:sy n="44" d="100"/>
        </p:scale>
        <p:origin x="-126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6C8A7F0-F5A9-4242-97E2-93136901513C}" type="datetimeFigureOut">
              <a:rPr lang="ar-SA" smtClean="0"/>
              <a:pPr/>
              <a:t>24/11/32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5A49387-F8E9-46A7-8271-52E6D9114F0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114937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49387-F8E9-46A7-8271-52E6D9114F04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49387-F8E9-46A7-8271-52E6D9114F04}" type="slidenum">
              <a:rPr lang="ar-SA" smtClean="0"/>
              <a:pPr/>
              <a:t>11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49387-F8E9-46A7-8271-52E6D9114F04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49387-F8E9-46A7-8271-52E6D9114F04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49387-F8E9-46A7-8271-52E6D9114F04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49387-F8E9-46A7-8271-52E6D9114F04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49387-F8E9-46A7-8271-52E6D9114F04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49387-F8E9-46A7-8271-52E6D9114F04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49387-F8E9-46A7-8271-52E6D9114F04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49387-F8E9-46A7-8271-52E6D9114F04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1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 rot="19074562">
            <a:off x="775393" y="1577427"/>
            <a:ext cx="6614420" cy="1412980"/>
          </a:xfrm>
        </p:spPr>
        <p:txBody>
          <a:bodyPr/>
          <a:lstStyle/>
          <a:p>
            <a:pPr algn="ctr"/>
            <a:r>
              <a:rPr lang="ar-SA" sz="4000" dirty="0" smtClean="0"/>
              <a:t> شبكات الحاسب والاتصالات</a:t>
            </a:r>
            <a:br>
              <a:rPr lang="ar-SA" sz="4000" dirty="0" smtClean="0"/>
            </a:br>
            <a:r>
              <a:rPr lang="ar-SA" sz="4000" dirty="0" smtClean="0"/>
              <a:t>-الجزء 2-</a:t>
            </a:r>
            <a:endParaRPr lang="ar-SA" sz="40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 rot="19140000">
            <a:off x="1875621" y="3366479"/>
            <a:ext cx="6511131" cy="329259"/>
          </a:xfrm>
        </p:spPr>
        <p:txBody>
          <a:bodyPr>
            <a:noAutofit/>
          </a:bodyPr>
          <a:lstStyle/>
          <a:p>
            <a:pPr algn="ctr"/>
            <a:r>
              <a:rPr lang="ar-SA" sz="2800" b="1" spc="0" dirty="0" smtClean="0"/>
              <a:t>المحاضرة السادسة</a:t>
            </a:r>
            <a:endParaRPr lang="ar-SA" sz="2800" b="1" spc="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28700" lvl="1" indent="-571500">
              <a:spcBef>
                <a:spcPts val="370"/>
              </a:spcBef>
              <a:buNone/>
              <a:defRPr/>
            </a:pPr>
            <a:r>
              <a:rPr lang="ar-SA" sz="3600" b="1" u="sng" dirty="0" smtClean="0">
                <a:solidFill>
                  <a:schemeClr val="accent1">
                    <a:lumMod val="75000"/>
                  </a:schemeClr>
                </a:solidFill>
              </a:rPr>
              <a:t>الخلط :</a:t>
            </a:r>
          </a:p>
          <a:p>
            <a:pPr marL="1485900" lvl="2" indent="-571500">
              <a:spcBef>
                <a:spcPts val="370"/>
              </a:spcBef>
              <a:buClr>
                <a:schemeClr val="accent1">
                  <a:tint val="60000"/>
                </a:schemeClr>
              </a:buClr>
              <a:buFont typeface="Arial" pitchFamily="34" charset="0"/>
              <a:buChar char="•"/>
              <a:defRPr/>
            </a:pPr>
            <a:r>
              <a:rPr lang="ar-SA" sz="3200" dirty="0" smtClean="0"/>
              <a:t>يمكن ان تتكون بنية الشبكة من اكثر من نوع مما ذكر سابقا ً حسب الحاجه  , مما يساعد على سرعة الاتصال واحيانا تجنب </a:t>
            </a:r>
            <a:r>
              <a:rPr lang="ar-SA" sz="3200" dirty="0" smtClean="0"/>
              <a:t>مساوئ  </a:t>
            </a:r>
            <a:r>
              <a:rPr lang="ar-SA" sz="3200" dirty="0" smtClean="0"/>
              <a:t>إحداها .</a:t>
            </a:r>
          </a:p>
          <a:p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مزايا الشبكات</a:t>
            </a:r>
            <a:endParaRPr lang="ar-SA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92124" indent="-571500">
              <a:spcBef>
                <a:spcPts val="370"/>
              </a:spcBef>
              <a:buClr>
                <a:schemeClr val="accent1">
                  <a:tint val="60000"/>
                </a:schemeClr>
              </a:buClr>
              <a:buFont typeface="Arial" pitchFamily="34" charset="0"/>
              <a:buChar char="•"/>
              <a:defRPr/>
            </a:pPr>
            <a:r>
              <a:rPr lang="ar-SA" sz="2400" dirty="0" smtClean="0"/>
              <a:t>استخدام المصادر نفسها دون الحاجه الى توفيرها مع كل جهاز .</a:t>
            </a:r>
          </a:p>
          <a:p>
            <a:pPr marL="1769364" lvl="3" indent="-571500">
              <a:spcBef>
                <a:spcPts val="370"/>
              </a:spcBef>
              <a:buClr>
                <a:schemeClr val="accent1">
                  <a:tint val="60000"/>
                </a:schemeClr>
              </a:buClr>
              <a:buFont typeface="Wingdings" pitchFamily="2" charset="2"/>
              <a:buChar char="§"/>
              <a:defRPr/>
            </a:pPr>
            <a:r>
              <a:rPr lang="ar-SA" sz="2400" dirty="0" smtClean="0"/>
              <a:t>مثل استخدام البرنامج نفسه خاصه اذا كان مرتفع التكلفة </a:t>
            </a:r>
          </a:p>
          <a:p>
            <a:pPr marL="1769364" lvl="3" indent="-571500">
              <a:spcBef>
                <a:spcPts val="370"/>
              </a:spcBef>
              <a:buClr>
                <a:schemeClr val="accent1">
                  <a:tint val="60000"/>
                </a:schemeClr>
              </a:buClr>
              <a:buFont typeface="Wingdings" pitchFamily="2" charset="2"/>
              <a:buChar char="§"/>
              <a:defRPr/>
            </a:pPr>
            <a:r>
              <a:rPr lang="ar-SA" sz="2400" dirty="0" smtClean="0"/>
              <a:t>امكانية استخدام نفس الموارد مثل الطابعات والمودم او أي من الملحقات الاخرى</a:t>
            </a:r>
          </a:p>
          <a:p>
            <a:pPr marL="992124" indent="-571500">
              <a:spcBef>
                <a:spcPts val="370"/>
              </a:spcBef>
              <a:buClr>
                <a:schemeClr val="accent1">
                  <a:tint val="60000"/>
                </a:schemeClr>
              </a:buClr>
              <a:buFont typeface="Arial" pitchFamily="34" charset="0"/>
              <a:buChar char="•"/>
              <a:defRPr/>
            </a:pPr>
            <a:r>
              <a:rPr lang="ar-SA" sz="2400" dirty="0" smtClean="0"/>
              <a:t>الحصول على المعلومات والمشاركة بها عن بعد وتوفيرها .</a:t>
            </a:r>
          </a:p>
          <a:p>
            <a:pPr marL="992124" indent="-571500">
              <a:spcBef>
                <a:spcPts val="370"/>
              </a:spcBef>
              <a:buClr>
                <a:schemeClr val="accent1">
                  <a:tint val="60000"/>
                </a:schemeClr>
              </a:buClr>
              <a:buFont typeface="Arial" pitchFamily="34" charset="0"/>
              <a:buChar char="•"/>
              <a:defRPr/>
            </a:pPr>
            <a:r>
              <a:rPr lang="ar-SA" sz="2400" dirty="0" smtClean="0"/>
              <a:t>توفير مساحة تخزين اكبر على الحاسب حيث ان معظم البرامج مخزنه في مكان آخر .</a:t>
            </a:r>
          </a:p>
          <a:p>
            <a:pPr marL="992124" indent="-571500">
              <a:spcBef>
                <a:spcPts val="370"/>
              </a:spcBef>
              <a:buClr>
                <a:schemeClr val="accent1">
                  <a:tint val="60000"/>
                </a:schemeClr>
              </a:buClr>
              <a:buFont typeface="Arial" pitchFamily="34" charset="0"/>
              <a:buChar char="•"/>
              <a:defRPr/>
            </a:pPr>
            <a:r>
              <a:rPr lang="ar-SA" sz="2400" dirty="0" smtClean="0"/>
              <a:t>تبادل الوثائق واستخدام البريد الإلكتروني .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بنية الشبكة</a:t>
            </a:r>
            <a:endParaRPr lang="ar-SA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3928572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endParaRPr lang="ar-SA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ar-SA" sz="2800" b="1" dirty="0" smtClean="0">
                <a:solidFill>
                  <a:schemeClr val="accent1">
                    <a:lumMod val="75000"/>
                  </a:schemeClr>
                </a:solidFill>
              </a:rPr>
              <a:t>الطريقة التي يتم بها تنظيم اجهزة الحاسب المتصله بالشبكة ويسمى كل منها وحده </a:t>
            </a:r>
          </a:p>
          <a:p>
            <a:pPr>
              <a:buNone/>
            </a:pPr>
            <a:r>
              <a:rPr lang="ar-SA" sz="2800" b="1" dirty="0" smtClean="0">
                <a:solidFill>
                  <a:schemeClr val="accent1">
                    <a:lumMod val="75000"/>
                  </a:schemeClr>
                </a:solidFill>
              </a:rPr>
              <a:t>   (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Node</a:t>
            </a:r>
            <a:r>
              <a:rPr lang="ar-SA" sz="2800" b="1" dirty="0" smtClean="0">
                <a:solidFill>
                  <a:schemeClr val="accent1">
                    <a:lumMod val="75000"/>
                  </a:schemeClr>
                </a:solidFill>
              </a:rPr>
              <a:t>) وتتكون من :</a:t>
            </a:r>
            <a:endParaRPr lang="ar-SA" sz="2000" dirty="0" smtClean="0"/>
          </a:p>
          <a:p>
            <a:pPr marL="1191006" lvl="1" indent="-514350">
              <a:buFont typeface="+mj-lt"/>
              <a:buAutoNum type="arabicPeriod"/>
            </a:pPr>
            <a:r>
              <a:rPr lang="ar-SA" sz="2000" b="1" dirty="0" smtClean="0"/>
              <a:t>خادم</a:t>
            </a:r>
            <a:r>
              <a:rPr lang="ar-SA" sz="2000" dirty="0" smtClean="0"/>
              <a:t>: </a:t>
            </a:r>
            <a:r>
              <a:rPr lang="ar-SA" sz="2000" dirty="0" smtClean="0"/>
              <a:t>وهو جهاز حاسب يعمل على تخزين البيانات والبرامج.</a:t>
            </a:r>
          </a:p>
          <a:p>
            <a:pPr marL="1191006" lvl="1" indent="-514350">
              <a:buFont typeface="+mj-lt"/>
              <a:buAutoNum type="arabicPeriod"/>
            </a:pPr>
            <a:r>
              <a:rPr lang="ar-SA" sz="2000" b="1" dirty="0" smtClean="0"/>
              <a:t>محطات عمل </a:t>
            </a:r>
            <a:r>
              <a:rPr lang="ar-SA" sz="2000" dirty="0" smtClean="0"/>
              <a:t>: وهي الاجهزه المتصله بالشبكه وعادة ماتكون اما وحدات طرفية او في الغالب حاسبات شخصية يمكن ان تعمل ضمن او دون الشبكة </a:t>
            </a:r>
          </a:p>
          <a:p>
            <a:pPr marL="1191006" lvl="1" indent="-514350">
              <a:buFont typeface="+mj-lt"/>
              <a:buAutoNum type="arabicPeriod"/>
            </a:pPr>
            <a:r>
              <a:rPr lang="ar-SA" sz="2000" b="1" dirty="0" smtClean="0"/>
              <a:t>ملحقات</a:t>
            </a:r>
            <a:r>
              <a:rPr lang="ar-SA" sz="2000" dirty="0" smtClean="0"/>
              <a:t> : كالطابعة أو الماسحه الضوئية.</a:t>
            </a:r>
          </a:p>
          <a:p>
            <a:pPr marL="1191006" lvl="1" indent="-514350">
              <a:buFont typeface="+mj-lt"/>
              <a:buAutoNum type="arabicPeriod"/>
            </a:pPr>
            <a:r>
              <a:rPr lang="ar-SA" sz="2000" b="1" dirty="0" smtClean="0"/>
              <a:t>وحدات الشبكة  </a:t>
            </a:r>
            <a:r>
              <a:rPr lang="ar-SA" sz="2000" dirty="0" smtClean="0"/>
              <a:t>: الجهاز المسؤول عن تنظيم ونقل البيانات ضمن الشبكة . </a:t>
            </a:r>
          </a:p>
          <a:p>
            <a:endParaRPr lang="ar-S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90600" y="152400"/>
            <a:ext cx="7239000" cy="1426029"/>
          </a:xfrm>
        </p:spPr>
        <p:txBody>
          <a:bodyPr/>
          <a:lstStyle/>
          <a:p>
            <a:pPr algn="ctr"/>
            <a:r>
              <a:rPr lang="ar-SA" sz="3200" dirty="0" smtClean="0"/>
              <a:t>أنواع الشبكات حسب طريقة الربط</a:t>
            </a:r>
            <a:endParaRPr lang="ar-SA" sz="32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4400" y="1752600"/>
            <a:ext cx="7467600" cy="3352800"/>
          </a:xfrm>
        </p:spPr>
        <p:txBody>
          <a:bodyPr>
            <a:normAutofit fontScale="92500" lnSpcReduction="20000"/>
          </a:bodyPr>
          <a:lstStyle/>
          <a:p>
            <a:pPr marL="1028700" lvl="1" indent="-571500">
              <a:spcBef>
                <a:spcPts val="370"/>
              </a:spcBef>
              <a:buFont typeface="+mj-lt"/>
              <a:buAutoNum type="arabicPeriod"/>
              <a:defRPr/>
            </a:pPr>
            <a:r>
              <a:rPr lang="ar-SA" sz="2700" u="sng" dirty="0" smtClean="0">
                <a:solidFill>
                  <a:schemeClr val="accent1">
                    <a:lumMod val="75000"/>
                  </a:schemeClr>
                </a:solidFill>
              </a:rPr>
              <a:t>الشبكة النجمية :</a:t>
            </a:r>
          </a:p>
          <a:p>
            <a:pPr marL="1028700" lvl="1" indent="-571500">
              <a:spcBef>
                <a:spcPts val="370"/>
              </a:spcBef>
              <a:buFont typeface="+mj-lt"/>
              <a:buAutoNum type="arabicPeriod"/>
              <a:defRPr/>
            </a:pPr>
            <a:endParaRPr lang="ar-SA" sz="2700" u="sng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1485900" lvl="2" indent="-571500">
              <a:spcBef>
                <a:spcPts val="370"/>
              </a:spcBef>
              <a:buClr>
                <a:schemeClr val="accent1">
                  <a:tint val="60000"/>
                </a:schemeClr>
              </a:buClr>
              <a:buFont typeface="Arial" pitchFamily="34" charset="0"/>
              <a:buChar char="•"/>
              <a:defRPr/>
            </a:pPr>
            <a:r>
              <a:rPr lang="ar-SA" sz="2300" dirty="0" smtClean="0"/>
              <a:t>ربط الاجهزه بكل نجمة , حيث ان الوحده الاساسية تكون مركز الشبكة وتتصل بها باقي الوحدات .</a:t>
            </a:r>
          </a:p>
          <a:p>
            <a:pPr marL="1485900" lvl="2" indent="-571500">
              <a:spcBef>
                <a:spcPts val="370"/>
              </a:spcBef>
              <a:buClr>
                <a:schemeClr val="accent1">
                  <a:tint val="60000"/>
                </a:schemeClr>
              </a:buClr>
              <a:buFont typeface="Arial" pitchFamily="34" charset="0"/>
              <a:buChar char="•"/>
              <a:defRPr/>
            </a:pPr>
            <a:r>
              <a:rPr lang="ar-SA" sz="2300" dirty="0" smtClean="0"/>
              <a:t>ترتفع كلفتها كلما زاد عدد الاجهزه الموصله</a:t>
            </a:r>
          </a:p>
          <a:p>
            <a:pPr marL="1485900" lvl="2" indent="-571500">
              <a:spcBef>
                <a:spcPts val="370"/>
              </a:spcBef>
              <a:buClr>
                <a:schemeClr val="accent1">
                  <a:tint val="60000"/>
                </a:schemeClr>
              </a:buClr>
              <a:buNone/>
              <a:defRPr/>
            </a:pPr>
            <a:r>
              <a:rPr lang="ar-SA" sz="2300" b="1" dirty="0" smtClean="0"/>
              <a:t>من المزايا : </a:t>
            </a:r>
          </a:p>
          <a:p>
            <a:pPr marL="1485900" lvl="2" indent="-571500">
              <a:spcBef>
                <a:spcPts val="370"/>
              </a:spcBef>
              <a:buClr>
                <a:schemeClr val="accent1">
                  <a:tint val="60000"/>
                </a:schemeClr>
              </a:buClr>
              <a:buFont typeface="+mj-lt"/>
              <a:buAutoNum type="arabicPeriod"/>
              <a:defRPr/>
            </a:pPr>
            <a:r>
              <a:rPr lang="ar-SA" sz="2300" dirty="0" smtClean="0"/>
              <a:t>اذا تعطلت أحدى الوحدات لا تتأثر بقية الشبكة </a:t>
            </a:r>
          </a:p>
          <a:p>
            <a:pPr marL="1485900" lvl="2" indent="-571500">
              <a:spcBef>
                <a:spcPts val="370"/>
              </a:spcBef>
              <a:buClr>
                <a:schemeClr val="accent1">
                  <a:tint val="60000"/>
                </a:schemeClr>
              </a:buClr>
              <a:buFont typeface="+mj-lt"/>
              <a:buAutoNum type="arabicPeriod"/>
              <a:defRPr/>
            </a:pPr>
            <a:r>
              <a:rPr lang="ar-SA" sz="2300" dirty="0" smtClean="0"/>
              <a:t>أكثر أمانا بالنسبة لتسرب المعلومات</a:t>
            </a:r>
          </a:p>
          <a:p>
            <a:pPr marL="1485900" lvl="2" indent="-571500">
              <a:spcBef>
                <a:spcPts val="370"/>
              </a:spcBef>
              <a:buClr>
                <a:schemeClr val="accent1">
                  <a:tint val="60000"/>
                </a:schemeClr>
              </a:buClr>
              <a:buNone/>
              <a:defRPr/>
            </a:pPr>
            <a:r>
              <a:rPr lang="ar-SA" sz="2300" b="1" dirty="0" smtClean="0"/>
              <a:t>من العيوب : </a:t>
            </a:r>
          </a:p>
          <a:p>
            <a:pPr marL="1485900" lvl="2" indent="-571500">
              <a:spcBef>
                <a:spcPts val="370"/>
              </a:spcBef>
              <a:buClr>
                <a:schemeClr val="accent1">
                  <a:tint val="60000"/>
                </a:schemeClr>
              </a:buClr>
              <a:buFont typeface="+mj-lt"/>
              <a:buAutoNum type="arabicPeriod"/>
              <a:defRPr/>
            </a:pPr>
            <a:r>
              <a:rPr lang="ar-SA" sz="2300" dirty="0" smtClean="0"/>
              <a:t>اذا تعطلت الوحده الاساسية تتعطل كل الشبكة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الشبكة </a:t>
            </a:r>
            <a:r>
              <a:rPr lang="ar-SA" dirty="0" err="1" smtClean="0"/>
              <a:t>النجمية</a:t>
            </a:r>
            <a:endParaRPr lang="ar-SA" dirty="0"/>
          </a:p>
        </p:txBody>
      </p:sp>
      <p:pic>
        <p:nvPicPr>
          <p:cNvPr id="4" name="Content Placeholder 3" descr="http://www.globalsecurity.org/military/library/policy/army/fm/24-7/fig2-10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508972" y="1100138"/>
            <a:ext cx="4148280" cy="35798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28700" lvl="1" indent="-571500">
              <a:spcBef>
                <a:spcPts val="370"/>
              </a:spcBef>
              <a:buFont typeface="+mj-lt"/>
              <a:buAutoNum type="arabicPeriod" startAt="2"/>
              <a:defRPr/>
            </a:pPr>
            <a:r>
              <a:rPr lang="ar-SA" sz="2700" u="sng" dirty="0" smtClean="0">
                <a:solidFill>
                  <a:schemeClr val="accent1">
                    <a:lumMod val="75000"/>
                  </a:schemeClr>
                </a:solidFill>
              </a:rPr>
              <a:t>الشبكة الحلقية :</a:t>
            </a:r>
          </a:p>
          <a:p>
            <a:pPr marL="1028700" lvl="1" indent="-571500">
              <a:spcBef>
                <a:spcPts val="370"/>
              </a:spcBef>
              <a:buFont typeface="+mj-lt"/>
              <a:buAutoNum type="arabicPeriod" startAt="2"/>
              <a:defRPr/>
            </a:pPr>
            <a:endParaRPr lang="ar-SA" sz="2700" u="sng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1485900" lvl="2" indent="-571500">
              <a:spcBef>
                <a:spcPts val="370"/>
              </a:spcBef>
              <a:buClr>
                <a:schemeClr val="accent1">
                  <a:tint val="60000"/>
                </a:schemeClr>
              </a:buClr>
              <a:buFont typeface="Arial" pitchFamily="34" charset="0"/>
              <a:buChar char="•"/>
              <a:defRPr/>
            </a:pPr>
            <a:r>
              <a:rPr lang="ar-SA" sz="2300" dirty="0" smtClean="0"/>
              <a:t>يتم اتصال الوحدات بشكل دائري , ترسل المعلومات في اتجاه واحد الى المحطات حسب عنوان كل منها , فيقوم كل منها بالتأكد من العنوان فان لم يكن موجها لها تم ارساله الى الوحده التالية وهكذا .</a:t>
            </a:r>
          </a:p>
          <a:p>
            <a:pPr marL="1485900" lvl="2" indent="-571500">
              <a:spcBef>
                <a:spcPts val="370"/>
              </a:spcBef>
              <a:buClr>
                <a:schemeClr val="accent1">
                  <a:tint val="60000"/>
                </a:schemeClr>
              </a:buClr>
              <a:buNone/>
              <a:defRPr/>
            </a:pPr>
            <a:r>
              <a:rPr lang="ar-SA" sz="2300" b="1" dirty="0" smtClean="0"/>
              <a:t>من العيوب : </a:t>
            </a:r>
          </a:p>
          <a:p>
            <a:pPr marL="1485900" lvl="2" indent="-571500">
              <a:spcBef>
                <a:spcPts val="370"/>
              </a:spcBef>
              <a:buClr>
                <a:schemeClr val="accent1">
                  <a:tint val="60000"/>
                </a:schemeClr>
              </a:buClr>
              <a:buFont typeface="+mj-lt"/>
              <a:buAutoNum type="arabicPeriod"/>
              <a:defRPr/>
            </a:pPr>
            <a:r>
              <a:rPr lang="ar-SA" sz="2300" dirty="0" smtClean="0"/>
              <a:t>اذا تعطلت إحدى الوحدات تعطلت الشبكة كلها .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الشبكة الحلقية</a:t>
            </a:r>
            <a:endParaRPr lang="ar-SA" dirty="0"/>
          </a:p>
        </p:txBody>
      </p:sp>
      <p:pic>
        <p:nvPicPr>
          <p:cNvPr id="4" name="Content Placeholder 3" descr="http://www.cse.iitk.ac.in/users/dheeraj/cs425/fig.lec07/ring.gif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52600" y="685800"/>
            <a:ext cx="5867399" cy="4114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28700" lvl="1" indent="-571500">
              <a:spcBef>
                <a:spcPts val="370"/>
              </a:spcBef>
              <a:buFont typeface="+mj-lt"/>
              <a:buAutoNum type="arabicPeriod" startAt="3"/>
              <a:defRPr/>
            </a:pPr>
            <a:r>
              <a:rPr lang="ar-SA" sz="2700" u="sng" dirty="0" smtClean="0">
                <a:solidFill>
                  <a:schemeClr val="accent1">
                    <a:lumMod val="75000"/>
                  </a:schemeClr>
                </a:solidFill>
              </a:rPr>
              <a:t>الشبكة الإيثرنت :</a:t>
            </a:r>
          </a:p>
          <a:p>
            <a:pPr marL="1028700" lvl="1" indent="-571500">
              <a:spcBef>
                <a:spcPts val="370"/>
              </a:spcBef>
              <a:buFont typeface="+mj-lt"/>
              <a:buAutoNum type="arabicPeriod" startAt="3"/>
              <a:defRPr/>
            </a:pPr>
            <a:endParaRPr lang="ar-SA" sz="2700" u="sng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1485900" lvl="2" indent="-571500">
              <a:spcBef>
                <a:spcPts val="370"/>
              </a:spcBef>
              <a:buClr>
                <a:schemeClr val="accent1">
                  <a:tint val="60000"/>
                </a:schemeClr>
              </a:buClr>
              <a:buFont typeface="Arial" pitchFamily="34" charset="0"/>
              <a:buChar char="•"/>
              <a:defRPr/>
            </a:pPr>
            <a:r>
              <a:rPr lang="ar-SA" sz="2300" dirty="0" smtClean="0"/>
              <a:t>ارخص الانواع , أكثرها استخداما في الشبكات المحلية .</a:t>
            </a:r>
          </a:p>
          <a:p>
            <a:pPr marL="1485900" lvl="2" indent="-571500">
              <a:spcBef>
                <a:spcPts val="370"/>
              </a:spcBef>
              <a:buClr>
                <a:schemeClr val="accent1">
                  <a:tint val="60000"/>
                </a:schemeClr>
              </a:buClr>
              <a:buFont typeface="Arial" pitchFamily="34" charset="0"/>
              <a:buChar char="•"/>
              <a:defRPr/>
            </a:pPr>
            <a:r>
              <a:rPr lang="ar-SA" sz="2300" dirty="0" smtClean="0"/>
              <a:t>تستخدم برتوكول الايثرنت.</a:t>
            </a:r>
          </a:p>
          <a:p>
            <a:pPr marL="1485900" lvl="2" indent="-571500">
              <a:spcBef>
                <a:spcPts val="370"/>
              </a:spcBef>
              <a:buClr>
                <a:schemeClr val="accent1">
                  <a:tint val="60000"/>
                </a:schemeClr>
              </a:buClr>
              <a:buFont typeface="Arial" pitchFamily="34" charset="0"/>
              <a:buChar char="•"/>
              <a:defRPr/>
            </a:pPr>
            <a:r>
              <a:rPr lang="ar-SA" sz="2300" dirty="0" smtClean="0"/>
              <a:t>اذا ارسلت بيانات من اكثر من جهاز في الوقت نفسه يحدث تصادم ويضطر احد الحاسبات للانتظار .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19200" y="838200"/>
            <a:ext cx="7467600" cy="3581400"/>
          </a:xfrm>
        </p:spPr>
        <p:txBody>
          <a:bodyPr>
            <a:normAutofit lnSpcReduction="10000"/>
          </a:bodyPr>
          <a:lstStyle/>
          <a:p>
            <a:pPr marL="1028700" lvl="1" indent="-571500">
              <a:spcBef>
                <a:spcPts val="370"/>
              </a:spcBef>
              <a:buFont typeface="+mj-lt"/>
              <a:buAutoNum type="arabicPeriod" startAt="4"/>
              <a:defRPr/>
            </a:pPr>
            <a:r>
              <a:rPr lang="ar-SA" sz="2700" u="sng" dirty="0" smtClean="0">
                <a:solidFill>
                  <a:schemeClr val="accent1">
                    <a:lumMod val="75000"/>
                  </a:schemeClr>
                </a:solidFill>
              </a:rPr>
              <a:t>الشبكة الخطية :</a:t>
            </a:r>
          </a:p>
          <a:p>
            <a:pPr marL="1485900" lvl="2" indent="-571500">
              <a:spcBef>
                <a:spcPts val="370"/>
              </a:spcBef>
              <a:buClr>
                <a:schemeClr val="accent1">
                  <a:tint val="60000"/>
                </a:schemeClr>
              </a:buClr>
              <a:buFont typeface="Arial" pitchFamily="34" charset="0"/>
              <a:buChar char="•"/>
              <a:defRPr/>
            </a:pPr>
            <a:r>
              <a:rPr lang="ar-SA" sz="2300" dirty="0" smtClean="0"/>
              <a:t>اتصال الحاسبات ببعضها عن طريق خط كابل واحد غالبا مايكون متحد المحور. </a:t>
            </a:r>
          </a:p>
          <a:p>
            <a:pPr marL="1485900" lvl="2" indent="-571500">
              <a:spcBef>
                <a:spcPts val="370"/>
              </a:spcBef>
              <a:buClr>
                <a:schemeClr val="accent1">
                  <a:tint val="60000"/>
                </a:schemeClr>
              </a:buClr>
              <a:buNone/>
              <a:defRPr/>
            </a:pPr>
            <a:r>
              <a:rPr lang="ar-SA" sz="2300" b="1" dirty="0" smtClean="0"/>
              <a:t>من المزايا : </a:t>
            </a:r>
          </a:p>
          <a:p>
            <a:pPr marL="1485900" lvl="2" indent="-571500">
              <a:spcBef>
                <a:spcPts val="370"/>
              </a:spcBef>
              <a:buClr>
                <a:schemeClr val="accent1">
                  <a:tint val="60000"/>
                </a:schemeClr>
              </a:buClr>
              <a:buFont typeface="+mj-lt"/>
              <a:buAutoNum type="arabicPeriod"/>
              <a:defRPr/>
            </a:pPr>
            <a:r>
              <a:rPr lang="ar-SA" sz="2300" dirty="0" smtClean="0"/>
              <a:t>يوصل به أي عدد من الحاسبات .</a:t>
            </a:r>
          </a:p>
          <a:p>
            <a:pPr marL="1485900" lvl="2" indent="-571500">
              <a:spcBef>
                <a:spcPts val="370"/>
              </a:spcBef>
              <a:buClr>
                <a:schemeClr val="accent1">
                  <a:tint val="60000"/>
                </a:schemeClr>
              </a:buClr>
              <a:buFont typeface="+mj-lt"/>
              <a:buAutoNum type="arabicPeriod"/>
              <a:defRPr/>
            </a:pPr>
            <a:r>
              <a:rPr lang="ar-SA" sz="2300" dirty="0" smtClean="0"/>
              <a:t>ان تعطل أي من الاجهزه المتصله لا تتأثر بقية الشبكة.</a:t>
            </a:r>
          </a:p>
          <a:p>
            <a:pPr marL="1485900" lvl="2" indent="-571500">
              <a:spcBef>
                <a:spcPts val="370"/>
              </a:spcBef>
              <a:buClr>
                <a:schemeClr val="accent1">
                  <a:tint val="60000"/>
                </a:schemeClr>
              </a:buClr>
              <a:buNone/>
              <a:defRPr/>
            </a:pPr>
            <a:r>
              <a:rPr lang="ar-SA" sz="2300" b="1" dirty="0" smtClean="0"/>
              <a:t>من العيوب : </a:t>
            </a:r>
          </a:p>
          <a:p>
            <a:pPr marL="1485900" lvl="2" indent="-571500">
              <a:spcBef>
                <a:spcPts val="370"/>
              </a:spcBef>
              <a:buClr>
                <a:schemeClr val="accent1">
                  <a:tint val="60000"/>
                </a:schemeClr>
              </a:buClr>
              <a:buFont typeface="+mj-lt"/>
              <a:buAutoNum type="arabicPeriod"/>
              <a:defRPr/>
            </a:pPr>
            <a:r>
              <a:rPr lang="ar-SA" sz="2300" dirty="0" smtClean="0"/>
              <a:t>حدوث ضغط على الشبكة نتيجة ازدحام ارسال البيانات مما يؤدي الى انتظار بعضها حتى يتم ارسال البيانات بالتتابع.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الشبكة الخطية</a:t>
            </a:r>
            <a:endParaRPr lang="ar-SA" dirty="0"/>
          </a:p>
        </p:txBody>
      </p:sp>
      <p:pic>
        <p:nvPicPr>
          <p:cNvPr id="4" name="Content Placeholder 3" descr="http://visual.merriam-webster.com/images/communications/office-automation/examples-networks/bus-network.jpg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019445" y="1100138"/>
            <a:ext cx="5127334" cy="35798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4A5AEE4DD11694CB8B7B3BE72AE601F" ma:contentTypeVersion="0" ma:contentTypeDescription="Create a new document." ma:contentTypeScope="" ma:versionID="334f748c9510d41fdf693c3975e1ad66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4E9FD773-C233-46A5-907A-EB1CF697BF80}"/>
</file>

<file path=customXml/itemProps2.xml><?xml version="1.0" encoding="utf-8"?>
<ds:datastoreItem xmlns:ds="http://schemas.openxmlformats.org/officeDocument/2006/customXml" ds:itemID="{C682E3DB-4E5C-4ABF-AD88-C11037B59062}"/>
</file>

<file path=customXml/itemProps3.xml><?xml version="1.0" encoding="utf-8"?>
<ds:datastoreItem xmlns:ds="http://schemas.openxmlformats.org/officeDocument/2006/customXml" ds:itemID="{F09470A3-8D9F-4D19-A9E4-6BD84F5A7C51}"/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280</TotalTime>
  <Words>390</Words>
  <Application>Microsoft Office PowerPoint</Application>
  <PresentationFormat>On-screen Show (4:3)</PresentationFormat>
  <Paragraphs>59</Paragraphs>
  <Slides>11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Angles</vt:lpstr>
      <vt:lpstr> شبكات الحاسب والاتصالات -الجزء 2-</vt:lpstr>
      <vt:lpstr>بنية الشبكة</vt:lpstr>
      <vt:lpstr>أنواع الشبكات حسب طريقة الربط</vt:lpstr>
      <vt:lpstr>الشبكة النجمية</vt:lpstr>
      <vt:lpstr>PowerPoint Presentation</vt:lpstr>
      <vt:lpstr>الشبكة الحلقية</vt:lpstr>
      <vt:lpstr>PowerPoint Presentation</vt:lpstr>
      <vt:lpstr>PowerPoint Presentation</vt:lpstr>
      <vt:lpstr>الشبكة الخطية</vt:lpstr>
      <vt:lpstr>PowerPoint Presentation</vt:lpstr>
      <vt:lpstr>مزايا الشبكات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LooOOooly</dc:creator>
  <cp:lastModifiedBy>asoma</cp:lastModifiedBy>
  <cp:revision>32</cp:revision>
  <dcterms:created xsi:type="dcterms:W3CDTF">2006-08-16T00:00:00Z</dcterms:created>
  <dcterms:modified xsi:type="dcterms:W3CDTF">2011-10-21T19:09:57Z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0x010100B4A5AEE4DD11694CB8B7B3BE72AE601F</vt:lpwstr>
  </property>
</Properties>
</file>