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gif" ContentType="image/gif"/>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Default Extension="png" ContentType="image/png"/>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84" d="100"/>
          <a:sy n="84" d="100"/>
        </p:scale>
        <p:origin x="-1402" y="-6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theme" Target="theme/theme1.xml"/></Relationships>
</file>

<file path=ppt/media/image1.png>
</file>

<file path=ppt/media/image2.gi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225CE60D-4E04-49BF-950E-FC7D71A84729}" type="datetimeFigureOut">
              <a:rPr lang="ar-SA" smtClean="0"/>
              <a:pPr/>
              <a:t>18/11/35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5178A38-909A-4239-A92E-E79D357E9B58}"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225CE60D-4E04-49BF-950E-FC7D71A84729}" type="datetimeFigureOut">
              <a:rPr lang="ar-SA" smtClean="0"/>
              <a:pPr/>
              <a:t>18/11/35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5178A38-909A-4239-A92E-E79D357E9B58}"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225CE60D-4E04-49BF-950E-FC7D71A84729}" type="datetimeFigureOut">
              <a:rPr lang="ar-SA" smtClean="0"/>
              <a:pPr/>
              <a:t>18/11/35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5178A38-909A-4239-A92E-E79D357E9B58}"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225CE60D-4E04-49BF-950E-FC7D71A84729}" type="datetimeFigureOut">
              <a:rPr lang="ar-SA" smtClean="0"/>
              <a:pPr/>
              <a:t>18/11/35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5178A38-909A-4239-A92E-E79D357E9B58}"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225CE60D-4E04-49BF-950E-FC7D71A84729}" type="datetimeFigureOut">
              <a:rPr lang="ar-SA" smtClean="0"/>
              <a:pPr/>
              <a:t>18/11/35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5178A38-909A-4239-A92E-E79D357E9B58}"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225CE60D-4E04-49BF-950E-FC7D71A84729}" type="datetimeFigureOut">
              <a:rPr lang="ar-SA" smtClean="0"/>
              <a:pPr/>
              <a:t>18/11/35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45178A38-909A-4239-A92E-E79D357E9B58}"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225CE60D-4E04-49BF-950E-FC7D71A84729}" type="datetimeFigureOut">
              <a:rPr lang="ar-SA" smtClean="0"/>
              <a:pPr/>
              <a:t>18/11/35</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45178A38-909A-4239-A92E-E79D357E9B58}"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225CE60D-4E04-49BF-950E-FC7D71A84729}" type="datetimeFigureOut">
              <a:rPr lang="ar-SA" smtClean="0"/>
              <a:pPr/>
              <a:t>18/11/35</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45178A38-909A-4239-A92E-E79D357E9B58}"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225CE60D-4E04-49BF-950E-FC7D71A84729}" type="datetimeFigureOut">
              <a:rPr lang="ar-SA" smtClean="0"/>
              <a:pPr/>
              <a:t>18/11/35</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45178A38-909A-4239-A92E-E79D357E9B58}"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225CE60D-4E04-49BF-950E-FC7D71A84729}" type="datetimeFigureOut">
              <a:rPr lang="ar-SA" smtClean="0"/>
              <a:pPr/>
              <a:t>18/11/35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45178A38-909A-4239-A92E-E79D357E9B58}"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225CE60D-4E04-49BF-950E-FC7D71A84729}" type="datetimeFigureOut">
              <a:rPr lang="ar-SA" smtClean="0"/>
              <a:pPr/>
              <a:t>18/11/35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45178A38-909A-4239-A92E-E79D357E9B58}"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225CE60D-4E04-49BF-950E-FC7D71A84729}" type="datetimeFigureOut">
              <a:rPr lang="ar-SA" smtClean="0"/>
              <a:pPr/>
              <a:t>18/11/35</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45178A38-909A-4239-A92E-E79D357E9B58}"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image" Target="../media/image2.gif"/><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2.gif"/><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2.gif"/><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4097" name="Rectangle 1"/>
          <p:cNvSpPr>
            <a:spLocks noChangeArrowheads="1"/>
          </p:cNvSpPr>
          <p:nvPr/>
        </p:nvSpPr>
        <p:spPr bwMode="auto">
          <a:xfrm>
            <a:off x="1043608" y="2708920"/>
            <a:ext cx="7276351" cy="52322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00000"/>
              </a:lnSpc>
              <a:spcBef>
                <a:spcPct val="0"/>
              </a:spcBef>
              <a:spcAft>
                <a:spcPct val="0"/>
              </a:spcAft>
              <a:buClrTx/>
              <a:buSzTx/>
              <a:buFontTx/>
              <a:buNone/>
              <a:tabLst/>
            </a:pPr>
            <a:r>
              <a:rPr kumimoji="0" lang="ar-SA" sz="2800" b="1" i="0" u="sng" strike="noStrike" cap="none" normalizeH="0" baseline="0" dirty="0" smtClean="0">
                <a:ln>
                  <a:noFill/>
                </a:ln>
                <a:solidFill>
                  <a:srgbClr val="FF0000"/>
                </a:solidFill>
                <a:effectLst/>
                <a:latin typeface="Calibri" pitchFamily="34" charset="0"/>
                <a:ea typeface="Times New Roman" pitchFamily="18" charset="0"/>
                <a:cs typeface="Arial" pitchFamily="34" charset="0"/>
              </a:rPr>
              <a:t>مدخل إلى دراسة الإشراف التربوي في ميدان التربية الخاصة</a:t>
            </a:r>
            <a:endParaRPr kumimoji="0" lang="ar-SA" sz="2800" b="0" i="0" u="none" strike="noStrike" cap="none" normalizeH="0" baseline="0" dirty="0" smtClean="0">
              <a:ln>
                <a:noFill/>
              </a:ln>
              <a:solidFill>
                <a:srgbClr val="FF0000"/>
              </a:solidFill>
              <a:effectLst/>
              <a:latin typeface="Arial" pitchFamily="34" charset="0"/>
              <a:cs typeface="Arial" pitchFamily="34"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5" name="مستطيل 4"/>
          <p:cNvSpPr/>
          <p:nvPr/>
        </p:nvSpPr>
        <p:spPr>
          <a:xfrm>
            <a:off x="971600" y="1340768"/>
            <a:ext cx="7344816" cy="4190314"/>
          </a:xfrm>
          <a:prstGeom prst="rect">
            <a:avLst/>
          </a:prstGeom>
        </p:spPr>
        <p:txBody>
          <a:bodyPr wrap="square">
            <a:spAutoFit/>
          </a:bodyPr>
          <a:lstStyle/>
          <a:p>
            <a:pPr lvl="0" eaLnBrk="0" fontAlgn="base" hangingPunct="0">
              <a:lnSpc>
                <a:spcPct val="150000"/>
              </a:lnSpc>
              <a:spcBef>
                <a:spcPct val="0"/>
              </a:spcBef>
              <a:spcAft>
                <a:spcPct val="0"/>
              </a:spcAft>
              <a:buFontTx/>
              <a:buChar char="•"/>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مساعدة أولياء أمور الأطفال المعوقين على معرفة آثار </a:t>
            </a:r>
            <a:r>
              <a:rPr kumimoji="0" lang="ar-SA" sz="2000" b="1"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العوق</a:t>
            </a: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النفسية والاجتماعية على سلوك أطفالهم، وتزويدهم بالمواد التربوية، والوسائل التعليمية التي من شأنها أن تسهل مهمة متابعة واجبات أنبائهم المدرسية، وأن تسهم في زيادة وعيهم بخصائص، واحتياجات، وحقوق وواجبات أبنائهم، الأمر الذي يجعل منهم أعضاء فاعلين في مجالس أولياء الأمور المدرسية وغيرها.</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lvl="0" eaLnBrk="0" fontAlgn="base" hangingPunct="0">
              <a:lnSpc>
                <a:spcPct val="150000"/>
              </a:lnSpc>
              <a:spcBef>
                <a:spcPct val="0"/>
              </a:spcBef>
              <a:spcAft>
                <a:spcPct val="0"/>
              </a:spcAft>
              <a:buFontTx/>
              <a:buChar char="•"/>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توطيد أواصر التعاون، والنهوض بمستوى التنسيق، وتقوية قنوات الاتصال بين أسر الأطفال ذوي الاحتياجات التربوية الخاصة </a:t>
            </a:r>
            <a:r>
              <a:rPr kumimoji="0" lang="ar-SA" sz="2000" b="1"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والمسؤولين</a:t>
            </a: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في المدرسة.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lvl="0" eaLnBrk="0" fontAlgn="base" hangingPunct="0">
              <a:lnSpc>
                <a:spcPct val="150000"/>
              </a:lnSpc>
              <a:spcBef>
                <a:spcPct val="0"/>
              </a:spcBef>
              <a:spcAft>
                <a:spcPct val="0"/>
              </a:spcAft>
              <a:buFontTx/>
              <a:buChar char="•"/>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العمل عل إيجاد بيئة أكاديمية واجتماعية يستطيع فيها الأطفال العاديون وغير العاديين- على حد سواء- استغلال أقصى قدراتهم، وتحقيق أسمى طموحاتهم.</a:t>
            </a:r>
            <a:endParaRPr kumimoji="0" lang="ar-SA" sz="2000" b="1" i="0" u="none" strike="noStrike" cap="none" normalizeH="0" baseline="0" dirty="0" smtClean="0">
              <a:ln>
                <a:noFill/>
              </a:ln>
              <a:solidFill>
                <a:schemeClr val="accent1"/>
              </a:solidFill>
              <a:effectLst/>
              <a:latin typeface="Arial" pitchFamily="34" charset="0"/>
              <a:cs typeface="Arial"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20481" name="Rectangle 1"/>
          <p:cNvSpPr>
            <a:spLocks noChangeArrowheads="1"/>
          </p:cNvSpPr>
          <p:nvPr/>
        </p:nvSpPr>
        <p:spPr bwMode="auto">
          <a:xfrm>
            <a:off x="467544" y="764704"/>
            <a:ext cx="7920880" cy="5632311"/>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defTabSz="914400" eaLnBrk="1" fontAlgn="base" latinLnBrk="0" hangingPunct="1">
              <a:lnSpc>
                <a:spcPct val="150000"/>
              </a:lnSpc>
              <a:spcBef>
                <a:spcPct val="0"/>
              </a:spcBef>
              <a:spcAft>
                <a:spcPct val="0"/>
              </a:spcAft>
              <a:buClrTx/>
              <a:buSzTx/>
              <a:buFontTx/>
              <a:buNone/>
              <a:tabLst/>
            </a:pPr>
            <a:r>
              <a:rPr kumimoji="0" lang="ar-SA" sz="2000" b="1"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أما بالنسبة للدور الذي يقوم </a:t>
            </a:r>
            <a:r>
              <a:rPr kumimoji="0" lang="ar-SA" sz="2000" b="1" i="0" u="sng"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به</a:t>
            </a:r>
            <a:r>
              <a:rPr kumimoji="0" lang="ar-SA" sz="2000" b="1"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 المعلم المستشار، فقد </a:t>
            </a:r>
            <a:r>
              <a:rPr kumimoji="0" lang="ar-SA" sz="2000" b="1" i="0" u="sng"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وصفه </a:t>
            </a:r>
            <a:r>
              <a:rPr kumimoji="0" lang="ar-SA" sz="2000" b="1"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a:t>
            </a:r>
            <a:r>
              <a:rPr kumimoji="0" lang="ar-SA" sz="2000" b="1" i="0" u="sng"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تاتل1986م</a:t>
            </a:r>
            <a:r>
              <a:rPr kumimoji="0" lang="ar-SA" sz="2000" b="1"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 بأنه دور استشاري أكثر منه تعليمي، ونظراً للتشابه الكبير في الدور الذي يقوم </a:t>
            </a:r>
            <a:r>
              <a:rPr kumimoji="0" lang="ar-SA" sz="2000" b="1" i="0" u="sng"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به</a:t>
            </a:r>
            <a:r>
              <a:rPr kumimoji="0" lang="ar-SA" sz="2000" b="1"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 كل من المعلم المتجول والمعلم المستشار، فقد عمدت(</a:t>
            </a:r>
            <a:r>
              <a:rPr kumimoji="0" lang="ar-SA" sz="2000" b="1" i="0" u="sng"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سبنجن</a:t>
            </a:r>
            <a:r>
              <a:rPr kumimoji="0" lang="ar-SA" sz="2000" b="1"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 وتيلور 1986) إلى تبيان الفرق بينهما في النقاط الثلاث التالية:</a:t>
            </a:r>
            <a:endParaRPr kumimoji="0" lang="en-US" sz="2000" b="1" i="0" u="sng" strike="noStrike" cap="none" normalizeH="0" baseline="0" dirty="0" smtClean="0">
              <a:ln>
                <a:noFill/>
              </a:ln>
              <a:solidFill>
                <a:schemeClr val="tx1"/>
              </a:solidFill>
              <a:effectLst/>
              <a:latin typeface="Arial" pitchFamily="34" charset="0"/>
              <a:cs typeface="Arial" pitchFamily="34" charset="0"/>
            </a:endParaRPr>
          </a:p>
          <a:p>
            <a:pPr marL="0" marR="0" lvl="0" indent="0" defTabSz="914400" eaLnBrk="0" fontAlgn="base" latinLnBrk="0" hangingPunct="0">
              <a:lnSpc>
                <a:spcPct val="150000"/>
              </a:lnSpc>
              <a:spcBef>
                <a:spcPct val="0"/>
              </a:spcBef>
              <a:spcAft>
                <a:spcPct val="0"/>
              </a:spcAft>
              <a:buClrTx/>
              <a:buSzTx/>
              <a:buFontTx/>
              <a:buChar char="•"/>
              <a:tabLst/>
            </a:pP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العبء التدريسي، حيث يبلغ العبء التدريسي للمعلم المتجول في الفصل الدراسي الواجد حوالي 15 تلميذاً، بينما يصل العبء التدريسي للمعلم المستشار إلى 35 تلميذاً في المعدل.</a:t>
            </a:r>
            <a:endParaRPr kumimoji="0" lang="en-US" sz="20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defTabSz="914400" eaLnBrk="0" fontAlgn="base" latinLnBrk="0" hangingPunct="0">
              <a:lnSpc>
                <a:spcPct val="150000"/>
              </a:lnSpc>
              <a:spcBef>
                <a:spcPct val="0"/>
              </a:spcBef>
              <a:spcAft>
                <a:spcPct val="0"/>
              </a:spcAft>
              <a:buClrTx/>
              <a:buSzTx/>
              <a:buFontTx/>
              <a:buChar char="•"/>
              <a:tabLst/>
            </a:pP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المسافة التي يقطعها كل منهما أثناء تجواله بين المدارس، فالمسافة التي يقطعها المعلم المتجول تبلغ حوالي </a:t>
            </a: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1500كم</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في الشهر، بينما يقطع المعلم المستشار حوالي </a:t>
            </a: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2200كم</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في الشهر.</a:t>
            </a:r>
          </a:p>
          <a:p>
            <a:pPr marL="0" marR="0" lvl="0" indent="0" defTabSz="914400" eaLnBrk="0" fontAlgn="base" latinLnBrk="0" hangingPunct="0">
              <a:lnSpc>
                <a:spcPct val="150000"/>
              </a:lnSpc>
              <a:spcBef>
                <a:spcPct val="0"/>
              </a:spcBef>
              <a:spcAft>
                <a:spcPct val="0"/>
              </a:spcAft>
              <a:buClrTx/>
              <a:buSzTx/>
              <a:buFont typeface="Arial" pitchFamily="34" charset="0"/>
              <a:buChar char="•"/>
              <a:tabLst/>
            </a:pP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طبيعة العمل الذي يقوم </a:t>
            </a: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به</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كل منهما، فالمعلم المتجول يقضي وقتاً أطول في التعامل المباشرة مع الأطفال ذوي الاحتياجات التربوية الخاصة وأولياء أمورهم من ذلك الذي يقضيه المعلم المستشار، وبعبارة أخرى فإن المعلم المتجول يقوم بعملية تدريس الأطفال ذوي الاحتياجات التربوية الخاصة، بينما يقتصر دور المعلم المستشار- في الغالب على- تقديم النصح والمشورة لمعلمي الفصول العادية</a:t>
            </a:r>
            <a:r>
              <a:rPr kumimoji="0" lang="en-US" sz="2000" b="0" i="0" u="none" strike="noStrike" cap="none" normalizeH="0" baseline="0" dirty="0" smtClean="0">
                <a:ln>
                  <a:noFill/>
                </a:ln>
                <a:solidFill>
                  <a:schemeClr val="accent1"/>
                </a:solidFill>
                <a:effectLst/>
                <a:latin typeface="Arial" pitchFamily="34" charset="0"/>
                <a:cs typeface="Arial" pitchFamily="34" charset="0"/>
              </a:rPr>
              <a:t>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28673" name="Rectangle 1"/>
          <p:cNvSpPr>
            <a:spLocks noChangeArrowheads="1"/>
          </p:cNvSpPr>
          <p:nvPr/>
        </p:nvSpPr>
        <p:spPr bwMode="auto">
          <a:xfrm>
            <a:off x="755576" y="1332726"/>
            <a:ext cx="7632848" cy="3785652"/>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00000"/>
              </a:lnSpc>
              <a:spcBef>
                <a:spcPct val="0"/>
              </a:spcBef>
              <a:spcAft>
                <a:spcPct val="0"/>
              </a:spcAft>
              <a:buClrTx/>
              <a:buSzTx/>
              <a:buFontTx/>
              <a:buNone/>
              <a:tabLst/>
            </a:pPr>
            <a:r>
              <a:rPr kumimoji="0" lang="ar-SA" sz="2400" b="1" i="0" u="none" strike="noStrike" cap="none" normalizeH="0" baseline="0" dirty="0" smtClean="0">
                <a:ln>
                  <a:noFill/>
                </a:ln>
                <a:solidFill>
                  <a:srgbClr val="FF0000"/>
                </a:solidFill>
                <a:effectLst/>
                <a:latin typeface="Calibri" pitchFamily="34" charset="0"/>
                <a:ea typeface="Times New Roman" pitchFamily="18" charset="0"/>
                <a:cs typeface="Arial" pitchFamily="34" charset="0"/>
              </a:rPr>
              <a:t>أولاً: الاشراف التربوي: نبذة تاريخية.</a:t>
            </a:r>
            <a:endParaRPr kumimoji="0" lang="en-US" sz="2400" b="0" i="0" u="none" strike="noStrike" cap="none" normalizeH="0" baseline="0" dirty="0" smtClean="0">
              <a:ln>
                <a:noFill/>
              </a:ln>
              <a:solidFill>
                <a:srgbClr val="FF0000"/>
              </a:solidFill>
              <a:effectLst/>
              <a:latin typeface="Arial" pitchFamily="34" charset="0"/>
              <a:cs typeface="Arial" pitchFamily="34" charset="0"/>
            </a:endParaRPr>
          </a:p>
          <a:p>
            <a:pPr marL="0" marR="0" lvl="0" indent="0" algn="just" defTabSz="914400" rtl="1" eaLnBrk="0" fontAlgn="base" latinLnBrk="0" hangingPunct="0">
              <a:lnSpc>
                <a:spcPct val="10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يكثر الجدل حول مفهوم الإشراف التربوي والسمات له وارتباطه بالمفاهيم التربوية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ولاإدارية</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الأخرى، فمن الباحثين من يحاول التمييز بين الإشراف و التوجيه والتفتيش، وهناك من يربط الإشراف التربوي بالإدارة، أو يربط الإشراف بحركة العلاقات الإنسانية، أو يربط الإشراف بعملية تطوير المنهاج التربوي، أو يربط الإشراف بعملية تحسين عمل المعلم الصفي، أو يربط الإشراف بتطور ونمو التلميذ.</a:t>
            </a:r>
          </a:p>
          <a:p>
            <a:pPr marL="0" marR="0" lvl="0" indent="0" algn="r" defTabSz="914400" rtl="1"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400" b="0"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وقبل أن </a:t>
            </a:r>
            <a:r>
              <a:rPr kumimoji="0" lang="ar-SA" sz="2400" b="0" i="0" u="sng"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نتسعرض</a:t>
            </a:r>
            <a:r>
              <a:rPr kumimoji="0" lang="ar-SA" sz="2400" b="0"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 مفاهيم الإشراف التربوي يجدر بنا أن يشير إلى خلفيته التاريخية والتي جاءت على شكل سلسلة متتابعة من الأطوار أو المراحل.</a:t>
            </a:r>
            <a:endParaRPr kumimoji="0" lang="ar-SA" sz="2400" b="0" i="0" u="sng"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27649" name="Rectangle 1"/>
          <p:cNvSpPr>
            <a:spLocks noChangeArrowheads="1"/>
          </p:cNvSpPr>
          <p:nvPr/>
        </p:nvSpPr>
        <p:spPr bwMode="auto">
          <a:xfrm>
            <a:off x="755576" y="1268760"/>
            <a:ext cx="7560840" cy="4524315"/>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Low" defTabSz="914400" rtl="1" eaLnBrk="1" fontAlgn="base" latinLnBrk="0" hangingPunct="1">
              <a:lnSpc>
                <a:spcPct val="100000"/>
              </a:lnSpc>
              <a:spcBef>
                <a:spcPct val="0"/>
              </a:spcBef>
              <a:spcAft>
                <a:spcPct val="0"/>
              </a:spcAft>
              <a:buClrTx/>
              <a:buSzTx/>
              <a:buFontTx/>
              <a:buNone/>
              <a:tabLst/>
            </a:pPr>
            <a:r>
              <a:rPr kumimoji="0" lang="ar-SA" sz="24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المرحلة الأولى</a:t>
            </a:r>
            <a:endParaRPr kumimoji="0" lang="en-US" sz="24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Low" defTabSz="914400" rtl="1" eaLnBrk="0" fontAlgn="base" latinLnBrk="0" hangingPunct="0">
              <a:lnSpc>
                <a:spcPct val="10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وهي مرحلة التفتيش الذي ساد طيلة النصف الأول من القرن العشرين، حيث </a:t>
            </a:r>
            <a:r>
              <a:rPr kumimoji="0" lang="ar-SA" sz="2400" b="0"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كان التركيز على الجانب الرسمي في العلاقات، مع وجود تصور مفاده أن المعلم الناجح هو الذي يستخدم مجموعة من الأساليب </a:t>
            </a:r>
            <a:r>
              <a:rPr kumimoji="0" lang="ar-SA" sz="2400" b="0" i="0" u="sng"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الثابة</a:t>
            </a:r>
            <a:r>
              <a:rPr kumimoji="0" lang="ar-SA" sz="2400" b="0"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 المجربة بغض النظر عن موقع التدريس أو فئات الطلاب أو ظروف المتعلم وإمكاناته المتوافرة، وكانت وسيلة المفتش الرئيسية هي الزيارة المفاجئة</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ويهدف منها إلى متابعة المعلم وتقييمه والوقوف على مدى ما حصله الطلاب من المعارف والمعلومات، ويهدف منها ملاحظة أن مثل هذا الأسلوب يعيق النمو المهنية للمعلم ويسهم في تكوين اتجاهات سلبية.</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Low" defTabSz="914400" rtl="1" eaLnBrk="0" fontAlgn="base" latinLnBrk="0" hangingPunct="0">
              <a:lnSpc>
                <a:spcPct val="10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وقد كانت تغلب على معايير عملية التفتيش الصفية الشخصية والمزاجية، وتصيد الأخطاء والعثرات التي ربما يقع فيها المعلم، ومن ثم تأنيبه وإيقاع العقاب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به</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ويمكن القول أن هذه المرحلة ظلت سائدة حتى عام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1975م.</a:t>
            </a:r>
            <a:endParaRPr kumimoji="0" lang="ar-SA" sz="24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26625" name="Rectangle 1"/>
          <p:cNvSpPr>
            <a:spLocks noChangeArrowheads="1"/>
          </p:cNvSpPr>
          <p:nvPr/>
        </p:nvSpPr>
        <p:spPr bwMode="auto">
          <a:xfrm>
            <a:off x="1043608" y="692696"/>
            <a:ext cx="7488832" cy="3785652"/>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Low" defTabSz="914400" rtl="1" eaLnBrk="1" fontAlgn="base" latinLnBrk="0" hangingPunct="1">
              <a:lnSpc>
                <a:spcPct val="100000"/>
              </a:lnSpc>
              <a:spcBef>
                <a:spcPct val="0"/>
              </a:spcBef>
              <a:spcAft>
                <a:spcPct val="0"/>
              </a:spcAft>
              <a:buClrTx/>
              <a:buSzTx/>
              <a:buFontTx/>
              <a:buNone/>
              <a:tabLst/>
            </a:pPr>
            <a:r>
              <a:rPr kumimoji="0" lang="ar-SA" sz="24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المرحلة الثانية</a:t>
            </a:r>
            <a:endParaRPr kumimoji="0" lang="en-US" sz="24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Low" defTabSz="914400" rtl="1" eaLnBrk="0" fontAlgn="base" latinLnBrk="0" hangingPunct="0">
              <a:lnSpc>
                <a:spcPct val="15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تأثرت عملية التفتيش بتقدم الفكر التربوي العالمي، </a:t>
            </a:r>
            <a:r>
              <a:rPr kumimoji="0" lang="ar-SA" sz="2400" b="0"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وبذلك أصبح الاهتمام منصب على طبيعة المعلم وحاجاته وأحاسيسه وقيمه،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لما لها من أهمية في التأثير على أنماط سلوكه، لذلك تم استبدال مصطلح التفتيش بمصطلح التوجيه التربوي، الذي يظل قاصراً أيضا عن تحقيق آثار إيجابية في تحسين عمليتي التعلم والتعليم، بالرغم مما بذلته وزارات التربية التعليم من جهود في عقد الندوات والدورات التدريبية لضمان هذا التحول لدى الموجهين.</a:t>
            </a:r>
            <a:endParaRPr kumimoji="0" lang="ar-SA" sz="2400" b="0" i="0" u="none" strike="noStrike" cap="none" normalizeH="0" baseline="0" dirty="0" smtClean="0">
              <a:ln>
                <a:noFill/>
              </a:ln>
              <a:solidFill>
                <a:schemeClr val="tx1"/>
              </a:solidFill>
              <a:effectLst/>
              <a:latin typeface="Arial" pitchFamily="34" charset="0"/>
              <a:cs typeface="Arial" pitchFamily="34" charset="0"/>
            </a:endParaRPr>
          </a:p>
        </p:txBody>
      </p:sp>
      <p:sp>
        <p:nvSpPr>
          <p:cNvPr id="26626" name="Rectangle 2"/>
          <p:cNvSpPr>
            <a:spLocks noChangeArrowheads="1"/>
          </p:cNvSpPr>
          <p:nvPr/>
        </p:nvSpPr>
        <p:spPr bwMode="auto">
          <a:xfrm>
            <a:off x="611560" y="4293096"/>
            <a:ext cx="7848872" cy="2123658"/>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Low" defTabSz="914400" rtl="1" eaLnBrk="1" fontAlgn="base" latinLnBrk="0" hangingPunct="1">
              <a:lnSpc>
                <a:spcPct val="100000"/>
              </a:lnSpc>
              <a:spcBef>
                <a:spcPct val="0"/>
              </a:spcBef>
              <a:spcAft>
                <a:spcPct val="0"/>
              </a:spcAft>
              <a:buClrTx/>
              <a:buSzTx/>
              <a:buFontTx/>
              <a:buNone/>
              <a:tabLst/>
            </a:pPr>
            <a:r>
              <a:rPr kumimoji="0" lang="ar-SA" sz="24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المرحلة الثالثة:</a:t>
            </a:r>
            <a:endParaRPr kumimoji="0" lang="en-US" sz="24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Low" defTabSz="914400" rtl="1" eaLnBrk="0" fontAlgn="base" latinLnBrk="0" hangingPunct="0">
              <a:lnSpc>
                <a:spcPct val="15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وقد دفع تطور مفهوم التوجيه التربوي إلى تبني مفهوم الإشراف التربوي، ويركز هذا المفهوم </a:t>
            </a:r>
            <a:r>
              <a:rPr kumimoji="0" lang="ar-SA" sz="2400" b="0"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على استخدام أساليب إشرافية متعددة بناءً على حاجة المعلم لرفع كفايته وزيادة فعالية التعلم.</a:t>
            </a:r>
            <a:endParaRPr kumimoji="0" lang="ar-SA" sz="2400" b="0" i="0" u="sng"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25601" name="Rectangle 1"/>
          <p:cNvSpPr>
            <a:spLocks noChangeArrowheads="1"/>
          </p:cNvSpPr>
          <p:nvPr/>
        </p:nvSpPr>
        <p:spPr bwMode="auto">
          <a:xfrm>
            <a:off x="611560" y="990020"/>
            <a:ext cx="7848872" cy="4893647"/>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Low" defTabSz="914400" rtl="1" eaLnBrk="1" fontAlgn="base" latinLnBrk="0" hangingPunct="1">
              <a:lnSpc>
                <a:spcPct val="10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من هنا يتضح أن العملية التعليمية عملية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تشاركية</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يشترك في صياغتها كافة العاملين في الحقل التعليمي، لذلك فقد تغيرت النظرة نحو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مفهوم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(التوجيه التربوي) </a:t>
            </a:r>
            <a:r>
              <a:rPr kumimoji="0" lang="ar-SA" sz="24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الذي كان نظاماً تعليمياً سائداً في الماضي، فتطور المفهوم ليصبح دور القياديين التربويين العاملين هو دور إشرافي، فتغير تبعاً لذلك المسمى الوظيفي لهم </a:t>
            </a:r>
            <a:r>
              <a:rPr kumimoji="0" lang="ar-SA" sz="24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إلى </a:t>
            </a:r>
            <a:r>
              <a:rPr kumimoji="0" lang="ar-SA" sz="24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(مشرفين تربويين)</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ولتعزيز هذا المفهوم الجديد صدرت القواعد التنظيمية للإشراف التربوي التي حددت المفهوم والمهام ووصفت مسؤوليات الإشراف التربوي في خطابه الجديد المبني على روح العمل الإداري لتحقيق سهولة التواصل بين العاملين في الميدان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والمسؤولين</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في الإدارات التعليمية.</a:t>
            </a:r>
          </a:p>
          <a:p>
            <a:pPr marL="0" marR="0" lvl="0" indent="0" algn="justLow" defTabSz="914400" rtl="1" eaLnBrk="1" fontAlgn="base" latinLnBrk="0" hangingPunct="1">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Low" defTabSz="914400" rtl="1" eaLnBrk="0" fontAlgn="base" latinLnBrk="0" hangingPunct="0">
              <a:lnSpc>
                <a:spcPct val="10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وتعمد استراتيجية الإشراف التربوية الجديدة على تجاوز أساليب التوجيه المباشر التي ينفرد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بها</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(الموجه التربوي) في السابق ملقياً والمعلم متلقياً إلى زيادة مساحة الحوار بينهما بعيدا عن تصيد الأخطاء إلى محاولات التحسين والتطوير الدائم وتجاوز دور الرقي إلى دور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المشارك.</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ar-SA" sz="24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24577" name="Rectangle 1"/>
          <p:cNvSpPr>
            <a:spLocks noChangeArrowheads="1"/>
          </p:cNvSpPr>
          <p:nvPr/>
        </p:nvSpPr>
        <p:spPr bwMode="auto">
          <a:xfrm>
            <a:off x="755576" y="692696"/>
            <a:ext cx="7632848" cy="5563831"/>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 defTabSz="914400" eaLnBrk="1" fontAlgn="base" latinLnBrk="0" hangingPunct="1">
              <a:lnSpc>
                <a:spcPct val="150000"/>
              </a:lnSpc>
              <a:spcBef>
                <a:spcPct val="0"/>
              </a:spcBef>
              <a:spcAft>
                <a:spcPct val="0"/>
              </a:spcAft>
              <a:buClrTx/>
              <a:buSzTx/>
              <a:buFontTx/>
              <a:buNone/>
              <a:tabLst/>
            </a:pPr>
            <a:r>
              <a:rPr kumimoji="0" lang="ar-SA" sz="2400" b="1" i="0" u="sng"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ثانياً </a:t>
            </a:r>
            <a:r>
              <a:rPr kumimoji="0" lang="ar-SA" sz="2400" b="1"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 تعريف الإشراف التربوي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eaLnBrk="0" fontAlgn="base" latinLnBrk="0" hangingPunct="0">
              <a:lnSpc>
                <a:spcPct val="15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الإشراف التربوي يتركب من مجموعة عمليات وإجراءات تم تصميمها من أجل تحسين فعالية عمل الأفراد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والجماعات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r>
              <a:rPr kumimoji="0" lang="ar-SA" sz="24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وينظر إلية آخرون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على أنه عملية تدريب للمعلمين على كيفية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التعلم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ويعتبره البعض أنه وظيفة رئيسية في المدرسة لتحسين العملية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التعليمية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التعلمية</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a:t>
            </a:r>
            <a:endPar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endParaRPr>
          </a:p>
          <a:p>
            <a:pPr marL="0" marR="0" lvl="0" indent="0" algn="just" defTabSz="914400" eaLnBrk="0" fontAlgn="base" latinLnBrk="0" hangingPunct="0">
              <a:lnSpc>
                <a:spcPct val="15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لقد حاول بعض الباحثين تحديد مفهوم الإشراف التربوي من خلال الأنشطة التي يمارسها المشرف التربوي أومن خلال اعتماد أسس ومبادئ عامة مثل المعلم والفلسفة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الديموقراطية</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أو نظرية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الاتصال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r>
              <a:rPr kumimoji="0" lang="ar-SA" sz="2400" b="0"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كما يوصف الإشراف التربوي بأنه عملية إنسانية وشاملة وديمقراطية وعلمية وفنية متخصصة وعملية مرنه </a:t>
            </a:r>
            <a:endParaRPr kumimoji="0" lang="ar-SA" sz="2400" b="0" i="0" u="sng"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32769" name="Rectangle 1"/>
          <p:cNvSpPr>
            <a:spLocks noChangeArrowheads="1"/>
          </p:cNvSpPr>
          <p:nvPr/>
        </p:nvSpPr>
        <p:spPr bwMode="auto">
          <a:xfrm>
            <a:off x="683568" y="658456"/>
            <a:ext cx="7560840" cy="5632311"/>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5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ويعرف الإشراف التربوي بأنه نشاط يعمل على الرفع من كفاءة المدرسين وتحسين طرقهم وسائلهم في التعامل مع التعليم في جو من التقدير المتبادل بين المشرف والمعلم مع الاهتمام بحاجات المعلم وتحقيق أهداف المؤسسة التعليمية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وفي ضوء الأمثلة التي عرضنا لها لتعريف الإشراف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التربوي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تبين أنه مفهوم يتضمن النقاط </a:t>
            </a:r>
            <a:r>
              <a:rPr kumimoji="0" lang="ar-SA" sz="2400" b="1"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التالية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457200" marR="0" lvl="0" indent="-457200" algn="r" defTabSz="914400" rtl="1" eaLnBrk="0" fontAlgn="base" latinLnBrk="0" hangingPunct="0">
              <a:lnSpc>
                <a:spcPct val="150000"/>
              </a:lnSpc>
              <a:spcBef>
                <a:spcPct val="0"/>
              </a:spcBef>
              <a:spcAft>
                <a:spcPct val="0"/>
              </a:spcAft>
              <a:buClrTx/>
              <a:buSzTx/>
              <a:buFont typeface="+mj-lt"/>
              <a:buAutoNum type="arabicPeriod"/>
              <a:tabLst/>
            </a:pPr>
            <a:r>
              <a:rPr kumimoji="0" lang="ar-SA" sz="24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أنه عملية منظمة </a:t>
            </a:r>
            <a:r>
              <a:rPr kumimoji="0" lang="ar-SA" sz="2400" b="1"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مستمرة .</a:t>
            </a:r>
            <a:r>
              <a:rPr kumimoji="0" lang="ar-SA" sz="24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a:t>
            </a:r>
            <a:endParaRPr kumimoji="0" lang="en-US" sz="2400" b="1" i="0" u="none" strike="noStrike" cap="none" normalizeH="0" baseline="0" dirty="0" smtClean="0">
              <a:ln>
                <a:noFill/>
              </a:ln>
              <a:solidFill>
                <a:schemeClr val="accent1"/>
              </a:solidFill>
              <a:effectLst/>
              <a:latin typeface="Arial" pitchFamily="34" charset="0"/>
              <a:cs typeface="Arial" pitchFamily="34" charset="0"/>
            </a:endParaRPr>
          </a:p>
          <a:p>
            <a:pPr marL="457200" marR="0" lvl="0" indent="-457200" algn="r" defTabSz="914400" rtl="1" eaLnBrk="0" fontAlgn="base" latinLnBrk="0" hangingPunct="0">
              <a:lnSpc>
                <a:spcPct val="150000"/>
              </a:lnSpc>
              <a:spcBef>
                <a:spcPct val="0"/>
              </a:spcBef>
              <a:spcAft>
                <a:spcPct val="0"/>
              </a:spcAft>
              <a:buClrTx/>
              <a:buSzTx/>
              <a:buFont typeface="+mj-lt"/>
              <a:buAutoNum type="arabicPeriod"/>
              <a:tabLst/>
            </a:pPr>
            <a:r>
              <a:rPr kumimoji="0" lang="ar-SA" sz="24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تسعى هذه العملية إلى تحسين برامج وخدمات التربية الخاصة بمختلف </a:t>
            </a:r>
            <a:r>
              <a:rPr kumimoji="0" lang="ar-SA" sz="2400" b="1"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مجالاتها .</a:t>
            </a:r>
            <a:r>
              <a:rPr kumimoji="0" lang="ar-SA" sz="24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a:t>
            </a:r>
            <a:endParaRPr kumimoji="0" lang="en-US" sz="2400" b="1" i="0" u="none" strike="noStrike" cap="none" normalizeH="0" baseline="0" dirty="0" smtClean="0">
              <a:ln>
                <a:noFill/>
              </a:ln>
              <a:solidFill>
                <a:schemeClr val="accent1"/>
              </a:solidFill>
              <a:effectLst/>
              <a:latin typeface="Arial" pitchFamily="34" charset="0"/>
              <a:cs typeface="Arial" pitchFamily="34" charset="0"/>
            </a:endParaRPr>
          </a:p>
          <a:p>
            <a:pPr marL="457200" marR="0" lvl="0" indent="-457200" algn="r" defTabSz="914400" rtl="1" eaLnBrk="0" fontAlgn="base" latinLnBrk="0" hangingPunct="0">
              <a:lnSpc>
                <a:spcPct val="150000"/>
              </a:lnSpc>
              <a:spcBef>
                <a:spcPct val="0"/>
              </a:spcBef>
              <a:spcAft>
                <a:spcPct val="0"/>
              </a:spcAft>
              <a:buClrTx/>
              <a:buSzTx/>
              <a:buFont typeface="+mj-lt"/>
              <a:buAutoNum type="arabicPeriod"/>
              <a:tabLst/>
            </a:pPr>
            <a:r>
              <a:rPr kumimoji="0" lang="ar-SA" sz="24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من أجل تحقيق أهداف التربية </a:t>
            </a:r>
            <a:r>
              <a:rPr kumimoji="0" lang="ar-SA" sz="2400" b="1"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الخاصة .</a:t>
            </a:r>
            <a:r>
              <a:rPr kumimoji="0" lang="ar-SA" sz="24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a:t>
            </a:r>
            <a:endParaRPr kumimoji="0" lang="ar-SA" sz="2400" b="1" i="0" u="none" strike="noStrike" cap="none" normalizeH="0" baseline="0" dirty="0" smtClean="0">
              <a:ln>
                <a:noFill/>
              </a:ln>
              <a:solidFill>
                <a:schemeClr val="accent1"/>
              </a:solidFill>
              <a:effectLst/>
              <a:latin typeface="Arial" pitchFamily="34" charset="0"/>
              <a:cs typeface="Arial" pitchFamily="34" charset="0"/>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31745" name="Rectangle 1"/>
          <p:cNvSpPr>
            <a:spLocks noChangeArrowheads="1"/>
          </p:cNvSpPr>
          <p:nvPr/>
        </p:nvSpPr>
        <p:spPr bwMode="auto">
          <a:xfrm>
            <a:off x="683568" y="1052736"/>
            <a:ext cx="7776864" cy="486287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 defTabSz="914400" rtl="1" eaLnBrk="1" fontAlgn="base" latinLnBrk="0" hangingPunct="1">
              <a:lnSpc>
                <a:spcPct val="100000"/>
              </a:lnSpc>
              <a:spcBef>
                <a:spcPct val="0"/>
              </a:spcBef>
              <a:spcAft>
                <a:spcPct val="0"/>
              </a:spcAft>
              <a:buClrTx/>
              <a:buSzTx/>
              <a:buFontTx/>
              <a:buChar char="•"/>
              <a:tabLst/>
            </a:pPr>
            <a:r>
              <a:rPr kumimoji="0" lang="ar-SA" sz="2400" b="1" i="0" u="sng" strike="noStrike" cap="none" normalizeH="0" baseline="0" dirty="0" smtClean="0">
                <a:ln>
                  <a:noFill/>
                </a:ln>
                <a:solidFill>
                  <a:srgbClr val="FF0000"/>
                </a:solidFill>
                <a:effectLst/>
                <a:latin typeface="Calibri" pitchFamily="34" charset="0"/>
                <a:ea typeface="Times New Roman" pitchFamily="18" charset="0"/>
                <a:cs typeface="Arial" pitchFamily="34" charset="0"/>
              </a:rPr>
              <a:t>العاملون في ميدان الإشراف </a:t>
            </a:r>
            <a:r>
              <a:rPr kumimoji="0" lang="ar-SA" sz="2400" b="1" i="0" u="sng" strike="noStrike" cap="none" normalizeH="0" baseline="0" dirty="0" err="1" smtClean="0">
                <a:ln>
                  <a:noFill/>
                </a:ln>
                <a:solidFill>
                  <a:srgbClr val="FF0000"/>
                </a:solidFill>
                <a:effectLst/>
                <a:latin typeface="Calibri" pitchFamily="34" charset="0"/>
                <a:ea typeface="Times New Roman" pitchFamily="18" charset="0"/>
                <a:cs typeface="Arial" pitchFamily="34" charset="0"/>
              </a:rPr>
              <a:t>التربوي</a:t>
            </a:r>
            <a:r>
              <a:rPr kumimoji="0" lang="ar-SA" sz="2400" b="0" i="0" u="none" strike="noStrike" cap="none" normalizeH="0" baseline="0" dirty="0" err="1" smtClean="0">
                <a:ln>
                  <a:noFill/>
                </a:ln>
                <a:solidFill>
                  <a:srgbClr val="FF0000"/>
                </a:solidFill>
                <a:effectLst/>
                <a:latin typeface="Calibri" pitchFamily="34" charset="0"/>
                <a:ea typeface="Times New Roman" pitchFamily="18" charset="0"/>
                <a:cs typeface="Arial" pitchFamily="34" charset="0"/>
              </a:rPr>
              <a:t> :</a:t>
            </a:r>
            <a:r>
              <a:rPr kumimoji="0" lang="ar-SA" sz="2400" b="0" i="0" u="none" strike="noStrike" cap="none" normalizeH="0" baseline="0" dirty="0" smtClean="0">
                <a:ln>
                  <a:noFill/>
                </a:ln>
                <a:solidFill>
                  <a:srgbClr val="FF0000"/>
                </a:solidFill>
                <a:effectLst/>
                <a:latin typeface="Calibri" pitchFamily="34" charset="0"/>
                <a:ea typeface="Times New Roman" pitchFamily="18" charset="0"/>
                <a:cs typeface="Arial" pitchFamily="34" charset="0"/>
              </a:rPr>
              <a:t> </a:t>
            </a:r>
            <a:endParaRPr kumimoji="0" lang="en-US" sz="2400" b="0" i="0" u="none" strike="noStrike" cap="none" normalizeH="0" baseline="0" dirty="0" smtClean="0">
              <a:ln>
                <a:noFill/>
              </a:ln>
              <a:solidFill>
                <a:srgbClr val="FF0000"/>
              </a:solidFill>
              <a:effectLst/>
              <a:latin typeface="Arial" pitchFamily="34" charset="0"/>
              <a:cs typeface="Arial" pitchFamily="34" charset="0"/>
            </a:endParaRPr>
          </a:p>
          <a:p>
            <a:pPr marL="0" marR="0" lvl="0" indent="0" algn="just" defTabSz="914400" rtl="1"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في ضوء المراحل التي مر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بها</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ميدان الإشراف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التربوي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وفي ضوء العديد من تعريفاته التي سبقت الإشارة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عليها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يتعين على المؤلفين الإشارة إلى العاملين في هذا الميدان وذلك على النحو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التالي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1" eaLnBrk="0" fontAlgn="base" latinLnBrk="0" hangingPunct="0">
              <a:lnSpc>
                <a:spcPct val="100000"/>
              </a:lnSpc>
              <a:spcBef>
                <a:spcPct val="0"/>
              </a:spcBef>
              <a:spcAft>
                <a:spcPct val="0"/>
              </a:spcAft>
              <a:buClrTx/>
              <a:buSzTx/>
              <a:buFontTx/>
              <a:buChar char="•"/>
              <a:tabLst/>
            </a:pPr>
            <a:r>
              <a:rPr kumimoji="0" lang="ar-SA" sz="2000" b="1" i="0" u="sng"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المشرف :</a:t>
            </a:r>
            <a:r>
              <a:rPr kumimoji="0" lang="ar-SA" sz="20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rtl="1" eaLnBrk="0" fontAlgn="base" latinLnBrk="0" hangingPunct="0">
              <a:lnSpc>
                <a:spcPct val="15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هو شخص مهامه الرئيسية هي الرقابة والإشراف وغالباً ما تشمل وظائفه تخطيط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العمل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ويعرف المشرف التربوي في التربية الخاصة بأنه الشخص الذي تكلفه الأمانة العامة للتربية الخاصة أو الإدارة العامة للتربية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الخاصة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أو إدارة التعليم بالقيام بهمة الإشراف على معاهد وبرامج التربوي في التربية الخاصة بأنه الشخص الذي تكلفه الأمانة العامة للتربية الخاصة أو الإدارة العامة للتربية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الخاصة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أو إدارة التعليم بالقيام بمهمة الإشراف على معاهد وبرامج التربية الخاصة سواء كان هذا الإشراف في مجال الإعاقة البصرية أو مجال الإعاقة السمعية أو في مجال التخلف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العقلي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أو مجالات التربية الخاصة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الأخرى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ar-SA" sz="20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30721" name="Rectangle 1"/>
          <p:cNvSpPr>
            <a:spLocks noChangeArrowheads="1"/>
          </p:cNvSpPr>
          <p:nvPr/>
        </p:nvSpPr>
        <p:spPr bwMode="auto">
          <a:xfrm>
            <a:off x="827584" y="946488"/>
            <a:ext cx="7560840" cy="5078313"/>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50000"/>
              </a:lnSpc>
              <a:spcBef>
                <a:spcPct val="0"/>
              </a:spcBef>
              <a:spcAft>
                <a:spcPct val="0"/>
              </a:spcAft>
              <a:buClrTx/>
              <a:buSzTx/>
              <a:buFontTx/>
              <a:buChar char="•"/>
              <a:tabLst/>
            </a:pPr>
            <a:r>
              <a:rPr kumimoji="0" lang="ar-SA" sz="2400" b="1" i="0" u="sng"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المشرفون :</a:t>
            </a:r>
            <a:r>
              <a:rPr kumimoji="0" lang="ar-SA" sz="24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a:t>
            </a:r>
            <a:endParaRPr kumimoji="0" lang="en-US" sz="24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ويقصد بهم كل من يشغل وظيفة مشرف تربوي في الإدارة العامة للشؤون التعليمية بالإدارات العامة للتربية الخاصة أو الأمانات العامة للتربية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الخاصة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buFontTx/>
              <a:buChar char="•"/>
              <a:tabLst/>
            </a:pPr>
            <a:r>
              <a:rPr kumimoji="0" lang="ar-SA" sz="2400" b="1" i="0" u="sng"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المديرون :</a:t>
            </a:r>
            <a:r>
              <a:rPr kumimoji="0" lang="ar-SA" sz="24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a:t>
            </a:r>
            <a:endParaRPr kumimoji="0" lang="en-US" sz="24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وهم كل من يشغل وظيفة مدير او وكيل في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مدارس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معاهد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برامج التربية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الخاصة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buFontTx/>
              <a:buChar char="•"/>
              <a:tabLst/>
            </a:pPr>
            <a:r>
              <a:rPr kumimoji="0" lang="ar-SA" sz="2400" b="1" i="0" u="sng"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المعلمون :</a:t>
            </a:r>
            <a:r>
              <a:rPr kumimoji="0" lang="ar-SA" sz="24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a:t>
            </a:r>
            <a:endParaRPr kumimoji="0" lang="en-US" sz="24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وهم كل من يمارس عملية التدريس في تلك المدارس أو المعاهد أو البرامج في جميع المجالات أو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التخصصات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ar-SA" sz="24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2049" name="Rectangle 1"/>
          <p:cNvSpPr>
            <a:spLocks noChangeArrowheads="1"/>
          </p:cNvSpPr>
          <p:nvPr/>
        </p:nvSpPr>
        <p:spPr bwMode="auto">
          <a:xfrm>
            <a:off x="755576" y="1463969"/>
            <a:ext cx="7704856" cy="1938992"/>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457200" algn="just" defTabSz="914400" eaLnBrk="1" fontAlgn="base" latinLnBrk="0" hangingPunct="1">
              <a:lnSpc>
                <a:spcPct val="100000"/>
              </a:lnSpc>
              <a:spcBef>
                <a:spcPct val="0"/>
              </a:spcBef>
              <a:spcAft>
                <a:spcPct val="0"/>
              </a:spcAft>
              <a:buClrTx/>
              <a:buSzTx/>
              <a:buFontTx/>
              <a:buNone/>
              <a:tabLst/>
            </a:pPr>
            <a:r>
              <a:rPr kumimoji="0" lang="ar-SA" sz="24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يمكن النظر إلى عملية الإشراف التربوي على أنها نوع من القيادة التربوية، ويتميز الإشراف التربوية بطبيعة الحال بصعوبته وتعقيده، أضف إلى ذلك أن تسمياته متخلفة ووظائفه متعددة ومتباينة.</a:t>
            </a:r>
          </a:p>
          <a:p>
            <a:pPr marL="0" marR="0" lvl="0" indent="457200" algn="just" defTabSz="914400" eaLnBrk="0" fontAlgn="base" latinLnBrk="0" hangingPunct="0">
              <a:lnSpc>
                <a:spcPct val="100000"/>
              </a:lnSpc>
              <a:spcBef>
                <a:spcPct val="0"/>
              </a:spcBef>
              <a:spcAft>
                <a:spcPct val="0"/>
              </a:spcAft>
              <a:buClrTx/>
              <a:buSzTx/>
              <a:buFontTx/>
              <a:buNone/>
              <a:tabLst/>
            </a:pPr>
            <a:r>
              <a:rPr kumimoji="0" lang="ar-SA" sz="24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وليس الاتفاق على المصطلح والمفهوم </a:t>
            </a:r>
            <a:r>
              <a:rPr kumimoji="0" lang="ar-SA" sz="2400" b="1"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هو المشكلة الوحيدة</a:t>
            </a:r>
            <a:r>
              <a:rPr kumimoji="0" lang="ar-SA" sz="24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فهناك الندرة في البحوث والدراسات العربية في مجال الإشراف التربوي</a:t>
            </a:r>
            <a:r>
              <a:rPr kumimoji="0" lang="en-US" sz="2400" b="1" i="0" u="none" strike="noStrike" cap="none" normalizeH="0" baseline="0" dirty="0" smtClean="0">
                <a:ln>
                  <a:noFill/>
                </a:ln>
                <a:solidFill>
                  <a:schemeClr val="tx1"/>
                </a:solidFill>
                <a:effectLst/>
                <a:latin typeface="Arial" pitchFamily="34" charset="0"/>
                <a:cs typeface="Arial" pitchFamily="34" charset="0"/>
              </a:rPr>
              <a:t> </a:t>
            </a:r>
          </a:p>
        </p:txBody>
      </p:sp>
      <p:pic>
        <p:nvPicPr>
          <p:cNvPr id="2050" name="Picture 2" descr="C:\Program Files (x86)\Microsoft Office\MEDIA\OFFICE12\Bullets\BD14755_.gif"/>
          <p:cNvPicPr>
            <a:picLocks noChangeAspect="1" noChangeArrowheads="1"/>
          </p:cNvPicPr>
          <p:nvPr/>
        </p:nvPicPr>
        <p:blipFill>
          <a:blip r:embed="rId3" cstate="print"/>
          <a:srcRect/>
          <a:stretch>
            <a:fillRect/>
          </a:stretch>
        </p:blipFill>
        <p:spPr bwMode="auto">
          <a:xfrm>
            <a:off x="8028384" y="1628800"/>
            <a:ext cx="201166" cy="201166"/>
          </a:xfrm>
          <a:prstGeom prst="rect">
            <a:avLst/>
          </a:prstGeom>
          <a:noFill/>
        </p:spPr>
      </p:pic>
      <p:pic>
        <p:nvPicPr>
          <p:cNvPr id="7" name="Picture 2" descr="C:\Program Files (x86)\Microsoft Office\MEDIA\OFFICE12\Bullets\BD14755_.gif"/>
          <p:cNvPicPr>
            <a:picLocks noChangeAspect="1" noChangeArrowheads="1"/>
          </p:cNvPicPr>
          <p:nvPr/>
        </p:nvPicPr>
        <p:blipFill>
          <a:blip r:embed="rId3" cstate="print"/>
          <a:srcRect/>
          <a:stretch>
            <a:fillRect/>
          </a:stretch>
        </p:blipFill>
        <p:spPr bwMode="auto">
          <a:xfrm>
            <a:off x="8028384" y="2708920"/>
            <a:ext cx="201166" cy="201166"/>
          </a:xfrm>
          <a:prstGeom prst="rect">
            <a:avLst/>
          </a:prstGeom>
          <a:noFill/>
        </p:spPr>
      </p:pic>
      <p:sp>
        <p:nvSpPr>
          <p:cNvPr id="8" name="مستطيل 7"/>
          <p:cNvSpPr/>
          <p:nvPr/>
        </p:nvSpPr>
        <p:spPr>
          <a:xfrm>
            <a:off x="755576" y="3645024"/>
            <a:ext cx="7416824" cy="2308324"/>
          </a:xfrm>
          <a:prstGeom prst="rect">
            <a:avLst/>
          </a:prstGeom>
        </p:spPr>
        <p:txBody>
          <a:bodyPr wrap="square">
            <a:spAutoFit/>
          </a:bodyPr>
          <a:lstStyle/>
          <a:p>
            <a:pPr algn="just"/>
            <a:r>
              <a:rPr lang="ar-SA" sz="2400" b="1" dirty="0"/>
              <a:t>والمشرف </a:t>
            </a:r>
            <a:r>
              <a:rPr lang="ar-SA" sz="2400" b="1" dirty="0" err="1"/>
              <a:t>التربوي </a:t>
            </a:r>
            <a:r>
              <a:rPr lang="ar-SA" sz="2400" b="1" dirty="0"/>
              <a:t>(أو الموجه) يزود المعلمين بالجيد من الأفكار والمهارات التربوية في مجال تخصصاتهم، </a:t>
            </a:r>
            <a:r>
              <a:rPr lang="ar-SA" sz="2400" b="1" dirty="0">
                <a:solidFill>
                  <a:schemeClr val="accent1"/>
                </a:solidFill>
              </a:rPr>
              <a:t>أما المدرس الأول فهو خبير في التدريس يساعد المعلم المبتدئ في حل مشكلاته التعليمية وعليه مسؤولية إتاحة فرص النمو المستمر أمام معلمي مادته،</a:t>
            </a:r>
            <a:r>
              <a:rPr lang="ar-SA" sz="2400" b="1" dirty="0"/>
              <a:t> لهذا تبرز الحاجة الملحة في المدارس إلى قيادات إشرافية لتساعد المعلمين على تحسين أدائهم وتطوير مواهبهم </a:t>
            </a:r>
            <a:r>
              <a:rPr lang="ar-SA" sz="2400" b="1" dirty="0" err="1"/>
              <a:t>وقدراتهم.</a:t>
            </a:r>
            <a:r>
              <a:rPr lang="ar-SA" sz="2400" b="1" dirty="0"/>
              <a:t>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29697" name="Rectangle 1"/>
          <p:cNvSpPr>
            <a:spLocks noChangeArrowheads="1"/>
          </p:cNvSpPr>
          <p:nvPr/>
        </p:nvSpPr>
        <p:spPr bwMode="auto">
          <a:xfrm>
            <a:off x="755576" y="692696"/>
            <a:ext cx="7632848" cy="5447645"/>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defTabSz="914400" eaLnBrk="1" fontAlgn="base" latinLnBrk="0" hangingPunct="1">
              <a:lnSpc>
                <a:spcPct val="100000"/>
              </a:lnSpc>
              <a:spcBef>
                <a:spcPct val="0"/>
              </a:spcBef>
              <a:spcAft>
                <a:spcPct val="0"/>
              </a:spcAft>
              <a:buClrTx/>
              <a:buSzTx/>
              <a:buFontTx/>
              <a:buNone/>
              <a:tabLst/>
            </a:pPr>
            <a:r>
              <a:rPr kumimoji="0" lang="ar-SA" sz="2400" b="1" i="0" u="sng" strike="noStrike" cap="none" normalizeH="0" baseline="0" dirty="0" err="1" smtClean="0">
                <a:ln>
                  <a:noFill/>
                </a:ln>
                <a:solidFill>
                  <a:srgbClr val="FF0000"/>
                </a:solidFill>
                <a:effectLst/>
                <a:latin typeface="Calibri" pitchFamily="34" charset="0"/>
                <a:ea typeface="Times New Roman" pitchFamily="18" charset="0"/>
                <a:cs typeface="Arial" pitchFamily="34" charset="0"/>
              </a:rPr>
              <a:t>ثالثاً </a:t>
            </a:r>
            <a:r>
              <a:rPr kumimoji="0" lang="ar-SA" sz="2400" b="1" i="0" u="sng" strike="noStrike" cap="none" normalizeH="0" baseline="0" dirty="0" smtClean="0">
                <a:ln>
                  <a:noFill/>
                </a:ln>
                <a:solidFill>
                  <a:srgbClr val="FF0000"/>
                </a:solidFill>
                <a:effectLst/>
                <a:latin typeface="Calibri" pitchFamily="34" charset="0"/>
                <a:ea typeface="Times New Roman" pitchFamily="18" charset="0"/>
                <a:cs typeface="Arial" pitchFamily="34" charset="0"/>
              </a:rPr>
              <a:t>: أهمية الإشراف </a:t>
            </a:r>
            <a:r>
              <a:rPr kumimoji="0" lang="ar-SA" sz="2400" b="1" i="0" u="sng" strike="noStrike" cap="none" normalizeH="0" baseline="0" dirty="0" err="1" smtClean="0">
                <a:ln>
                  <a:noFill/>
                </a:ln>
                <a:solidFill>
                  <a:srgbClr val="FF0000"/>
                </a:solidFill>
                <a:effectLst/>
                <a:latin typeface="Calibri" pitchFamily="34" charset="0"/>
                <a:ea typeface="Times New Roman" pitchFamily="18" charset="0"/>
                <a:cs typeface="Arial" pitchFamily="34" charset="0"/>
              </a:rPr>
              <a:t>التربوي :</a:t>
            </a:r>
            <a:r>
              <a:rPr kumimoji="0" lang="ar-SA" sz="2400" b="1" i="0" u="sng" strike="noStrike" cap="none" normalizeH="0" baseline="0" dirty="0" smtClean="0">
                <a:ln>
                  <a:noFill/>
                </a:ln>
                <a:solidFill>
                  <a:srgbClr val="FF0000"/>
                </a:solidFill>
                <a:effectLst/>
                <a:latin typeface="Calibri" pitchFamily="34" charset="0"/>
                <a:ea typeface="Times New Roman" pitchFamily="18" charset="0"/>
                <a:cs typeface="Arial" pitchFamily="34" charset="0"/>
              </a:rPr>
              <a:t> </a:t>
            </a:r>
            <a:endParaRPr kumimoji="0" lang="en-US" sz="2400" b="0" i="0" u="none" strike="noStrike" cap="none" normalizeH="0" baseline="0" dirty="0" smtClean="0">
              <a:ln>
                <a:noFill/>
              </a:ln>
              <a:solidFill>
                <a:srgbClr val="FF0000"/>
              </a:solidFill>
              <a:effectLst/>
              <a:latin typeface="Arial" pitchFamily="34" charset="0"/>
              <a:cs typeface="Arial" pitchFamily="34" charset="0"/>
            </a:endParaRPr>
          </a:p>
          <a:p>
            <a:pPr marL="0" marR="0" lvl="0" indent="0" algn="just" defTabSz="914400" eaLnBrk="0" fontAlgn="base" latinLnBrk="0" hangingPunct="0">
              <a:lnSpc>
                <a:spcPct val="15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الإشراف التربوي هو أخد الأجهزة المهمة في وزارة التربية والتعليم و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أهدافه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بل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هو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في نظر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البعض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من أهم الأجهزة المشرفة على تحقيق تطلعات السياسية التعليمية ويتضح ذلك الدور المتعدد الأبعاد الذي يتولاه المشرف التربوي من الناحية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العلمية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والفنية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والاجتماعية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والنفسية وعلى مختلف المستويات النظرية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والتطبيقية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p>
          <a:p>
            <a:pPr marL="0" marR="0" lvl="0" indent="0" algn="just" defTabSz="914400" eaLnBrk="0" fontAlgn="base" latinLnBrk="0" hangingPunct="0">
              <a:lnSpc>
                <a:spcPct val="150000"/>
              </a:lnSpc>
              <a:spcBef>
                <a:spcPct val="0"/>
              </a:spcBef>
              <a:spcAft>
                <a:spcPct val="0"/>
              </a:spcAft>
              <a:buClrTx/>
              <a:buSzTx/>
              <a:buFontTx/>
              <a:buNone/>
              <a:tabLst/>
            </a:pPr>
            <a:r>
              <a:rPr kumimoji="0" lang="ar-SA" sz="2400" b="0"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ويحسن هنا التأكيد على أن السياسة التعليمية يجب أن تكون ملبية الحاجات الفرد والمجتمع أي تضع في اعتبارها طبيعة المجتمعات العربية وطبيعة نموها واتجاهاتها التي انبثق موادها من تعاليم القرآن الكريم والسنة النبوية المطهرة التي تتميز بالثبات والوضوح والشمول </a:t>
            </a:r>
            <a:r>
              <a:rPr kumimoji="0" lang="ar-SA" sz="2400" b="0" i="0" u="sng"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والتكامل .</a:t>
            </a:r>
            <a:r>
              <a:rPr kumimoji="0" lang="ar-SA" sz="2400" b="0"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ar-SA" sz="2400" b="0" i="0" u="sng"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35841" name="Rectangle 1"/>
          <p:cNvSpPr>
            <a:spLocks noChangeArrowheads="1"/>
          </p:cNvSpPr>
          <p:nvPr/>
        </p:nvSpPr>
        <p:spPr bwMode="auto">
          <a:xfrm>
            <a:off x="755576" y="692696"/>
            <a:ext cx="7632848" cy="2246769"/>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00000"/>
              </a:lnSpc>
              <a:spcBef>
                <a:spcPct val="0"/>
              </a:spcBef>
              <a:spcAft>
                <a:spcPct val="0"/>
              </a:spcAft>
              <a:buClrTx/>
              <a:buSzTx/>
              <a:buFontTx/>
              <a:buNone/>
              <a:tabLst/>
            </a:pPr>
            <a:r>
              <a:rPr kumimoji="0" lang="ar-SA" sz="2000" b="1" i="0" u="sng" strike="noStrike" cap="none" normalizeH="0" baseline="0" dirty="0" smtClean="0">
                <a:ln>
                  <a:noFill/>
                </a:ln>
                <a:solidFill>
                  <a:srgbClr val="FF0000"/>
                </a:solidFill>
                <a:effectLst/>
                <a:latin typeface="Calibri" pitchFamily="34" charset="0"/>
                <a:ea typeface="Times New Roman" pitchFamily="18" charset="0"/>
                <a:cs typeface="Arial" pitchFamily="34" charset="0"/>
              </a:rPr>
              <a:t>تتضح أهمية الإشراف التربوي كأداة لتطوير البيئة التربوية مما </a:t>
            </a:r>
            <a:r>
              <a:rPr kumimoji="0" lang="ar-SA" sz="2000" b="1" i="0" u="sng" strike="noStrike" cap="none" normalizeH="0" baseline="0" dirty="0" err="1" smtClean="0">
                <a:ln>
                  <a:noFill/>
                </a:ln>
                <a:solidFill>
                  <a:srgbClr val="FF0000"/>
                </a:solidFill>
                <a:effectLst/>
                <a:latin typeface="Calibri" pitchFamily="34" charset="0"/>
                <a:ea typeface="Times New Roman" pitchFamily="18" charset="0"/>
                <a:cs typeface="Arial" pitchFamily="34" charset="0"/>
              </a:rPr>
              <a:t>يلي :</a:t>
            </a:r>
            <a:r>
              <a:rPr kumimoji="0" lang="ar-SA" sz="2000" b="1" i="0" u="sng" strike="noStrike" cap="none" normalizeH="0" baseline="0" dirty="0" smtClean="0">
                <a:ln>
                  <a:noFill/>
                </a:ln>
                <a:solidFill>
                  <a:srgbClr val="FF0000"/>
                </a:solidFill>
                <a:effectLst/>
                <a:latin typeface="Calibri" pitchFamily="34" charset="0"/>
                <a:ea typeface="Times New Roman" pitchFamily="18" charset="0"/>
                <a:cs typeface="Arial" pitchFamily="34" charset="0"/>
              </a:rPr>
              <a:t> </a:t>
            </a:r>
            <a:endParaRPr kumimoji="0" lang="en-US" sz="2000" b="0" i="0" u="none" strike="noStrike" cap="none" normalizeH="0" baseline="0" dirty="0" smtClean="0">
              <a:ln>
                <a:noFill/>
              </a:ln>
              <a:solidFill>
                <a:srgbClr val="FF0000"/>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1</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الإنسان بطبيعة يحتاج إلى المساعدة والتعاون مع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الآخرين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ومن هنا فإن عمل المشرف التربوي يكمل في كثير من جوانبه عمل المعلم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وتتممه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2</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أن التحاق عدد من غير التربويين للعمل في مهنة التدريس يتطلب وجود مخطط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ومدرب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3</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اصطدام عديد من المعلمين القدامى المؤهلين تربوياً بواقع قد يختلف في صفاته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وإمكاناته عما تعلموه في مؤسسات إعداد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المعلمين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ar-SA" sz="2000" b="0" i="0" u="none" strike="noStrike" cap="none" normalizeH="0" baseline="0" dirty="0" smtClean="0">
              <a:ln>
                <a:noFill/>
              </a:ln>
              <a:solidFill>
                <a:schemeClr val="tx1"/>
              </a:solidFill>
              <a:effectLst/>
              <a:latin typeface="Arial" pitchFamily="34" charset="0"/>
              <a:cs typeface="Arial" pitchFamily="34" charset="0"/>
            </a:endParaRPr>
          </a:p>
        </p:txBody>
      </p:sp>
      <p:sp>
        <p:nvSpPr>
          <p:cNvPr id="35842" name="Rectangle 2"/>
          <p:cNvSpPr>
            <a:spLocks noChangeArrowheads="1"/>
          </p:cNvSpPr>
          <p:nvPr/>
        </p:nvSpPr>
        <p:spPr bwMode="auto">
          <a:xfrm>
            <a:off x="611560" y="2924944"/>
            <a:ext cx="7704856" cy="3170099"/>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00000"/>
              </a:lnSpc>
              <a:spcBef>
                <a:spcPct val="0"/>
              </a:spcBef>
              <a:spcAft>
                <a:spcPct val="0"/>
              </a:spcAft>
              <a:buClrTx/>
              <a:buSzTx/>
              <a:buFontTx/>
              <a:buNone/>
              <a:tabLst/>
            </a:pP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4</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تشير الملاحظة اليومية والخبرة إلى أن المعلم المبتدئ مهما كانت صفاته الشخصية واستعداده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وتدريبية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ويظل في حاجة ماسة إلى التوجيه والمساعدة وذلك من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أجل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أ‌</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ا</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لتكيف مع الجو المدرسي </a:t>
            </a: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الجديد </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وتقبل العمل بجميع أبعاده </a:t>
            </a: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ومسؤولياته .</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a:t>
            </a: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ب‌</a:t>
            </a:r>
            <a:r>
              <a:rPr lang="ar-SA" sz="2000" dirty="0" smtClean="0">
                <a:solidFill>
                  <a:schemeClr val="accent1"/>
                </a:solidFill>
                <a:latin typeface="Calibri" pitchFamily="34" charset="0"/>
                <a:ea typeface="Times New Roman" pitchFamily="18" charset="0"/>
                <a:cs typeface="Arial" pitchFamily="34" charset="0"/>
              </a:rPr>
              <a:t>)</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تنمية اتجاهات وعلاقات إنسانية طيبة مع إدارة المدرسة ومع الطلاب ومع زملائه في العمل </a:t>
            </a:r>
            <a:endParaRPr kumimoji="0" lang="en-US" sz="20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ت‌</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)التغلب على مشكلات المحافظة على النظام وضبط الطلبة وعلاجها بل والعمل على استثارة اهتمامهم وحفزهم إلى الإقبال على </a:t>
            </a: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الدراسة .</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ث‌</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المساعدة على تشخيص مشكلات الطلبة وإيجاد حلول للمعوقات الأخرى التي تتعرض سبيل العملية </a:t>
            </a: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التعليمية .</a:t>
            </a:r>
            <a:endParaRPr kumimoji="0" lang="en-US" sz="20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ج‌</a:t>
            </a:r>
            <a:r>
              <a:rPr kumimoji="0" lang="ar-SA" sz="2000" b="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)تعرف وسائل التقويم المناسبة وتبين أهمية التقويم المستمر في التدريس والتأكد من مدى تحقيق أهداف </a:t>
            </a:r>
            <a:r>
              <a:rPr kumimoji="0" lang="ar-SA" sz="2000" b="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التدريس .</a:t>
            </a:r>
            <a:endParaRPr kumimoji="0" lang="ar-SA" sz="2000" b="0" i="0" u="none" strike="noStrike" cap="none" normalizeH="0" baseline="0" dirty="0" smtClean="0">
              <a:ln>
                <a:noFill/>
              </a:ln>
              <a:solidFill>
                <a:schemeClr val="accent1"/>
              </a:solidFill>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34817" name="Rectangle 1"/>
          <p:cNvSpPr>
            <a:spLocks noChangeArrowheads="1"/>
          </p:cNvSpPr>
          <p:nvPr/>
        </p:nvSpPr>
        <p:spPr bwMode="auto">
          <a:xfrm>
            <a:off x="755576" y="1196752"/>
            <a:ext cx="7560840" cy="4524315"/>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 defTabSz="914400" rtl="1" eaLnBrk="1" fontAlgn="base" latinLnBrk="0" hangingPunct="1">
              <a:lnSpc>
                <a:spcPct val="100000"/>
              </a:lnSpc>
              <a:spcBef>
                <a:spcPct val="0"/>
              </a:spcBef>
              <a:spcAft>
                <a:spcPct val="0"/>
              </a:spcAft>
              <a:buClrTx/>
              <a:buSzTx/>
              <a:buFontTx/>
              <a:buNone/>
              <a:tabLst/>
            </a:pPr>
            <a:r>
              <a:rPr kumimoji="0" lang="ar-SA" sz="24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5</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وجود المعلم القديم الذي لم يدرب على الاتجاهات المعاصرة والطرق الحديثة في التدريس يؤكد الحاجة إلى عملية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الإشراف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وذلك لتوضيح فلسفة الأدائي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ومبرارته</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أمام المعلم الذي مازال متمسكاً بالأساليب التقليدية التي أعتاد عليها في عملية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التدريس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وذلك لأن مثل هذا المعلم عادة ما يزال يقاوم كل تغيير وتطوير في البرامج التعليمية حتى يعي أهدافه ومبرراته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وتقنياته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p>
          <a:p>
            <a:pPr marL="0" marR="0" lvl="0" indent="0" algn="just" defTabSz="914400" rtl="1" eaLnBrk="1" fontAlgn="base" latinLnBrk="0" hangingPunct="1">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1" eaLnBrk="0" fontAlgn="base" latinLnBrk="0" hangingPunct="0">
              <a:lnSpc>
                <a:spcPct val="10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6-	وحتى المعلم المتميز في أدائه يحتاج في بعض الأحيان إلى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الإشراف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ولا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سيما</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عند تطبيق أفكار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جديدة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،حيث يرحب دائماُ بمقترحات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المشرف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وبزياراته الصفية أكثر من المعلم الأقل خبرة لأنه لا يخشى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نقده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ويستطيع المشرف التربوي الاستفادة من كفاءة المعلم المتميز عن طريق تكليفه بأي أعمال من طبيعة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عمله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ar-SA" sz="24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33793" name="Rectangle 1"/>
          <p:cNvSpPr>
            <a:spLocks noChangeArrowheads="1"/>
          </p:cNvSpPr>
          <p:nvPr/>
        </p:nvSpPr>
        <p:spPr bwMode="auto">
          <a:xfrm>
            <a:off x="683568" y="718538"/>
            <a:ext cx="7704856" cy="5724644"/>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50000"/>
              </a:lnSpc>
              <a:spcBef>
                <a:spcPct val="0"/>
              </a:spcBef>
              <a:spcAft>
                <a:spcPct val="0"/>
              </a:spcAft>
              <a:buClrTx/>
              <a:buSzTx/>
              <a:buFontTx/>
              <a:buNone/>
              <a:tabLst/>
            </a:pPr>
            <a:r>
              <a:rPr kumimoji="0" lang="ar-SA" sz="2400" b="1" i="0" u="none" strike="noStrike" cap="none" normalizeH="0" baseline="0" dirty="0" smtClean="0">
                <a:ln>
                  <a:noFill/>
                </a:ln>
                <a:solidFill>
                  <a:srgbClr val="FF0000"/>
                </a:solidFill>
                <a:effectLst/>
                <a:latin typeface="Calibri" pitchFamily="34" charset="0"/>
                <a:ea typeface="Times New Roman" pitchFamily="18" charset="0"/>
                <a:cs typeface="Arial" pitchFamily="34" charset="0"/>
              </a:rPr>
              <a:t>أهمية الأشراف التربوي نظراُ للأسباب </a:t>
            </a:r>
            <a:r>
              <a:rPr kumimoji="0" lang="ar-SA" sz="2400" b="1" i="0" u="none" strike="noStrike" cap="none" normalizeH="0" baseline="0" dirty="0" err="1" smtClean="0">
                <a:ln>
                  <a:noFill/>
                </a:ln>
                <a:solidFill>
                  <a:srgbClr val="FF0000"/>
                </a:solidFill>
                <a:effectLst/>
                <a:latin typeface="Calibri" pitchFamily="34" charset="0"/>
                <a:ea typeface="Times New Roman" pitchFamily="18" charset="0"/>
                <a:cs typeface="Arial" pitchFamily="34" charset="0"/>
              </a:rPr>
              <a:t>التالية :</a:t>
            </a:r>
            <a:r>
              <a:rPr kumimoji="0" lang="ar-SA" sz="2400" b="1" i="0" u="none" strike="noStrike" cap="none" normalizeH="0" baseline="0" dirty="0" smtClean="0">
                <a:ln>
                  <a:noFill/>
                </a:ln>
                <a:solidFill>
                  <a:srgbClr val="FF0000"/>
                </a:solidFill>
                <a:effectLst/>
                <a:latin typeface="Calibri" pitchFamily="34" charset="0"/>
                <a:ea typeface="Times New Roman" pitchFamily="18" charset="0"/>
                <a:cs typeface="Arial" pitchFamily="34" charset="0"/>
              </a:rPr>
              <a:t> </a:t>
            </a:r>
            <a:endParaRPr kumimoji="0" lang="en-US" sz="2400" b="1" i="0" u="none" strike="noStrike" cap="none" normalizeH="0" baseline="0" dirty="0" smtClean="0">
              <a:ln>
                <a:noFill/>
              </a:ln>
              <a:solidFill>
                <a:srgbClr val="FF0000"/>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1- حاجة المعلم إلى من يساعده ويقف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معه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2- حاجة مهنة التعليم إلى الرقابة لكونها مرتبطة بعادات المجتمع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وثقافته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3- ضعف الثقة العامة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بالمدرس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مما يجعل وجود المشرفين التربويين ضرورياً وفقاُ لمستوى أداء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المعلمين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وإثارة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لدافعيتهم</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نحو النمو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المهني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4- كون الفترة التي قضاها المعلم أثناء إعداده في المؤسسات التربوية قليلة لا تؤهله للقيام  بأعماله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التربوية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5- ضرورة مواكبة المعلم للتطورات في المواد العلمية والمناهج وطرق التدريس والوسائل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50000"/>
              </a:lnSpc>
              <a:spcBef>
                <a:spcPct val="0"/>
              </a:spcBef>
              <a:spcAft>
                <a:spcPct val="0"/>
              </a:spcAft>
              <a:buClrTx/>
              <a:buSzTx/>
              <a:tabLst/>
            </a:pPr>
            <a:r>
              <a:rPr lang="ar-SA" sz="2000" dirty="0" smtClean="0">
                <a:latin typeface="Calibri" pitchFamily="34" charset="0"/>
                <a:ea typeface="Times New Roman" pitchFamily="18" charset="0"/>
                <a:cs typeface="Arial" pitchFamily="34" charset="0"/>
              </a:rPr>
              <a:t>6- وح</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تى المعلم المتميز في أدائه يحتاج في بعض الأحيان إلى الإشراف، ولا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سيما</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عند تطبيق أفكار جديدة، حيث يرحب دائماً بمقترحات المشرف، وبزياراته الصفية أكثر من المعلم الأقل خبرة لأنه يخشى نقده، ويستطيع المشرف التربوي الاستفادة من كفاءة المعلم المتميز عن طريق تكليفه بأي أعمال من طبيعة عمله.</a:t>
            </a:r>
            <a:endParaRPr kumimoji="0" lang="ar-SA" sz="20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38913" name="Rectangle 1"/>
          <p:cNvSpPr>
            <a:spLocks noChangeArrowheads="1"/>
          </p:cNvSpPr>
          <p:nvPr/>
        </p:nvSpPr>
        <p:spPr bwMode="auto">
          <a:xfrm>
            <a:off x="755576" y="764704"/>
            <a:ext cx="7560840" cy="5355312"/>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 defTabSz="914400" rtl="1" eaLnBrk="1" fontAlgn="base" latinLnBrk="0" hangingPunct="1">
              <a:lnSpc>
                <a:spcPct val="150000"/>
              </a:lnSpc>
              <a:spcBef>
                <a:spcPct val="0"/>
              </a:spcBef>
              <a:spcAft>
                <a:spcPct val="0"/>
              </a:spcAft>
              <a:buClrTx/>
              <a:buSzTx/>
              <a:buFontTx/>
              <a:buNone/>
              <a:tabLst/>
            </a:pPr>
            <a:r>
              <a:rPr kumimoji="0" lang="ar-SA" sz="24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كما تزداد أهمية الإشراف التربوي نظراً للأسباب التالية:</a:t>
            </a:r>
            <a:endParaRPr kumimoji="0" lang="en-US" sz="2400" b="1" i="0" u="sng" strike="noStrike" cap="none" normalizeH="0" baseline="0" dirty="0" smtClean="0">
              <a:ln>
                <a:noFill/>
              </a:ln>
              <a:solidFill>
                <a:schemeClr val="accent1"/>
              </a:solidFill>
              <a:effectLst/>
              <a:latin typeface="Arial" pitchFamily="34" charset="0"/>
              <a:cs typeface="Arial" pitchFamily="34" charset="0"/>
            </a:endParaRPr>
          </a:p>
          <a:p>
            <a:pPr marL="457200" marR="0" lvl="0" indent="-457200" algn="just"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حاجة المعلم إلى من يساعده ويقف معه.</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457200" marR="0" lvl="0" indent="-457200" algn="just"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حاجة مهنة التعليم إلى الرقابة لكونها مرتبطة بعادات المجتمع و ثقافته.</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457200" marR="0" lvl="0" indent="-457200" algn="just"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ضعف الثقة العامة بالمدرس، مما يجعل وجود المشرفين التربويين ضرورياً وفقا لمستوى أداء المعلمين، وإثارة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لدافعيتهم</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نحو النمو المهني.</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457200" marR="0" lvl="0" indent="-457200" algn="just"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كون الفترة التي قضاها المعلم أثناء إعداده في المؤسسات التربوية قليلة لا تؤهله للقيام بأعماله التربوية.</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457200" marR="0" lvl="0" indent="-457200" algn="just"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ضرورة مواكبة المعلم للتطورات الجديدة في المواد العلمية والمناهج وطرق التدريس والوسائل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التعليمية</a:t>
            </a:r>
            <a:r>
              <a:rPr kumimoji="0" lang="ar-SA" sz="2400" b="0" i="0" u="none" strike="noStrike" cap="none" normalizeH="0" dirty="0" err="1" smtClean="0">
                <a:ln>
                  <a:noFill/>
                </a:ln>
                <a:solidFill>
                  <a:schemeClr val="tx1"/>
                </a:solidFill>
                <a:effectLst/>
                <a:latin typeface="Calibri" pitchFamily="34" charset="0"/>
                <a:ea typeface="Times New Roman" pitchFamily="18" charset="0"/>
                <a:cs typeface="Arial" pitchFamily="34" charset="0"/>
              </a:rPr>
              <a:t>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37889" name="Rectangle 1"/>
          <p:cNvSpPr>
            <a:spLocks noChangeArrowheads="1"/>
          </p:cNvSpPr>
          <p:nvPr/>
        </p:nvSpPr>
        <p:spPr bwMode="auto">
          <a:xfrm>
            <a:off x="755576" y="827421"/>
            <a:ext cx="7632848" cy="4893647"/>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00000"/>
              </a:lnSpc>
              <a:spcBef>
                <a:spcPct val="0"/>
              </a:spcBef>
              <a:spcAft>
                <a:spcPct val="0"/>
              </a:spcAft>
              <a:buClrTx/>
              <a:buSzTx/>
              <a:buFontTx/>
              <a:buNone/>
              <a:tabLst/>
            </a:pPr>
            <a:r>
              <a:rPr kumimoji="0" lang="ar-SA" sz="2400" b="1" i="0" u="sng" strike="noStrike" cap="none" normalizeH="0" baseline="0" dirty="0" err="1" smtClean="0">
                <a:ln>
                  <a:noFill/>
                </a:ln>
                <a:solidFill>
                  <a:srgbClr val="FF0000"/>
                </a:solidFill>
                <a:effectLst/>
                <a:latin typeface="Calibri" pitchFamily="34" charset="0"/>
                <a:ea typeface="Times New Roman" pitchFamily="18" charset="0"/>
                <a:cs typeface="Arial" pitchFamily="34" charset="0"/>
              </a:rPr>
              <a:t>رابعاً </a:t>
            </a:r>
            <a:r>
              <a:rPr kumimoji="0" lang="ar-SA" sz="2400" b="1" i="0" u="sng" strike="noStrike" cap="none" normalizeH="0" baseline="0" dirty="0" smtClean="0">
                <a:ln>
                  <a:noFill/>
                </a:ln>
                <a:solidFill>
                  <a:srgbClr val="FF0000"/>
                </a:solidFill>
                <a:effectLst/>
                <a:latin typeface="Calibri" pitchFamily="34" charset="0"/>
                <a:ea typeface="Times New Roman" pitchFamily="18" charset="0"/>
                <a:cs typeface="Arial" pitchFamily="34" charset="0"/>
              </a:rPr>
              <a:t>: أهداف الإشراف </a:t>
            </a:r>
            <a:r>
              <a:rPr kumimoji="0" lang="ar-SA" sz="2400" b="1" i="0" u="sng" strike="noStrike" cap="none" normalizeH="0" baseline="0" dirty="0" err="1" smtClean="0">
                <a:ln>
                  <a:noFill/>
                </a:ln>
                <a:solidFill>
                  <a:srgbClr val="FF0000"/>
                </a:solidFill>
                <a:effectLst/>
                <a:latin typeface="Calibri" pitchFamily="34" charset="0"/>
                <a:ea typeface="Times New Roman" pitchFamily="18" charset="0"/>
                <a:cs typeface="Arial" pitchFamily="34" charset="0"/>
              </a:rPr>
              <a:t>التربوي :</a:t>
            </a:r>
            <a:r>
              <a:rPr kumimoji="0" lang="ar-SA" sz="2400" b="1" i="0" u="sng" strike="noStrike" cap="none" normalizeH="0" baseline="0" dirty="0" smtClean="0">
                <a:ln>
                  <a:noFill/>
                </a:ln>
                <a:solidFill>
                  <a:srgbClr val="FF0000"/>
                </a:solidFill>
                <a:effectLst/>
                <a:latin typeface="Calibri" pitchFamily="34" charset="0"/>
                <a:ea typeface="Times New Roman" pitchFamily="18" charset="0"/>
                <a:cs typeface="Arial" pitchFamily="34" charset="0"/>
              </a:rPr>
              <a:t> </a:t>
            </a:r>
          </a:p>
          <a:p>
            <a:pPr marL="0" marR="0" lvl="0" indent="0" algn="r" defTabSz="914400" rtl="1" eaLnBrk="1" fontAlgn="base" latinLnBrk="0" hangingPunct="1">
              <a:lnSpc>
                <a:spcPct val="100000"/>
              </a:lnSpc>
              <a:spcBef>
                <a:spcPct val="0"/>
              </a:spcBef>
              <a:spcAft>
                <a:spcPct val="0"/>
              </a:spcAft>
              <a:buClrTx/>
              <a:buSzTx/>
              <a:buFontTx/>
              <a:buNone/>
              <a:tabLst/>
            </a:pPr>
            <a:endParaRPr kumimoji="0" lang="en-US" sz="2400" b="1" i="0" u="none" strike="noStrike" cap="none" normalizeH="0" baseline="0" dirty="0" smtClean="0">
              <a:ln>
                <a:noFill/>
              </a:ln>
              <a:solidFill>
                <a:srgbClr val="FF0000"/>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أهداف الأشراف التربوي تعني الغايات التي يسعى الإشراف التربوي إلى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تحقيقها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الآن تحديد الأهداف يؤدي إلى تحديد الجهود الجماعية والتنسيق بين هذه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الجهود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وإلى تحديد دور كل فرد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منها .</a:t>
            </a:r>
            <a:endPar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2400" b="1" i="0" u="sng" strike="noStrike" cap="none" normalizeH="0" baseline="0" dirty="0" smtClean="0">
                <a:ln>
                  <a:noFill/>
                </a:ln>
                <a:solidFill>
                  <a:schemeClr val="tx1"/>
                </a:solidFill>
                <a:effectLst/>
                <a:latin typeface="Calibri" pitchFamily="34" charset="0"/>
                <a:ea typeface="Times New Roman" pitchFamily="18" charset="0"/>
                <a:cs typeface="Arial" pitchFamily="34" charset="0"/>
              </a:rPr>
              <a:t>ويهدف الإشراف التربوي في التربية الخاصة كغيره من مجالات الإشراف بالتعليم العام إلى تحقيق جملة من الأهداف التربوية العامة </a:t>
            </a:r>
            <a:r>
              <a:rPr kumimoji="0" lang="ar-SA" sz="2400" b="1" i="0" u="sng"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أهمها:</a:t>
            </a:r>
            <a:endParaRPr kumimoji="0" lang="ar-SA" sz="2400" b="1" i="0" u="sng" strike="noStrike" cap="none" normalizeH="0" baseline="0" dirty="0" smtClean="0">
              <a:ln>
                <a:noFill/>
              </a:ln>
              <a:solidFill>
                <a:schemeClr val="tx1"/>
              </a:solidFill>
              <a:effectLst/>
              <a:latin typeface="Calibri" pitchFamily="34" charset="0"/>
              <a:ea typeface="Times New Roman" pitchFamily="18"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1" eaLnBrk="0" fontAlgn="base" latinLnBrk="0" hangingPunct="0">
              <a:lnSpc>
                <a:spcPct val="100000"/>
              </a:lnSpc>
              <a:spcBef>
                <a:spcPct val="0"/>
              </a:spcBef>
              <a:spcAft>
                <a:spcPct val="0"/>
              </a:spcAft>
              <a:buClrTx/>
              <a:buSzTx/>
              <a:buFontTx/>
              <a:buNone/>
              <a:tabLst/>
            </a:pPr>
            <a:r>
              <a:rPr kumimoji="0" lang="ar-SA" sz="1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فهم الإسلام فهما صحيا </a:t>
            </a:r>
            <a:r>
              <a:rPr kumimoji="0" lang="ar-SA" sz="24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متكاملاً </a:t>
            </a: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وغرس العقيدة الإسلامية ونشرها وتزويد الطالب بالقيم والتعاليم الإسلامية والمُثل العليا وإكسابه المعارف والمهارات المختلفة، وتنمية الاتجاهات السلوكية البناءة وتطوير المجتمع اقتصاديا واجتماعيا وثقافيا.</a:t>
            </a:r>
            <a:endParaRPr kumimoji="0" lang="ar-SA" sz="24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36865" name="Rectangle 1"/>
          <p:cNvSpPr>
            <a:spLocks noChangeArrowheads="1"/>
          </p:cNvSpPr>
          <p:nvPr/>
        </p:nvSpPr>
        <p:spPr bwMode="auto">
          <a:xfrm>
            <a:off x="827584" y="802472"/>
            <a:ext cx="7560840" cy="5078313"/>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50000"/>
              </a:lnSpc>
              <a:spcBef>
                <a:spcPct val="0"/>
              </a:spcBef>
              <a:spcAft>
                <a:spcPct val="0"/>
              </a:spcAft>
              <a:buClrTx/>
              <a:buSzTx/>
              <a:buFontTx/>
              <a:buNone/>
              <a:tabLst/>
            </a:pPr>
            <a:r>
              <a:rPr kumimoji="0" lang="ar-SA" sz="24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وبالنسبة للأهداف الخاصة للإشراف التربوي يمكن تحديدها حسب رأي المختصين فيما يلي:</a:t>
            </a:r>
            <a:endParaRPr kumimoji="0" lang="en-US" sz="2400" b="1" i="0" u="sng" strike="noStrike" cap="none" normalizeH="0" baseline="0" dirty="0" smtClean="0">
              <a:ln>
                <a:noFill/>
              </a:ln>
              <a:solidFill>
                <a:schemeClr val="accent1"/>
              </a:solidFill>
              <a:effectLst/>
              <a:latin typeface="Arial" pitchFamily="34" charset="0"/>
              <a:cs typeface="Arial" pitchFamily="34" charset="0"/>
            </a:endParaRPr>
          </a:p>
          <a:p>
            <a:pPr marL="457200" marR="0" lvl="0" indent="-457200" algn="r"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تحسين الموقف التعليمي لصالح التلميذ.</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457200" marR="0" lvl="0" indent="-457200" algn="r"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إثارة اهتمام التلاميذ بالعملية التعليمية.</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457200" marR="0" lvl="0" indent="-457200" algn="r"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تدريب المعلمين على عملية التقويم الذاتي.</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457200" marR="0" lvl="0" indent="-457200" algn="r"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مساعدة المعلمين على تتبع البحوث النفسية والتربوية.</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457200" marR="0" lvl="0" indent="-457200" algn="r"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مساعدة المعلمين لوضع خطة لتحقيق أهدافهم.</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457200" marR="0" lvl="0" indent="-457200" algn="r"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تذليل الصعوبات المهنية التي تواجه المعلمين.</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457200" marR="0" lvl="0" indent="-457200" algn="r" defTabSz="914400" rtl="1" eaLnBrk="0" fontAlgn="base" latinLnBrk="0" hangingPunct="0">
              <a:lnSpc>
                <a:spcPct val="150000"/>
              </a:lnSpc>
              <a:spcBef>
                <a:spcPct val="0"/>
              </a:spcBef>
              <a:spcAft>
                <a:spcPct val="0"/>
              </a:spcAft>
              <a:buClrTx/>
              <a:buSzTx/>
              <a:buFont typeface="+mj-lt"/>
              <a:buAutoNum type="arabicPeriod"/>
              <a:tabLst/>
            </a:pPr>
            <a:r>
              <a:rPr kumimoji="0" lang="ar-SA" sz="24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مساعدة المعلمين على الشعور بالاطمئنان في العمل.</a:t>
            </a:r>
            <a:endParaRPr kumimoji="0" lang="ar-SA" sz="24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1025" name="Rectangle 1"/>
          <p:cNvSpPr>
            <a:spLocks noChangeArrowheads="1"/>
          </p:cNvSpPr>
          <p:nvPr/>
        </p:nvSpPr>
        <p:spPr bwMode="auto">
          <a:xfrm>
            <a:off x="1043608" y="1484784"/>
            <a:ext cx="7128792" cy="3108543"/>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457200" algn="just" defTabSz="914400" rtl="1" eaLnBrk="1" fontAlgn="base" latinLnBrk="0" hangingPunct="1">
              <a:lnSpc>
                <a:spcPct val="100000"/>
              </a:lnSpc>
              <a:spcBef>
                <a:spcPct val="0"/>
              </a:spcBef>
              <a:spcAft>
                <a:spcPct val="0"/>
              </a:spcAft>
              <a:buClrTx/>
              <a:buSzTx/>
              <a:buFontTx/>
              <a:buNone/>
              <a:tabLst/>
            </a:pPr>
            <a:r>
              <a:rPr kumimoji="0" lang="ar-SA" sz="28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وتجدر الإشارة إليه ونحن في بداية حديثنا عن الإشراف التربوية في ميدان التربية الخاصة أن معاهد وبرامج التربية الخاصة ترتبط بالجهات ذات العلاقة كالأمانة العامة للتربية الخاصة أو الإدارة العامة للتربية الخاصة أو إدارة التعليم والمدارس العادية، كما ترتبط البرامج بمعاهد التربية الخاصة، وأيضا أن هناك ارتباط بين المعاهد والبرامج والمجتمع، وبين المعاهد والبرامج والأسرة.</a:t>
            </a:r>
            <a:endParaRPr kumimoji="0" lang="ar-SA" sz="2800" b="1" i="0" u="none" strike="noStrike" cap="none" normalizeH="0" baseline="0" dirty="0" smtClean="0">
              <a:ln>
                <a:noFill/>
              </a:ln>
              <a:solidFill>
                <a:schemeClr val="tx1"/>
              </a:solidFill>
              <a:effectLst/>
              <a:latin typeface="Arial" pitchFamily="34" charset="0"/>
              <a:cs typeface="Arial" pitchFamily="34" charset="0"/>
            </a:endParaRPr>
          </a:p>
        </p:txBody>
      </p:sp>
      <p:pic>
        <p:nvPicPr>
          <p:cNvPr id="1026" name="Picture 2" descr="C:\Program Files (x86)\Microsoft Office\MEDIA\OFFICE12\Bullets\BD14755_.gif"/>
          <p:cNvPicPr>
            <a:picLocks noChangeAspect="1" noChangeArrowheads="1"/>
          </p:cNvPicPr>
          <p:nvPr/>
        </p:nvPicPr>
        <p:blipFill>
          <a:blip r:embed="rId3" cstate="print"/>
          <a:srcRect/>
          <a:stretch>
            <a:fillRect/>
          </a:stretch>
        </p:blipFill>
        <p:spPr bwMode="auto">
          <a:xfrm flipH="1" flipV="1">
            <a:off x="7812360" y="1700808"/>
            <a:ext cx="158874" cy="158874"/>
          </a:xfrm>
          <a:prstGeom prst="rect">
            <a:avLst/>
          </a:prstGeom>
          <a:noFill/>
        </p:spPr>
      </p:pic>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10241" name="Rectangle 1"/>
          <p:cNvSpPr>
            <a:spLocks noChangeArrowheads="1"/>
          </p:cNvSpPr>
          <p:nvPr/>
        </p:nvSpPr>
        <p:spPr bwMode="auto">
          <a:xfrm>
            <a:off x="683568" y="836712"/>
            <a:ext cx="7632848" cy="538609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457200" algn="just" defTabSz="914400" eaLnBrk="1" fontAlgn="base" latinLnBrk="0" hangingPunct="1">
              <a:lnSpc>
                <a:spcPct val="100000"/>
              </a:lnSpc>
              <a:spcBef>
                <a:spcPct val="0"/>
              </a:spcBef>
              <a:spcAft>
                <a:spcPct val="0"/>
              </a:spcAft>
              <a:buClrTx/>
              <a:buSzTx/>
              <a:buFontTx/>
              <a:buNone/>
              <a:tabLst/>
            </a:pPr>
            <a:r>
              <a:rPr kumimoji="0" lang="ar-SA" sz="2400" b="1" i="0" u="sng" strike="noStrike" cap="none" normalizeH="0" baseline="0" dirty="0" smtClean="0">
                <a:ln>
                  <a:noFill/>
                </a:ln>
                <a:solidFill>
                  <a:srgbClr val="FF0000"/>
                </a:solidFill>
                <a:effectLst/>
                <a:latin typeface="Calibri" pitchFamily="34" charset="0"/>
                <a:ea typeface="Times New Roman" pitchFamily="18" charset="0"/>
                <a:cs typeface="Arial" pitchFamily="34" charset="0"/>
              </a:rPr>
              <a:t>يمكن تحديد هذه العلاقة أو هذا الارتباط على النحو التالي:</a:t>
            </a:r>
            <a:endParaRPr kumimoji="0" lang="en-US" sz="2400" b="0" i="0" u="none" strike="noStrike" cap="none" normalizeH="0" baseline="0" dirty="0" smtClean="0">
              <a:ln>
                <a:noFill/>
              </a:ln>
              <a:solidFill>
                <a:srgbClr val="FF0000"/>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None/>
              <a:tabLst/>
            </a:pPr>
            <a:r>
              <a:rPr kumimoji="0" lang="ar-SA" sz="20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الناحية الأولى</a:t>
            </a:r>
            <a:endParaRPr kumimoji="0" lang="en-US" sz="20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أن المعاهد والبرامج ترتبط بالأمانة العامة للتربية الخاصة أو الإدارات العامة التابعة لوزارات التربية والتعليم ارتباطاً فنياً، حيث تقوم من خلال التنسيق مع الجهات المعنية بالوزارة مع إدارة التعليم، بتوفير جميع الكوادر البشرية المتخصصة، بما فيها المشرفين التربويين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والمسلتزمات</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التجهيزية الخاصة التي لا توفرها-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عادة </a:t>
            </a: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إدارات التعليم، وذلك من </a:t>
            </a:r>
            <a:r>
              <a:rPr kumimoji="0" lang="ar-SA" sz="20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خلال:</a:t>
            </a:r>
            <a:endPar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None/>
              <a:tabLst/>
            </a:pP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استحداث البرامج الجديدة والعمل على تطويرها.</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إعداد ميزانية فصول النمو والبرامج المستحدثة.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إعداد وتطوير الخطط الدراسية والمناهج والمقررات الدراسية.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وضع خطط وبرامج المتابعة الإشراف على معاهد وبرامج التربية الخاصة.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إعداد الأسس والضوابط ووضع الخطط لتقويم معاهد المشرفين التربويين والإداريين بأقسام التربية الخاصة بإدارات التعليم وفي معاهد وبرامج التربية الخاصة.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إعداد الضوابط والمعايير المنظمة لعملية تكليف المشرفين التربويين الإداريين بأقسام التربية الخاصة بإدارات التعليم وفي معاهد وبرامج التربية الخاصة.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توفير أدوات التشخيص والعلاج.</a:t>
            </a:r>
          </a:p>
          <a:p>
            <a:pPr marL="0" marR="0" lvl="0" indent="0" algn="just" defTabSz="914400" eaLnBrk="0" fontAlgn="base" latinLnBrk="0" hangingPunct="0">
              <a:lnSpc>
                <a:spcPct val="100000"/>
              </a:lnSpc>
              <a:spcBef>
                <a:spcPct val="0"/>
              </a:spcBef>
              <a:spcAft>
                <a:spcPct val="0"/>
              </a:spcAft>
              <a:buClrTx/>
              <a:buSzTx/>
              <a:buFont typeface="Arial" pitchFamily="34" charset="0"/>
              <a:buChar char="•"/>
              <a:tabLst/>
            </a:pPr>
            <a:r>
              <a:rPr lang="ar-SA" sz="2000" b="1" dirty="0">
                <a:solidFill>
                  <a:schemeClr val="accent1"/>
                </a:solidFill>
                <a:latin typeface="Calibri" pitchFamily="34" charset="0"/>
                <a:ea typeface="Times New Roman" pitchFamily="18" charset="0"/>
                <a:cs typeface="Arial" pitchFamily="34" charset="0"/>
              </a:rPr>
              <a:t>إعداد</a:t>
            </a: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حركة النقل الخارجي لمنسوبي معاهد وبرامج التربية الخاصة</a:t>
            </a:r>
            <a:r>
              <a:rPr kumimoji="0" lang="en-US" sz="2000" b="1" i="0" u="none" strike="noStrike" cap="none" normalizeH="0" baseline="0" dirty="0" smtClean="0">
                <a:ln>
                  <a:noFill/>
                </a:ln>
                <a:solidFill>
                  <a:schemeClr val="accent1"/>
                </a:solidFill>
                <a:effectLst/>
                <a:latin typeface="Arial" pitchFamily="34" charset="0"/>
                <a:cs typeface="Arial" pitchFamily="34" charset="0"/>
              </a:rPr>
              <a:t>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9217" name="Rectangle 1"/>
          <p:cNvSpPr>
            <a:spLocks noChangeArrowheads="1"/>
          </p:cNvSpPr>
          <p:nvPr/>
        </p:nvSpPr>
        <p:spPr bwMode="auto">
          <a:xfrm>
            <a:off x="827584" y="836712"/>
            <a:ext cx="7560840" cy="5447645"/>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 defTabSz="914400" eaLnBrk="1" fontAlgn="base" latinLnBrk="0" hangingPunct="1">
              <a:lnSpc>
                <a:spcPct val="100000"/>
              </a:lnSpc>
              <a:spcBef>
                <a:spcPct val="0"/>
              </a:spcBef>
              <a:spcAft>
                <a:spcPct val="0"/>
              </a:spcAft>
              <a:buClrTx/>
              <a:buSzTx/>
              <a:buFontTx/>
              <a:buNone/>
              <a:tabLst/>
            </a:pPr>
            <a:r>
              <a:rPr kumimoji="0" lang="ar-SA" sz="24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الناحية </a:t>
            </a:r>
            <a:r>
              <a:rPr kumimoji="0" lang="ar-SA" sz="2400" b="1" i="0" u="sng"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الثانية:</a:t>
            </a:r>
            <a:endParaRPr kumimoji="0" lang="ar-SA" sz="24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endParaRPr>
          </a:p>
          <a:p>
            <a:pPr marL="0" marR="0" lvl="0" indent="0" algn="just" defTabSz="914400" eaLnBrk="1" fontAlgn="base" latinLnBrk="0" hangingPunct="1">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أن المعاهد والبرامج ترتبط بإدارات التعليم العام إدارياً وماليا، بحيث تقوم تلك الإدارات بتوفير جميع المتطلبات التي توفرها لمدارس التعليم العام، وتنفيذ جميع الأنظمة واللوائح التي تضمن حسن سير العمل وتلبي احتياجات التلاميذ ذوي الاحتياجات التربوية الخاصة بالتنسيق مع الأمانة العامة للتربية الخاصة وذلك من خلال:</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المتابعة الإشراف على معاهد وبرامج التربية الخاصة إدارياً ومالياً من خلال الأقسام المختصة.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دعم أقسام التربية الخاصة بإدارات التعليم لتمكينها من تنفيذ خطط وبرامج المتابعة والإشراف والتقويم المعتمدة من قبل الأمانة العامة للتربية الخاصة.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تكليف المشرفين التربويين والمشرفين على برامج التربية الخاصة في المدارس العادية ومديري ووكلاء المعاهد وفق الضوابط والمعايير المعدة من قبل الأمانة العامة للتربية الخاصة أو الإدارة العامة للتربية الخاصة كما أسلفنا.</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0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سد احتياجات معاهد وبرامج التربية الخاصة من الكوادر البشري وفقاً للضوابط والمعايير المعدة من قبل الأمانة العامة للتربية الخاصة.</a:t>
            </a:r>
          </a:p>
          <a:p>
            <a:pPr marL="0" marR="0" lvl="0" indent="0" algn="just" defTabSz="914400" eaLnBrk="0" fontAlgn="base" latinLnBrk="0" hangingPunct="0">
              <a:lnSpc>
                <a:spcPct val="100000"/>
              </a:lnSpc>
              <a:spcBef>
                <a:spcPct val="0"/>
              </a:spcBef>
              <a:spcAft>
                <a:spcPct val="0"/>
              </a:spcAft>
              <a:buClrTx/>
              <a:buSzTx/>
              <a:buFont typeface="Arial" pitchFamily="34" charset="0"/>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إبلاغ المعاهد والبرامج بجميع ما يرد إلى إدارات التعليم العام وما يصدر عنها من </a:t>
            </a:r>
            <a:r>
              <a:rPr kumimoji="0" lang="ar-SA" sz="2000" b="1"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تعاميم</a:t>
            </a: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 ونشرات</a:t>
            </a:r>
            <a:r>
              <a:rPr kumimoji="0" lang="en-US" sz="2000" b="1" i="0" u="none" strike="noStrike" cap="none" normalizeH="0" baseline="0" dirty="0" smtClean="0">
                <a:ln>
                  <a:noFill/>
                </a:ln>
                <a:solidFill>
                  <a:schemeClr val="accent1"/>
                </a:solidFill>
                <a:effectLst/>
                <a:latin typeface="Arial" pitchFamily="34" charset="0"/>
                <a:cs typeface="Arial" pitchFamily="34" charset="0"/>
              </a:rPr>
              <a:t>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8193" name="Rectangle 1"/>
          <p:cNvSpPr>
            <a:spLocks noChangeArrowheads="1"/>
          </p:cNvSpPr>
          <p:nvPr/>
        </p:nvSpPr>
        <p:spPr bwMode="auto">
          <a:xfrm>
            <a:off x="899592" y="1124744"/>
            <a:ext cx="7344816" cy="4832092"/>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 defTabSz="914400" eaLnBrk="1" fontAlgn="base" latinLnBrk="0" hangingPunct="1">
              <a:lnSpc>
                <a:spcPct val="100000"/>
              </a:lnSpc>
              <a:spcBef>
                <a:spcPct val="0"/>
              </a:spcBef>
              <a:spcAft>
                <a:spcPct val="0"/>
              </a:spcAft>
              <a:buClrTx/>
              <a:buSzTx/>
              <a:buFontTx/>
              <a:buNone/>
              <a:tabLst/>
            </a:pPr>
            <a:r>
              <a:rPr kumimoji="0" lang="ar-SA" sz="2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وجدير بالذكر أن من معاني كلمة عام أنها عكس الخاص، وبما أن التعليم  العام قد يفهم على أنه التعليم( غير الخاص) والتعليم الخاص قد يعني التعليم الأهلي، وقد يعني تعليم المعاقين والموهوبين </a:t>
            </a:r>
            <a:r>
              <a:rPr kumimoji="0" lang="ar-SA" sz="28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والمتفوقين </a:t>
            </a:r>
            <a:r>
              <a:rPr kumimoji="0" lang="ar-SA" sz="2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(الفئات</a:t>
            </a:r>
            <a:r>
              <a:rPr kumimoji="0" lang="ar-SA" sz="2800" b="0" i="0" u="none" strike="noStrike" cap="none" normalizeH="0" dirty="0" smtClean="0">
                <a:ln>
                  <a:noFill/>
                </a:ln>
                <a:solidFill>
                  <a:schemeClr val="tx1"/>
                </a:solidFill>
                <a:effectLst/>
                <a:latin typeface="Calibri" pitchFamily="34" charset="0"/>
                <a:ea typeface="Times New Roman" pitchFamily="18" charset="0"/>
                <a:cs typeface="Arial" pitchFamily="34" charset="0"/>
              </a:rPr>
              <a:t> </a:t>
            </a:r>
            <a:r>
              <a:rPr kumimoji="0" lang="ar-SA" sz="2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الخاصة) لهذا نؤكد هنا أن مصطلح التعليم العام يعني التعليم الممتد من رياض الأطفال ومروراً بالابتدائي والمتوسط وحتى نهاية الثانوي، وهو ما قد يطلق عليه أيضاً التعليم الأساسي.</a:t>
            </a:r>
          </a:p>
          <a:p>
            <a:pPr marL="0" marR="0" lvl="0" indent="0" algn="just" defTabSz="914400" eaLnBrk="0" fontAlgn="base" latinLnBrk="0" hangingPunct="0">
              <a:lnSpc>
                <a:spcPct val="100000"/>
              </a:lnSpc>
              <a:spcBef>
                <a:spcPct val="0"/>
              </a:spcBef>
              <a:spcAft>
                <a:spcPct val="0"/>
              </a:spcAft>
              <a:buClrTx/>
              <a:buSzTx/>
              <a:buFontTx/>
              <a:buNone/>
              <a:tabLst/>
            </a:pPr>
            <a:r>
              <a:rPr kumimoji="0" lang="ar-SA" sz="2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أما الإشراف في التعليم الخاص هذا فنعني </a:t>
            </a:r>
            <a:r>
              <a:rPr kumimoji="0" lang="ar-SA" sz="2800" b="0"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به</a:t>
            </a:r>
            <a:r>
              <a:rPr kumimoji="0" lang="ar-SA" sz="2800" b="0"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تعليم( الفئات الخاصة) على اختلاف فئاتهم للوصول بهم إلى أفضل مستوى وإعدادهم للحياة العامة معتمدين على أنفسهم- بعد الله- كمواطنين صالحين</a:t>
            </a:r>
            <a:r>
              <a:rPr kumimoji="0" lang="en-US" sz="2800" b="0" i="0" u="none" strike="noStrike" cap="none" normalizeH="0" baseline="0" dirty="0" smtClean="0">
                <a:ln>
                  <a:noFill/>
                </a:ln>
                <a:solidFill>
                  <a:schemeClr val="tx1"/>
                </a:solidFill>
                <a:effectLst/>
                <a:latin typeface="Arial" pitchFamily="34" charset="0"/>
                <a:cs typeface="Arial" pitchFamily="34" charset="0"/>
              </a:rPr>
              <a:t> </a:t>
            </a:r>
          </a:p>
        </p:txBody>
      </p:sp>
      <p:pic>
        <p:nvPicPr>
          <p:cNvPr id="8194" name="Picture 2" descr="C:\Program Files (x86)\Microsoft Office\MEDIA\OFFICE12\Bullets\BD14755_.gif"/>
          <p:cNvPicPr>
            <a:picLocks noChangeAspect="1" noChangeArrowheads="1"/>
          </p:cNvPicPr>
          <p:nvPr/>
        </p:nvPicPr>
        <p:blipFill>
          <a:blip r:embed="rId3" cstate="print"/>
          <a:srcRect/>
          <a:stretch>
            <a:fillRect/>
          </a:stretch>
        </p:blipFill>
        <p:spPr bwMode="auto">
          <a:xfrm>
            <a:off x="8244408" y="1340768"/>
            <a:ext cx="273174" cy="273174"/>
          </a:xfrm>
          <a:prstGeom prst="rect">
            <a:avLst/>
          </a:prstGeom>
          <a:noFill/>
        </p:spPr>
      </p:pic>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7169" name="Rectangle 1"/>
          <p:cNvSpPr>
            <a:spLocks noChangeArrowheads="1"/>
          </p:cNvSpPr>
          <p:nvPr/>
        </p:nvSpPr>
        <p:spPr bwMode="auto">
          <a:xfrm>
            <a:off x="683568" y="514126"/>
            <a:ext cx="7920880" cy="6093976"/>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00000"/>
              </a:lnSpc>
              <a:spcBef>
                <a:spcPct val="0"/>
              </a:spcBef>
              <a:spcAft>
                <a:spcPct val="0"/>
              </a:spcAft>
              <a:buClrTx/>
              <a:buSzTx/>
              <a:buFontTx/>
              <a:buNone/>
              <a:tabLst/>
            </a:pPr>
            <a:r>
              <a:rPr kumimoji="0" lang="ar-SA" sz="2000" b="1" i="0" u="sng"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الناحية الثالثة:</a:t>
            </a:r>
            <a:endParaRPr kumimoji="0" lang="en-US" sz="2000" b="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rtl="1" eaLnBrk="0" fontAlgn="base" latinLnBrk="0" hangingPunct="0">
              <a:lnSpc>
                <a:spcPct val="150000"/>
              </a:lnSpc>
              <a:spcBef>
                <a:spcPct val="0"/>
              </a:spcBef>
              <a:spcAft>
                <a:spcPct val="0"/>
              </a:spcAft>
              <a:buClrTx/>
              <a:buSzTx/>
              <a:buFontTx/>
              <a:buNone/>
              <a:tabLst/>
            </a:pP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أن برامج التربية الخاصة ترتبط بالمدارس العادية؛ يتضح ذلك فيما يلي:</a:t>
            </a:r>
            <a:endParaRPr kumimoji="0" lang="en-US" sz="2000" b="1"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1" eaLnBrk="0" fontAlgn="base" latinLnBrk="0" hangingPunct="0">
              <a:lnSpc>
                <a:spcPct val="150000"/>
              </a:lnSpc>
              <a:spcBef>
                <a:spcPct val="0"/>
              </a:spcBef>
              <a:spcAft>
                <a:spcPct val="0"/>
              </a:spcAft>
              <a:buClrTx/>
              <a:buSzTx/>
              <a:buFontTx/>
              <a:buNone/>
              <a:tabLst/>
            </a:pPr>
            <a:r>
              <a:rPr kumimoji="0" lang="ar-SA" sz="2000" b="1"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أ.</a:t>
            </a: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أن البرنامج سواء كان فصلاً خاصاً أو غرفة مصادر أو معلماً متجولاً أو مستشاراً يعتبر جزءًا لا يتجزأ من الكيان المدرسي، علاوة على أن معلم التربية الخاصة يقوم بنفس الدور الذي يقوم </a:t>
            </a:r>
            <a:r>
              <a:rPr kumimoji="0" lang="ar-SA" sz="2000" b="1"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به</a:t>
            </a: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زميله في التعليم العام من حيث </a:t>
            </a:r>
            <a:r>
              <a:rPr kumimoji="0" lang="ar-SA" sz="2000" b="1"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قيامه</a:t>
            </a: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بتدريس المواد الدراسية، فإنه يتفرد بتدريس المنهج الإضافي، وهو منهج </a:t>
            </a:r>
            <a:r>
              <a:rPr kumimoji="0" lang="ar-SA" sz="2000" b="1"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يشتمل</a:t>
            </a: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على مجموعة من المهارات التعويضية التي دعت الحاجة إلى تدريسها نتيجة لظروف </a:t>
            </a:r>
            <a:r>
              <a:rPr kumimoji="0" lang="ar-SA" sz="2000" b="1"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العوق</a:t>
            </a: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ومن تلك المهارات ما يلي:</a:t>
            </a:r>
            <a:endParaRPr kumimoji="0" lang="en-US" sz="2000" b="1"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1" eaLnBrk="0" fontAlgn="base" latinLnBrk="0" hangingPunct="0">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المهارات الأكاديمية الخاصة.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rtl="1" eaLnBrk="0" fontAlgn="base" latinLnBrk="0" hangingPunct="0">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مهارات الإدراك الحسي.</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rtl="1" eaLnBrk="0" fontAlgn="base" latinLnBrk="0" hangingPunct="0">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مهارات التواصل.</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rtl="1" eaLnBrk="0" fontAlgn="base" latinLnBrk="0" hangingPunct="0">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المهارات الاجتماعية.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rtl="1" eaLnBrk="0" fontAlgn="base" latinLnBrk="0" hangingPunct="0">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مهارات الحياة اليومية.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rtl="1" eaLnBrk="0" fontAlgn="base" latinLnBrk="0" hangingPunct="0">
              <a:lnSpc>
                <a:spcPct val="150000"/>
              </a:lnSpc>
              <a:spcBef>
                <a:spcPct val="0"/>
              </a:spcBef>
              <a:spcAft>
                <a:spcPct val="0"/>
              </a:spcAft>
              <a:buClrTx/>
              <a:buSzTx/>
              <a:buFontTx/>
              <a:buNone/>
              <a:tabLst/>
            </a:pP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ولما كان دور معلم التربية الخاصة في المعاهد وبرامج الفصول الخاصة الملحقة بالمدارس العادية معروفاً وواضحاً،فإن التركيز هنا سيصب على دور معلم التربية الخاصة في برامج الدمج الكلي بالمدارس العادية المتمثلة في غرف المصادر، والمعلم المتجول، والمعلم المستشار.</a:t>
            </a:r>
            <a:endParaRPr kumimoji="0" lang="ar-SA" sz="2000" b="1"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23553" name="Rectangle 1"/>
          <p:cNvSpPr>
            <a:spLocks noChangeArrowheads="1"/>
          </p:cNvSpPr>
          <p:nvPr/>
        </p:nvSpPr>
        <p:spPr bwMode="auto">
          <a:xfrm>
            <a:off x="683568" y="692696"/>
            <a:ext cx="7704856" cy="5575309"/>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 defTabSz="914400" eaLnBrk="1" fontAlgn="base" latinLnBrk="0" hangingPunct="1">
              <a:lnSpc>
                <a:spcPct val="150000"/>
              </a:lnSpc>
              <a:spcBef>
                <a:spcPct val="0"/>
              </a:spcBef>
              <a:spcAft>
                <a:spcPct val="0"/>
              </a:spcAft>
              <a:buClrTx/>
              <a:buSzTx/>
              <a:buFontTx/>
              <a:buNone/>
              <a:tabLst/>
            </a:pP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ودور المعلم غرفة المصادر في مجال </a:t>
            </a:r>
            <a:r>
              <a:rPr kumimoji="0" lang="ar-SA" sz="2000" b="1" i="0" u="none" strike="noStrike" cap="none" normalizeH="0" baseline="0" dirty="0" err="1" smtClean="0">
                <a:ln>
                  <a:noFill/>
                </a:ln>
                <a:solidFill>
                  <a:schemeClr val="tx1"/>
                </a:solidFill>
                <a:effectLst/>
                <a:latin typeface="Calibri" pitchFamily="34" charset="0"/>
                <a:ea typeface="Times New Roman" pitchFamily="18" charset="0"/>
                <a:cs typeface="Arial" pitchFamily="34" charset="0"/>
              </a:rPr>
              <a:t>العوق</a:t>
            </a:r>
            <a:r>
              <a:rPr kumimoji="0" lang="ar-SA" sz="2000" b="1" i="0" u="none" strike="noStrike" cap="none" normalizeH="0" baseline="0" dirty="0" smtClean="0">
                <a:ln>
                  <a:noFill/>
                </a:ln>
                <a:solidFill>
                  <a:schemeClr val="tx1"/>
                </a:solidFill>
                <a:effectLst/>
                <a:latin typeface="Calibri" pitchFamily="34" charset="0"/>
                <a:ea typeface="Times New Roman" pitchFamily="18" charset="0"/>
                <a:cs typeface="Arial" pitchFamily="34" charset="0"/>
              </a:rPr>
              <a:t> البصري يمكن تحديده في نقاط يمكن استخدامها كأساس لتحدد دور معلم التربية الخاصة في تلك البرامج، وذلك على النحو التالي:</a:t>
            </a:r>
            <a:endParaRPr kumimoji="0" lang="en-US" sz="2000" b="1"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eaLnBrk="0" fontAlgn="base" latinLnBrk="0" hangingPunct="0">
              <a:lnSpc>
                <a:spcPct val="150000"/>
              </a:lnSpc>
              <a:spcBef>
                <a:spcPct val="0"/>
              </a:spcBef>
              <a:spcAft>
                <a:spcPct val="0"/>
              </a:spcAft>
              <a:buClrTx/>
              <a:buSzTx/>
              <a:buFontTx/>
              <a:buChar char="•"/>
              <a:tabLst/>
            </a:pPr>
            <a:r>
              <a:rPr kumimoji="0" lang="ar-SA" sz="200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القيام بعمليات التقويم والتشخيص بقصد تحديد الاحتياجات الأساسية لكل طفل.</a:t>
            </a:r>
            <a:endParaRPr kumimoji="0" lang="en-US" sz="200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50000"/>
              </a:lnSpc>
              <a:spcBef>
                <a:spcPct val="0"/>
              </a:spcBef>
              <a:spcAft>
                <a:spcPct val="0"/>
              </a:spcAft>
              <a:buClrTx/>
              <a:buSzTx/>
              <a:buFontTx/>
              <a:buChar char="•"/>
              <a:tabLst/>
            </a:pPr>
            <a:r>
              <a:rPr kumimoji="0" lang="ar-SA" sz="200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إعداد الخطط التربوية الفردية والعمل على تنفيذها.</a:t>
            </a:r>
            <a:endParaRPr kumimoji="0" lang="en-US" sz="200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50000"/>
              </a:lnSpc>
              <a:spcBef>
                <a:spcPct val="0"/>
              </a:spcBef>
              <a:spcAft>
                <a:spcPct val="0"/>
              </a:spcAft>
              <a:buClrTx/>
              <a:buSzTx/>
              <a:buFontTx/>
              <a:buChar char="•"/>
              <a:tabLst/>
            </a:pPr>
            <a:r>
              <a:rPr kumimoji="0" lang="ar-SA" sz="200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تدريس الأطفال ذوي الاحتياجات التربوية الخاصة، المهارات التي لا يستطيع معلم الفصل العادي تدريسها.</a:t>
            </a:r>
            <a:endParaRPr kumimoji="0" lang="en-US" sz="200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50000"/>
              </a:lnSpc>
              <a:spcBef>
                <a:spcPct val="0"/>
              </a:spcBef>
              <a:spcAft>
                <a:spcPct val="0"/>
              </a:spcAft>
              <a:buClrTx/>
              <a:buSzTx/>
              <a:buFontTx/>
              <a:buChar char="•"/>
              <a:tabLst/>
            </a:pPr>
            <a:r>
              <a:rPr kumimoji="0" lang="ar-SA" sz="200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مساعدة الأطفال المعوقين على التغلب على المشكلات الناجمة عن </a:t>
            </a:r>
            <a:r>
              <a:rPr kumimoji="0" lang="ar-SA" sz="2000"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العوق.</a:t>
            </a:r>
            <a:endParaRPr kumimoji="0" lang="en-US" sz="200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50000"/>
              </a:lnSpc>
              <a:spcBef>
                <a:spcPct val="0"/>
              </a:spcBef>
              <a:spcAft>
                <a:spcPct val="0"/>
              </a:spcAft>
              <a:buClrTx/>
              <a:buSzTx/>
              <a:buFontTx/>
              <a:buChar char="•"/>
              <a:tabLst/>
            </a:pPr>
            <a:r>
              <a:rPr kumimoji="0" lang="ar-SA" sz="200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تعريف الأطفال ذوي الاحتياجات التربوية الخاصة بالمعينات البصرية، والسمعية، والتقنية، ومساعدتهم على الاستفادة القصوى من تلك المعينات.</a:t>
            </a:r>
            <a:endParaRPr kumimoji="0" lang="en-US" sz="2000"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eaLnBrk="0" fontAlgn="base" latinLnBrk="0" hangingPunct="0">
              <a:lnSpc>
                <a:spcPct val="150000"/>
              </a:lnSpc>
              <a:spcBef>
                <a:spcPct val="0"/>
              </a:spcBef>
              <a:spcAft>
                <a:spcPct val="0"/>
              </a:spcAft>
              <a:buClrTx/>
              <a:buSzTx/>
              <a:buFontTx/>
              <a:buChar char="•"/>
              <a:tabLst/>
            </a:pPr>
            <a:r>
              <a:rPr kumimoji="0" lang="ar-SA" sz="2000"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مساعدة الأطفال ذوي الاحتياجات التربوية الخاصة على اكتساب المهارات التواصلية، والمهارات الاجتماعية التي تمكنهم- بإذن الله تعالى- من النجاح ليس في المدرسة وحسب إنما في الحياة بوجه عام.</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pic>
        <p:nvPicPr>
          <p:cNvPr id="4" name="Picture 6"/>
          <p:cNvPicPr>
            <a:picLocks noChangeAspect="1" noChangeArrowheads="1"/>
          </p:cNvPicPr>
          <p:nvPr/>
        </p:nvPicPr>
        <p:blipFill>
          <a:blip r:embed="rId2" cstate="print"/>
          <a:srcRect/>
          <a:stretch>
            <a:fillRect/>
          </a:stretch>
        </p:blipFill>
        <p:spPr bwMode="auto">
          <a:xfrm>
            <a:off x="-180528" y="0"/>
            <a:ext cx="9577064" cy="6858000"/>
          </a:xfrm>
          <a:prstGeom prst="rect">
            <a:avLst/>
          </a:prstGeom>
          <a:noFill/>
          <a:ln w="9525">
            <a:noFill/>
            <a:miter lim="800000"/>
            <a:headEnd/>
            <a:tailEnd/>
          </a:ln>
        </p:spPr>
      </p:pic>
      <p:sp>
        <p:nvSpPr>
          <p:cNvPr id="22529" name="Rectangle 1"/>
          <p:cNvSpPr>
            <a:spLocks noChangeArrowheads="1"/>
          </p:cNvSpPr>
          <p:nvPr/>
        </p:nvSpPr>
        <p:spPr bwMode="auto">
          <a:xfrm>
            <a:off x="755576" y="971571"/>
            <a:ext cx="7704856" cy="4651979"/>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just" defTabSz="914400" rtl="1" eaLnBrk="1" fontAlgn="base" latinLnBrk="0" hangingPunct="1">
              <a:lnSpc>
                <a:spcPct val="15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تقديم النصح والمشورة لمعلمي الفصول العادية فيما يتعلق بطرق تدريس المواد الدراسية والاستراتيجيات التعليمية، وأساليب تأدية الاختبارات المختلفة، ووضع الدرجات وكتابة التقارير، وكذلك مساعدتهم على فهم الأسس السليمة لكيفية التعامل الاجتماعي مع الأطفال ذوي الاحتياجات التربوية الخاصة داخل الفصل وخارجه، وكذلك تزويدهم- عند الحاجة- بالكتيبات، والمنشورات، والوسائل التعليمية التي تمكنهم من التعرف على المفاهيم الأساسية في التربية الخاصة.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rtl="1" eaLnBrk="0" fontAlgn="base" latinLnBrk="0" hangingPunct="0">
              <a:lnSpc>
                <a:spcPct val="15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تسهيل مهمة الأطفال ذوي الاحتياجات التربوية الخاصة في عملية المشاركة في الأنشطة الصفية، </a:t>
            </a:r>
            <a:r>
              <a:rPr kumimoji="0" lang="ar-SA" sz="2000" b="1" i="0" u="none" strike="noStrike" cap="none" normalizeH="0" baseline="0" dirty="0" err="1" smtClean="0">
                <a:ln>
                  <a:noFill/>
                </a:ln>
                <a:solidFill>
                  <a:schemeClr val="accent1"/>
                </a:solidFill>
                <a:effectLst/>
                <a:latin typeface="Calibri" pitchFamily="34" charset="0"/>
                <a:ea typeface="Times New Roman" pitchFamily="18" charset="0"/>
                <a:cs typeface="Arial" pitchFamily="34" charset="0"/>
              </a:rPr>
              <a:t>واللاصفية.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a:p>
            <a:pPr marL="0" marR="0" lvl="0" indent="0" algn="just" defTabSz="914400" rtl="1" eaLnBrk="0" fontAlgn="base" latinLnBrk="0" hangingPunct="0">
              <a:lnSpc>
                <a:spcPct val="150000"/>
              </a:lnSpc>
              <a:spcBef>
                <a:spcPct val="0"/>
              </a:spcBef>
              <a:spcAft>
                <a:spcPct val="0"/>
              </a:spcAft>
              <a:buClrTx/>
              <a:buSzTx/>
              <a:buFontTx/>
              <a:buChar char="•"/>
              <a:tabLst/>
            </a:pPr>
            <a:r>
              <a:rPr kumimoji="0" lang="ar-SA" sz="2000" b="1" i="0" u="none" strike="noStrike" cap="none" normalizeH="0" baseline="0" dirty="0" smtClean="0">
                <a:ln>
                  <a:noFill/>
                </a:ln>
                <a:solidFill>
                  <a:schemeClr val="accent1"/>
                </a:solidFill>
                <a:effectLst/>
                <a:latin typeface="Calibri" pitchFamily="34" charset="0"/>
                <a:ea typeface="Times New Roman" pitchFamily="18" charset="0"/>
                <a:cs typeface="Arial" pitchFamily="34" charset="0"/>
              </a:rPr>
              <a:t>تمثيل الأطفال ذوي الاحتياجات التربوية الخاصة في الاجتماعات المدرسية، والتأكيد على احتياجاتهم الأساسية، والدفاع عن حقوقهم وقضاياهم الضرورية.</a:t>
            </a:r>
            <a:endParaRPr kumimoji="0" lang="en-US" sz="2000" b="1" i="0" u="none" strike="noStrike" cap="none" normalizeH="0" baseline="0" dirty="0" smtClean="0">
              <a:ln>
                <a:noFill/>
              </a:ln>
              <a:solidFill>
                <a:schemeClr val="accent1"/>
              </a:solidFill>
              <a:effectLst/>
              <a:latin typeface="Arial" pitchFamily="34" charset="0"/>
              <a:cs typeface="Arial" pitchFamily="34" charset="0"/>
            </a:endParaRPr>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98</TotalTime>
  <Words>2562</Words>
  <Application>Microsoft Office PowerPoint</Application>
  <PresentationFormat>عرض على الشاشة (3:4)‏</PresentationFormat>
  <Paragraphs>130</Paragraphs>
  <Slides>26</Slides>
  <Notes>0</Notes>
  <HiddenSlides>0</HiddenSlides>
  <MMClips>0</MMClips>
  <ScaleCrop>false</ScaleCrop>
  <HeadingPairs>
    <vt:vector size="4" baseType="variant">
      <vt:variant>
        <vt:lpstr>سمة</vt:lpstr>
      </vt:variant>
      <vt:variant>
        <vt:i4>1</vt:i4>
      </vt:variant>
      <vt:variant>
        <vt:lpstr>عناوين الشرائح</vt:lpstr>
      </vt:variant>
      <vt:variant>
        <vt:i4>26</vt:i4>
      </vt:variant>
    </vt:vector>
  </HeadingPairs>
  <TitlesOfParts>
    <vt:vector size="27" baseType="lpstr">
      <vt:lpstr>سمة Office</vt:lpstr>
      <vt:lpstr>الشريحة 1</vt:lpstr>
      <vt:lpstr>الشريحة 2</vt:lpstr>
      <vt:lpstr>الشريحة 3</vt:lpstr>
      <vt:lpstr>الشريحة 4</vt:lpstr>
      <vt:lpstr>الشريحة 5</vt:lpstr>
      <vt:lpstr>الشريحة 6</vt:lpstr>
      <vt:lpstr>الشريحة 7</vt:lpstr>
      <vt:lpstr>الشريحة 8</vt:lpstr>
      <vt:lpstr>الشريحة 9</vt:lpstr>
      <vt:lpstr>الشريحة 10</vt:lpstr>
      <vt:lpstr>الشريحة 11</vt:lpstr>
      <vt:lpstr>الشريحة 12</vt:lpstr>
      <vt:lpstr>الشريحة 13</vt:lpstr>
      <vt:lpstr>الشريحة 14</vt:lpstr>
      <vt:lpstr>الشريحة 15</vt:lpstr>
      <vt:lpstr>الشريحة 16</vt:lpstr>
      <vt:lpstr>الشريحة 17</vt:lpstr>
      <vt:lpstr>الشريحة 18</vt:lpstr>
      <vt:lpstr>الشريحة 19</vt:lpstr>
      <vt:lpstr>الشريحة 20</vt:lpstr>
      <vt:lpstr>الشريحة 21</vt:lpstr>
      <vt:lpstr>الشريحة 22</vt:lpstr>
      <vt:lpstr>الشريحة 23</vt:lpstr>
      <vt:lpstr>الشريحة 24</vt:lpstr>
      <vt:lpstr>الشريحة 25</vt:lpstr>
      <vt:lpstr>الشريحة 26</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الشريحة 1</dc:title>
  <dc:creator>Amjad</dc:creator>
  <cp:lastModifiedBy>ONE</cp:lastModifiedBy>
  <cp:revision>10</cp:revision>
  <dcterms:created xsi:type="dcterms:W3CDTF">2014-04-08T19:40:28Z</dcterms:created>
  <dcterms:modified xsi:type="dcterms:W3CDTF">2014-09-12T08:04:55Z</dcterms:modified>
</cp:coreProperties>
</file>

<file path=docProps/thumbnail.jpeg>
</file>