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8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291196F0-9050-4F3C-B104-422925D0BA8A}" type="datetimeFigureOut">
              <a:rPr lang="en-US"/>
              <a:pPr>
                <a:defRPr/>
              </a:pPr>
              <a:t>12/11/2011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ED750615-0407-492D-AD76-8E2521EECF79}"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7268D8C-CBC1-4FF4-8C8A-C610EA857B33}" type="datetimeFigureOut">
              <a:rPr lang="en-US"/>
              <a:pPr>
                <a:defRPr/>
              </a:pPr>
              <a:t>12/11/2011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9E8081BB-02D5-4B06-80A2-2CE877EF2918}"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6A07A66-6023-41C1-9BBA-51EE3F5CB8A4}" type="datetimeFigureOut">
              <a:rPr lang="en-US"/>
              <a:pPr>
                <a:defRPr/>
              </a:pPr>
              <a:t>12/11/2011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51F60ED6-48EC-4F80-ADB9-49C229843246}"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77DDB32-FD2E-4FFC-8A1D-B37F7510D71E}" type="datetimeFigureOut">
              <a:rPr lang="en-US"/>
              <a:pPr>
                <a:defRPr/>
              </a:pPr>
              <a:t>12/11/2011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74115DF5-3BE4-493E-B0E1-CE3E76AD3294}"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F9665BC-9434-4CAC-AE50-20AE58DC4CB2}" type="datetimeFigureOut">
              <a:rPr lang="en-US"/>
              <a:pPr>
                <a:defRPr/>
              </a:pPr>
              <a:t>12/11/2011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BF4A355-3DFD-4FED-9A6F-E80759122991}"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E2FAB3CB-6B90-4369-A321-414C75672BFC}" type="datetimeFigureOut">
              <a:rPr lang="en-US"/>
              <a:pPr>
                <a:defRPr/>
              </a:pPr>
              <a:t>12/11/2011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F5BEC454-4AAE-4EFB-8375-D74024ABDB80}"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19254B01-4AC8-4892-A41A-D26695BAB497}" type="datetimeFigureOut">
              <a:rPr lang="en-US"/>
              <a:pPr>
                <a:defRPr/>
              </a:pPr>
              <a:t>12/11/2011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fld id="{11E1AEE9-1953-4211-B5FF-BC696B44F806}"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2698FFEC-5BEF-46E6-8911-38425F04983D}" type="datetimeFigureOut">
              <a:rPr lang="en-US"/>
              <a:pPr>
                <a:defRPr/>
              </a:pPr>
              <a:t>12/11/2011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fld id="{93AED842-1510-47BB-ADC2-7242E3A9F37A}"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979BA0F8-5536-4E07-B1D0-879B71D04CAF}" type="datetimeFigureOut">
              <a:rPr lang="en-US"/>
              <a:pPr>
                <a:defRPr/>
              </a:pPr>
              <a:t>12/11/2011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fld id="{5CC210F1-2C9A-4D77-A4EA-4E8EE65E8CDC}"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E98BE0A-6765-482A-B779-F52C9E258890}" type="datetimeFigureOut">
              <a:rPr lang="en-US"/>
              <a:pPr>
                <a:defRPr/>
              </a:pPr>
              <a:t>12/11/2011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EE779654-44A6-4123-A12C-843458408DF6}"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E85976BE-8853-4476-AEBD-F7673184BA10}" type="datetimeFigureOut">
              <a:rPr lang="en-US"/>
              <a:pPr>
                <a:defRPr/>
              </a:pPr>
              <a:t>12/11/2011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F6AF0234-DBCD-4FAA-817B-68F11545D13E}"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rtl="0" eaLnBrk="1" fontAlgn="auto" latinLnBrk="0" hangingPunct="1">
              <a:spcBef>
                <a:spcPts val="0"/>
              </a:spcBef>
              <a:spcAft>
                <a:spcPts val="0"/>
              </a:spcAft>
              <a:defRPr kumimoji="0" sz="1200" smtClean="0">
                <a:solidFill>
                  <a:schemeClr val="tx1">
                    <a:shade val="50000"/>
                  </a:schemeClr>
                </a:solidFill>
                <a:latin typeface="+mn-lt"/>
                <a:cs typeface="+mn-cs"/>
              </a:defRPr>
            </a:lvl1pPr>
          </a:lstStyle>
          <a:p>
            <a:pPr>
              <a:defRPr/>
            </a:pPr>
            <a:fld id="{E666B5C4-5722-48F2-A86B-5C7650672CA8}" type="datetimeFigureOut">
              <a:rPr lang="en-US"/>
              <a:pPr>
                <a:defRPr/>
              </a:pPr>
              <a:t>12/11/2011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rtl="0"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wrap="square" lIns="0" tIns="45720" rIns="0" bIns="45720" numCol="1" anchor="b" anchorCtr="0" compatLnSpc="1">
            <a:prstTxWarp prst="textNoShape">
              <a:avLst/>
            </a:prstTxWarp>
          </a:bodyPr>
          <a:lstStyle>
            <a:lvl1pPr rtl="0">
              <a:defRPr sz="1200">
                <a:solidFill>
                  <a:srgbClr val="BCBCBC"/>
                </a:solidFill>
                <a:latin typeface="Book Antiqua" pitchFamily="18" charset="0"/>
              </a:defRPr>
            </a:lvl1pPr>
          </a:lstStyle>
          <a:p>
            <a:fld id="{AE6198BE-96DC-4B8C-BAF1-34275489C81C}" type="slidenum">
              <a:rPr lang="ar-SA"/>
              <a:pPr/>
              <a:t>‹#›</a:t>
            </a:fld>
            <a:endParaRPr lang="en-US"/>
          </a:p>
        </p:txBody>
      </p:sp>
    </p:spTree>
  </p:cSld>
  <p:clrMap bg1="dk1" tx1="lt1" bg2="dk2" tx2="lt2" accent1="accent1" accent2="accent2" accent3="accent3" accent4="accent4" accent5="accent5" accent6="accent6" hlink="hlink" folHlink="folHlink"/>
  <p:sldLayoutIdLst>
    <p:sldLayoutId id="2147483671" r:id="rId1"/>
    <p:sldLayoutId id="2147483670" r:id="rId2"/>
    <p:sldLayoutId id="2147483672"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pitchFamily="34" charset="0"/>
        </a:defRPr>
      </a:lvl2pPr>
      <a:lvl3pPr algn="ctr" rtl="0" fontAlgn="base">
        <a:spcBef>
          <a:spcPct val="0"/>
        </a:spcBef>
        <a:spcAft>
          <a:spcPct val="0"/>
        </a:spcAft>
        <a:defRPr sz="4100" b="1">
          <a:solidFill>
            <a:schemeClr val="tx1"/>
          </a:solidFill>
          <a:latin typeface="Lucida Sans" pitchFamily="34" charset="0"/>
        </a:defRPr>
      </a:lvl3pPr>
      <a:lvl4pPr algn="ctr" rtl="0" fontAlgn="base">
        <a:spcBef>
          <a:spcPct val="0"/>
        </a:spcBef>
        <a:spcAft>
          <a:spcPct val="0"/>
        </a:spcAft>
        <a:defRPr sz="4100" b="1">
          <a:solidFill>
            <a:schemeClr val="tx1"/>
          </a:solidFill>
          <a:latin typeface="Lucida Sans" pitchFamily="34" charset="0"/>
        </a:defRPr>
      </a:lvl4pPr>
      <a:lvl5pPr algn="ctr" rtl="0" fontAlgn="base">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ar-SA" dirty="0" smtClean="0">
                <a:solidFill>
                  <a:schemeClr val="bg1"/>
                </a:solidFill>
              </a:rPr>
              <a:t>فترة الحلقة</a:t>
            </a:r>
            <a:endParaRPr lang="en-US" dirty="0">
              <a:solidFill>
                <a:schemeClr val="bg1"/>
              </a:solidFill>
            </a:endParaRPr>
          </a:p>
        </p:txBody>
      </p:sp>
      <p:sp>
        <p:nvSpPr>
          <p:cNvPr id="13314" name="Subtitle 2"/>
          <p:cNvSpPr>
            <a:spLocks noGrp="1"/>
          </p:cNvSpPr>
          <p:nvPr>
            <p:ph type="subTitle" idx="1"/>
          </p:nvPr>
        </p:nvSpPr>
        <p:spPr>
          <a:xfrm>
            <a:off x="1371600" y="3332163"/>
            <a:ext cx="6400800" cy="1752600"/>
          </a:xfrm>
        </p:spPr>
        <p:txBody>
          <a:bodyPr/>
          <a:lstStyle/>
          <a:p>
            <a:endParaRPr lang="en-US" smtClean="0"/>
          </a:p>
        </p:txBody>
      </p:sp>
      <p:pic>
        <p:nvPicPr>
          <p:cNvPr id="13315" name="Picture 2" descr="C:\Users\Win7\Pictures\imagesCA86PTD0.jpg"/>
          <p:cNvPicPr>
            <a:picLocks noChangeAspect="1" noChangeArrowheads="1"/>
          </p:cNvPicPr>
          <p:nvPr/>
        </p:nvPicPr>
        <p:blipFill>
          <a:blip r:embed="rId2"/>
          <a:srcRect/>
          <a:stretch>
            <a:fillRect/>
          </a:stretch>
        </p:blipFill>
        <p:spPr bwMode="auto">
          <a:xfrm>
            <a:off x="6781800" y="304800"/>
            <a:ext cx="2066925" cy="2143125"/>
          </a:xfrm>
          <a:prstGeom prst="rect">
            <a:avLst/>
          </a:prstGeom>
          <a:noFill/>
          <a:ln w="9525">
            <a:noFill/>
            <a:miter lim="800000"/>
            <a:headEnd/>
            <a:tailEnd/>
          </a:ln>
        </p:spPr>
      </p:pic>
      <p:pic>
        <p:nvPicPr>
          <p:cNvPr id="13316" name="Picture 3" descr="C:\Users\Win7\Pictures\imagesCAJQURAB.jpg"/>
          <p:cNvPicPr>
            <a:picLocks noChangeAspect="1" noChangeArrowheads="1"/>
          </p:cNvPicPr>
          <p:nvPr/>
        </p:nvPicPr>
        <p:blipFill>
          <a:blip r:embed="rId3"/>
          <a:srcRect/>
          <a:stretch>
            <a:fillRect/>
          </a:stretch>
        </p:blipFill>
        <p:spPr bwMode="auto">
          <a:xfrm>
            <a:off x="2819400" y="3733800"/>
            <a:ext cx="3581400" cy="1181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p>
        </p:txBody>
      </p:sp>
      <p:sp>
        <p:nvSpPr>
          <p:cNvPr id="3" name="Content Placeholder 2"/>
          <p:cNvSpPr>
            <a:spLocks noGrp="1"/>
          </p:cNvSpPr>
          <p:nvPr>
            <p:ph idx="1"/>
          </p:nvPr>
        </p:nvSpPr>
        <p:spPr/>
        <p:txBody>
          <a:bodyPr>
            <a:normAutofit fontScale="92500"/>
          </a:bodyPr>
          <a:lstStyle/>
          <a:p>
            <a:pPr marL="548640" indent="-411480" algn="r" rtl="1" fontAlgn="auto">
              <a:spcAft>
                <a:spcPts val="0"/>
              </a:spcAft>
              <a:buClr>
                <a:schemeClr val="tx1">
                  <a:shade val="95000"/>
                </a:schemeClr>
              </a:buClr>
              <a:buFont typeface="Wingdings 2"/>
              <a:buChar char=""/>
              <a:defRPr/>
            </a:pPr>
            <a:r>
              <a:rPr lang="ar-SA" dirty="0" smtClean="0"/>
              <a:t> </a:t>
            </a:r>
            <a:r>
              <a:rPr lang="ar-SA" dirty="0" smtClean="0">
                <a:solidFill>
                  <a:schemeClr val="bg1"/>
                </a:solidFill>
              </a:rPr>
              <a:t>هي فترة من فترات البرنامج اليومي, حيث يلتقي جميع الأطفال مع معلمتهم فيجلسون على شكل حلقة أو دائرة, ليمارسوا كمجموعة واحدة أنشطة منظمة تقودها المعلمة عادة بعد أن تكون قد خططت لها مسبقا .</a:t>
            </a:r>
          </a:p>
          <a:p>
            <a:pPr marL="548640" indent="-411480" algn="r" rtl="1" fontAlgn="auto">
              <a:spcAft>
                <a:spcPts val="0"/>
              </a:spcAft>
              <a:buClr>
                <a:schemeClr val="tx1">
                  <a:shade val="95000"/>
                </a:schemeClr>
              </a:buClr>
              <a:buFont typeface="Wingdings 2"/>
              <a:buChar char=""/>
              <a:defRPr/>
            </a:pPr>
            <a:r>
              <a:rPr lang="ar-SA" dirty="0" smtClean="0">
                <a:solidFill>
                  <a:schemeClr val="bg1"/>
                </a:solidFill>
              </a:rPr>
              <a:t>خلال فترة الحلقة تقدم المعلمة لأطفالها أداة جديدة تكون قد اشترتها مؤخرا لهم, أو تقوم معهم بخبرة حسية أو عملية, أو تعرض عليهم شيئا مثيرا للمشاهدة والمناقشة.</a:t>
            </a:r>
          </a:p>
          <a:p>
            <a:pPr marL="548640" indent="-411480" algn="r" rtl="1" fontAlgn="auto">
              <a:spcAft>
                <a:spcPts val="0"/>
              </a:spcAft>
              <a:buClr>
                <a:schemeClr val="tx1">
                  <a:shade val="95000"/>
                </a:schemeClr>
              </a:buClr>
              <a:buFont typeface="Wingdings 2"/>
              <a:buChar char=""/>
              <a:defRPr/>
            </a:pPr>
            <a:r>
              <a:rPr lang="ar-SA" dirty="0" smtClean="0">
                <a:solidFill>
                  <a:schemeClr val="bg1"/>
                </a:solidFill>
              </a:rPr>
              <a:t>وأحيانا تكون الحلقة فترة لتخطيط البرنامج اليومي وتوزيع الأدوار على الأطفال أو عرض الأنشطة المختلفة.</a:t>
            </a:r>
          </a:p>
          <a:p>
            <a:pPr marL="548640" indent="-411480" algn="r" rtl="1" fontAlgn="auto">
              <a:spcAft>
                <a:spcPts val="0"/>
              </a:spcAft>
              <a:buClr>
                <a:schemeClr val="tx1">
                  <a:shade val="95000"/>
                </a:schemeClr>
              </a:buClr>
              <a:buFont typeface="Wingdings 2"/>
              <a:buChar char=""/>
              <a:defRPr/>
            </a:pPr>
            <a:r>
              <a:rPr lang="ar-SA" dirty="0" smtClean="0">
                <a:solidFill>
                  <a:schemeClr val="bg1"/>
                </a:solidFill>
              </a:rPr>
              <a:t>ويوميا تكون الحلقة هي الوقت الثابت غير المتغير الذي تتبادل فيه المعلمة مع أطفالها السؤال عن الصحة, كما أنها الفترة التي يتحدث فيها الجميع عما قاموا به من أعمال تدل على مشاعر الإيمان بالله. </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p>
        </p:txBody>
      </p:sp>
      <p:sp>
        <p:nvSpPr>
          <p:cNvPr id="3" name="Content Placeholder 2"/>
          <p:cNvSpPr>
            <a:spLocks noGrp="1"/>
          </p:cNvSpPr>
          <p:nvPr>
            <p:ph idx="1"/>
          </p:nvPr>
        </p:nvSpPr>
        <p:spPr/>
        <p:txBody>
          <a:bodyPr>
            <a:normAutofit fontScale="92500" lnSpcReduction="10000"/>
          </a:bodyPr>
          <a:lstStyle/>
          <a:p>
            <a:pPr marL="548640" indent="-411480" algn="r" rtl="1" fontAlgn="auto">
              <a:spcAft>
                <a:spcPts val="0"/>
              </a:spcAft>
              <a:buClr>
                <a:schemeClr val="tx1">
                  <a:shade val="95000"/>
                </a:schemeClr>
              </a:buClr>
              <a:buFont typeface="Wingdings 2"/>
              <a:buChar char=""/>
              <a:defRPr/>
            </a:pPr>
            <a:r>
              <a:rPr lang="ar-SA" dirty="0" smtClean="0">
                <a:solidFill>
                  <a:schemeClr val="bg1"/>
                </a:solidFill>
              </a:rPr>
              <a:t> أن الاجتماع مع الآخرين والتحدث معهم جلوسا في حلقة على شكل دائرة من أكثر أنواع الاجتماعات شيوعا.</a:t>
            </a:r>
          </a:p>
          <a:p>
            <a:pPr marL="548640" indent="-411480" algn="r" rtl="1" fontAlgn="auto">
              <a:spcAft>
                <a:spcPts val="0"/>
              </a:spcAft>
              <a:buClr>
                <a:schemeClr val="tx1">
                  <a:shade val="95000"/>
                </a:schemeClr>
              </a:buClr>
              <a:buFont typeface="Wingdings 2"/>
              <a:buChar char=""/>
              <a:defRPr/>
            </a:pPr>
            <a:r>
              <a:rPr lang="ar-SA" dirty="0" smtClean="0">
                <a:solidFill>
                  <a:schemeClr val="bg1"/>
                </a:solidFill>
              </a:rPr>
              <a:t> وإن الحلقة الدائرية لا بداية لها ولا نهاية لهذا فهي تعكس صيغة المساواة بين الحاضرين كبارا وصغارا.</a:t>
            </a:r>
          </a:p>
          <a:p>
            <a:pPr marL="548640" indent="-411480" algn="r" rtl="1" fontAlgn="auto">
              <a:spcAft>
                <a:spcPts val="0"/>
              </a:spcAft>
              <a:buClr>
                <a:schemeClr val="tx1">
                  <a:shade val="95000"/>
                </a:schemeClr>
              </a:buClr>
              <a:buFont typeface="Wingdings 2"/>
              <a:buChar char=""/>
              <a:defRPr/>
            </a:pPr>
            <a:r>
              <a:rPr lang="ar-SA" dirty="0" smtClean="0">
                <a:solidFill>
                  <a:schemeClr val="bg1"/>
                </a:solidFill>
              </a:rPr>
              <a:t> تعطي الحلقة جوا من الألفة بين الجميع, فكل فرد في المجموعة يراه الباقون, وهو بدوره يستطيع رؤية الآخرين, مما يعطي شعورا بالانتماء والإحساس بوحدة الحال مع أعضاء الحلقة.</a:t>
            </a:r>
          </a:p>
          <a:p>
            <a:pPr marL="548640" indent="-411480" algn="r" rtl="1" fontAlgn="auto">
              <a:spcAft>
                <a:spcPts val="0"/>
              </a:spcAft>
              <a:buClr>
                <a:schemeClr val="tx1">
                  <a:shade val="95000"/>
                </a:schemeClr>
              </a:buClr>
              <a:buFont typeface="Wingdings 2"/>
              <a:buChar char=""/>
              <a:defRPr/>
            </a:pPr>
            <a:r>
              <a:rPr lang="ar-SA" dirty="0" smtClean="0">
                <a:solidFill>
                  <a:schemeClr val="bg1"/>
                </a:solidFill>
              </a:rPr>
              <a:t> إن الجلوس في حلقة (الأرض, الكراسي) تسهل عملية نهوض كل طفل من مكانه للمس شيئ أحضرته المعلمة, كما أنه يزيد من فعالية التركيز والاستيعاب فالطفل يستطيع أن يرى كل شيء حوله مما يسهل عملية التواصل مع الآخرين.</a:t>
            </a:r>
          </a:p>
          <a:p>
            <a:pPr marL="548640" indent="-411480" algn="r" rtl="1" fontAlgn="auto">
              <a:spcAft>
                <a:spcPts val="0"/>
              </a:spcAft>
              <a:buClr>
                <a:schemeClr val="tx1">
                  <a:shade val="95000"/>
                </a:schemeClr>
              </a:buClr>
              <a:buFont typeface="Wingdings 2"/>
              <a:buChar char=""/>
              <a:defRPr/>
            </a:pPr>
            <a:r>
              <a:rPr lang="ar-SA" dirty="0" smtClean="0">
                <a:solidFill>
                  <a:schemeClr val="bg1"/>
                </a:solidFill>
              </a:rPr>
              <a:t>  يمكن توسيع الحلقة أو تقليصها حسب عدد الأطفال فيها.</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fontAlgn="auto">
              <a:spcAft>
                <a:spcPts val="0"/>
              </a:spcAft>
              <a:defRPr/>
            </a:pPr>
            <a:r>
              <a:rPr lang="ar-SA" dirty="0" smtClean="0">
                <a:solidFill>
                  <a:schemeClr val="bg1"/>
                </a:solidFill>
              </a:rPr>
              <a:t>تنظيم فترة الحلقة:</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pPr marL="548640" indent="-411480" algn="r" rtl="1" fontAlgn="auto">
              <a:spcAft>
                <a:spcPts val="0"/>
              </a:spcAft>
              <a:buClr>
                <a:schemeClr val="tx1">
                  <a:shade val="95000"/>
                </a:schemeClr>
              </a:buClr>
              <a:buFont typeface="Wingdings 2"/>
              <a:buChar char=""/>
              <a:defRPr/>
            </a:pPr>
            <a:r>
              <a:rPr lang="ar-SA" dirty="0" smtClean="0"/>
              <a:t> </a:t>
            </a:r>
            <a:r>
              <a:rPr lang="ar-SA" dirty="0" smtClean="0">
                <a:solidFill>
                  <a:schemeClr val="bg1"/>
                </a:solidFill>
              </a:rPr>
              <a:t>تختار المعلمة مكانا هادئا وفسيحا لعقد الحلقة , وتلجأ إلى وضع شريط لاصق على الأرض بشكل دائري, مما يعطي الأطفال مفهوما واضحا لمعنى الحلقة بحيث لا يبقى المعنى مجردا.</a:t>
            </a:r>
          </a:p>
          <a:p>
            <a:pPr marL="548640" indent="-411480" algn="r" rtl="1" fontAlgn="auto">
              <a:spcAft>
                <a:spcPts val="0"/>
              </a:spcAft>
              <a:buClr>
                <a:schemeClr val="tx1">
                  <a:shade val="95000"/>
                </a:schemeClr>
              </a:buClr>
              <a:buFont typeface="Wingdings 2"/>
              <a:buChar char=""/>
              <a:defRPr/>
            </a:pPr>
            <a:r>
              <a:rPr lang="ar-SA" dirty="0" smtClean="0">
                <a:solidFill>
                  <a:schemeClr val="bg1"/>
                </a:solidFill>
              </a:rPr>
              <a:t> يمكن أن تبدأ المعلمة الحلقة مع بعض الأطفال الذين استعدوا لها وتجمعوا, فتثير اهتمامهم حتى لا ينصرفوا عنها بينما تكون نظر المعلمة على الآخرين الذين أوشكوا على انتهاء من أعمالهم فتناديهم أو تطلب ذلك من أحد زملائهم, أو باستعمال حركات أو إشارات معينة.</a:t>
            </a:r>
          </a:p>
          <a:p>
            <a:pPr marL="548640" indent="-411480" algn="r" rtl="1" fontAlgn="auto">
              <a:spcAft>
                <a:spcPts val="0"/>
              </a:spcAft>
              <a:buClr>
                <a:schemeClr val="tx1">
                  <a:shade val="95000"/>
                </a:schemeClr>
              </a:buClr>
              <a:buFont typeface="Wingdings 2"/>
              <a:buChar char=""/>
              <a:defRPr/>
            </a:pPr>
            <a:r>
              <a:rPr lang="ar-SA" dirty="0" smtClean="0">
                <a:solidFill>
                  <a:schemeClr val="bg1"/>
                </a:solidFill>
              </a:rPr>
              <a:t>إن تنظيم الحلقة يتطلب الصبر والأناة, وعلى المعلمة أن تقرر بسرعة ما يجب عمله إذا تأخر أحد الأطفال عن الالتحاق بها,  هل تبدأ النشاط أم تنتظر.   </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fontAlgn="auto">
              <a:spcAft>
                <a:spcPts val="0"/>
              </a:spcAft>
              <a:defRPr/>
            </a:pPr>
            <a:r>
              <a:rPr lang="ar-SA" sz="3200" dirty="0" smtClean="0">
                <a:solidFill>
                  <a:schemeClr val="bg1"/>
                </a:solidFill>
              </a:rPr>
              <a:t>لو رفض أحد الأطفال الانضمام إلى الحلقة:</a:t>
            </a:r>
            <a:endParaRPr lang="en-US" sz="3200" dirty="0">
              <a:solidFill>
                <a:schemeClr val="bg1"/>
              </a:solidFill>
            </a:endParaRPr>
          </a:p>
        </p:txBody>
      </p:sp>
      <p:sp>
        <p:nvSpPr>
          <p:cNvPr id="17410" name="Content Placeholder 2"/>
          <p:cNvSpPr>
            <a:spLocks noGrp="1"/>
          </p:cNvSpPr>
          <p:nvPr>
            <p:ph idx="1"/>
          </p:nvPr>
        </p:nvSpPr>
        <p:spPr/>
        <p:txBody>
          <a:bodyPr/>
          <a:lstStyle/>
          <a:p>
            <a:pPr algn="r" rtl="1"/>
            <a:r>
              <a:rPr lang="ar-SA" smtClean="0"/>
              <a:t> </a:t>
            </a:r>
            <a:r>
              <a:rPr lang="ar-SA" smtClean="0">
                <a:solidFill>
                  <a:schemeClr val="bg1"/>
                </a:solidFill>
              </a:rPr>
              <a:t>تطلب المعلمة من الطفل الجلوس في مكان هادئ وممارسة أحد الأنشطة الفردية الهادئة لحين الانتهاء من الحلقة فيكون الطفل مستمعا للحلقة حتى وهو بعيد عنها, وقد يساعد ذلك الطفل على العودة ومشاركته في الحلقة.</a:t>
            </a:r>
          </a:p>
          <a:p>
            <a:pPr algn="r" rtl="1"/>
            <a:r>
              <a:rPr lang="ar-SA" smtClean="0">
                <a:solidFill>
                  <a:schemeClr val="bg1"/>
                </a:solidFill>
              </a:rPr>
              <a:t> إن الابتعاد عن المشاكل السلوكية وقت الحلقة يكمن في جعل هذه الفترة ممتعة ومشوقة, وأكثر ما يشوق الأطفال الاهتمام بأخبار كل طفل مما يجعل المتقاعس يسرع ليكون مركز اهتمام وسؤال المعلمة. </a:t>
            </a:r>
          </a:p>
          <a:p>
            <a:pPr algn="r" rtl="1">
              <a:buFont typeface="Wingdings 2" pitchFamily="18" charset="2"/>
              <a:buNone/>
            </a:pPr>
            <a:r>
              <a:rPr lang="ar-SA" smtClean="0"/>
              <a:t> </a:t>
            </a:r>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p>
        </p:txBody>
      </p:sp>
      <p:sp>
        <p:nvSpPr>
          <p:cNvPr id="18434" name="Content Placeholder 2"/>
          <p:cNvSpPr>
            <a:spLocks noGrp="1"/>
          </p:cNvSpPr>
          <p:nvPr>
            <p:ph idx="1"/>
          </p:nvPr>
        </p:nvSpPr>
        <p:spPr/>
        <p:txBody>
          <a:bodyPr/>
          <a:lstStyle/>
          <a:p>
            <a:pPr algn="r" rtl="1"/>
            <a:r>
              <a:rPr lang="ar-SA" smtClean="0"/>
              <a:t> </a:t>
            </a:r>
            <a:r>
              <a:rPr lang="ar-SA" smtClean="0">
                <a:solidFill>
                  <a:schemeClr val="bg1"/>
                </a:solidFill>
              </a:rPr>
              <a:t>الحلقة نشاط تنظمه المعلمة وتخطط له  ويبقى حرية الاختيار بالنسبة للطفل محدودة لذا فهي تراعي مشاعر أطفالها وآرائهم فتقبل اقتراحاتهم.</a:t>
            </a:r>
          </a:p>
          <a:p>
            <a:pPr algn="r" rtl="1"/>
            <a:r>
              <a:rPr lang="ar-SA" smtClean="0">
                <a:solidFill>
                  <a:schemeClr val="bg1"/>
                </a:solidFill>
              </a:rPr>
              <a:t> </a:t>
            </a:r>
            <a:endParaRPr lang="en-US" smtClean="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47</TotalTime>
  <Words>399</Words>
  <Application>Microsoft Office PowerPoint</Application>
  <PresentationFormat>On-screen Show (4:3)</PresentationFormat>
  <Paragraphs>17</Paragraphs>
  <Slides>6</Slides>
  <Notes>0</Notes>
  <HiddenSlides>0</HiddenSlides>
  <MMClips>0</MMClips>
  <ScaleCrop>false</ScaleCrop>
  <HeadingPairs>
    <vt:vector size="6" baseType="variant">
      <vt:variant>
        <vt:lpstr>الخطوط المستخدمة</vt:lpstr>
      </vt:variant>
      <vt:variant>
        <vt:i4>8</vt:i4>
      </vt:variant>
      <vt:variant>
        <vt:lpstr>قالب التصميم</vt:lpstr>
      </vt:variant>
      <vt:variant>
        <vt:i4>2</vt:i4>
      </vt:variant>
      <vt:variant>
        <vt:lpstr>عناوين الشرائح</vt:lpstr>
      </vt:variant>
      <vt:variant>
        <vt:i4>6</vt:i4>
      </vt:variant>
    </vt:vector>
  </HeadingPairs>
  <TitlesOfParts>
    <vt:vector size="16" baseType="lpstr">
      <vt:lpstr>Book Antiqua</vt:lpstr>
      <vt:lpstr>Arial</vt:lpstr>
      <vt:lpstr>Lucida Sans</vt:lpstr>
      <vt:lpstr>Wingdings 2</vt:lpstr>
      <vt:lpstr>Wingdings</vt:lpstr>
      <vt:lpstr>Wingdings 3</vt:lpstr>
      <vt:lpstr>Calibri</vt:lpstr>
      <vt:lpstr>Times New Roman</vt:lpstr>
      <vt:lpstr>Apex</vt:lpstr>
      <vt:lpstr>Apex</vt:lpstr>
      <vt:lpstr>الشريحة 1</vt:lpstr>
      <vt:lpstr>الشريحة 2</vt:lpstr>
      <vt:lpstr>الشريحة 3</vt:lpstr>
      <vt:lpstr>الشريحة 4</vt:lpstr>
      <vt:lpstr>الشريحة 5</vt:lpstr>
      <vt:lpstr>الشريحة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فترة الحلقة</dc:title>
  <dc:creator>Win7</dc:creator>
  <cp:lastModifiedBy>DELL</cp:lastModifiedBy>
  <cp:revision>6</cp:revision>
  <dcterms:created xsi:type="dcterms:W3CDTF">2011-04-16T19:47:26Z</dcterms:created>
  <dcterms:modified xsi:type="dcterms:W3CDTF">2011-12-11T16:31:55Z</dcterms:modified>
</cp:coreProperties>
</file>