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النمط المتوسط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نمط متوسط 2 - تميي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نمط متوسط 2 - تميي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نمط متوسط 2 - تميي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FD0F851-EC5A-4D38-B0AD-8093EC10F338}" styleName="نمط فاتح 1 - تمييز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16D9F66E-5EB9-4882-86FB-DCBF35E3C3E4}" styleName="نمط متوسط 4 - تمييز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CF1AB2-1976-4502-BF36-3FF5EA218861}" styleName="نمط متوسط 4 - تميي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5008" autoAdjust="0"/>
    <p:restoredTop sz="94660"/>
  </p:normalViewPr>
  <p:slideViewPr>
    <p:cSldViewPr>
      <p:cViewPr varScale="1">
        <p:scale>
          <a:sx n="72" d="100"/>
          <a:sy n="72" d="100"/>
        </p:scale>
        <p:origin x="-1128"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AFC425C-997B-4EE8-B0F9-E5F9A336C63A}" type="datetimeFigureOut">
              <a:rPr lang="ar-SA" smtClean="0"/>
              <a:pPr/>
              <a:t>30/05/29</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2A35E23E-C2BC-4556-B25C-A1622E64F8F0}"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2A35E23E-C2BC-4556-B25C-A1622E64F8F0}" type="slidenum">
              <a:rPr lang="ar-SA" smtClean="0"/>
              <a:pPr/>
              <a:t>1</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2</a:t>
            </a:r>
            <a:endParaRPr lang="ar-SA" dirty="0"/>
          </a:p>
        </p:txBody>
      </p:sp>
      <p:sp>
        <p:nvSpPr>
          <p:cNvPr id="4" name="عنصر نائب لرقم الشريحة 3"/>
          <p:cNvSpPr>
            <a:spLocks noGrp="1"/>
          </p:cNvSpPr>
          <p:nvPr>
            <p:ph type="sldNum" sz="quarter" idx="10"/>
          </p:nvPr>
        </p:nvSpPr>
        <p:spPr/>
        <p:txBody>
          <a:bodyPr/>
          <a:lstStyle/>
          <a:p>
            <a:fld id="{2A35E23E-C2BC-4556-B25C-A1622E64F8F0}" type="slidenum">
              <a:rPr lang="ar-SA" smtClean="0"/>
              <a:pPr/>
              <a:t>2</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2A35E23E-C2BC-4556-B25C-A1622E64F8F0}" type="slidenum">
              <a:rPr lang="ar-SA" smtClean="0"/>
              <a:pPr/>
              <a:t>3</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2A35E23E-C2BC-4556-B25C-A1622E64F8F0}" type="slidenum">
              <a:rPr lang="ar-SA" smtClean="0"/>
              <a:pPr/>
              <a:t>4</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2A35E23E-C2BC-4556-B25C-A1622E64F8F0}" type="slidenum">
              <a:rPr lang="ar-SA" smtClean="0"/>
              <a:pPr/>
              <a:t>5</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2A35E23E-C2BC-4556-B25C-A1622E64F8F0}" type="slidenum">
              <a:rPr lang="ar-SA" smtClean="0"/>
              <a:pPr/>
              <a:t>6</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BDAE8703-D346-4271-A5A1-742E5A9FACB4}" type="datetimeFigureOut">
              <a:rPr lang="ar-SA" smtClean="0"/>
              <a:pPr/>
              <a:t>30/05/29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C1537B7-9821-4F06-AD5D-A7B9142E9017}"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DAE8703-D346-4271-A5A1-742E5A9FACB4}" type="datetimeFigureOut">
              <a:rPr lang="ar-SA" smtClean="0"/>
              <a:pPr/>
              <a:t>30/05/29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C1537B7-9821-4F06-AD5D-A7B9142E9017}"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DAE8703-D346-4271-A5A1-742E5A9FACB4}" type="datetimeFigureOut">
              <a:rPr lang="ar-SA" smtClean="0"/>
              <a:pPr/>
              <a:t>30/05/29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C1537B7-9821-4F06-AD5D-A7B9142E9017}"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DAE8703-D346-4271-A5A1-742E5A9FACB4}" type="datetimeFigureOut">
              <a:rPr lang="ar-SA" smtClean="0"/>
              <a:pPr/>
              <a:t>30/05/29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C1537B7-9821-4F06-AD5D-A7B9142E9017}"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BDAE8703-D346-4271-A5A1-742E5A9FACB4}" type="datetimeFigureOut">
              <a:rPr lang="ar-SA" smtClean="0"/>
              <a:pPr/>
              <a:t>30/05/29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C1537B7-9821-4F06-AD5D-A7B9142E9017}"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BDAE8703-D346-4271-A5A1-742E5A9FACB4}" type="datetimeFigureOut">
              <a:rPr lang="ar-SA" smtClean="0"/>
              <a:pPr/>
              <a:t>30/05/29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C1537B7-9821-4F06-AD5D-A7B9142E9017}"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BDAE8703-D346-4271-A5A1-742E5A9FACB4}" type="datetimeFigureOut">
              <a:rPr lang="ar-SA" smtClean="0"/>
              <a:pPr/>
              <a:t>30/05/29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7C1537B7-9821-4F06-AD5D-A7B9142E9017}"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BDAE8703-D346-4271-A5A1-742E5A9FACB4}" type="datetimeFigureOut">
              <a:rPr lang="ar-SA" smtClean="0"/>
              <a:pPr/>
              <a:t>30/05/29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7C1537B7-9821-4F06-AD5D-A7B9142E9017}"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DAE8703-D346-4271-A5A1-742E5A9FACB4}" type="datetimeFigureOut">
              <a:rPr lang="ar-SA" smtClean="0"/>
              <a:pPr/>
              <a:t>30/05/29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7C1537B7-9821-4F06-AD5D-A7B9142E9017}"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DAE8703-D346-4271-A5A1-742E5A9FACB4}" type="datetimeFigureOut">
              <a:rPr lang="ar-SA" smtClean="0"/>
              <a:pPr/>
              <a:t>30/05/29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C1537B7-9821-4F06-AD5D-A7B9142E9017}"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الرمز لإضافة صورة</a:t>
            </a:r>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DAE8703-D346-4271-A5A1-742E5A9FACB4}" type="datetimeFigureOut">
              <a:rPr lang="ar-SA" smtClean="0"/>
              <a:pPr/>
              <a:t>30/05/29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C1537B7-9821-4F06-AD5D-A7B9142E9017}"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4000" b="-4000"/>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DAE8703-D346-4271-A5A1-742E5A9FACB4}" type="datetimeFigureOut">
              <a:rPr lang="ar-SA" smtClean="0"/>
              <a:pPr/>
              <a:t>30/05/29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C1537B7-9821-4F06-AD5D-A7B9142E9017}"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png"/></Relationships>
</file>

<file path=ppt/slides/_rels/slide4.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jpeg"/><Relationship Id="rId7"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3.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571736" y="142852"/>
            <a:ext cx="3500462" cy="646331"/>
          </a:xfrm>
          <a:prstGeom prst="rect">
            <a:avLst/>
          </a:prstGeom>
        </p:spPr>
        <p:style>
          <a:lnRef idx="1">
            <a:schemeClr val="accent6"/>
          </a:lnRef>
          <a:fillRef idx="3">
            <a:schemeClr val="accent6"/>
          </a:fillRef>
          <a:effectRef idx="2">
            <a:schemeClr val="accent6"/>
          </a:effectRef>
          <a:fontRef idx="minor">
            <a:schemeClr val="lt1"/>
          </a:fontRef>
        </p:style>
        <p:txBody>
          <a:bodyPr wrap="square">
            <a:spAutoFit/>
          </a:bodyPr>
          <a:lstStyle/>
          <a:p>
            <a:pPr algn="ctr"/>
            <a:r>
              <a:rPr lang="ar-SA" sz="3600" b="1" dirty="0">
                <a:solidFill>
                  <a:schemeClr val="tx1"/>
                </a:solidFill>
                <a:effectLst>
                  <a:glow rad="101600">
                    <a:schemeClr val="accent2">
                      <a:satMod val="175000"/>
                      <a:alpha val="40000"/>
                    </a:schemeClr>
                  </a:glow>
                </a:effectLst>
              </a:rPr>
              <a:t>المتوسطات</a:t>
            </a:r>
          </a:p>
        </p:txBody>
      </p:sp>
      <p:sp>
        <p:nvSpPr>
          <p:cNvPr id="6" name="عنوان 1"/>
          <p:cNvSpPr>
            <a:spLocks noGrp="1"/>
          </p:cNvSpPr>
          <p:nvPr>
            <p:ph type="ctrTitle"/>
          </p:nvPr>
        </p:nvSpPr>
        <p:spPr>
          <a:xfrm>
            <a:off x="71406" y="2500306"/>
            <a:ext cx="9001156" cy="1571636"/>
          </a:xfrm>
        </p:spPr>
        <p:style>
          <a:lnRef idx="1">
            <a:schemeClr val="accent3"/>
          </a:lnRef>
          <a:fillRef idx="2">
            <a:schemeClr val="accent3"/>
          </a:fillRef>
          <a:effectRef idx="1">
            <a:schemeClr val="accent3"/>
          </a:effectRef>
          <a:fontRef idx="minor">
            <a:schemeClr val="dk1"/>
          </a:fontRef>
        </p:style>
        <p:txBody>
          <a:bodyPr>
            <a:noAutofit/>
          </a:bodyPr>
          <a:lstStyle/>
          <a:p>
            <a:pPr algn="r"/>
            <a:r>
              <a:rPr lang="ar-SA" sz="2400" dirty="0"/>
              <a:t>درسنا فيما سبق جمع البيانات وعرضها </a:t>
            </a:r>
            <a:r>
              <a:rPr lang="ar-SA" sz="2400" dirty="0" err="1"/>
              <a:t>جدولياً</a:t>
            </a:r>
            <a:r>
              <a:rPr lang="ar-SA" sz="2400" dirty="0"/>
              <a:t> وبيانياً. والآن ننتقل إلى </a:t>
            </a:r>
            <a:r>
              <a:rPr lang="ar-SA" sz="2400" u="sng" dirty="0" smtClean="0">
                <a:solidFill>
                  <a:srgbClr val="FF0000"/>
                </a:solidFill>
              </a:rPr>
              <a:t>المرحلة الرابعة </a:t>
            </a:r>
            <a:r>
              <a:rPr lang="ar-SA" sz="2400" dirty="0"/>
              <a:t>من </a:t>
            </a:r>
            <a:r>
              <a:rPr lang="ar-SA" sz="2400" u="sng" dirty="0">
                <a:solidFill>
                  <a:srgbClr val="FF0000"/>
                </a:solidFill>
              </a:rPr>
              <a:t>خطوات الدراسة الإحصائية، </a:t>
            </a:r>
            <a:r>
              <a:rPr lang="ar-SA" sz="2400" dirty="0"/>
              <a:t>وهي التعبير عن الظاهرة محل </a:t>
            </a:r>
            <a:r>
              <a:rPr lang="ar-SA" sz="2400" dirty="0" smtClean="0"/>
              <a:t>الدراسة بمقياس </a:t>
            </a:r>
            <a:r>
              <a:rPr lang="ar-SA" sz="2400" dirty="0"/>
              <a:t>معبِّر عن جميع قيم الظاهرة، مثل متوسط دخل الفرد في مجتمع ما، </a:t>
            </a:r>
            <a:r>
              <a:rPr lang="ar-SA" sz="2400" dirty="0" err="1" smtClean="0"/>
              <a:t>أومتوسط</a:t>
            </a:r>
            <a:r>
              <a:rPr lang="ar-SA" sz="2400" dirty="0" smtClean="0"/>
              <a:t> </a:t>
            </a:r>
            <a:r>
              <a:rPr lang="ar-SA" sz="2400" dirty="0"/>
              <a:t>أعداد الطلاب في </a:t>
            </a:r>
            <a:r>
              <a:rPr lang="ar-SA" sz="1800" b="1" dirty="0"/>
              <a:t>المدارس </a:t>
            </a:r>
            <a:r>
              <a:rPr lang="ar-SA" sz="1800" b="1" dirty="0" smtClean="0"/>
              <a:t>الثانوية</a:t>
            </a:r>
            <a:endParaRPr lang="ar-SA" sz="1800" b="1" dirty="0"/>
          </a:p>
        </p:txBody>
      </p:sp>
      <p:sp>
        <p:nvSpPr>
          <p:cNvPr id="7" name="مستطيل 6"/>
          <p:cNvSpPr/>
          <p:nvPr/>
        </p:nvSpPr>
        <p:spPr>
          <a:xfrm>
            <a:off x="214282" y="1571612"/>
            <a:ext cx="8715436" cy="523220"/>
          </a:xfrm>
          <a:prstGeom prst="rect">
            <a:avLst/>
          </a:prstGeom>
        </p:spPr>
        <p:txBody>
          <a:bodyPr wrap="square">
            <a:spAutoFit/>
          </a:bodyPr>
          <a:lstStyle/>
          <a:p>
            <a:r>
              <a:rPr lang="ar-SA" sz="2800" dirty="0" smtClean="0">
                <a:effectLst>
                  <a:glow rad="139700">
                    <a:schemeClr val="accent2">
                      <a:satMod val="175000"/>
                      <a:alpha val="40000"/>
                    </a:schemeClr>
                  </a:glow>
                </a:effectLst>
              </a:rPr>
              <a:t>1-الوسط </a:t>
            </a:r>
            <a:r>
              <a:rPr lang="ar-SA" sz="2800" dirty="0">
                <a:effectLst>
                  <a:glow rad="139700">
                    <a:schemeClr val="accent2">
                      <a:satMod val="175000"/>
                      <a:alpha val="40000"/>
                    </a:schemeClr>
                  </a:glow>
                </a:effectLst>
              </a:rPr>
              <a:t>الحسابي </a:t>
            </a:r>
            <a:r>
              <a:rPr lang="ar-SA" sz="2800" dirty="0" smtClean="0">
                <a:effectLst>
                  <a:glow rad="139700">
                    <a:schemeClr val="accent2">
                      <a:satMod val="175000"/>
                      <a:alpha val="40000"/>
                    </a:schemeClr>
                  </a:glow>
                </a:effectLst>
              </a:rPr>
              <a:t>                   2-الوسيط                     3- المنوال</a:t>
            </a:r>
            <a:endParaRPr lang="ar-SA" sz="2800" dirty="0">
              <a:effectLst>
                <a:glow rad="139700">
                  <a:schemeClr val="accent2">
                    <a:satMod val="175000"/>
                    <a:alpha val="40000"/>
                  </a:schemeClr>
                </a:glow>
              </a:effectLst>
            </a:endParaRPr>
          </a:p>
        </p:txBody>
      </p:sp>
      <p:sp>
        <p:nvSpPr>
          <p:cNvPr id="8" name="قوس كبير أيسر 7"/>
          <p:cNvSpPr/>
          <p:nvPr/>
        </p:nvSpPr>
        <p:spPr>
          <a:xfrm rot="5400000">
            <a:off x="4094653" y="-2165882"/>
            <a:ext cx="715562" cy="6618915"/>
          </a:xfrm>
          <a:prstGeom prst="leftBrace">
            <a:avLst/>
          </a:prstGeom>
        </p:spPr>
        <p:style>
          <a:lnRef idx="3">
            <a:schemeClr val="accent2"/>
          </a:lnRef>
          <a:fillRef idx="0">
            <a:schemeClr val="accent2"/>
          </a:fillRef>
          <a:effectRef idx="2">
            <a:schemeClr val="accent2"/>
          </a:effectRef>
          <a:fontRef idx="minor">
            <a:schemeClr val="tx1"/>
          </a:fontRef>
        </p:style>
        <p:txBody>
          <a:bodyPr rtlCol="1" anchor="ctr"/>
          <a:lstStyle/>
          <a:p>
            <a:pPr algn="ctr"/>
            <a:endParaRPr lang="ar-SA"/>
          </a:p>
        </p:txBody>
      </p:sp>
      <p:sp>
        <p:nvSpPr>
          <p:cNvPr id="9" name="مستطيل 8"/>
          <p:cNvSpPr/>
          <p:nvPr/>
        </p:nvSpPr>
        <p:spPr>
          <a:xfrm>
            <a:off x="6483254" y="4214818"/>
            <a:ext cx="2660746" cy="584775"/>
          </a:xfrm>
          <a:prstGeom prst="rect">
            <a:avLst/>
          </a:prstGeom>
        </p:spPr>
        <p:txBody>
          <a:bodyPr wrap="square">
            <a:spAutoFit/>
          </a:bodyPr>
          <a:lstStyle/>
          <a:p>
            <a:r>
              <a:rPr lang="ar-SA" sz="3200" dirty="0" smtClean="0">
                <a:effectLst>
                  <a:glow rad="139700">
                    <a:schemeClr val="accent2">
                      <a:satMod val="175000"/>
                      <a:alpha val="40000"/>
                    </a:schemeClr>
                  </a:glow>
                </a:effectLst>
              </a:rPr>
              <a:t>1-الوسط الحسابي</a:t>
            </a:r>
            <a:endParaRPr lang="ar-SA" sz="3200" dirty="0"/>
          </a:p>
        </p:txBody>
      </p:sp>
      <p:pic>
        <p:nvPicPr>
          <p:cNvPr id="1026" name="Picture 2"/>
          <p:cNvPicPr>
            <a:picLocks noChangeAspect="1" noChangeArrowheads="1"/>
          </p:cNvPicPr>
          <p:nvPr/>
        </p:nvPicPr>
        <p:blipFill>
          <a:blip r:embed="rId3"/>
          <a:srcRect/>
          <a:stretch>
            <a:fillRect/>
          </a:stretch>
        </p:blipFill>
        <p:spPr bwMode="auto">
          <a:xfrm>
            <a:off x="357158" y="4857760"/>
            <a:ext cx="8429684" cy="15906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trips(down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7" presetClass="entr" presetSubtype="0" fill="hold" grpId="0" nodeType="clickEffect">
                                  <p:stCondLst>
                                    <p:cond delay="0"/>
                                  </p:stCondLst>
                                  <p:iterate type="lt">
                                    <p:tmPct val="50000"/>
                                  </p:iterate>
                                  <p:childTnLst>
                                    <p:set>
                                      <p:cBhvr>
                                        <p:cTn id="16" dur="1" fill="hold">
                                          <p:stCondLst>
                                            <p:cond delay="0"/>
                                          </p:stCondLst>
                                        </p:cTn>
                                        <p:tgtEl>
                                          <p:spTgt spid="7"/>
                                        </p:tgtEl>
                                        <p:attrNameLst>
                                          <p:attrName>style.visibility</p:attrName>
                                        </p:attrNameLst>
                                      </p:cBhvr>
                                      <p:to>
                                        <p:strVal val="visible"/>
                                      </p:to>
                                    </p:set>
                                    <p:anim calcmode="discrete" valueType="clr">
                                      <p:cBhvr override="childStyle">
                                        <p:cTn id="17"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7"/>
                                        </p:tgtEl>
                                        <p:attrNameLst>
                                          <p:attrName>fillcolor</p:attrName>
                                        </p:attrNameLst>
                                      </p:cBhvr>
                                      <p:tavLst>
                                        <p:tav tm="0">
                                          <p:val>
                                            <p:clrVal>
                                              <a:schemeClr val="accent2"/>
                                            </p:clrVal>
                                          </p:val>
                                        </p:tav>
                                        <p:tav tm="50000">
                                          <p:val>
                                            <p:clrVal>
                                              <a:schemeClr val="hlink"/>
                                            </p:clrVal>
                                          </p:val>
                                        </p:tav>
                                      </p:tavLst>
                                    </p:anim>
                                    <p:set>
                                      <p:cBhvr>
                                        <p:cTn id="19" dur="80"/>
                                        <p:tgtEl>
                                          <p:spTgt spid="7"/>
                                        </p:tgtEl>
                                        <p:attrNameLst>
                                          <p:attrName>fill.type</p:attrName>
                                        </p:attrNameLst>
                                      </p:cBhvr>
                                      <p:to>
                                        <p:strVal val="solid"/>
                                      </p:to>
                                    </p:se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circle(in)">
                                      <p:cBhvr>
                                        <p:cTn id="24" dur="20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27" presetClass="entr" presetSubtype="0" fill="hold" grpId="0" nodeType="clickEffect">
                                  <p:stCondLst>
                                    <p:cond delay="0"/>
                                  </p:stCondLst>
                                  <p:iterate type="lt">
                                    <p:tmPct val="50000"/>
                                  </p:iterate>
                                  <p:childTnLst>
                                    <p:set>
                                      <p:cBhvr>
                                        <p:cTn id="28" dur="1" fill="hold">
                                          <p:stCondLst>
                                            <p:cond delay="0"/>
                                          </p:stCondLst>
                                        </p:cTn>
                                        <p:tgtEl>
                                          <p:spTgt spid="9"/>
                                        </p:tgtEl>
                                        <p:attrNameLst>
                                          <p:attrName>style.visibility</p:attrName>
                                        </p:attrNameLst>
                                      </p:cBhvr>
                                      <p:to>
                                        <p:strVal val="visible"/>
                                      </p:to>
                                    </p:set>
                                    <p:anim calcmode="discrete" valueType="clr">
                                      <p:cBhvr override="childStyle">
                                        <p:cTn id="29" dur="80"/>
                                        <p:tgtEl>
                                          <p:spTgt spid="9"/>
                                        </p:tgtEl>
                                        <p:attrNameLst>
                                          <p:attrName>style.color</p:attrName>
                                        </p:attrNameLst>
                                      </p:cBhvr>
                                      <p:tavLst>
                                        <p:tav tm="0">
                                          <p:val>
                                            <p:clrVal>
                                              <a:schemeClr val="accent2"/>
                                            </p:clrVal>
                                          </p:val>
                                        </p:tav>
                                        <p:tav tm="50000">
                                          <p:val>
                                            <p:clrVal>
                                              <a:schemeClr val="hlink"/>
                                            </p:clrVal>
                                          </p:val>
                                        </p:tav>
                                      </p:tavLst>
                                    </p:anim>
                                    <p:anim calcmode="discrete" valueType="clr">
                                      <p:cBhvr>
                                        <p:cTn id="30" dur="80"/>
                                        <p:tgtEl>
                                          <p:spTgt spid="9"/>
                                        </p:tgtEl>
                                        <p:attrNameLst>
                                          <p:attrName>fillcolor</p:attrName>
                                        </p:attrNameLst>
                                      </p:cBhvr>
                                      <p:tavLst>
                                        <p:tav tm="0">
                                          <p:val>
                                            <p:clrVal>
                                              <a:schemeClr val="accent2"/>
                                            </p:clrVal>
                                          </p:val>
                                        </p:tav>
                                        <p:tav tm="50000">
                                          <p:val>
                                            <p:clrVal>
                                              <a:schemeClr val="hlink"/>
                                            </p:clrVal>
                                          </p:val>
                                        </p:tav>
                                      </p:tavLst>
                                    </p:anim>
                                    <p:set>
                                      <p:cBhvr>
                                        <p:cTn id="31" dur="80"/>
                                        <p:tgtEl>
                                          <p:spTgt spid="9"/>
                                        </p:tgtEl>
                                        <p:attrNameLst>
                                          <p:attrName>fill.type</p:attrName>
                                        </p:attrNameLst>
                                      </p:cBhvr>
                                      <p:to>
                                        <p:strVal val="solid"/>
                                      </p:to>
                                    </p:set>
                                  </p:childTnLst>
                                </p:cTn>
                              </p:par>
                            </p:childTnLst>
                          </p:cTn>
                        </p:par>
                      </p:childTnLst>
                    </p:cTn>
                  </p:par>
                  <p:par>
                    <p:cTn id="32" fill="hold">
                      <p:stCondLst>
                        <p:cond delay="indefinite"/>
                      </p:stCondLst>
                      <p:childTnLst>
                        <p:par>
                          <p:cTn id="33" fill="hold">
                            <p:stCondLst>
                              <p:cond delay="0"/>
                            </p:stCondLst>
                            <p:childTnLst>
                              <p:par>
                                <p:cTn id="34" presetID="13" presetClass="entr" presetSubtype="16" fill="hold" nodeType="clickEffect">
                                  <p:stCondLst>
                                    <p:cond delay="0"/>
                                  </p:stCondLst>
                                  <p:childTnLst>
                                    <p:set>
                                      <p:cBhvr>
                                        <p:cTn id="35" dur="1" fill="hold">
                                          <p:stCondLst>
                                            <p:cond delay="0"/>
                                          </p:stCondLst>
                                        </p:cTn>
                                        <p:tgtEl>
                                          <p:spTgt spid="1026"/>
                                        </p:tgtEl>
                                        <p:attrNameLst>
                                          <p:attrName>style.visibility</p:attrName>
                                        </p:attrNameLst>
                                      </p:cBhvr>
                                      <p:to>
                                        <p:strVal val="visible"/>
                                      </p:to>
                                    </p:set>
                                    <p:animEffect transition="in" filter="plus(in)">
                                      <p:cBhvr>
                                        <p:cTn id="36"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p:bldP spid="8" grpId="0" animBg="1"/>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1438" y="142852"/>
            <a:ext cx="8929718" cy="1785950"/>
          </a:xfrm>
        </p:spPr>
        <p:style>
          <a:lnRef idx="1">
            <a:schemeClr val="accent5"/>
          </a:lnRef>
          <a:fillRef idx="2">
            <a:schemeClr val="accent5"/>
          </a:fillRef>
          <a:effectRef idx="1">
            <a:schemeClr val="accent5"/>
          </a:effectRef>
          <a:fontRef idx="minor">
            <a:schemeClr val="dk1"/>
          </a:fontRef>
        </p:style>
        <p:txBody>
          <a:bodyPr>
            <a:normAutofit/>
            <a:scene3d>
              <a:camera prst="orthographicFront"/>
              <a:lightRig rig="threePt" dir="t"/>
            </a:scene3d>
            <a:sp3d extrusionH="57150">
              <a:bevelT w="57150" h="38100" prst="artDeco"/>
            </a:sp3d>
          </a:bodyPr>
          <a:lstStyle/>
          <a:p>
            <a:pPr algn="r"/>
            <a:r>
              <a:rPr lang="ar-SA" sz="3200" u="sng" dirty="0" smtClean="0">
                <a:effectLst>
                  <a:glow rad="228600">
                    <a:schemeClr val="accent2">
                      <a:satMod val="175000"/>
                      <a:alpha val="40000"/>
                    </a:schemeClr>
                  </a:glow>
                </a:effectLst>
              </a:rPr>
              <a:t>ملاحظة</a:t>
            </a:r>
            <a:r>
              <a:rPr lang="ar-SA" sz="3200" dirty="0" smtClean="0"/>
              <a:t> /</a:t>
            </a:r>
            <a:r>
              <a:rPr lang="ar-SA" sz="2400" dirty="0" smtClean="0"/>
              <a:t> 1-  </a:t>
            </a:r>
            <a:r>
              <a:rPr lang="ar-SA" sz="2400" b="1" u="sng" dirty="0" smtClean="0">
                <a:solidFill>
                  <a:srgbClr val="FF0000"/>
                </a:solidFill>
              </a:rPr>
              <a:t>البيانات غير المبوبة : </a:t>
            </a:r>
            <a:r>
              <a:rPr lang="ar-SA" sz="2400" dirty="0" smtClean="0"/>
              <a:t>هي البيانات التي لم يتم وصفها في جدول تكراري </a:t>
            </a:r>
            <a:br>
              <a:rPr lang="ar-SA" sz="2400" dirty="0" smtClean="0"/>
            </a:br>
            <a:r>
              <a:rPr lang="ar-SA" sz="2400" dirty="0" smtClean="0"/>
              <a:t>               2-  </a:t>
            </a:r>
            <a:r>
              <a:rPr lang="ar-SA" sz="2400" b="1" u="sng" dirty="0" smtClean="0">
                <a:solidFill>
                  <a:srgbClr val="FF0000"/>
                </a:solidFill>
              </a:rPr>
              <a:t>البيانات المبوبة:</a:t>
            </a:r>
            <a:r>
              <a:rPr lang="ar-SA" sz="2400" b="1" dirty="0" smtClean="0">
                <a:solidFill>
                  <a:srgbClr val="FF0000"/>
                </a:solidFill>
              </a:rPr>
              <a:t>   </a:t>
            </a:r>
            <a:r>
              <a:rPr lang="ar-SA" sz="2400" dirty="0" smtClean="0"/>
              <a:t>هي البيانات التي تم وصفها في جدول تكراري </a:t>
            </a:r>
            <a:endParaRPr lang="ar-SA" sz="2400" dirty="0"/>
          </a:p>
        </p:txBody>
      </p:sp>
      <p:sp>
        <p:nvSpPr>
          <p:cNvPr id="4" name="مستطيل 3"/>
          <p:cNvSpPr/>
          <p:nvPr/>
        </p:nvSpPr>
        <p:spPr>
          <a:xfrm>
            <a:off x="5522297" y="2071678"/>
            <a:ext cx="3150221" cy="523220"/>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ar-SA" sz="2800" b="1" dirty="0" smtClean="0">
                <a:effectLst>
                  <a:glow rad="139700">
                    <a:schemeClr val="accent2">
                      <a:satMod val="175000"/>
                      <a:alpha val="40000"/>
                    </a:schemeClr>
                  </a:glow>
                </a:effectLst>
              </a:rPr>
              <a:t>1- البيانات </a:t>
            </a:r>
            <a:r>
              <a:rPr lang="ar-SA" sz="2800" b="1" dirty="0">
                <a:effectLst>
                  <a:glow rad="139700">
                    <a:schemeClr val="accent2">
                      <a:satMod val="175000"/>
                      <a:alpha val="40000"/>
                    </a:schemeClr>
                  </a:glow>
                </a:effectLst>
              </a:rPr>
              <a:t>غير المبوَّبة :</a:t>
            </a:r>
            <a:endParaRPr lang="ar-SA" sz="2800" dirty="0">
              <a:effectLst>
                <a:glow rad="139700">
                  <a:schemeClr val="accent2">
                    <a:satMod val="175000"/>
                    <a:alpha val="40000"/>
                  </a:schemeClr>
                </a:glow>
              </a:effectLst>
            </a:endParaRPr>
          </a:p>
        </p:txBody>
      </p:sp>
      <p:sp>
        <p:nvSpPr>
          <p:cNvPr id="5" name="مستطيل 4"/>
          <p:cNvSpPr/>
          <p:nvPr/>
        </p:nvSpPr>
        <p:spPr>
          <a:xfrm>
            <a:off x="357158" y="2714620"/>
            <a:ext cx="8572560" cy="769441"/>
          </a:xfrm>
          <a:prstGeom prst="rect">
            <a:avLst/>
          </a:prstGeom>
        </p:spPr>
        <p:txBody>
          <a:bodyPr wrap="square">
            <a:spAutoFit/>
          </a:bodyPr>
          <a:lstStyle/>
          <a:p>
            <a:r>
              <a:rPr lang="ar-SA" sz="2400" dirty="0" smtClean="0"/>
              <a:t>1</a:t>
            </a:r>
            <a:r>
              <a:rPr lang="ar-SA" sz="2000" dirty="0" smtClean="0"/>
              <a:t>ذ1 كان لدينا  </a:t>
            </a:r>
            <a:r>
              <a:rPr lang="ar-SA" sz="2000" dirty="0" err="1" smtClean="0"/>
              <a:t>ن</a:t>
            </a:r>
            <a:r>
              <a:rPr lang="ar-SA" sz="2000" dirty="0" smtClean="0"/>
              <a:t>  من القيم ولتكن : </a:t>
            </a:r>
            <a:r>
              <a:rPr lang="ar-SA" sz="2400" dirty="0" smtClean="0"/>
              <a:t>س</a:t>
            </a:r>
            <a:r>
              <a:rPr lang="ar-SA" sz="2400" baseline="-32000" dirty="0" smtClean="0"/>
              <a:t>1</a:t>
            </a:r>
            <a:r>
              <a:rPr lang="ar-SA" sz="2400" baseline="-16000" dirty="0" smtClean="0"/>
              <a:t> </a:t>
            </a:r>
            <a:r>
              <a:rPr lang="ar-SA" sz="2400" dirty="0" smtClean="0"/>
              <a:t> , س</a:t>
            </a:r>
            <a:r>
              <a:rPr lang="ar-SA" sz="2400" baseline="-32000" dirty="0" smtClean="0"/>
              <a:t>2</a:t>
            </a:r>
            <a:r>
              <a:rPr lang="ar-SA" sz="2400" dirty="0" smtClean="0"/>
              <a:t> ,  س</a:t>
            </a:r>
            <a:r>
              <a:rPr lang="ar-SA" sz="2400" baseline="-32000" dirty="0" smtClean="0"/>
              <a:t>3</a:t>
            </a:r>
            <a:r>
              <a:rPr lang="ar-SA" sz="2400" dirty="0" smtClean="0"/>
              <a:t>  ,...... , </a:t>
            </a:r>
            <a:r>
              <a:rPr lang="ar-SA" sz="2400" dirty="0" err="1" smtClean="0"/>
              <a:t>س</a:t>
            </a:r>
            <a:r>
              <a:rPr lang="ar-SA" sz="2400" dirty="0" smtClean="0"/>
              <a:t> </a:t>
            </a:r>
            <a:r>
              <a:rPr lang="ar-SA" sz="2000" baseline="-30000" dirty="0" smtClean="0"/>
              <a:t>ن</a:t>
            </a:r>
            <a:r>
              <a:rPr lang="ar-SA" sz="2000" baseline="30000" dirty="0" smtClean="0"/>
              <a:t>    </a:t>
            </a:r>
            <a:r>
              <a:rPr lang="ar-SA" sz="2000" dirty="0" err="1" smtClean="0"/>
              <a:t>فاننا</a:t>
            </a:r>
            <a:r>
              <a:rPr lang="ar-SA" sz="2000" dirty="0" smtClean="0"/>
              <a:t> نرمز للوسط الحسابي لهذه القيم  بالرمز          وعليه  فان  :</a:t>
            </a:r>
            <a:endParaRPr lang="ar-SA" sz="2000" dirty="0"/>
          </a:p>
        </p:txBody>
      </p:sp>
      <p:pic>
        <p:nvPicPr>
          <p:cNvPr id="2050" name="Picture 2"/>
          <p:cNvPicPr>
            <a:picLocks noChangeAspect="1" noChangeArrowheads="1"/>
          </p:cNvPicPr>
          <p:nvPr/>
        </p:nvPicPr>
        <p:blipFill>
          <a:blip r:embed="rId3"/>
          <a:srcRect/>
          <a:stretch>
            <a:fillRect/>
          </a:stretch>
        </p:blipFill>
        <p:spPr bwMode="auto">
          <a:xfrm>
            <a:off x="6929454" y="3071810"/>
            <a:ext cx="544714" cy="500066"/>
          </a:xfrm>
          <a:prstGeom prst="rect">
            <a:avLst/>
          </a:prstGeom>
          <a:noFill/>
          <a:ln w="9525">
            <a:noFill/>
            <a:miter lim="800000"/>
            <a:headEnd/>
            <a:tailEnd/>
          </a:ln>
          <a:effectLst/>
        </p:spPr>
      </p:pic>
      <p:pic>
        <p:nvPicPr>
          <p:cNvPr id="2052" name="Picture 4"/>
          <p:cNvPicPr>
            <a:picLocks noChangeAspect="1" noChangeArrowheads="1"/>
          </p:cNvPicPr>
          <p:nvPr/>
        </p:nvPicPr>
        <p:blipFill>
          <a:blip r:embed="rId4"/>
          <a:srcRect/>
          <a:stretch>
            <a:fillRect/>
          </a:stretch>
        </p:blipFill>
        <p:spPr bwMode="auto">
          <a:xfrm>
            <a:off x="5010150" y="3429000"/>
            <a:ext cx="4133850" cy="942975"/>
          </a:xfrm>
          <a:prstGeom prst="rect">
            <a:avLst/>
          </a:prstGeom>
          <a:noFill/>
          <a:ln w="9525">
            <a:noFill/>
            <a:miter lim="800000"/>
            <a:headEnd/>
            <a:tailEnd/>
          </a:ln>
          <a:effectLst/>
        </p:spPr>
      </p:pic>
      <p:pic>
        <p:nvPicPr>
          <p:cNvPr id="2053" name="Picture 5"/>
          <p:cNvPicPr>
            <a:picLocks noChangeAspect="1" noChangeArrowheads="1"/>
          </p:cNvPicPr>
          <p:nvPr/>
        </p:nvPicPr>
        <p:blipFill>
          <a:blip r:embed="rId5"/>
          <a:srcRect/>
          <a:stretch>
            <a:fillRect/>
          </a:stretch>
        </p:blipFill>
        <p:spPr bwMode="auto">
          <a:xfrm>
            <a:off x="4429124" y="4214818"/>
            <a:ext cx="3857625" cy="866775"/>
          </a:xfrm>
          <a:prstGeom prst="rect">
            <a:avLst/>
          </a:prstGeom>
          <a:noFill/>
          <a:ln w="9525">
            <a:noFill/>
            <a:miter lim="800000"/>
            <a:headEnd/>
            <a:tailEnd/>
          </a:ln>
          <a:effectLst/>
        </p:spPr>
      </p:pic>
      <p:pic>
        <p:nvPicPr>
          <p:cNvPr id="2054" name="Picture 6"/>
          <p:cNvPicPr>
            <a:picLocks noChangeAspect="1" noChangeArrowheads="1"/>
          </p:cNvPicPr>
          <p:nvPr/>
        </p:nvPicPr>
        <p:blipFill>
          <a:blip r:embed="rId6"/>
          <a:srcRect/>
          <a:stretch>
            <a:fillRect/>
          </a:stretch>
        </p:blipFill>
        <p:spPr bwMode="auto">
          <a:xfrm>
            <a:off x="571472" y="4071942"/>
            <a:ext cx="2047878" cy="1071570"/>
          </a:xfrm>
          <a:prstGeom prst="rect">
            <a:avLst/>
          </a:prstGeom>
          <a:noFill/>
          <a:ln w="9525">
            <a:noFill/>
            <a:miter lim="800000"/>
            <a:headEnd/>
            <a:tailEnd/>
          </a:ln>
          <a:effectLst/>
        </p:spPr>
      </p:pic>
      <p:sp>
        <p:nvSpPr>
          <p:cNvPr id="17" name="مربع نص 16"/>
          <p:cNvSpPr txBox="1"/>
          <p:nvPr/>
        </p:nvSpPr>
        <p:spPr>
          <a:xfrm>
            <a:off x="2857488" y="4429132"/>
            <a:ext cx="1285884" cy="400110"/>
          </a:xfrm>
          <a:prstGeom prst="rect">
            <a:avLst/>
          </a:prstGeom>
          <a:noFill/>
        </p:spPr>
        <p:txBody>
          <a:bodyPr wrap="square" rtlCol="1">
            <a:spAutoFit/>
          </a:bodyPr>
          <a:lstStyle/>
          <a:p>
            <a:r>
              <a:rPr lang="ar-SA" sz="2000" b="1" u="sng" dirty="0" smtClean="0">
                <a:solidFill>
                  <a:srgbClr val="FF0000"/>
                </a:solidFill>
              </a:rPr>
              <a:t> واختصارا :</a:t>
            </a:r>
            <a:endParaRPr lang="ar-SA" sz="2000" b="1" u="sng" dirty="0">
              <a:solidFill>
                <a:srgbClr val="FF0000"/>
              </a:solidFill>
            </a:endParaRPr>
          </a:p>
        </p:txBody>
      </p:sp>
      <p:sp>
        <p:nvSpPr>
          <p:cNvPr id="18" name="مربع نص 17"/>
          <p:cNvSpPr txBox="1"/>
          <p:nvPr/>
        </p:nvSpPr>
        <p:spPr>
          <a:xfrm>
            <a:off x="8143900" y="4500570"/>
            <a:ext cx="1000100" cy="400110"/>
          </a:xfrm>
          <a:prstGeom prst="rect">
            <a:avLst/>
          </a:prstGeom>
          <a:noFill/>
        </p:spPr>
        <p:txBody>
          <a:bodyPr wrap="square" rtlCol="1">
            <a:spAutoFit/>
          </a:bodyPr>
          <a:lstStyle/>
          <a:p>
            <a:r>
              <a:rPr lang="ar-SA" sz="2000" b="1" dirty="0" smtClean="0"/>
              <a:t> أي </a:t>
            </a:r>
            <a:r>
              <a:rPr lang="ar-SA" sz="2000" b="1" dirty="0" err="1" smtClean="0"/>
              <a:t>ان</a:t>
            </a:r>
            <a:r>
              <a:rPr lang="ar-SA" sz="2000" b="1" dirty="0" smtClean="0"/>
              <a:t> :</a:t>
            </a:r>
            <a:endParaRPr lang="ar-SA"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trips(down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trips(down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2050"/>
                                        </p:tgtEl>
                                        <p:attrNameLst>
                                          <p:attrName>style.visibility</p:attrName>
                                        </p:attrNameLst>
                                      </p:cBhvr>
                                      <p:to>
                                        <p:strVal val="visible"/>
                                      </p:to>
                                    </p:set>
                                    <p:animEffect transition="in" filter="strips(downLeft)">
                                      <p:cBhvr>
                                        <p:cTn id="22" dur="500"/>
                                        <p:tgtEl>
                                          <p:spTgt spid="2050"/>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2052"/>
                                        </p:tgtEl>
                                        <p:attrNameLst>
                                          <p:attrName>style.visibility</p:attrName>
                                        </p:attrNameLst>
                                      </p:cBhvr>
                                      <p:to>
                                        <p:strVal val="visible"/>
                                      </p:to>
                                    </p:set>
                                    <p:animEffect transition="in" filter="strips(downLeft)">
                                      <p:cBhvr>
                                        <p:cTn id="27" dur="500"/>
                                        <p:tgtEl>
                                          <p:spTgt spid="2052"/>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strips(downLeft)">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nodeType="clickEffect">
                                  <p:stCondLst>
                                    <p:cond delay="0"/>
                                  </p:stCondLst>
                                  <p:childTnLst>
                                    <p:set>
                                      <p:cBhvr>
                                        <p:cTn id="36" dur="1" fill="hold">
                                          <p:stCondLst>
                                            <p:cond delay="0"/>
                                          </p:stCondLst>
                                        </p:cTn>
                                        <p:tgtEl>
                                          <p:spTgt spid="2053"/>
                                        </p:tgtEl>
                                        <p:attrNameLst>
                                          <p:attrName>style.visibility</p:attrName>
                                        </p:attrNameLst>
                                      </p:cBhvr>
                                      <p:to>
                                        <p:strVal val="visible"/>
                                      </p:to>
                                    </p:set>
                                    <p:animEffect transition="in" filter="strips(downLeft)">
                                      <p:cBhvr>
                                        <p:cTn id="37" dur="500"/>
                                        <p:tgtEl>
                                          <p:spTgt spid="2053"/>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12"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strips(downLeft)">
                                      <p:cBhvr>
                                        <p:cTn id="42" dur="500"/>
                                        <p:tgtEl>
                                          <p:spTgt spid="17"/>
                                        </p:tgtEl>
                                      </p:cBhvr>
                                    </p:animEffect>
                                  </p:childTnLst>
                                </p:cTn>
                              </p:par>
                            </p:childTnLst>
                          </p:cTn>
                        </p:par>
                      </p:childTnLst>
                    </p:cTn>
                  </p:par>
                  <p:par>
                    <p:cTn id="43" fill="hold">
                      <p:stCondLst>
                        <p:cond delay="indefinite"/>
                      </p:stCondLst>
                      <p:childTnLst>
                        <p:par>
                          <p:cTn id="44" fill="hold">
                            <p:stCondLst>
                              <p:cond delay="0"/>
                            </p:stCondLst>
                            <p:childTnLst>
                              <p:par>
                                <p:cTn id="45" presetID="18" presetClass="entr" presetSubtype="12" fill="hold" nodeType="clickEffect">
                                  <p:stCondLst>
                                    <p:cond delay="0"/>
                                  </p:stCondLst>
                                  <p:childTnLst>
                                    <p:set>
                                      <p:cBhvr>
                                        <p:cTn id="46" dur="1" fill="hold">
                                          <p:stCondLst>
                                            <p:cond delay="0"/>
                                          </p:stCondLst>
                                        </p:cTn>
                                        <p:tgtEl>
                                          <p:spTgt spid="2054"/>
                                        </p:tgtEl>
                                        <p:attrNameLst>
                                          <p:attrName>style.visibility</p:attrName>
                                        </p:attrNameLst>
                                      </p:cBhvr>
                                      <p:to>
                                        <p:strVal val="visible"/>
                                      </p:to>
                                    </p:set>
                                    <p:animEffect transition="in" filter="strips(downLeft)">
                                      <p:cBhvr>
                                        <p:cTn id="47" dur="500"/>
                                        <p:tgtEl>
                                          <p:spTgt spid="20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p:bldP spid="17"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
          <p:cNvPicPr>
            <a:picLocks noChangeAspect="1" noChangeArrowheads="1"/>
          </p:cNvPicPr>
          <p:nvPr/>
        </p:nvPicPr>
        <p:blipFill>
          <a:blip r:embed="rId3"/>
          <a:srcRect/>
          <a:stretch>
            <a:fillRect/>
          </a:stretch>
        </p:blipFill>
        <p:spPr bwMode="auto">
          <a:xfrm>
            <a:off x="0" y="0"/>
            <a:ext cx="9144000" cy="1643050"/>
          </a:xfrm>
          <a:prstGeom prst="rect">
            <a:avLst/>
          </a:prstGeom>
          <a:noFill/>
          <a:ln w="9525">
            <a:noFill/>
            <a:miter lim="800000"/>
            <a:headEnd/>
            <a:tailEnd/>
          </a:ln>
          <a:effectLst/>
        </p:spPr>
      </p:pic>
      <p:pic>
        <p:nvPicPr>
          <p:cNvPr id="3074" name="Picture 2"/>
          <p:cNvPicPr>
            <a:picLocks noChangeAspect="1" noChangeArrowheads="1"/>
          </p:cNvPicPr>
          <p:nvPr/>
        </p:nvPicPr>
        <p:blipFill>
          <a:blip r:embed="rId4"/>
          <a:srcRect/>
          <a:stretch>
            <a:fillRect/>
          </a:stretch>
        </p:blipFill>
        <p:spPr bwMode="auto">
          <a:xfrm>
            <a:off x="6572264" y="3786190"/>
            <a:ext cx="2094026" cy="1000132"/>
          </a:xfrm>
          <a:prstGeom prst="rect">
            <a:avLst/>
          </a:prstGeom>
          <a:noFill/>
          <a:ln w="9525">
            <a:noFill/>
            <a:miter lim="800000"/>
            <a:headEnd/>
            <a:tailEnd/>
          </a:ln>
          <a:effectLst/>
        </p:spPr>
      </p:pic>
      <p:pic>
        <p:nvPicPr>
          <p:cNvPr id="3076" name="Picture 4"/>
          <p:cNvPicPr>
            <a:picLocks noChangeAspect="1" noChangeArrowheads="1"/>
          </p:cNvPicPr>
          <p:nvPr/>
        </p:nvPicPr>
        <p:blipFill>
          <a:blip r:embed="rId5"/>
          <a:srcRect/>
          <a:stretch>
            <a:fillRect/>
          </a:stretch>
        </p:blipFill>
        <p:spPr bwMode="auto">
          <a:xfrm>
            <a:off x="5572132" y="4714884"/>
            <a:ext cx="1455079" cy="1071570"/>
          </a:xfrm>
          <a:prstGeom prst="rect">
            <a:avLst/>
          </a:prstGeom>
          <a:noFill/>
          <a:ln w="9525">
            <a:noFill/>
            <a:miter lim="800000"/>
            <a:headEnd/>
            <a:tailEnd/>
          </a:ln>
          <a:effectLst/>
        </p:spPr>
      </p:pic>
      <p:pic>
        <p:nvPicPr>
          <p:cNvPr id="3077" name="Picture 5"/>
          <p:cNvPicPr>
            <a:picLocks noChangeAspect="1" noChangeArrowheads="1"/>
          </p:cNvPicPr>
          <p:nvPr/>
        </p:nvPicPr>
        <p:blipFill>
          <a:blip r:embed="rId6"/>
          <a:srcRect/>
          <a:stretch>
            <a:fillRect/>
          </a:stretch>
        </p:blipFill>
        <p:spPr bwMode="auto">
          <a:xfrm>
            <a:off x="5143504" y="5929330"/>
            <a:ext cx="1952626" cy="504827"/>
          </a:xfrm>
          <a:prstGeom prst="rect">
            <a:avLst/>
          </a:prstGeom>
          <a:noFill/>
          <a:ln w="9525">
            <a:noFill/>
            <a:miter lim="800000"/>
            <a:headEnd/>
            <a:tailEnd/>
          </a:ln>
          <a:effectLst/>
        </p:spPr>
      </p:pic>
      <p:pic>
        <p:nvPicPr>
          <p:cNvPr id="3078" name="Picture 6"/>
          <p:cNvPicPr>
            <a:picLocks noChangeAspect="1" noChangeArrowheads="1"/>
          </p:cNvPicPr>
          <p:nvPr/>
        </p:nvPicPr>
        <p:blipFill>
          <a:blip r:embed="rId7"/>
          <a:srcRect/>
          <a:stretch>
            <a:fillRect/>
          </a:stretch>
        </p:blipFill>
        <p:spPr bwMode="auto">
          <a:xfrm>
            <a:off x="3143240" y="1643050"/>
            <a:ext cx="3929090" cy="642657"/>
          </a:xfrm>
          <a:prstGeom prst="rect">
            <a:avLst/>
          </a:prstGeom>
          <a:noFill/>
          <a:ln w="9525">
            <a:noFill/>
            <a:miter lim="800000"/>
            <a:headEnd/>
            <a:tailEnd/>
          </a:ln>
          <a:effectLst/>
        </p:spPr>
      </p:pic>
      <p:pic>
        <p:nvPicPr>
          <p:cNvPr id="10" name="Picture 7"/>
          <p:cNvPicPr>
            <a:picLocks noChangeAspect="1" noChangeArrowheads="1"/>
          </p:cNvPicPr>
          <p:nvPr/>
        </p:nvPicPr>
        <p:blipFill>
          <a:blip r:embed="rId8"/>
          <a:srcRect/>
          <a:stretch>
            <a:fillRect/>
          </a:stretch>
        </p:blipFill>
        <p:spPr bwMode="auto">
          <a:xfrm>
            <a:off x="6962113" y="1571612"/>
            <a:ext cx="2181887" cy="928694"/>
          </a:xfrm>
          <a:prstGeom prst="rect">
            <a:avLst/>
          </a:prstGeom>
          <a:noFill/>
          <a:ln w="9525">
            <a:noFill/>
            <a:miter lim="800000"/>
            <a:headEnd/>
            <a:tailEnd/>
          </a:ln>
          <a:effectLst/>
        </p:spPr>
      </p:pic>
      <p:pic>
        <p:nvPicPr>
          <p:cNvPr id="3080" name="Picture 8"/>
          <p:cNvPicPr>
            <a:picLocks noChangeAspect="1" noChangeArrowheads="1"/>
          </p:cNvPicPr>
          <p:nvPr/>
        </p:nvPicPr>
        <p:blipFill>
          <a:blip r:embed="rId9"/>
          <a:srcRect/>
          <a:stretch>
            <a:fillRect/>
          </a:stretch>
        </p:blipFill>
        <p:spPr bwMode="auto">
          <a:xfrm>
            <a:off x="2500298" y="2500306"/>
            <a:ext cx="6429420" cy="1358635"/>
          </a:xfrm>
          <a:prstGeom prst="rect">
            <a:avLst/>
          </a:prstGeom>
          <a:noFill/>
          <a:ln w="9525">
            <a:noFill/>
            <a:miter lim="800000"/>
            <a:headEnd/>
            <a:tailEnd/>
          </a:ln>
          <a:effectLst/>
        </p:spPr>
      </p:pic>
      <p:sp>
        <p:nvSpPr>
          <p:cNvPr id="11" name="مستطيل 10"/>
          <p:cNvSpPr/>
          <p:nvPr/>
        </p:nvSpPr>
        <p:spPr>
          <a:xfrm>
            <a:off x="285720" y="4000504"/>
            <a:ext cx="6715172" cy="897682"/>
          </a:xfrm>
          <a:prstGeom prst="rect">
            <a:avLst/>
          </a:prstGeom>
        </p:spPr>
        <p:txBody>
          <a:bodyPr wrap="square">
            <a:spAutoFit/>
          </a:bodyPr>
          <a:lstStyle/>
          <a:p>
            <a:r>
              <a:rPr lang="ar-SA" sz="4400" baseline="-30000" dirty="0" smtClean="0"/>
              <a:t>=</a:t>
            </a:r>
            <a:r>
              <a:rPr lang="ar-SA" sz="2300" dirty="0" smtClean="0"/>
              <a:t> </a:t>
            </a:r>
            <a:r>
              <a:rPr lang="ar-SA" sz="2300" u="sng" dirty="0" smtClean="0"/>
              <a:t>82 + 69 + 77 + 58 + 75 + 90 + 61 + 93 + 85 + 60</a:t>
            </a:r>
          </a:p>
          <a:p>
            <a:r>
              <a:rPr lang="ar-SA" sz="2300" dirty="0" smtClean="0"/>
              <a:t>                                        </a:t>
            </a:r>
            <a:r>
              <a:rPr lang="ar-SA" sz="2300" b="1" dirty="0" smtClean="0"/>
              <a:t>10</a:t>
            </a:r>
            <a:endParaRPr lang="ar-SA" sz="23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checkerboard(across)">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3078"/>
                                        </p:tgtEl>
                                        <p:attrNameLst>
                                          <p:attrName>style.visibility</p:attrName>
                                        </p:attrNameLst>
                                      </p:cBhvr>
                                      <p:to>
                                        <p:strVal val="visible"/>
                                      </p:to>
                                    </p:set>
                                    <p:animEffect transition="in" filter="strips(downLeft)">
                                      <p:cBhvr>
                                        <p:cTn id="17" dur="500"/>
                                        <p:tgtEl>
                                          <p:spTgt spid="3078"/>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nodeType="clickEffect">
                                  <p:stCondLst>
                                    <p:cond delay="0"/>
                                  </p:stCondLst>
                                  <p:childTnLst>
                                    <p:set>
                                      <p:cBhvr>
                                        <p:cTn id="21" dur="1" fill="hold">
                                          <p:stCondLst>
                                            <p:cond delay="0"/>
                                          </p:stCondLst>
                                        </p:cTn>
                                        <p:tgtEl>
                                          <p:spTgt spid="3080"/>
                                        </p:tgtEl>
                                        <p:attrNameLst>
                                          <p:attrName>style.visibility</p:attrName>
                                        </p:attrNameLst>
                                      </p:cBhvr>
                                      <p:to>
                                        <p:strVal val="visible"/>
                                      </p:to>
                                    </p:set>
                                    <p:animEffect transition="in" filter="wedge">
                                      <p:cBhvr>
                                        <p:cTn id="22" dur="2000"/>
                                        <p:tgtEl>
                                          <p:spTgt spid="3080"/>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3074"/>
                                        </p:tgtEl>
                                        <p:attrNameLst>
                                          <p:attrName>style.visibility</p:attrName>
                                        </p:attrNameLst>
                                      </p:cBhvr>
                                      <p:to>
                                        <p:strVal val="visible"/>
                                      </p:to>
                                    </p:set>
                                    <p:animEffect transition="in" filter="strips(downLeft)">
                                      <p:cBhvr>
                                        <p:cTn id="27" dur="500"/>
                                        <p:tgtEl>
                                          <p:spTgt spid="3074"/>
                                        </p:tgtEl>
                                      </p:cBhvr>
                                    </p:animEffect>
                                  </p:childTnLst>
                                </p:cTn>
                              </p:par>
                            </p:childTnLst>
                          </p:cTn>
                        </p:par>
                      </p:childTnLst>
                    </p:cTn>
                  </p:par>
                  <p:par>
                    <p:cTn id="28" fill="hold">
                      <p:stCondLst>
                        <p:cond delay="indefinite"/>
                      </p:stCondLst>
                      <p:childTnLst>
                        <p:par>
                          <p:cTn id="29" fill="hold">
                            <p:stCondLst>
                              <p:cond delay="0"/>
                            </p:stCondLst>
                            <p:childTnLst>
                              <p:par>
                                <p:cTn id="30" presetID="27" presetClass="entr" presetSubtype="0" fill="hold" grpId="0" nodeType="clickEffect">
                                  <p:stCondLst>
                                    <p:cond delay="0"/>
                                  </p:stCondLst>
                                  <p:iterate type="lt">
                                    <p:tmPct val="50000"/>
                                  </p:iterate>
                                  <p:childTnLst>
                                    <p:set>
                                      <p:cBhvr>
                                        <p:cTn id="31" dur="1" fill="hold">
                                          <p:stCondLst>
                                            <p:cond delay="0"/>
                                          </p:stCondLst>
                                        </p:cTn>
                                        <p:tgtEl>
                                          <p:spTgt spid="11"/>
                                        </p:tgtEl>
                                        <p:attrNameLst>
                                          <p:attrName>style.visibility</p:attrName>
                                        </p:attrNameLst>
                                      </p:cBhvr>
                                      <p:to>
                                        <p:strVal val="visible"/>
                                      </p:to>
                                    </p:set>
                                    <p:anim calcmode="discrete" valueType="clr">
                                      <p:cBhvr override="childStyle">
                                        <p:cTn id="32" dur="80"/>
                                        <p:tgtEl>
                                          <p:spTgt spid="11"/>
                                        </p:tgtEl>
                                        <p:attrNameLst>
                                          <p:attrName>style.color</p:attrName>
                                        </p:attrNameLst>
                                      </p:cBhvr>
                                      <p:tavLst>
                                        <p:tav tm="0">
                                          <p:val>
                                            <p:clrVal>
                                              <a:schemeClr val="accent2"/>
                                            </p:clrVal>
                                          </p:val>
                                        </p:tav>
                                        <p:tav tm="50000">
                                          <p:val>
                                            <p:clrVal>
                                              <a:schemeClr val="hlink"/>
                                            </p:clrVal>
                                          </p:val>
                                        </p:tav>
                                      </p:tavLst>
                                    </p:anim>
                                    <p:anim calcmode="discrete" valueType="clr">
                                      <p:cBhvr>
                                        <p:cTn id="33" dur="80"/>
                                        <p:tgtEl>
                                          <p:spTgt spid="11"/>
                                        </p:tgtEl>
                                        <p:attrNameLst>
                                          <p:attrName>fillcolor</p:attrName>
                                        </p:attrNameLst>
                                      </p:cBhvr>
                                      <p:tavLst>
                                        <p:tav tm="0">
                                          <p:val>
                                            <p:clrVal>
                                              <a:schemeClr val="accent2"/>
                                            </p:clrVal>
                                          </p:val>
                                        </p:tav>
                                        <p:tav tm="50000">
                                          <p:val>
                                            <p:clrVal>
                                              <a:schemeClr val="hlink"/>
                                            </p:clrVal>
                                          </p:val>
                                        </p:tav>
                                      </p:tavLst>
                                    </p:anim>
                                    <p:set>
                                      <p:cBhvr>
                                        <p:cTn id="34" dur="80"/>
                                        <p:tgtEl>
                                          <p:spTgt spid="11"/>
                                        </p:tgtEl>
                                        <p:attrNameLst>
                                          <p:attrName>fill.type</p:attrName>
                                        </p:attrNameLst>
                                      </p:cBhvr>
                                      <p:to>
                                        <p:strVal val="solid"/>
                                      </p:to>
                                    </p:set>
                                  </p:childTnLst>
                                </p:cTn>
                              </p:par>
                            </p:childTnLst>
                          </p:cTn>
                        </p:par>
                      </p:childTnLst>
                    </p:cTn>
                  </p:par>
                  <p:par>
                    <p:cTn id="35" fill="hold">
                      <p:stCondLst>
                        <p:cond delay="indefinite"/>
                      </p:stCondLst>
                      <p:childTnLst>
                        <p:par>
                          <p:cTn id="36" fill="hold">
                            <p:stCondLst>
                              <p:cond delay="0"/>
                            </p:stCondLst>
                            <p:childTnLst>
                              <p:par>
                                <p:cTn id="37" presetID="18" presetClass="entr" presetSubtype="12" fill="hold" nodeType="clickEffect">
                                  <p:stCondLst>
                                    <p:cond delay="0"/>
                                  </p:stCondLst>
                                  <p:childTnLst>
                                    <p:set>
                                      <p:cBhvr>
                                        <p:cTn id="38" dur="1" fill="hold">
                                          <p:stCondLst>
                                            <p:cond delay="0"/>
                                          </p:stCondLst>
                                        </p:cTn>
                                        <p:tgtEl>
                                          <p:spTgt spid="3076"/>
                                        </p:tgtEl>
                                        <p:attrNameLst>
                                          <p:attrName>style.visibility</p:attrName>
                                        </p:attrNameLst>
                                      </p:cBhvr>
                                      <p:to>
                                        <p:strVal val="visible"/>
                                      </p:to>
                                    </p:set>
                                    <p:animEffect transition="in" filter="strips(downLeft)">
                                      <p:cBhvr>
                                        <p:cTn id="39" dur="500"/>
                                        <p:tgtEl>
                                          <p:spTgt spid="3076"/>
                                        </p:tgtEl>
                                      </p:cBhvr>
                                    </p:animEffect>
                                  </p:childTnLst>
                                </p:cTn>
                              </p:par>
                            </p:childTnLst>
                          </p:cTn>
                        </p:par>
                      </p:childTnLst>
                    </p:cTn>
                  </p:par>
                  <p:par>
                    <p:cTn id="40" fill="hold">
                      <p:stCondLst>
                        <p:cond delay="indefinite"/>
                      </p:stCondLst>
                      <p:childTnLst>
                        <p:par>
                          <p:cTn id="41" fill="hold">
                            <p:stCondLst>
                              <p:cond delay="0"/>
                            </p:stCondLst>
                            <p:childTnLst>
                              <p:par>
                                <p:cTn id="42" presetID="18" presetClass="entr" presetSubtype="12" fill="hold" nodeType="clickEffect">
                                  <p:stCondLst>
                                    <p:cond delay="0"/>
                                  </p:stCondLst>
                                  <p:childTnLst>
                                    <p:set>
                                      <p:cBhvr>
                                        <p:cTn id="43" dur="1" fill="hold">
                                          <p:stCondLst>
                                            <p:cond delay="0"/>
                                          </p:stCondLst>
                                        </p:cTn>
                                        <p:tgtEl>
                                          <p:spTgt spid="3077"/>
                                        </p:tgtEl>
                                        <p:attrNameLst>
                                          <p:attrName>style.visibility</p:attrName>
                                        </p:attrNameLst>
                                      </p:cBhvr>
                                      <p:to>
                                        <p:strVal val="visible"/>
                                      </p:to>
                                    </p:set>
                                    <p:animEffect transition="in" filter="strips(downLeft)">
                                      <p:cBhvr>
                                        <p:cTn id="44" dur="500"/>
                                        <p:tgtEl>
                                          <p:spTgt spid="3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135272" y="285728"/>
            <a:ext cx="2603598" cy="523220"/>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ar-SA" sz="2800" b="1" dirty="0" smtClean="0">
                <a:effectLst>
                  <a:glow rad="139700">
                    <a:schemeClr val="accent2">
                      <a:satMod val="175000"/>
                      <a:alpha val="40000"/>
                    </a:schemeClr>
                  </a:glow>
                </a:effectLst>
              </a:rPr>
              <a:t>2- البيانات </a:t>
            </a:r>
            <a:r>
              <a:rPr lang="ar-SA" sz="2800" b="1" dirty="0">
                <a:effectLst>
                  <a:glow rad="139700">
                    <a:schemeClr val="accent2">
                      <a:satMod val="175000"/>
                      <a:alpha val="40000"/>
                    </a:schemeClr>
                  </a:glow>
                </a:effectLst>
              </a:rPr>
              <a:t>المبوَّبة :</a:t>
            </a:r>
          </a:p>
        </p:txBody>
      </p:sp>
      <p:sp>
        <p:nvSpPr>
          <p:cNvPr id="5" name="مستطيل 4"/>
          <p:cNvSpPr/>
          <p:nvPr/>
        </p:nvSpPr>
        <p:spPr>
          <a:xfrm>
            <a:off x="4857752" y="1142984"/>
            <a:ext cx="4214842" cy="954107"/>
          </a:xfrm>
          <a:prstGeom prst="rect">
            <a:avLst/>
          </a:prstGeom>
          <a:ln/>
        </p:spPr>
        <p:style>
          <a:lnRef idx="1">
            <a:schemeClr val="accent6"/>
          </a:lnRef>
          <a:fillRef idx="3">
            <a:schemeClr val="accent6"/>
          </a:fillRef>
          <a:effectRef idx="2">
            <a:schemeClr val="accent6"/>
          </a:effectRef>
          <a:fontRef idx="minor">
            <a:schemeClr val="lt1"/>
          </a:fontRef>
        </p:style>
        <p:txBody>
          <a:bodyPr wrap="square">
            <a:spAutoFit/>
          </a:bodyPr>
          <a:lstStyle/>
          <a:p>
            <a:r>
              <a:rPr lang="ar-SA" sz="2800" b="1" dirty="0" smtClean="0">
                <a:solidFill>
                  <a:schemeClr val="tx1"/>
                </a:solidFill>
              </a:rPr>
              <a:t>الوسط</a:t>
            </a:r>
            <a:r>
              <a:rPr lang="ar-SA" sz="2800" b="1" dirty="0" smtClean="0"/>
              <a:t> </a:t>
            </a:r>
            <a:r>
              <a:rPr lang="ar-SA" sz="2800" b="1" dirty="0" smtClean="0">
                <a:solidFill>
                  <a:schemeClr val="tx1"/>
                </a:solidFill>
              </a:rPr>
              <a:t>الحسابي =   </a:t>
            </a:r>
            <a:r>
              <a:rPr lang="ar-SA" sz="2800" b="1" u="sng" dirty="0" smtClean="0">
                <a:solidFill>
                  <a:schemeClr val="tx1"/>
                </a:solidFill>
              </a:rPr>
              <a:t>     </a:t>
            </a:r>
            <a:r>
              <a:rPr lang="ar-SA" sz="4000" b="1" u="sng" baseline="30000" dirty="0" smtClean="0">
                <a:solidFill>
                  <a:schemeClr val="tx1"/>
                </a:solidFill>
              </a:rPr>
              <a:t>س </a:t>
            </a:r>
            <a:r>
              <a:rPr lang="ar-SA" sz="2400" b="1" u="sng" baseline="30000" dirty="0" smtClean="0">
                <a:solidFill>
                  <a:schemeClr val="tx1"/>
                </a:solidFill>
              </a:rPr>
              <a:t>×</a:t>
            </a:r>
            <a:r>
              <a:rPr lang="ar-SA" sz="4000" b="1" u="sng" baseline="30000" dirty="0" smtClean="0">
                <a:solidFill>
                  <a:schemeClr val="tx1"/>
                </a:solidFill>
              </a:rPr>
              <a:t> </a:t>
            </a:r>
            <a:r>
              <a:rPr lang="ar-SA" sz="4000" b="1" u="sng" baseline="12000" dirty="0" smtClean="0">
                <a:solidFill>
                  <a:schemeClr val="tx1"/>
                </a:solidFill>
              </a:rPr>
              <a:t>ك</a:t>
            </a:r>
            <a:endParaRPr lang="ar-SA" sz="4000" b="1" u="sng" baseline="30000" dirty="0" smtClean="0">
              <a:solidFill>
                <a:schemeClr val="tx1"/>
              </a:solidFill>
            </a:endParaRPr>
          </a:p>
          <a:p>
            <a:r>
              <a:rPr lang="ar-SA" sz="4000" b="1" baseline="30000" dirty="0" smtClean="0">
                <a:solidFill>
                  <a:schemeClr val="tx1"/>
                </a:solidFill>
              </a:rPr>
              <a:t>                                </a:t>
            </a:r>
            <a:r>
              <a:rPr lang="ar-SA" sz="2800" b="1" dirty="0" smtClean="0">
                <a:solidFill>
                  <a:schemeClr val="tx1"/>
                </a:solidFill>
              </a:rPr>
              <a:t>ك</a:t>
            </a:r>
            <a:endParaRPr lang="ar-SA" sz="2800" b="1" u="sng" dirty="0">
              <a:solidFill>
                <a:schemeClr val="tx1"/>
              </a:solidFill>
            </a:endParaRPr>
          </a:p>
        </p:txBody>
      </p:sp>
      <p:sp>
        <p:nvSpPr>
          <p:cNvPr id="6" name="مربع نص 5"/>
          <p:cNvSpPr txBox="1"/>
          <p:nvPr/>
        </p:nvSpPr>
        <p:spPr>
          <a:xfrm rot="10800000">
            <a:off x="6143636" y="1548458"/>
            <a:ext cx="714380" cy="523220"/>
          </a:xfrm>
          <a:prstGeom prst="rect">
            <a:avLst/>
          </a:prstGeom>
          <a:noFill/>
        </p:spPr>
        <p:txBody>
          <a:bodyPr wrap="square" rtlCol="1">
            <a:spAutoFit/>
          </a:bodyPr>
          <a:lstStyle/>
          <a:p>
            <a:r>
              <a:rPr lang="ar-SA" sz="2800" b="1" dirty="0" smtClean="0">
                <a:latin typeface="Franklin Gothic Demi"/>
              </a:rPr>
              <a:t>∑</a:t>
            </a:r>
            <a:endParaRPr lang="ar-SA" sz="2800" b="1" dirty="0"/>
          </a:p>
        </p:txBody>
      </p:sp>
      <p:sp>
        <p:nvSpPr>
          <p:cNvPr id="7" name="مستطيل 6"/>
          <p:cNvSpPr/>
          <p:nvPr/>
        </p:nvSpPr>
        <p:spPr>
          <a:xfrm>
            <a:off x="428596" y="1142984"/>
            <a:ext cx="4357718" cy="800219"/>
          </a:xfrm>
          <a:prstGeom prst="rect">
            <a:avLst/>
          </a:prstGeom>
          <a:ln/>
        </p:spPr>
        <p:style>
          <a:lnRef idx="3">
            <a:schemeClr val="lt1"/>
          </a:lnRef>
          <a:fillRef idx="1">
            <a:schemeClr val="accent6"/>
          </a:fillRef>
          <a:effectRef idx="1">
            <a:schemeClr val="accent6"/>
          </a:effectRef>
          <a:fontRef idx="minor">
            <a:schemeClr val="lt1"/>
          </a:fontRef>
        </p:style>
        <p:txBody>
          <a:bodyPr wrap="square">
            <a:spAutoFit/>
            <a:scene3d>
              <a:camera prst="orthographicFront"/>
              <a:lightRig rig="threePt" dir="t"/>
            </a:scene3d>
            <a:sp3d extrusionH="57150">
              <a:bevelT w="38100" h="38100"/>
            </a:sp3d>
          </a:bodyPr>
          <a:lstStyle/>
          <a:p>
            <a:r>
              <a:rPr lang="ar-SA" sz="2300" b="1" dirty="0" smtClean="0">
                <a:solidFill>
                  <a:schemeClr val="tx1"/>
                </a:solidFill>
              </a:rPr>
              <a:t> حيث (س) مراكز الفئات او (القيم) المناظرة للتكرار  ( </a:t>
            </a:r>
            <a:r>
              <a:rPr lang="ar-SA" sz="2300" b="1" dirty="0" err="1" smtClean="0">
                <a:solidFill>
                  <a:schemeClr val="tx1"/>
                </a:solidFill>
              </a:rPr>
              <a:t>ك</a:t>
            </a:r>
            <a:r>
              <a:rPr lang="ar-SA" sz="2300" b="1" dirty="0" smtClean="0">
                <a:solidFill>
                  <a:schemeClr val="tx1"/>
                </a:solidFill>
              </a:rPr>
              <a:t> )</a:t>
            </a:r>
            <a:endParaRPr lang="ar-SA" sz="2300" b="1" dirty="0">
              <a:solidFill>
                <a:schemeClr val="tx1"/>
              </a:solidFill>
            </a:endParaRPr>
          </a:p>
        </p:txBody>
      </p:sp>
      <p:sp>
        <p:nvSpPr>
          <p:cNvPr id="8" name="مربع نص 7"/>
          <p:cNvSpPr txBox="1"/>
          <p:nvPr/>
        </p:nvSpPr>
        <p:spPr>
          <a:xfrm rot="10800000">
            <a:off x="6143636" y="1071547"/>
            <a:ext cx="642942" cy="584775"/>
          </a:xfrm>
          <a:prstGeom prst="rect">
            <a:avLst/>
          </a:prstGeom>
          <a:noFill/>
        </p:spPr>
        <p:txBody>
          <a:bodyPr wrap="square" rtlCol="1">
            <a:spAutoFit/>
          </a:bodyPr>
          <a:lstStyle/>
          <a:p>
            <a:r>
              <a:rPr lang="ar-SA" sz="3200" b="1" dirty="0" smtClean="0">
                <a:latin typeface="Franklin Gothic Demi"/>
              </a:rPr>
              <a:t>∑</a:t>
            </a:r>
            <a:endParaRPr lang="ar-SA" sz="3200" b="1" dirty="0"/>
          </a:p>
        </p:txBody>
      </p:sp>
      <p:sp>
        <p:nvSpPr>
          <p:cNvPr id="1028" name="Rectangle 4"/>
          <p:cNvSpPr>
            <a:spLocks noChangeArrowheads="1"/>
          </p:cNvSpPr>
          <p:nvPr/>
        </p:nvSpPr>
        <p:spPr bwMode="auto">
          <a:xfrm>
            <a:off x="4643438" y="2214555"/>
            <a:ext cx="4429156" cy="1107996"/>
          </a:xfrm>
          <a:prstGeom prst="rect">
            <a:avLst/>
          </a:prstGeom>
          <a:ln>
            <a:headEnd/>
            <a:tailEnd/>
          </a:ln>
          <a:effectLst>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kumimoji="0" lang="ar-SA" sz="2200" b="1" i="0" u="sng" strike="noStrike" cap="none" normalizeH="0" baseline="0" dirty="0" smtClean="0">
                <a:ln>
                  <a:noFill/>
                </a:ln>
                <a:solidFill>
                  <a:srgbClr val="FF0000"/>
                </a:solidFill>
                <a:effectLst/>
                <a:latin typeface="Times New Roman" pitchFamily="18" charset="0"/>
                <a:ea typeface="Times New Roman" pitchFamily="18" charset="0"/>
                <a:cs typeface="Traditional Arabic" pitchFamily="2" charset="-78"/>
              </a:rPr>
              <a:t>مثال (1)</a:t>
            </a:r>
            <a:r>
              <a:rPr kumimoji="0" lang="ar-SA" sz="2200" b="1" i="0" u="none" strike="noStrike" cap="none" normalizeH="0" baseline="0" dirty="0" smtClean="0">
                <a:ln>
                  <a:noFill/>
                </a:ln>
                <a:solidFill>
                  <a:schemeClr val="tx1"/>
                </a:solidFill>
                <a:effectLst/>
                <a:latin typeface="Times New Roman" pitchFamily="18" charset="0"/>
                <a:ea typeface="Times New Roman" pitchFamily="18" charset="0"/>
                <a:cs typeface="Traditional Arabic" pitchFamily="2" charset="-78"/>
              </a:rPr>
              <a:t> :  الجدول </a:t>
            </a:r>
            <a:r>
              <a:rPr kumimoji="0" lang="ar-SA" sz="2200" b="1" i="0" u="none" strike="noStrike" cap="none" normalizeH="0" baseline="0" dirty="0" err="1" smtClean="0">
                <a:ln>
                  <a:noFill/>
                </a:ln>
                <a:solidFill>
                  <a:schemeClr val="tx1"/>
                </a:solidFill>
                <a:effectLst/>
                <a:latin typeface="Times New Roman" pitchFamily="18" charset="0"/>
                <a:ea typeface="Times New Roman" pitchFamily="18" charset="0"/>
                <a:cs typeface="Traditional Arabic" pitchFamily="2" charset="-78"/>
              </a:rPr>
              <a:t>المقابليوضح</a:t>
            </a:r>
            <a:r>
              <a:rPr kumimoji="0" lang="ar-SA" sz="2200" b="1" i="0" u="none" strike="noStrike" cap="none" normalizeH="0" baseline="0" dirty="0" smtClean="0">
                <a:ln>
                  <a:noFill/>
                </a:ln>
                <a:solidFill>
                  <a:schemeClr val="tx1"/>
                </a:solidFill>
                <a:effectLst/>
                <a:latin typeface="Times New Roman" pitchFamily="18" charset="0"/>
                <a:ea typeface="Times New Roman" pitchFamily="18" charset="0"/>
                <a:cs typeface="Traditional Arabic" pitchFamily="2" charset="-78"/>
              </a:rPr>
              <a:t> درجات  30 طالب في </a:t>
            </a:r>
            <a:r>
              <a:rPr lang="ar-SA" sz="2200" b="1" dirty="0" smtClean="0">
                <a:latin typeface="Times New Roman" pitchFamily="18" charset="0"/>
                <a:ea typeface="Times New Roman" pitchFamily="18" charset="0"/>
                <a:cs typeface="Traditional Arabic" pitchFamily="2" charset="-78"/>
              </a:rPr>
              <a:t>اختبار </a:t>
            </a:r>
            <a:r>
              <a:rPr kumimoji="0" lang="ar-SA" sz="2200" b="1" i="0" u="none" strike="noStrike" cap="none" normalizeH="0" baseline="0" dirty="0" smtClean="0">
                <a:ln>
                  <a:noFill/>
                </a:ln>
                <a:solidFill>
                  <a:schemeClr val="tx1"/>
                </a:solidFill>
                <a:effectLst/>
                <a:latin typeface="Times New Roman" pitchFamily="18" charset="0"/>
                <a:ea typeface="Times New Roman" pitchFamily="18" charset="0"/>
                <a:cs typeface="Traditional Arabic" pitchFamily="2" charset="-78"/>
              </a:rPr>
              <a:t>مادة الفيزياء   </a:t>
            </a:r>
            <a:r>
              <a:rPr kumimoji="0" lang="ar-SA" sz="2200" b="1" i="0" u="none" strike="noStrike" cap="none" normalizeH="0" baseline="0" dirty="0" err="1" smtClean="0">
                <a:ln>
                  <a:noFill/>
                </a:ln>
                <a:solidFill>
                  <a:schemeClr val="tx1"/>
                </a:solidFill>
                <a:effectLst/>
                <a:latin typeface="Times New Roman" pitchFamily="18" charset="0"/>
                <a:ea typeface="Times New Roman" pitchFamily="18" charset="0"/>
                <a:cs typeface="Traditional Arabic" pitchFamily="2" charset="-78"/>
              </a:rPr>
              <a:t>و</a:t>
            </a:r>
            <a:r>
              <a:rPr kumimoji="0" lang="ar-SA" sz="2200" b="1" i="0" u="none" strike="noStrike" cap="none" normalizeH="0" baseline="0" dirty="0" smtClean="0">
                <a:ln>
                  <a:noFill/>
                </a:ln>
                <a:solidFill>
                  <a:schemeClr val="tx1"/>
                </a:solidFill>
                <a:effectLst/>
                <a:latin typeface="Times New Roman" pitchFamily="18" charset="0"/>
                <a:ea typeface="Times New Roman" pitchFamily="18" charset="0"/>
                <a:cs typeface="Traditional Arabic" pitchFamily="2" charset="-78"/>
              </a:rPr>
              <a:t> كانت الدرجة العظمى 10 اوجد الوسط الحسابي لدرجات الطلاب  :</a:t>
            </a:r>
            <a:endParaRPr kumimoji="0" lang="ar-SA" sz="2200" b="1"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7" name="جدول 16"/>
          <p:cNvGraphicFramePr>
            <a:graphicFrameLocks noGrp="1"/>
          </p:cNvGraphicFramePr>
          <p:nvPr/>
        </p:nvGraphicFramePr>
        <p:xfrm>
          <a:off x="142844" y="2449626"/>
          <a:ext cx="4429123" cy="836498"/>
        </p:xfrm>
        <a:graphic>
          <a:graphicData uri="http://schemas.openxmlformats.org/drawingml/2006/table">
            <a:tbl>
              <a:tblPr rtl="1" firstRow="1" bandRow="1">
                <a:tableStyleId>{7DF18680-E054-41AD-8BC1-D1AEF772440D}</a:tableStyleId>
              </a:tblPr>
              <a:tblGrid>
                <a:gridCol w="1639162"/>
                <a:gridCol w="581984"/>
                <a:gridCol w="548863"/>
                <a:gridCol w="558168"/>
                <a:gridCol w="541608"/>
                <a:gridCol w="559338"/>
              </a:tblGrid>
              <a:tr h="274123">
                <a:tc>
                  <a:txBody>
                    <a:bodyPr/>
                    <a:lstStyle/>
                    <a:p>
                      <a:pPr rtl="1"/>
                      <a:r>
                        <a:rPr lang="ar-SA" sz="2000" kern="1200" baseline="0" dirty="0" smtClean="0">
                          <a:solidFill>
                            <a:schemeClr val="tx1"/>
                          </a:solidFill>
                        </a:rPr>
                        <a:t>الدرجة</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spcAft>
                          <a:spcPts val="0"/>
                        </a:spcAft>
                      </a:pPr>
                      <a:r>
                        <a:rPr lang="ar-SA" sz="2000" dirty="0">
                          <a:solidFill>
                            <a:schemeClr val="tx1"/>
                          </a:solidFill>
                        </a:rPr>
                        <a:t>3</a:t>
                      </a:r>
                      <a:endParaRPr lang="en-US" sz="2000" b="1" dirty="0">
                        <a:solidFill>
                          <a:schemeClr val="tx1"/>
                        </a:solidFill>
                        <a:latin typeface="Times New Roman"/>
                        <a:ea typeface="Times New Roman"/>
                        <a:cs typeface="Traditional Arab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spcAft>
                          <a:spcPts val="0"/>
                        </a:spcAft>
                      </a:pPr>
                      <a:r>
                        <a:rPr lang="ar-SA" sz="2000" dirty="0">
                          <a:solidFill>
                            <a:schemeClr val="tx1"/>
                          </a:solidFill>
                        </a:rPr>
                        <a:t>5</a:t>
                      </a:r>
                      <a:endParaRPr lang="en-US" sz="2000" b="1" dirty="0">
                        <a:solidFill>
                          <a:schemeClr val="tx1"/>
                        </a:solidFill>
                        <a:latin typeface="Times New Roman"/>
                        <a:ea typeface="Times New Roman"/>
                        <a:cs typeface="Traditional Arab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spcAft>
                          <a:spcPts val="0"/>
                        </a:spcAft>
                      </a:pPr>
                      <a:r>
                        <a:rPr lang="ar-SA" sz="2000" dirty="0">
                          <a:solidFill>
                            <a:schemeClr val="tx1"/>
                          </a:solidFill>
                        </a:rPr>
                        <a:t>8</a:t>
                      </a:r>
                      <a:endParaRPr lang="en-US" sz="2000" b="1" dirty="0">
                        <a:solidFill>
                          <a:schemeClr val="tx1"/>
                        </a:solidFill>
                        <a:latin typeface="Times New Roman"/>
                        <a:ea typeface="Times New Roman"/>
                        <a:cs typeface="Traditional Arab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spcAft>
                          <a:spcPts val="0"/>
                        </a:spcAft>
                      </a:pPr>
                      <a:r>
                        <a:rPr lang="ar-SA" sz="2000" dirty="0">
                          <a:solidFill>
                            <a:schemeClr val="tx1"/>
                          </a:solidFill>
                        </a:rPr>
                        <a:t>9</a:t>
                      </a:r>
                      <a:endParaRPr lang="en-US" sz="2000" b="1" dirty="0">
                        <a:solidFill>
                          <a:schemeClr val="tx1"/>
                        </a:solidFill>
                        <a:latin typeface="Times New Roman"/>
                        <a:ea typeface="Times New Roman"/>
                        <a:cs typeface="Traditional Arab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spcAft>
                          <a:spcPts val="0"/>
                        </a:spcAft>
                      </a:pPr>
                      <a:r>
                        <a:rPr lang="ar-SA" sz="2000" dirty="0" smtClean="0">
                          <a:solidFill>
                            <a:schemeClr val="tx1"/>
                          </a:solidFill>
                        </a:rPr>
                        <a:t>10</a:t>
                      </a:r>
                      <a:endParaRPr lang="en-US" sz="2000" b="1" dirty="0">
                        <a:solidFill>
                          <a:schemeClr val="tx1"/>
                        </a:solidFill>
                        <a:latin typeface="Times New Roman"/>
                        <a:ea typeface="Times New Roman"/>
                        <a:cs typeface="Traditional Arab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40258">
                <a:tc>
                  <a:txBody>
                    <a:bodyPr/>
                    <a:lstStyle/>
                    <a:p>
                      <a:pPr rtl="1"/>
                      <a:r>
                        <a:rPr lang="ar-SA" sz="2000" kern="1200" baseline="0" dirty="0" smtClean="0"/>
                        <a:t>عدد الطلاب</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spcAft>
                          <a:spcPts val="0"/>
                        </a:spcAft>
                      </a:pPr>
                      <a:r>
                        <a:rPr lang="ar-SA" sz="2000" dirty="0" smtClean="0"/>
                        <a:t>5</a:t>
                      </a:r>
                      <a:endParaRPr lang="en-US" sz="2000" b="1" dirty="0">
                        <a:latin typeface="Times New Roman"/>
                        <a:ea typeface="Times New Roman"/>
                        <a:cs typeface="Traditional Arab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spcAft>
                          <a:spcPts val="0"/>
                        </a:spcAft>
                      </a:pPr>
                      <a:r>
                        <a:rPr lang="ar-SA" sz="2000" dirty="0" smtClean="0"/>
                        <a:t>7</a:t>
                      </a:r>
                      <a:endParaRPr lang="en-US" sz="2000" b="1" dirty="0">
                        <a:latin typeface="Times New Roman"/>
                        <a:ea typeface="Times New Roman"/>
                        <a:cs typeface="Traditional Arab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spcAft>
                          <a:spcPts val="0"/>
                        </a:spcAft>
                      </a:pPr>
                      <a:r>
                        <a:rPr lang="ar-SA" sz="2000" dirty="0" smtClean="0"/>
                        <a:t>10</a:t>
                      </a:r>
                      <a:endParaRPr lang="en-US" sz="2000" b="1" dirty="0">
                        <a:latin typeface="Times New Roman"/>
                        <a:ea typeface="Times New Roman"/>
                        <a:cs typeface="Traditional Arab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spcAft>
                          <a:spcPts val="0"/>
                        </a:spcAft>
                      </a:pPr>
                      <a:r>
                        <a:rPr lang="ar-SA" sz="2000" dirty="0"/>
                        <a:t>6</a:t>
                      </a:r>
                      <a:endParaRPr lang="en-US" sz="2000" b="1" dirty="0">
                        <a:latin typeface="Times New Roman"/>
                        <a:ea typeface="Times New Roman"/>
                        <a:cs typeface="Traditional Arab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spcAft>
                          <a:spcPts val="0"/>
                        </a:spcAft>
                      </a:pPr>
                      <a:r>
                        <a:rPr lang="ar-SA" sz="2000" dirty="0" smtClean="0"/>
                        <a:t>2</a:t>
                      </a:r>
                      <a:endParaRPr lang="en-US" sz="2000" b="1" dirty="0">
                        <a:latin typeface="Times New Roman"/>
                        <a:ea typeface="Times New Roman"/>
                        <a:cs typeface="Traditional Arab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9" name="جدول 8"/>
          <p:cNvGraphicFramePr>
            <a:graphicFrameLocks noGrp="1"/>
          </p:cNvGraphicFramePr>
          <p:nvPr/>
        </p:nvGraphicFramePr>
        <p:xfrm>
          <a:off x="4071933" y="3929066"/>
          <a:ext cx="4786347" cy="2428895"/>
        </p:xfrm>
        <a:graphic>
          <a:graphicData uri="http://schemas.openxmlformats.org/drawingml/2006/table">
            <a:tbl>
              <a:tblPr rtl="1">
                <a:tableStyleId>{69CF1AB2-1976-4502-BF36-3FF5EA218861}</a:tableStyleId>
              </a:tblPr>
              <a:tblGrid>
                <a:gridCol w="1235610"/>
                <a:gridCol w="1433710"/>
                <a:gridCol w="2117027"/>
              </a:tblGrid>
              <a:tr h="346985">
                <a:tc>
                  <a:txBody>
                    <a:bodyPr/>
                    <a:lstStyle/>
                    <a:p>
                      <a:pPr algn="ctr" rtl="1">
                        <a:spcAft>
                          <a:spcPts val="0"/>
                        </a:spcAft>
                      </a:pPr>
                      <a:r>
                        <a:rPr lang="ar-SA" sz="2000" b="1" dirty="0" smtClean="0"/>
                        <a:t>الدرجة(س)</a:t>
                      </a:r>
                      <a:endParaRPr lang="en-US" sz="2000" b="1" dirty="0">
                        <a:latin typeface="Times New Roman"/>
                        <a:ea typeface="Times New Roman"/>
                        <a:cs typeface="Traditional Arab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tile tx="0" ty="0" sx="100000" sy="100000" flip="none" algn="tl"/>
                    </a:blipFill>
                  </a:tcPr>
                </a:tc>
                <a:tc>
                  <a:txBody>
                    <a:bodyPr/>
                    <a:lstStyle/>
                    <a:p>
                      <a:pPr algn="ctr" rtl="1">
                        <a:spcAft>
                          <a:spcPts val="0"/>
                        </a:spcAft>
                      </a:pPr>
                      <a:r>
                        <a:rPr lang="ar-SA" sz="2000" b="1" dirty="0"/>
                        <a:t>التكرار </a:t>
                      </a:r>
                      <a:r>
                        <a:rPr lang="ar-SA" sz="2000" b="1" dirty="0" smtClean="0"/>
                        <a:t>( </a:t>
                      </a:r>
                      <a:r>
                        <a:rPr lang="ar-SA" sz="2000" b="1" dirty="0" err="1" smtClean="0"/>
                        <a:t>ك</a:t>
                      </a:r>
                      <a:r>
                        <a:rPr lang="ar-SA" sz="2000" b="1" dirty="0" smtClean="0"/>
                        <a:t>)</a:t>
                      </a:r>
                      <a:endParaRPr lang="en-US" sz="2000" b="1" dirty="0">
                        <a:latin typeface="Times New Roman"/>
                        <a:ea typeface="Times New Roman"/>
                        <a:cs typeface="Traditional Arab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tile tx="0" ty="0" sx="100000" sy="100000" flip="none" algn="tl"/>
                    </a:blipFill>
                  </a:tcPr>
                </a:tc>
                <a:tc>
                  <a:txBody>
                    <a:bodyPr/>
                    <a:lstStyle/>
                    <a:p>
                      <a:pPr algn="ctr" rtl="1">
                        <a:spcAft>
                          <a:spcPts val="0"/>
                        </a:spcAft>
                      </a:pPr>
                      <a:endParaRPr lang="en-US" sz="2000" b="1" dirty="0">
                        <a:latin typeface="Times New Roman"/>
                        <a:ea typeface="Times New Roman"/>
                        <a:cs typeface="Traditional Arab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tile tx="0" ty="0" sx="100000" sy="100000" flip="none" algn="tl"/>
                    </a:blipFill>
                  </a:tcPr>
                </a:tc>
              </a:tr>
              <a:tr h="346985">
                <a:tc>
                  <a:txBody>
                    <a:bodyPr/>
                    <a:lstStyle/>
                    <a:p>
                      <a:pPr algn="ctr" rtl="1">
                        <a:spcAft>
                          <a:spcPts val="0"/>
                        </a:spcAft>
                      </a:pPr>
                      <a:r>
                        <a:rPr lang="ar-SA" sz="1800" b="1" dirty="0"/>
                        <a:t>3</a:t>
                      </a:r>
                      <a:endParaRPr lang="en-US" sz="1400" b="1" dirty="0">
                        <a:latin typeface="Times New Roman"/>
                        <a:ea typeface="Times New Roman"/>
                        <a:cs typeface="Traditional Arab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spcAft>
                          <a:spcPts val="0"/>
                        </a:spcAft>
                      </a:pPr>
                      <a:r>
                        <a:rPr lang="ar-SA" sz="1800" b="1" dirty="0" smtClean="0"/>
                        <a:t>5</a:t>
                      </a:r>
                      <a:endParaRPr lang="en-US" sz="1400" b="1" dirty="0">
                        <a:latin typeface="Times New Roman"/>
                        <a:ea typeface="Times New Roman"/>
                        <a:cs typeface="Traditional Arab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spcAft>
                          <a:spcPts val="0"/>
                        </a:spcAft>
                      </a:pPr>
                      <a:endParaRPr lang="en-US" sz="1400" dirty="0">
                        <a:latin typeface="Times New Roman"/>
                        <a:ea typeface="Times New Roman"/>
                        <a:cs typeface="Traditional Arab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46985">
                <a:tc>
                  <a:txBody>
                    <a:bodyPr/>
                    <a:lstStyle/>
                    <a:p>
                      <a:pPr algn="ctr" rtl="1">
                        <a:spcAft>
                          <a:spcPts val="0"/>
                        </a:spcAft>
                      </a:pPr>
                      <a:r>
                        <a:rPr lang="ar-SA" sz="1800" b="1" dirty="0"/>
                        <a:t>5</a:t>
                      </a:r>
                      <a:endParaRPr lang="en-US" sz="1400" b="1" dirty="0">
                        <a:latin typeface="Times New Roman"/>
                        <a:ea typeface="Times New Roman"/>
                        <a:cs typeface="Traditional Arab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spcAft>
                          <a:spcPts val="0"/>
                        </a:spcAft>
                      </a:pPr>
                      <a:r>
                        <a:rPr lang="ar-SA" sz="1800" b="1" dirty="0" smtClean="0"/>
                        <a:t>7</a:t>
                      </a:r>
                      <a:endParaRPr lang="en-US" sz="1400" b="1" dirty="0">
                        <a:latin typeface="Times New Roman"/>
                        <a:ea typeface="Times New Roman"/>
                        <a:cs typeface="Traditional Arab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spcAft>
                          <a:spcPts val="0"/>
                        </a:spcAft>
                      </a:pPr>
                      <a:endParaRPr lang="en-US" sz="1400" dirty="0">
                        <a:latin typeface="Times New Roman"/>
                        <a:ea typeface="Times New Roman"/>
                        <a:cs typeface="Traditional Arab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46985">
                <a:tc>
                  <a:txBody>
                    <a:bodyPr/>
                    <a:lstStyle/>
                    <a:p>
                      <a:pPr algn="ctr" rtl="1">
                        <a:spcAft>
                          <a:spcPts val="0"/>
                        </a:spcAft>
                      </a:pPr>
                      <a:r>
                        <a:rPr lang="ar-SA" sz="1800" b="1" dirty="0"/>
                        <a:t>8</a:t>
                      </a:r>
                      <a:endParaRPr lang="en-US" sz="1400" b="1" dirty="0">
                        <a:latin typeface="Times New Roman"/>
                        <a:ea typeface="Times New Roman"/>
                        <a:cs typeface="Traditional Arab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spcAft>
                          <a:spcPts val="0"/>
                        </a:spcAft>
                      </a:pPr>
                      <a:r>
                        <a:rPr lang="ar-SA" sz="1800" b="1" dirty="0" smtClean="0"/>
                        <a:t>10</a:t>
                      </a:r>
                      <a:endParaRPr lang="en-US" sz="1400" b="1" dirty="0">
                        <a:latin typeface="Times New Roman"/>
                        <a:ea typeface="Times New Roman"/>
                        <a:cs typeface="Traditional Arab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spcAft>
                          <a:spcPts val="0"/>
                        </a:spcAft>
                      </a:pPr>
                      <a:endParaRPr lang="en-US" sz="1400">
                        <a:latin typeface="Times New Roman"/>
                        <a:ea typeface="Times New Roman"/>
                        <a:cs typeface="Traditional Arab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46985">
                <a:tc>
                  <a:txBody>
                    <a:bodyPr/>
                    <a:lstStyle/>
                    <a:p>
                      <a:pPr algn="ctr" rtl="1">
                        <a:spcAft>
                          <a:spcPts val="0"/>
                        </a:spcAft>
                      </a:pPr>
                      <a:r>
                        <a:rPr lang="ar-SA" sz="1800" b="1" dirty="0"/>
                        <a:t>9</a:t>
                      </a:r>
                      <a:endParaRPr lang="en-US" sz="1400" b="1" dirty="0">
                        <a:latin typeface="Times New Roman"/>
                        <a:ea typeface="Times New Roman"/>
                        <a:cs typeface="Traditional Arab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spcAft>
                          <a:spcPts val="0"/>
                        </a:spcAft>
                      </a:pPr>
                      <a:r>
                        <a:rPr lang="ar-SA" sz="1800" b="1" dirty="0"/>
                        <a:t>6</a:t>
                      </a:r>
                      <a:endParaRPr lang="en-US" sz="1400" b="1" dirty="0">
                        <a:latin typeface="Times New Roman"/>
                        <a:ea typeface="Times New Roman"/>
                        <a:cs typeface="Traditional Arab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spcAft>
                          <a:spcPts val="0"/>
                        </a:spcAft>
                      </a:pPr>
                      <a:endParaRPr lang="en-US" sz="1400">
                        <a:latin typeface="Times New Roman"/>
                        <a:ea typeface="Times New Roman"/>
                        <a:cs typeface="Traditional Arab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46985">
                <a:tc>
                  <a:txBody>
                    <a:bodyPr/>
                    <a:lstStyle/>
                    <a:p>
                      <a:pPr algn="ctr" rtl="1">
                        <a:spcAft>
                          <a:spcPts val="0"/>
                        </a:spcAft>
                      </a:pPr>
                      <a:r>
                        <a:rPr lang="ar-SA" sz="1800" b="1" dirty="0"/>
                        <a:t>10</a:t>
                      </a:r>
                      <a:endParaRPr lang="en-US" sz="1400" b="1" dirty="0">
                        <a:latin typeface="Times New Roman"/>
                        <a:ea typeface="Times New Roman"/>
                        <a:cs typeface="Traditional Arab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spcAft>
                          <a:spcPts val="0"/>
                        </a:spcAft>
                      </a:pPr>
                      <a:r>
                        <a:rPr lang="ar-SA" sz="1800" b="1" dirty="0" smtClean="0"/>
                        <a:t>2</a:t>
                      </a:r>
                      <a:endParaRPr lang="en-US" sz="1400" b="1" dirty="0">
                        <a:latin typeface="Times New Roman"/>
                        <a:ea typeface="Times New Roman"/>
                        <a:cs typeface="Traditional Arab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spcAft>
                          <a:spcPts val="0"/>
                        </a:spcAft>
                      </a:pPr>
                      <a:endParaRPr lang="en-US" sz="1400" dirty="0">
                        <a:latin typeface="Times New Roman"/>
                        <a:ea typeface="Times New Roman"/>
                        <a:cs typeface="Traditional Arab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46985">
                <a:tc>
                  <a:txBody>
                    <a:bodyPr/>
                    <a:lstStyle/>
                    <a:p>
                      <a:pPr algn="ctr" rtl="1">
                        <a:spcAft>
                          <a:spcPts val="0"/>
                        </a:spcAft>
                      </a:pPr>
                      <a:r>
                        <a:rPr lang="ar-SA" sz="1800" dirty="0"/>
                        <a:t>المجموع</a:t>
                      </a:r>
                      <a:endParaRPr lang="en-US" sz="1400" dirty="0">
                        <a:latin typeface="Times New Roman"/>
                        <a:ea typeface="Times New Roman"/>
                        <a:cs typeface="Traditional Arab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spcAft>
                          <a:spcPts val="0"/>
                        </a:spcAft>
                      </a:pPr>
                      <a:endParaRPr lang="en-US" sz="1400" dirty="0">
                        <a:latin typeface="Times New Roman"/>
                        <a:ea typeface="Times New Roman"/>
                        <a:cs typeface="Traditional Arab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spcAft>
                          <a:spcPts val="0"/>
                        </a:spcAft>
                      </a:pPr>
                      <a:endParaRPr lang="en-US" sz="1400" dirty="0">
                        <a:latin typeface="Times New Roman"/>
                        <a:ea typeface="Times New Roman"/>
                        <a:cs typeface="Traditional Arab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12" name="مربع نص 11"/>
          <p:cNvSpPr txBox="1"/>
          <p:nvPr/>
        </p:nvSpPr>
        <p:spPr>
          <a:xfrm>
            <a:off x="4786314" y="3886146"/>
            <a:ext cx="1357322" cy="400110"/>
          </a:xfrm>
          <a:prstGeom prst="rect">
            <a:avLst/>
          </a:prstGeom>
          <a:noFill/>
        </p:spPr>
        <p:txBody>
          <a:bodyPr wrap="square" rtlCol="1">
            <a:spAutoFit/>
          </a:bodyPr>
          <a:lstStyle/>
          <a:p>
            <a:pPr algn="ctr"/>
            <a:r>
              <a:rPr lang="ar-SA" sz="2000" b="1" dirty="0" smtClean="0"/>
              <a:t>س × </a:t>
            </a:r>
            <a:r>
              <a:rPr lang="ar-SA" sz="2000" b="1" dirty="0" err="1" smtClean="0"/>
              <a:t>ك</a:t>
            </a:r>
            <a:endParaRPr lang="en-US" sz="2000" b="1" dirty="0">
              <a:latin typeface="Times New Roman"/>
              <a:ea typeface="Times New Roman"/>
              <a:cs typeface="Traditional Arabic"/>
            </a:endParaRPr>
          </a:p>
        </p:txBody>
      </p:sp>
      <p:sp>
        <p:nvSpPr>
          <p:cNvPr id="13" name="مربع نص 12"/>
          <p:cNvSpPr txBox="1"/>
          <p:nvPr/>
        </p:nvSpPr>
        <p:spPr>
          <a:xfrm>
            <a:off x="4500562" y="4274114"/>
            <a:ext cx="1643074" cy="400110"/>
          </a:xfrm>
          <a:prstGeom prst="rect">
            <a:avLst/>
          </a:prstGeom>
          <a:noFill/>
        </p:spPr>
        <p:txBody>
          <a:bodyPr wrap="square" rtlCol="1">
            <a:spAutoFit/>
          </a:bodyPr>
          <a:lstStyle/>
          <a:p>
            <a:pPr algn="ctr"/>
            <a:r>
              <a:rPr lang="ar-SA" b="1" dirty="0" smtClean="0">
                <a:solidFill>
                  <a:schemeClr val="accent6">
                    <a:lumMod val="75000"/>
                  </a:schemeClr>
                </a:solidFill>
              </a:rPr>
              <a:t>3 × 5 =  </a:t>
            </a:r>
            <a:r>
              <a:rPr lang="ar-SA" sz="2000" b="1" dirty="0" smtClean="0"/>
              <a:t>15</a:t>
            </a:r>
            <a:endParaRPr lang="en-US" sz="2000" b="1" dirty="0">
              <a:latin typeface="Times New Roman"/>
              <a:ea typeface="Times New Roman"/>
              <a:cs typeface="Traditional Arabic"/>
            </a:endParaRPr>
          </a:p>
        </p:txBody>
      </p:sp>
      <p:sp>
        <p:nvSpPr>
          <p:cNvPr id="14" name="مربع نص 13"/>
          <p:cNvSpPr txBox="1"/>
          <p:nvPr/>
        </p:nvSpPr>
        <p:spPr>
          <a:xfrm>
            <a:off x="4500562" y="4671964"/>
            <a:ext cx="1643074" cy="400110"/>
          </a:xfrm>
          <a:prstGeom prst="rect">
            <a:avLst/>
          </a:prstGeom>
          <a:noFill/>
        </p:spPr>
        <p:txBody>
          <a:bodyPr wrap="square" rtlCol="1">
            <a:spAutoFit/>
          </a:bodyPr>
          <a:lstStyle/>
          <a:p>
            <a:pPr algn="ctr"/>
            <a:r>
              <a:rPr lang="ar-SA" b="1" dirty="0" smtClean="0">
                <a:solidFill>
                  <a:schemeClr val="accent6">
                    <a:lumMod val="75000"/>
                  </a:schemeClr>
                </a:solidFill>
              </a:rPr>
              <a:t>5 × 7 =  </a:t>
            </a:r>
            <a:r>
              <a:rPr lang="ar-SA" sz="2000" b="1" dirty="0" smtClean="0"/>
              <a:t>35</a:t>
            </a:r>
            <a:endParaRPr lang="en-US" sz="2000" b="1" dirty="0">
              <a:latin typeface="Times New Roman"/>
              <a:ea typeface="Times New Roman"/>
              <a:cs typeface="Traditional Arabic"/>
            </a:endParaRPr>
          </a:p>
        </p:txBody>
      </p:sp>
      <p:sp>
        <p:nvSpPr>
          <p:cNvPr id="15" name="مربع نص 14"/>
          <p:cNvSpPr txBox="1"/>
          <p:nvPr/>
        </p:nvSpPr>
        <p:spPr>
          <a:xfrm>
            <a:off x="4572000" y="5672096"/>
            <a:ext cx="1643074" cy="400110"/>
          </a:xfrm>
          <a:prstGeom prst="rect">
            <a:avLst/>
          </a:prstGeom>
          <a:noFill/>
        </p:spPr>
        <p:txBody>
          <a:bodyPr wrap="square" rtlCol="1">
            <a:spAutoFit/>
          </a:bodyPr>
          <a:lstStyle/>
          <a:p>
            <a:pPr algn="ctr"/>
            <a:r>
              <a:rPr lang="ar-SA" b="1" dirty="0" smtClean="0">
                <a:solidFill>
                  <a:schemeClr val="accent6">
                    <a:lumMod val="75000"/>
                  </a:schemeClr>
                </a:solidFill>
              </a:rPr>
              <a:t>10 × 2 =  </a:t>
            </a:r>
            <a:r>
              <a:rPr lang="ar-SA" sz="2000" b="1" dirty="0" smtClean="0"/>
              <a:t>20</a:t>
            </a:r>
            <a:endParaRPr lang="en-US" sz="2000" b="1" dirty="0">
              <a:latin typeface="Times New Roman"/>
              <a:ea typeface="Times New Roman"/>
              <a:cs typeface="Traditional Arabic"/>
            </a:endParaRPr>
          </a:p>
        </p:txBody>
      </p:sp>
      <p:sp>
        <p:nvSpPr>
          <p:cNvPr id="16" name="مربع نص 15"/>
          <p:cNvSpPr txBox="1"/>
          <p:nvPr/>
        </p:nvSpPr>
        <p:spPr>
          <a:xfrm>
            <a:off x="4357686" y="4957716"/>
            <a:ext cx="1857388" cy="400110"/>
          </a:xfrm>
          <a:prstGeom prst="rect">
            <a:avLst/>
          </a:prstGeom>
          <a:noFill/>
        </p:spPr>
        <p:txBody>
          <a:bodyPr wrap="square" rtlCol="1">
            <a:spAutoFit/>
          </a:bodyPr>
          <a:lstStyle/>
          <a:p>
            <a:pPr algn="ctr"/>
            <a:r>
              <a:rPr lang="ar-SA" b="1" dirty="0" smtClean="0">
                <a:solidFill>
                  <a:schemeClr val="accent6">
                    <a:lumMod val="75000"/>
                  </a:schemeClr>
                </a:solidFill>
              </a:rPr>
              <a:t>8 × 10 =  </a:t>
            </a:r>
            <a:r>
              <a:rPr lang="ar-SA" sz="2000" b="1" dirty="0" smtClean="0"/>
              <a:t>80</a:t>
            </a:r>
            <a:endParaRPr lang="en-US" sz="2000" b="1" dirty="0">
              <a:latin typeface="Times New Roman"/>
              <a:ea typeface="Times New Roman"/>
              <a:cs typeface="Traditional Arabic"/>
            </a:endParaRPr>
          </a:p>
        </p:txBody>
      </p:sp>
      <p:sp>
        <p:nvSpPr>
          <p:cNvPr id="18" name="مربع نص 17"/>
          <p:cNvSpPr txBox="1"/>
          <p:nvPr/>
        </p:nvSpPr>
        <p:spPr>
          <a:xfrm>
            <a:off x="4500562" y="5286388"/>
            <a:ext cx="1643074" cy="400110"/>
          </a:xfrm>
          <a:prstGeom prst="rect">
            <a:avLst/>
          </a:prstGeom>
          <a:noFill/>
        </p:spPr>
        <p:txBody>
          <a:bodyPr wrap="square" rtlCol="1">
            <a:spAutoFit/>
          </a:bodyPr>
          <a:lstStyle/>
          <a:p>
            <a:pPr algn="ctr"/>
            <a:r>
              <a:rPr lang="ar-SA" b="1" dirty="0" smtClean="0">
                <a:solidFill>
                  <a:schemeClr val="accent6">
                    <a:lumMod val="75000"/>
                  </a:schemeClr>
                </a:solidFill>
              </a:rPr>
              <a:t>9 × 6 =  </a:t>
            </a:r>
            <a:r>
              <a:rPr lang="ar-SA" sz="2000" b="1" dirty="0" smtClean="0"/>
              <a:t>54</a:t>
            </a:r>
            <a:endParaRPr lang="en-US" sz="2000" b="1" dirty="0">
              <a:latin typeface="Times New Roman"/>
              <a:ea typeface="Times New Roman"/>
              <a:cs typeface="Traditional Arabic"/>
            </a:endParaRPr>
          </a:p>
        </p:txBody>
      </p:sp>
      <p:pic>
        <p:nvPicPr>
          <p:cNvPr id="1026" name="Picture 2"/>
          <p:cNvPicPr>
            <a:picLocks noChangeAspect="1" noChangeArrowheads="1"/>
          </p:cNvPicPr>
          <p:nvPr/>
        </p:nvPicPr>
        <p:blipFill>
          <a:blip r:embed="rId4"/>
          <a:srcRect/>
          <a:stretch>
            <a:fillRect/>
          </a:stretch>
        </p:blipFill>
        <p:spPr bwMode="auto">
          <a:xfrm>
            <a:off x="4929190" y="6072206"/>
            <a:ext cx="1071570" cy="281992"/>
          </a:xfrm>
          <a:prstGeom prst="rect">
            <a:avLst/>
          </a:prstGeom>
          <a:noFill/>
          <a:ln w="9525">
            <a:noFill/>
            <a:miter lim="800000"/>
            <a:headEnd/>
            <a:tailEnd/>
          </a:ln>
          <a:effectLst/>
        </p:spPr>
      </p:pic>
      <p:pic>
        <p:nvPicPr>
          <p:cNvPr id="1027" name="Picture 3"/>
          <p:cNvPicPr>
            <a:picLocks noChangeAspect="1" noChangeArrowheads="1"/>
          </p:cNvPicPr>
          <p:nvPr/>
        </p:nvPicPr>
        <p:blipFill>
          <a:blip r:embed="rId5"/>
          <a:srcRect/>
          <a:stretch>
            <a:fillRect/>
          </a:stretch>
        </p:blipFill>
        <p:spPr bwMode="auto">
          <a:xfrm>
            <a:off x="6858016" y="6072206"/>
            <a:ext cx="752475" cy="266700"/>
          </a:xfrm>
          <a:prstGeom prst="rect">
            <a:avLst/>
          </a:prstGeom>
          <a:noFill/>
          <a:ln w="9525">
            <a:noFill/>
            <a:miter lim="800000"/>
            <a:headEnd/>
            <a:tailEnd/>
          </a:ln>
          <a:effectLst/>
        </p:spPr>
      </p:pic>
      <p:sp>
        <p:nvSpPr>
          <p:cNvPr id="20" name="مربع نص 19"/>
          <p:cNvSpPr txBox="1"/>
          <p:nvPr/>
        </p:nvSpPr>
        <p:spPr>
          <a:xfrm>
            <a:off x="6215074" y="6000768"/>
            <a:ext cx="785818" cy="369332"/>
          </a:xfrm>
          <a:prstGeom prst="rect">
            <a:avLst/>
          </a:prstGeom>
          <a:noFill/>
        </p:spPr>
        <p:txBody>
          <a:bodyPr wrap="square" rtlCol="1">
            <a:spAutoFit/>
          </a:bodyPr>
          <a:lstStyle/>
          <a:p>
            <a:pPr algn="ctr"/>
            <a:r>
              <a:rPr lang="ar-SA" b="1" dirty="0" smtClean="0"/>
              <a:t>30</a:t>
            </a:r>
            <a:endParaRPr lang="en-US" sz="2000" b="1" dirty="0">
              <a:latin typeface="Times New Roman"/>
              <a:ea typeface="Times New Roman"/>
              <a:cs typeface="Traditional Arabic"/>
            </a:endParaRPr>
          </a:p>
        </p:txBody>
      </p:sp>
      <p:sp>
        <p:nvSpPr>
          <p:cNvPr id="21" name="مربع نص 20"/>
          <p:cNvSpPr txBox="1"/>
          <p:nvPr/>
        </p:nvSpPr>
        <p:spPr>
          <a:xfrm>
            <a:off x="4214810" y="6000768"/>
            <a:ext cx="785818" cy="369332"/>
          </a:xfrm>
          <a:prstGeom prst="rect">
            <a:avLst/>
          </a:prstGeom>
          <a:noFill/>
        </p:spPr>
        <p:txBody>
          <a:bodyPr wrap="square" rtlCol="1">
            <a:spAutoFit/>
          </a:bodyPr>
          <a:lstStyle/>
          <a:p>
            <a:pPr algn="ctr"/>
            <a:r>
              <a:rPr lang="ar-SA" b="1" dirty="0" smtClean="0"/>
              <a:t>204</a:t>
            </a:r>
            <a:endParaRPr lang="en-US" sz="2000" b="1" dirty="0">
              <a:latin typeface="Times New Roman"/>
              <a:ea typeface="Times New Roman"/>
              <a:cs typeface="Traditional Arabic"/>
            </a:endParaRPr>
          </a:p>
        </p:txBody>
      </p:sp>
      <p:cxnSp>
        <p:nvCxnSpPr>
          <p:cNvPr id="24" name="رابط مستقيم 23"/>
          <p:cNvCxnSpPr/>
          <p:nvPr/>
        </p:nvCxnSpPr>
        <p:spPr>
          <a:xfrm rot="10800000">
            <a:off x="1928794" y="4786322"/>
            <a:ext cx="1214446" cy="1588"/>
          </a:xfrm>
          <a:prstGeom prst="line">
            <a:avLst/>
          </a:prstGeom>
        </p:spPr>
        <p:style>
          <a:lnRef idx="2">
            <a:schemeClr val="dk1"/>
          </a:lnRef>
          <a:fillRef idx="0">
            <a:schemeClr val="dk1"/>
          </a:fillRef>
          <a:effectRef idx="1">
            <a:schemeClr val="dk1"/>
          </a:effectRef>
          <a:fontRef idx="minor">
            <a:schemeClr val="tx1"/>
          </a:fontRef>
        </p:style>
      </p:cxnSp>
      <p:pic>
        <p:nvPicPr>
          <p:cNvPr id="3" name="Picture 4"/>
          <p:cNvPicPr>
            <a:picLocks noChangeAspect="1" noChangeArrowheads="1"/>
          </p:cNvPicPr>
          <p:nvPr/>
        </p:nvPicPr>
        <p:blipFill>
          <a:blip r:embed="rId6"/>
          <a:srcRect/>
          <a:stretch>
            <a:fillRect/>
          </a:stretch>
        </p:blipFill>
        <p:spPr bwMode="auto">
          <a:xfrm>
            <a:off x="2000232" y="4359282"/>
            <a:ext cx="1143008" cy="355602"/>
          </a:xfrm>
          <a:prstGeom prst="rect">
            <a:avLst/>
          </a:prstGeom>
          <a:noFill/>
          <a:ln w="9525">
            <a:noFill/>
            <a:miter lim="800000"/>
            <a:headEnd/>
            <a:tailEnd/>
          </a:ln>
          <a:effectLst/>
        </p:spPr>
      </p:pic>
      <p:pic>
        <p:nvPicPr>
          <p:cNvPr id="1029" name="Picture 5"/>
          <p:cNvPicPr>
            <a:picLocks noChangeAspect="1" noChangeArrowheads="1"/>
          </p:cNvPicPr>
          <p:nvPr/>
        </p:nvPicPr>
        <p:blipFill>
          <a:blip r:embed="rId7"/>
          <a:srcRect/>
          <a:stretch>
            <a:fillRect/>
          </a:stretch>
        </p:blipFill>
        <p:spPr bwMode="auto">
          <a:xfrm>
            <a:off x="2285984" y="4857760"/>
            <a:ext cx="820214" cy="357190"/>
          </a:xfrm>
          <a:prstGeom prst="rect">
            <a:avLst/>
          </a:prstGeom>
          <a:noFill/>
          <a:ln w="9525">
            <a:noFill/>
            <a:miter lim="800000"/>
            <a:headEnd/>
            <a:tailEnd/>
          </a:ln>
          <a:effectLst/>
        </p:spPr>
      </p:pic>
      <p:cxnSp>
        <p:nvCxnSpPr>
          <p:cNvPr id="28" name="رابط مستقيم 27"/>
          <p:cNvCxnSpPr/>
          <p:nvPr/>
        </p:nvCxnSpPr>
        <p:spPr>
          <a:xfrm rot="10800000" flipV="1">
            <a:off x="642910" y="4772062"/>
            <a:ext cx="785818" cy="14259"/>
          </a:xfrm>
          <a:prstGeom prst="line">
            <a:avLst/>
          </a:prstGeom>
        </p:spPr>
        <p:style>
          <a:lnRef idx="2">
            <a:schemeClr val="dk1"/>
          </a:lnRef>
          <a:fillRef idx="0">
            <a:schemeClr val="dk1"/>
          </a:fillRef>
          <a:effectRef idx="1">
            <a:schemeClr val="dk1"/>
          </a:effectRef>
          <a:fontRef idx="minor">
            <a:schemeClr val="tx1"/>
          </a:fontRef>
        </p:style>
      </p:cxnSp>
      <p:sp>
        <p:nvSpPr>
          <p:cNvPr id="30" name="مربع نص 29"/>
          <p:cNvSpPr txBox="1"/>
          <p:nvPr/>
        </p:nvSpPr>
        <p:spPr>
          <a:xfrm>
            <a:off x="714348" y="4416990"/>
            <a:ext cx="785818" cy="369332"/>
          </a:xfrm>
          <a:prstGeom prst="rect">
            <a:avLst/>
          </a:prstGeom>
          <a:noFill/>
        </p:spPr>
        <p:txBody>
          <a:bodyPr wrap="square" rtlCol="1">
            <a:spAutoFit/>
          </a:bodyPr>
          <a:lstStyle/>
          <a:p>
            <a:pPr algn="ctr"/>
            <a:r>
              <a:rPr lang="ar-SA" b="1" dirty="0" smtClean="0"/>
              <a:t>204</a:t>
            </a:r>
            <a:endParaRPr lang="en-US" sz="2000" b="1" dirty="0">
              <a:latin typeface="Times New Roman"/>
              <a:ea typeface="Times New Roman"/>
              <a:cs typeface="Traditional Arabic"/>
            </a:endParaRPr>
          </a:p>
        </p:txBody>
      </p:sp>
      <p:sp>
        <p:nvSpPr>
          <p:cNvPr id="31" name="مربع نص 30"/>
          <p:cNvSpPr txBox="1"/>
          <p:nvPr/>
        </p:nvSpPr>
        <p:spPr>
          <a:xfrm>
            <a:off x="714348" y="4774180"/>
            <a:ext cx="785818" cy="369332"/>
          </a:xfrm>
          <a:prstGeom prst="rect">
            <a:avLst/>
          </a:prstGeom>
          <a:noFill/>
        </p:spPr>
        <p:txBody>
          <a:bodyPr wrap="square" rtlCol="1">
            <a:spAutoFit/>
          </a:bodyPr>
          <a:lstStyle/>
          <a:p>
            <a:pPr algn="ctr"/>
            <a:r>
              <a:rPr lang="ar-SA" b="1" dirty="0" smtClean="0"/>
              <a:t>30</a:t>
            </a:r>
            <a:endParaRPr lang="en-US" sz="2000" b="1" dirty="0">
              <a:latin typeface="Times New Roman"/>
              <a:ea typeface="Times New Roman"/>
              <a:cs typeface="Traditional Arabic"/>
            </a:endParaRPr>
          </a:p>
        </p:txBody>
      </p:sp>
      <p:pic>
        <p:nvPicPr>
          <p:cNvPr id="1030" name="Picture 6"/>
          <p:cNvPicPr>
            <a:picLocks noChangeAspect="1" noChangeArrowheads="1"/>
          </p:cNvPicPr>
          <p:nvPr/>
        </p:nvPicPr>
        <p:blipFill>
          <a:blip r:embed="rId8"/>
          <a:srcRect/>
          <a:stretch>
            <a:fillRect/>
          </a:stretch>
        </p:blipFill>
        <p:spPr bwMode="auto">
          <a:xfrm>
            <a:off x="460277" y="5143512"/>
            <a:ext cx="1539955" cy="500066"/>
          </a:xfrm>
          <a:prstGeom prst="rect">
            <a:avLst/>
          </a:prstGeom>
          <a:noFill/>
          <a:ln w="9525">
            <a:noFill/>
            <a:miter lim="800000"/>
            <a:headEnd/>
            <a:tailEnd/>
          </a:ln>
          <a:effectLst/>
        </p:spPr>
      </p:pic>
      <p:pic>
        <p:nvPicPr>
          <p:cNvPr id="33" name="Picture 2"/>
          <p:cNvPicPr>
            <a:picLocks noChangeAspect="1" noChangeArrowheads="1"/>
          </p:cNvPicPr>
          <p:nvPr/>
        </p:nvPicPr>
        <p:blipFill>
          <a:blip r:embed="rId9"/>
          <a:srcRect/>
          <a:stretch>
            <a:fillRect/>
          </a:stretch>
        </p:blipFill>
        <p:spPr bwMode="auto">
          <a:xfrm>
            <a:off x="3428992" y="4500570"/>
            <a:ext cx="544714" cy="500066"/>
          </a:xfrm>
          <a:prstGeom prst="rect">
            <a:avLst/>
          </a:prstGeom>
          <a:noFill/>
          <a:ln w="9525">
            <a:noFill/>
            <a:miter lim="800000"/>
            <a:headEnd/>
            <a:tailEnd/>
          </a:ln>
          <a:effectLst/>
        </p:spPr>
      </p:pic>
      <p:sp>
        <p:nvSpPr>
          <p:cNvPr id="34" name="مربع نص 33"/>
          <p:cNvSpPr txBox="1"/>
          <p:nvPr/>
        </p:nvSpPr>
        <p:spPr>
          <a:xfrm>
            <a:off x="2786050" y="4572008"/>
            <a:ext cx="714380" cy="400110"/>
          </a:xfrm>
          <a:prstGeom prst="rect">
            <a:avLst/>
          </a:prstGeom>
          <a:noFill/>
        </p:spPr>
        <p:txBody>
          <a:bodyPr wrap="square" rtlCol="1">
            <a:spAutoFit/>
          </a:bodyPr>
          <a:lstStyle/>
          <a:p>
            <a:r>
              <a:rPr lang="ar-SA" sz="2000" b="1" dirty="0" smtClean="0"/>
              <a:t>=</a:t>
            </a:r>
            <a:endParaRPr lang="ar-SA" sz="2000" b="1" dirty="0"/>
          </a:p>
        </p:txBody>
      </p:sp>
      <p:sp>
        <p:nvSpPr>
          <p:cNvPr id="38" name="مربع نص 37"/>
          <p:cNvSpPr txBox="1"/>
          <p:nvPr/>
        </p:nvSpPr>
        <p:spPr>
          <a:xfrm>
            <a:off x="1071538" y="4572008"/>
            <a:ext cx="714380" cy="400110"/>
          </a:xfrm>
          <a:prstGeom prst="rect">
            <a:avLst/>
          </a:prstGeom>
          <a:noFill/>
        </p:spPr>
        <p:txBody>
          <a:bodyPr wrap="square" rtlCol="1">
            <a:spAutoFit/>
          </a:bodyPr>
          <a:lstStyle/>
          <a:p>
            <a:r>
              <a:rPr lang="ar-SA" sz="2000" b="1" dirty="0" smtClean="0"/>
              <a:t>=</a:t>
            </a:r>
            <a:endParaRPr lang="ar-SA" sz="2000" b="1" dirty="0"/>
          </a:p>
        </p:txBody>
      </p:sp>
      <p:sp>
        <p:nvSpPr>
          <p:cNvPr id="40" name="مربع نص 39"/>
          <p:cNvSpPr txBox="1"/>
          <p:nvPr/>
        </p:nvSpPr>
        <p:spPr>
          <a:xfrm>
            <a:off x="8143900" y="3429000"/>
            <a:ext cx="785818" cy="400110"/>
          </a:xfrm>
          <a:prstGeom prst="rect">
            <a:avLst/>
          </a:prstGeom>
        </p:spPr>
        <p:style>
          <a:lnRef idx="1">
            <a:schemeClr val="accent2"/>
          </a:lnRef>
          <a:fillRef idx="3">
            <a:schemeClr val="accent2"/>
          </a:fillRef>
          <a:effectRef idx="2">
            <a:schemeClr val="accent2"/>
          </a:effectRef>
          <a:fontRef idx="minor">
            <a:schemeClr val="lt1"/>
          </a:fontRef>
        </p:style>
        <p:txBody>
          <a:bodyPr wrap="square" rtlCol="1">
            <a:spAutoFit/>
          </a:bodyPr>
          <a:lstStyle/>
          <a:p>
            <a:r>
              <a:rPr lang="ar-SA" sz="2000" b="1" dirty="0" smtClean="0">
                <a:solidFill>
                  <a:schemeClr val="tx1"/>
                </a:solidFill>
              </a:rPr>
              <a:t>الحل :</a:t>
            </a:r>
            <a:endParaRPr lang="ar-SA" sz="20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strips(down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strips(down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circle(in)">
                                      <p:cBhvr>
                                        <p:cTn id="27" dur="20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3" presetClass="entr" presetSubtype="16" fill="hold" grpId="0" nodeType="clickEffect">
                                  <p:stCondLst>
                                    <p:cond delay="0"/>
                                  </p:stCondLst>
                                  <p:childTnLst>
                                    <p:set>
                                      <p:cBhvr>
                                        <p:cTn id="31" dur="1" fill="hold">
                                          <p:stCondLst>
                                            <p:cond delay="0"/>
                                          </p:stCondLst>
                                        </p:cTn>
                                        <p:tgtEl>
                                          <p:spTgt spid="1028"/>
                                        </p:tgtEl>
                                        <p:attrNameLst>
                                          <p:attrName>style.visibility</p:attrName>
                                        </p:attrNameLst>
                                      </p:cBhvr>
                                      <p:to>
                                        <p:strVal val="visible"/>
                                      </p:to>
                                    </p:set>
                                    <p:animEffect transition="in" filter="plus(in)">
                                      <p:cBhvr>
                                        <p:cTn id="32" dur="2000"/>
                                        <p:tgtEl>
                                          <p:spTgt spid="1028"/>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strips(downLeft)">
                                      <p:cBhvr>
                                        <p:cTn id="37" dur="500"/>
                                        <p:tgtEl>
                                          <p:spTgt spid="17"/>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12" fill="hold" grpId="0" nodeType="click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strips(downLeft)">
                                      <p:cBhvr>
                                        <p:cTn id="42" dur="500"/>
                                        <p:tgtEl>
                                          <p:spTgt spid="40"/>
                                        </p:tgtEl>
                                      </p:cBhvr>
                                    </p:animEffect>
                                  </p:childTnLst>
                                </p:cTn>
                              </p:par>
                            </p:childTnLst>
                          </p:cTn>
                        </p:par>
                      </p:childTnLst>
                    </p:cTn>
                  </p:par>
                  <p:par>
                    <p:cTn id="43" fill="hold">
                      <p:stCondLst>
                        <p:cond delay="indefinite"/>
                      </p:stCondLst>
                      <p:childTnLst>
                        <p:par>
                          <p:cTn id="44" fill="hold">
                            <p:stCondLst>
                              <p:cond delay="0"/>
                            </p:stCondLst>
                            <p:childTnLst>
                              <p:par>
                                <p:cTn id="45" presetID="20" presetClass="entr" presetSubtype="0" fill="hold"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edge">
                                      <p:cBhvr>
                                        <p:cTn id="47" dur="2000"/>
                                        <p:tgtEl>
                                          <p:spTgt spid="9"/>
                                        </p:tgtEl>
                                      </p:cBhvr>
                                    </p:animEffect>
                                  </p:childTnLst>
                                </p:cTn>
                              </p:par>
                            </p:childTnLst>
                          </p:cTn>
                        </p:par>
                      </p:childTnLst>
                    </p:cTn>
                  </p:par>
                  <p:par>
                    <p:cTn id="48" fill="hold">
                      <p:stCondLst>
                        <p:cond delay="indefinite"/>
                      </p:stCondLst>
                      <p:childTnLst>
                        <p:par>
                          <p:cTn id="49" fill="hold">
                            <p:stCondLst>
                              <p:cond delay="0"/>
                            </p:stCondLst>
                            <p:childTnLst>
                              <p:par>
                                <p:cTn id="50" presetID="34" presetClass="entr" presetSubtype="0"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 from="(-#ppt_w/2)" to="(#ppt_x)" calcmode="lin" valueType="num">
                                      <p:cBhvr>
                                        <p:cTn id="52" dur="600" fill="hold">
                                          <p:stCondLst>
                                            <p:cond delay="0"/>
                                          </p:stCondLst>
                                        </p:cTn>
                                        <p:tgtEl>
                                          <p:spTgt spid="12"/>
                                        </p:tgtEl>
                                        <p:attrNameLst>
                                          <p:attrName>ppt_x</p:attrName>
                                        </p:attrNameLst>
                                      </p:cBhvr>
                                    </p:anim>
                                    <p:anim from="0" to="-1.0" calcmode="lin" valueType="num">
                                      <p:cBhvr>
                                        <p:cTn id="53" dur="200" decel="50000" autoRev="1" fill="hold">
                                          <p:stCondLst>
                                            <p:cond delay="600"/>
                                          </p:stCondLst>
                                        </p:cTn>
                                        <p:tgtEl>
                                          <p:spTgt spid="12"/>
                                        </p:tgtEl>
                                        <p:attrNameLst>
                                          <p:attrName>xshear</p:attrName>
                                        </p:attrNameLst>
                                      </p:cBhvr>
                                    </p:anim>
                                    <p:animScale>
                                      <p:cBhvr>
                                        <p:cTn id="54" dur="200" decel="100000" autoRev="1" fill="hold">
                                          <p:stCondLst>
                                            <p:cond delay="600"/>
                                          </p:stCondLst>
                                        </p:cTn>
                                        <p:tgtEl>
                                          <p:spTgt spid="12"/>
                                        </p:tgtEl>
                                      </p:cBhvr>
                                      <p:from x="100000" y="100000"/>
                                      <p:to x="80000" y="100000"/>
                                    </p:animScale>
                                    <p:anim by="(#ppt_h/3+#ppt_w*0.1)" calcmode="lin" valueType="num">
                                      <p:cBhvr additive="sum">
                                        <p:cTn id="55" dur="200" decel="100000" autoRev="1" fill="hold">
                                          <p:stCondLst>
                                            <p:cond delay="600"/>
                                          </p:stCondLst>
                                        </p:cTn>
                                        <p:tgtEl>
                                          <p:spTgt spid="12"/>
                                        </p:tgtEl>
                                        <p:attrNameLst>
                                          <p:attrName>ppt_x</p:attrName>
                                        </p:attrNameLst>
                                      </p:cBhvr>
                                    </p:anim>
                                  </p:childTnLst>
                                </p:cTn>
                              </p:par>
                            </p:childTnLst>
                          </p:cTn>
                        </p:par>
                      </p:childTnLst>
                    </p:cTn>
                  </p:par>
                  <p:par>
                    <p:cTn id="56" fill="hold">
                      <p:stCondLst>
                        <p:cond delay="indefinite"/>
                      </p:stCondLst>
                      <p:childTnLst>
                        <p:par>
                          <p:cTn id="57" fill="hold">
                            <p:stCondLst>
                              <p:cond delay="0"/>
                            </p:stCondLst>
                            <p:childTnLst>
                              <p:par>
                                <p:cTn id="58" presetID="50" presetClass="entr" presetSubtype="0" decel="100000" fill="hold" grpId="0" nodeType="click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p:cTn id="60" dur="1000" fill="hold"/>
                                        <p:tgtEl>
                                          <p:spTgt spid="13"/>
                                        </p:tgtEl>
                                        <p:attrNameLst>
                                          <p:attrName>ppt_w</p:attrName>
                                        </p:attrNameLst>
                                      </p:cBhvr>
                                      <p:tavLst>
                                        <p:tav tm="0">
                                          <p:val>
                                            <p:strVal val="#ppt_w+.3"/>
                                          </p:val>
                                        </p:tav>
                                        <p:tav tm="100000">
                                          <p:val>
                                            <p:strVal val="#ppt_w"/>
                                          </p:val>
                                        </p:tav>
                                      </p:tavLst>
                                    </p:anim>
                                    <p:anim calcmode="lin" valueType="num">
                                      <p:cBhvr>
                                        <p:cTn id="61" dur="1000" fill="hold"/>
                                        <p:tgtEl>
                                          <p:spTgt spid="13"/>
                                        </p:tgtEl>
                                        <p:attrNameLst>
                                          <p:attrName>ppt_h</p:attrName>
                                        </p:attrNameLst>
                                      </p:cBhvr>
                                      <p:tavLst>
                                        <p:tav tm="0">
                                          <p:val>
                                            <p:strVal val="#ppt_h"/>
                                          </p:val>
                                        </p:tav>
                                        <p:tav tm="100000">
                                          <p:val>
                                            <p:strVal val="#ppt_h"/>
                                          </p:val>
                                        </p:tav>
                                      </p:tavLst>
                                    </p:anim>
                                    <p:animEffect transition="in" filter="fade">
                                      <p:cBhvr>
                                        <p:cTn id="62" dur="1000"/>
                                        <p:tgtEl>
                                          <p:spTgt spid="13"/>
                                        </p:tgtEl>
                                      </p:cBhvr>
                                    </p:animEffect>
                                  </p:childTnLst>
                                </p:cTn>
                              </p:par>
                            </p:childTnLst>
                          </p:cTn>
                        </p:par>
                      </p:childTnLst>
                    </p:cTn>
                  </p:par>
                  <p:par>
                    <p:cTn id="63" fill="hold">
                      <p:stCondLst>
                        <p:cond delay="indefinite"/>
                      </p:stCondLst>
                      <p:childTnLst>
                        <p:par>
                          <p:cTn id="64" fill="hold">
                            <p:stCondLst>
                              <p:cond delay="0"/>
                            </p:stCondLst>
                            <p:childTnLst>
                              <p:par>
                                <p:cTn id="65" presetID="50" presetClass="entr" presetSubtype="0" decel="100000" fill="hold" grpId="0" nodeType="click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p:cTn id="67" dur="1000" fill="hold"/>
                                        <p:tgtEl>
                                          <p:spTgt spid="14"/>
                                        </p:tgtEl>
                                        <p:attrNameLst>
                                          <p:attrName>ppt_w</p:attrName>
                                        </p:attrNameLst>
                                      </p:cBhvr>
                                      <p:tavLst>
                                        <p:tav tm="0">
                                          <p:val>
                                            <p:strVal val="#ppt_w+.3"/>
                                          </p:val>
                                        </p:tav>
                                        <p:tav tm="100000">
                                          <p:val>
                                            <p:strVal val="#ppt_w"/>
                                          </p:val>
                                        </p:tav>
                                      </p:tavLst>
                                    </p:anim>
                                    <p:anim calcmode="lin" valueType="num">
                                      <p:cBhvr>
                                        <p:cTn id="68" dur="1000" fill="hold"/>
                                        <p:tgtEl>
                                          <p:spTgt spid="14"/>
                                        </p:tgtEl>
                                        <p:attrNameLst>
                                          <p:attrName>ppt_h</p:attrName>
                                        </p:attrNameLst>
                                      </p:cBhvr>
                                      <p:tavLst>
                                        <p:tav tm="0">
                                          <p:val>
                                            <p:strVal val="#ppt_h"/>
                                          </p:val>
                                        </p:tav>
                                        <p:tav tm="100000">
                                          <p:val>
                                            <p:strVal val="#ppt_h"/>
                                          </p:val>
                                        </p:tav>
                                      </p:tavLst>
                                    </p:anim>
                                    <p:animEffect transition="in" filter="fade">
                                      <p:cBhvr>
                                        <p:cTn id="69" dur="1000"/>
                                        <p:tgtEl>
                                          <p:spTgt spid="14"/>
                                        </p:tgtEl>
                                      </p:cBhvr>
                                    </p:animEffect>
                                  </p:childTnLst>
                                </p:cTn>
                              </p:par>
                            </p:childTnLst>
                          </p:cTn>
                        </p:par>
                      </p:childTnLst>
                    </p:cTn>
                  </p:par>
                  <p:par>
                    <p:cTn id="70" fill="hold">
                      <p:stCondLst>
                        <p:cond delay="indefinite"/>
                      </p:stCondLst>
                      <p:childTnLst>
                        <p:par>
                          <p:cTn id="71" fill="hold">
                            <p:stCondLst>
                              <p:cond delay="0"/>
                            </p:stCondLst>
                            <p:childTnLst>
                              <p:par>
                                <p:cTn id="72" presetID="50" presetClass="entr" presetSubtype="0" decel="100000" fill="hold" grpId="0" nodeType="clickEffect">
                                  <p:stCondLst>
                                    <p:cond delay="0"/>
                                  </p:stCondLst>
                                  <p:childTnLst>
                                    <p:set>
                                      <p:cBhvr>
                                        <p:cTn id="73" dur="1" fill="hold">
                                          <p:stCondLst>
                                            <p:cond delay="0"/>
                                          </p:stCondLst>
                                        </p:cTn>
                                        <p:tgtEl>
                                          <p:spTgt spid="16"/>
                                        </p:tgtEl>
                                        <p:attrNameLst>
                                          <p:attrName>style.visibility</p:attrName>
                                        </p:attrNameLst>
                                      </p:cBhvr>
                                      <p:to>
                                        <p:strVal val="visible"/>
                                      </p:to>
                                    </p:set>
                                    <p:anim calcmode="lin" valueType="num">
                                      <p:cBhvr>
                                        <p:cTn id="74" dur="1000" fill="hold"/>
                                        <p:tgtEl>
                                          <p:spTgt spid="16"/>
                                        </p:tgtEl>
                                        <p:attrNameLst>
                                          <p:attrName>ppt_w</p:attrName>
                                        </p:attrNameLst>
                                      </p:cBhvr>
                                      <p:tavLst>
                                        <p:tav tm="0">
                                          <p:val>
                                            <p:strVal val="#ppt_w+.3"/>
                                          </p:val>
                                        </p:tav>
                                        <p:tav tm="100000">
                                          <p:val>
                                            <p:strVal val="#ppt_w"/>
                                          </p:val>
                                        </p:tav>
                                      </p:tavLst>
                                    </p:anim>
                                    <p:anim calcmode="lin" valueType="num">
                                      <p:cBhvr>
                                        <p:cTn id="75" dur="1000" fill="hold"/>
                                        <p:tgtEl>
                                          <p:spTgt spid="16"/>
                                        </p:tgtEl>
                                        <p:attrNameLst>
                                          <p:attrName>ppt_h</p:attrName>
                                        </p:attrNameLst>
                                      </p:cBhvr>
                                      <p:tavLst>
                                        <p:tav tm="0">
                                          <p:val>
                                            <p:strVal val="#ppt_h"/>
                                          </p:val>
                                        </p:tav>
                                        <p:tav tm="100000">
                                          <p:val>
                                            <p:strVal val="#ppt_h"/>
                                          </p:val>
                                        </p:tav>
                                      </p:tavLst>
                                    </p:anim>
                                    <p:animEffect transition="in" filter="fade">
                                      <p:cBhvr>
                                        <p:cTn id="76" dur="1000"/>
                                        <p:tgtEl>
                                          <p:spTgt spid="16"/>
                                        </p:tgtEl>
                                      </p:cBhvr>
                                    </p:animEffect>
                                  </p:childTnLst>
                                </p:cTn>
                              </p:par>
                            </p:childTnLst>
                          </p:cTn>
                        </p:par>
                      </p:childTnLst>
                    </p:cTn>
                  </p:par>
                  <p:par>
                    <p:cTn id="77" fill="hold">
                      <p:stCondLst>
                        <p:cond delay="indefinite"/>
                      </p:stCondLst>
                      <p:childTnLst>
                        <p:par>
                          <p:cTn id="78" fill="hold">
                            <p:stCondLst>
                              <p:cond delay="0"/>
                            </p:stCondLst>
                            <p:childTnLst>
                              <p:par>
                                <p:cTn id="79" presetID="50" presetClass="entr" presetSubtype="0" decel="100000" fill="hold" grpId="0" nodeType="clickEffect">
                                  <p:stCondLst>
                                    <p:cond delay="0"/>
                                  </p:stCondLst>
                                  <p:childTnLst>
                                    <p:set>
                                      <p:cBhvr>
                                        <p:cTn id="80" dur="1" fill="hold">
                                          <p:stCondLst>
                                            <p:cond delay="0"/>
                                          </p:stCondLst>
                                        </p:cTn>
                                        <p:tgtEl>
                                          <p:spTgt spid="18"/>
                                        </p:tgtEl>
                                        <p:attrNameLst>
                                          <p:attrName>style.visibility</p:attrName>
                                        </p:attrNameLst>
                                      </p:cBhvr>
                                      <p:to>
                                        <p:strVal val="visible"/>
                                      </p:to>
                                    </p:set>
                                    <p:anim calcmode="lin" valueType="num">
                                      <p:cBhvr>
                                        <p:cTn id="81" dur="1000" fill="hold"/>
                                        <p:tgtEl>
                                          <p:spTgt spid="18"/>
                                        </p:tgtEl>
                                        <p:attrNameLst>
                                          <p:attrName>ppt_w</p:attrName>
                                        </p:attrNameLst>
                                      </p:cBhvr>
                                      <p:tavLst>
                                        <p:tav tm="0">
                                          <p:val>
                                            <p:strVal val="#ppt_w+.3"/>
                                          </p:val>
                                        </p:tav>
                                        <p:tav tm="100000">
                                          <p:val>
                                            <p:strVal val="#ppt_w"/>
                                          </p:val>
                                        </p:tav>
                                      </p:tavLst>
                                    </p:anim>
                                    <p:anim calcmode="lin" valueType="num">
                                      <p:cBhvr>
                                        <p:cTn id="82" dur="1000" fill="hold"/>
                                        <p:tgtEl>
                                          <p:spTgt spid="18"/>
                                        </p:tgtEl>
                                        <p:attrNameLst>
                                          <p:attrName>ppt_h</p:attrName>
                                        </p:attrNameLst>
                                      </p:cBhvr>
                                      <p:tavLst>
                                        <p:tav tm="0">
                                          <p:val>
                                            <p:strVal val="#ppt_h"/>
                                          </p:val>
                                        </p:tav>
                                        <p:tav tm="100000">
                                          <p:val>
                                            <p:strVal val="#ppt_h"/>
                                          </p:val>
                                        </p:tav>
                                      </p:tavLst>
                                    </p:anim>
                                    <p:animEffect transition="in" filter="fade">
                                      <p:cBhvr>
                                        <p:cTn id="83" dur="1000"/>
                                        <p:tgtEl>
                                          <p:spTgt spid="18"/>
                                        </p:tgtEl>
                                      </p:cBhvr>
                                    </p:animEffect>
                                  </p:childTnLst>
                                </p:cTn>
                              </p:par>
                            </p:childTnLst>
                          </p:cTn>
                        </p:par>
                      </p:childTnLst>
                    </p:cTn>
                  </p:par>
                  <p:par>
                    <p:cTn id="84" fill="hold">
                      <p:stCondLst>
                        <p:cond delay="indefinite"/>
                      </p:stCondLst>
                      <p:childTnLst>
                        <p:par>
                          <p:cTn id="85" fill="hold">
                            <p:stCondLst>
                              <p:cond delay="0"/>
                            </p:stCondLst>
                            <p:childTnLst>
                              <p:par>
                                <p:cTn id="86" presetID="50" presetClass="entr" presetSubtype="0" decel="100000" fill="hold" grpId="0" nodeType="clickEffect">
                                  <p:stCondLst>
                                    <p:cond delay="0"/>
                                  </p:stCondLst>
                                  <p:childTnLst>
                                    <p:set>
                                      <p:cBhvr>
                                        <p:cTn id="87" dur="1" fill="hold">
                                          <p:stCondLst>
                                            <p:cond delay="0"/>
                                          </p:stCondLst>
                                        </p:cTn>
                                        <p:tgtEl>
                                          <p:spTgt spid="15"/>
                                        </p:tgtEl>
                                        <p:attrNameLst>
                                          <p:attrName>style.visibility</p:attrName>
                                        </p:attrNameLst>
                                      </p:cBhvr>
                                      <p:to>
                                        <p:strVal val="visible"/>
                                      </p:to>
                                    </p:set>
                                    <p:anim calcmode="lin" valueType="num">
                                      <p:cBhvr>
                                        <p:cTn id="88" dur="1000" fill="hold"/>
                                        <p:tgtEl>
                                          <p:spTgt spid="15"/>
                                        </p:tgtEl>
                                        <p:attrNameLst>
                                          <p:attrName>ppt_w</p:attrName>
                                        </p:attrNameLst>
                                      </p:cBhvr>
                                      <p:tavLst>
                                        <p:tav tm="0">
                                          <p:val>
                                            <p:strVal val="#ppt_w+.3"/>
                                          </p:val>
                                        </p:tav>
                                        <p:tav tm="100000">
                                          <p:val>
                                            <p:strVal val="#ppt_w"/>
                                          </p:val>
                                        </p:tav>
                                      </p:tavLst>
                                    </p:anim>
                                    <p:anim calcmode="lin" valueType="num">
                                      <p:cBhvr>
                                        <p:cTn id="89" dur="1000" fill="hold"/>
                                        <p:tgtEl>
                                          <p:spTgt spid="15"/>
                                        </p:tgtEl>
                                        <p:attrNameLst>
                                          <p:attrName>ppt_h</p:attrName>
                                        </p:attrNameLst>
                                      </p:cBhvr>
                                      <p:tavLst>
                                        <p:tav tm="0">
                                          <p:val>
                                            <p:strVal val="#ppt_h"/>
                                          </p:val>
                                        </p:tav>
                                        <p:tav tm="100000">
                                          <p:val>
                                            <p:strVal val="#ppt_h"/>
                                          </p:val>
                                        </p:tav>
                                      </p:tavLst>
                                    </p:anim>
                                    <p:animEffect transition="in" filter="fade">
                                      <p:cBhvr>
                                        <p:cTn id="90" dur="1000"/>
                                        <p:tgtEl>
                                          <p:spTgt spid="15"/>
                                        </p:tgtEl>
                                      </p:cBhvr>
                                    </p:animEffect>
                                  </p:childTnLst>
                                </p:cTn>
                              </p:par>
                            </p:childTnLst>
                          </p:cTn>
                        </p:par>
                      </p:childTnLst>
                    </p:cTn>
                  </p:par>
                  <p:par>
                    <p:cTn id="91" fill="hold">
                      <p:stCondLst>
                        <p:cond delay="indefinite"/>
                      </p:stCondLst>
                      <p:childTnLst>
                        <p:par>
                          <p:cTn id="92" fill="hold">
                            <p:stCondLst>
                              <p:cond delay="0"/>
                            </p:stCondLst>
                            <p:childTnLst>
                              <p:par>
                                <p:cTn id="93" presetID="50" presetClass="entr" presetSubtype="0" decel="100000" fill="hold" nodeType="clickEffect">
                                  <p:stCondLst>
                                    <p:cond delay="0"/>
                                  </p:stCondLst>
                                  <p:childTnLst>
                                    <p:set>
                                      <p:cBhvr>
                                        <p:cTn id="94" dur="1" fill="hold">
                                          <p:stCondLst>
                                            <p:cond delay="0"/>
                                          </p:stCondLst>
                                        </p:cTn>
                                        <p:tgtEl>
                                          <p:spTgt spid="1027"/>
                                        </p:tgtEl>
                                        <p:attrNameLst>
                                          <p:attrName>style.visibility</p:attrName>
                                        </p:attrNameLst>
                                      </p:cBhvr>
                                      <p:to>
                                        <p:strVal val="visible"/>
                                      </p:to>
                                    </p:set>
                                    <p:anim calcmode="lin" valueType="num">
                                      <p:cBhvr>
                                        <p:cTn id="95" dur="1000" fill="hold"/>
                                        <p:tgtEl>
                                          <p:spTgt spid="1027"/>
                                        </p:tgtEl>
                                        <p:attrNameLst>
                                          <p:attrName>ppt_w</p:attrName>
                                        </p:attrNameLst>
                                      </p:cBhvr>
                                      <p:tavLst>
                                        <p:tav tm="0">
                                          <p:val>
                                            <p:strVal val="#ppt_w+.3"/>
                                          </p:val>
                                        </p:tav>
                                        <p:tav tm="100000">
                                          <p:val>
                                            <p:strVal val="#ppt_w"/>
                                          </p:val>
                                        </p:tav>
                                      </p:tavLst>
                                    </p:anim>
                                    <p:anim calcmode="lin" valueType="num">
                                      <p:cBhvr>
                                        <p:cTn id="96" dur="1000" fill="hold"/>
                                        <p:tgtEl>
                                          <p:spTgt spid="1027"/>
                                        </p:tgtEl>
                                        <p:attrNameLst>
                                          <p:attrName>ppt_h</p:attrName>
                                        </p:attrNameLst>
                                      </p:cBhvr>
                                      <p:tavLst>
                                        <p:tav tm="0">
                                          <p:val>
                                            <p:strVal val="#ppt_h"/>
                                          </p:val>
                                        </p:tav>
                                        <p:tav tm="100000">
                                          <p:val>
                                            <p:strVal val="#ppt_h"/>
                                          </p:val>
                                        </p:tav>
                                      </p:tavLst>
                                    </p:anim>
                                    <p:animEffect transition="in" filter="fade">
                                      <p:cBhvr>
                                        <p:cTn id="97" dur="1000"/>
                                        <p:tgtEl>
                                          <p:spTgt spid="1027"/>
                                        </p:tgtEl>
                                      </p:cBhvr>
                                    </p:animEffect>
                                  </p:childTnLst>
                                </p:cTn>
                              </p:par>
                            </p:childTnLst>
                          </p:cTn>
                        </p:par>
                      </p:childTnLst>
                    </p:cTn>
                  </p:par>
                  <p:par>
                    <p:cTn id="98" fill="hold">
                      <p:stCondLst>
                        <p:cond delay="indefinite"/>
                      </p:stCondLst>
                      <p:childTnLst>
                        <p:par>
                          <p:cTn id="99" fill="hold">
                            <p:stCondLst>
                              <p:cond delay="0"/>
                            </p:stCondLst>
                            <p:childTnLst>
                              <p:par>
                                <p:cTn id="100" presetID="34" presetClass="entr" presetSubtype="0" fill="hold" grpId="0" nodeType="clickEffect">
                                  <p:stCondLst>
                                    <p:cond delay="0"/>
                                  </p:stCondLst>
                                  <p:childTnLst>
                                    <p:set>
                                      <p:cBhvr>
                                        <p:cTn id="101" dur="1" fill="hold">
                                          <p:stCondLst>
                                            <p:cond delay="0"/>
                                          </p:stCondLst>
                                        </p:cTn>
                                        <p:tgtEl>
                                          <p:spTgt spid="20"/>
                                        </p:tgtEl>
                                        <p:attrNameLst>
                                          <p:attrName>style.visibility</p:attrName>
                                        </p:attrNameLst>
                                      </p:cBhvr>
                                      <p:to>
                                        <p:strVal val="visible"/>
                                      </p:to>
                                    </p:set>
                                    <p:anim from="(-#ppt_w/2)" to="(#ppt_x)" calcmode="lin" valueType="num">
                                      <p:cBhvr>
                                        <p:cTn id="102" dur="600" fill="hold">
                                          <p:stCondLst>
                                            <p:cond delay="0"/>
                                          </p:stCondLst>
                                        </p:cTn>
                                        <p:tgtEl>
                                          <p:spTgt spid="20"/>
                                        </p:tgtEl>
                                        <p:attrNameLst>
                                          <p:attrName>ppt_x</p:attrName>
                                        </p:attrNameLst>
                                      </p:cBhvr>
                                    </p:anim>
                                    <p:anim from="0" to="-1.0" calcmode="lin" valueType="num">
                                      <p:cBhvr>
                                        <p:cTn id="103" dur="200" decel="50000" autoRev="1" fill="hold">
                                          <p:stCondLst>
                                            <p:cond delay="600"/>
                                          </p:stCondLst>
                                        </p:cTn>
                                        <p:tgtEl>
                                          <p:spTgt spid="20"/>
                                        </p:tgtEl>
                                        <p:attrNameLst>
                                          <p:attrName>xshear</p:attrName>
                                        </p:attrNameLst>
                                      </p:cBhvr>
                                    </p:anim>
                                    <p:animScale>
                                      <p:cBhvr>
                                        <p:cTn id="104" dur="200" decel="100000" autoRev="1" fill="hold">
                                          <p:stCondLst>
                                            <p:cond delay="600"/>
                                          </p:stCondLst>
                                        </p:cTn>
                                        <p:tgtEl>
                                          <p:spTgt spid="20"/>
                                        </p:tgtEl>
                                      </p:cBhvr>
                                      <p:from x="100000" y="100000"/>
                                      <p:to x="80000" y="100000"/>
                                    </p:animScale>
                                    <p:anim by="(#ppt_h/3+#ppt_w*0.1)" calcmode="lin" valueType="num">
                                      <p:cBhvr additive="sum">
                                        <p:cTn id="105" dur="200" decel="100000" autoRev="1" fill="hold">
                                          <p:stCondLst>
                                            <p:cond delay="600"/>
                                          </p:stCondLst>
                                        </p:cTn>
                                        <p:tgtEl>
                                          <p:spTgt spid="20"/>
                                        </p:tgtEl>
                                        <p:attrNameLst>
                                          <p:attrName>ppt_x</p:attrName>
                                        </p:attrNameLst>
                                      </p:cBhvr>
                                    </p:anim>
                                  </p:childTnLst>
                                </p:cTn>
                              </p:par>
                            </p:childTnLst>
                          </p:cTn>
                        </p:par>
                      </p:childTnLst>
                    </p:cTn>
                  </p:par>
                  <p:par>
                    <p:cTn id="106" fill="hold">
                      <p:stCondLst>
                        <p:cond delay="indefinite"/>
                      </p:stCondLst>
                      <p:childTnLst>
                        <p:par>
                          <p:cTn id="107" fill="hold">
                            <p:stCondLst>
                              <p:cond delay="0"/>
                            </p:stCondLst>
                            <p:childTnLst>
                              <p:par>
                                <p:cTn id="108" presetID="50" presetClass="entr" presetSubtype="0" decel="100000" fill="hold" nodeType="clickEffect">
                                  <p:stCondLst>
                                    <p:cond delay="0"/>
                                  </p:stCondLst>
                                  <p:childTnLst>
                                    <p:set>
                                      <p:cBhvr>
                                        <p:cTn id="109" dur="1" fill="hold">
                                          <p:stCondLst>
                                            <p:cond delay="0"/>
                                          </p:stCondLst>
                                        </p:cTn>
                                        <p:tgtEl>
                                          <p:spTgt spid="1026"/>
                                        </p:tgtEl>
                                        <p:attrNameLst>
                                          <p:attrName>style.visibility</p:attrName>
                                        </p:attrNameLst>
                                      </p:cBhvr>
                                      <p:to>
                                        <p:strVal val="visible"/>
                                      </p:to>
                                    </p:set>
                                    <p:anim calcmode="lin" valueType="num">
                                      <p:cBhvr>
                                        <p:cTn id="110" dur="1000" fill="hold"/>
                                        <p:tgtEl>
                                          <p:spTgt spid="1026"/>
                                        </p:tgtEl>
                                        <p:attrNameLst>
                                          <p:attrName>ppt_w</p:attrName>
                                        </p:attrNameLst>
                                      </p:cBhvr>
                                      <p:tavLst>
                                        <p:tav tm="0">
                                          <p:val>
                                            <p:strVal val="#ppt_w+.3"/>
                                          </p:val>
                                        </p:tav>
                                        <p:tav tm="100000">
                                          <p:val>
                                            <p:strVal val="#ppt_w"/>
                                          </p:val>
                                        </p:tav>
                                      </p:tavLst>
                                    </p:anim>
                                    <p:anim calcmode="lin" valueType="num">
                                      <p:cBhvr>
                                        <p:cTn id="111" dur="1000" fill="hold"/>
                                        <p:tgtEl>
                                          <p:spTgt spid="1026"/>
                                        </p:tgtEl>
                                        <p:attrNameLst>
                                          <p:attrName>ppt_h</p:attrName>
                                        </p:attrNameLst>
                                      </p:cBhvr>
                                      <p:tavLst>
                                        <p:tav tm="0">
                                          <p:val>
                                            <p:strVal val="#ppt_h"/>
                                          </p:val>
                                        </p:tav>
                                        <p:tav tm="100000">
                                          <p:val>
                                            <p:strVal val="#ppt_h"/>
                                          </p:val>
                                        </p:tav>
                                      </p:tavLst>
                                    </p:anim>
                                    <p:animEffect transition="in" filter="fade">
                                      <p:cBhvr>
                                        <p:cTn id="112" dur="1000"/>
                                        <p:tgtEl>
                                          <p:spTgt spid="1026"/>
                                        </p:tgtEl>
                                      </p:cBhvr>
                                    </p:animEffect>
                                  </p:childTnLst>
                                </p:cTn>
                              </p:par>
                            </p:childTnLst>
                          </p:cTn>
                        </p:par>
                      </p:childTnLst>
                    </p:cTn>
                  </p:par>
                  <p:par>
                    <p:cTn id="113" fill="hold">
                      <p:stCondLst>
                        <p:cond delay="indefinite"/>
                      </p:stCondLst>
                      <p:childTnLst>
                        <p:par>
                          <p:cTn id="114" fill="hold">
                            <p:stCondLst>
                              <p:cond delay="0"/>
                            </p:stCondLst>
                            <p:childTnLst>
                              <p:par>
                                <p:cTn id="115" presetID="34" presetClass="entr" presetSubtype="0" fill="hold" grpId="0" nodeType="clickEffect">
                                  <p:stCondLst>
                                    <p:cond delay="0"/>
                                  </p:stCondLst>
                                  <p:childTnLst>
                                    <p:set>
                                      <p:cBhvr>
                                        <p:cTn id="116" dur="1" fill="hold">
                                          <p:stCondLst>
                                            <p:cond delay="0"/>
                                          </p:stCondLst>
                                        </p:cTn>
                                        <p:tgtEl>
                                          <p:spTgt spid="21"/>
                                        </p:tgtEl>
                                        <p:attrNameLst>
                                          <p:attrName>style.visibility</p:attrName>
                                        </p:attrNameLst>
                                      </p:cBhvr>
                                      <p:to>
                                        <p:strVal val="visible"/>
                                      </p:to>
                                    </p:set>
                                    <p:anim from="(-#ppt_w/2)" to="(#ppt_x)" calcmode="lin" valueType="num">
                                      <p:cBhvr>
                                        <p:cTn id="117" dur="600" fill="hold">
                                          <p:stCondLst>
                                            <p:cond delay="0"/>
                                          </p:stCondLst>
                                        </p:cTn>
                                        <p:tgtEl>
                                          <p:spTgt spid="21"/>
                                        </p:tgtEl>
                                        <p:attrNameLst>
                                          <p:attrName>ppt_x</p:attrName>
                                        </p:attrNameLst>
                                      </p:cBhvr>
                                    </p:anim>
                                    <p:anim from="0" to="-1.0" calcmode="lin" valueType="num">
                                      <p:cBhvr>
                                        <p:cTn id="118" dur="200" decel="50000" autoRev="1" fill="hold">
                                          <p:stCondLst>
                                            <p:cond delay="600"/>
                                          </p:stCondLst>
                                        </p:cTn>
                                        <p:tgtEl>
                                          <p:spTgt spid="21"/>
                                        </p:tgtEl>
                                        <p:attrNameLst>
                                          <p:attrName>xshear</p:attrName>
                                        </p:attrNameLst>
                                      </p:cBhvr>
                                    </p:anim>
                                    <p:animScale>
                                      <p:cBhvr>
                                        <p:cTn id="119" dur="200" decel="100000" autoRev="1" fill="hold">
                                          <p:stCondLst>
                                            <p:cond delay="600"/>
                                          </p:stCondLst>
                                        </p:cTn>
                                        <p:tgtEl>
                                          <p:spTgt spid="21"/>
                                        </p:tgtEl>
                                      </p:cBhvr>
                                      <p:from x="100000" y="100000"/>
                                      <p:to x="80000" y="100000"/>
                                    </p:animScale>
                                    <p:anim by="(#ppt_h/3+#ppt_w*0.1)" calcmode="lin" valueType="num">
                                      <p:cBhvr additive="sum">
                                        <p:cTn id="120" dur="200" decel="100000" autoRev="1" fill="hold">
                                          <p:stCondLst>
                                            <p:cond delay="600"/>
                                          </p:stCondLst>
                                        </p:cTn>
                                        <p:tgtEl>
                                          <p:spTgt spid="21"/>
                                        </p:tgtEl>
                                        <p:attrNameLst>
                                          <p:attrName>ppt_x</p:attrName>
                                        </p:attrNameLst>
                                      </p:cBhvr>
                                    </p:anim>
                                  </p:childTnLst>
                                </p:cTn>
                              </p:par>
                            </p:childTnLst>
                          </p:cTn>
                        </p:par>
                      </p:childTnLst>
                    </p:cTn>
                  </p:par>
                  <p:par>
                    <p:cTn id="121" fill="hold">
                      <p:stCondLst>
                        <p:cond delay="indefinite"/>
                      </p:stCondLst>
                      <p:childTnLst>
                        <p:par>
                          <p:cTn id="122" fill="hold">
                            <p:stCondLst>
                              <p:cond delay="0"/>
                            </p:stCondLst>
                            <p:childTnLst>
                              <p:par>
                                <p:cTn id="123" presetID="50" presetClass="entr" presetSubtype="0" decel="100000" fill="hold" nodeType="clickEffect">
                                  <p:stCondLst>
                                    <p:cond delay="0"/>
                                  </p:stCondLst>
                                  <p:childTnLst>
                                    <p:set>
                                      <p:cBhvr>
                                        <p:cTn id="124" dur="1" fill="hold">
                                          <p:stCondLst>
                                            <p:cond delay="0"/>
                                          </p:stCondLst>
                                        </p:cTn>
                                        <p:tgtEl>
                                          <p:spTgt spid="33"/>
                                        </p:tgtEl>
                                        <p:attrNameLst>
                                          <p:attrName>style.visibility</p:attrName>
                                        </p:attrNameLst>
                                      </p:cBhvr>
                                      <p:to>
                                        <p:strVal val="visible"/>
                                      </p:to>
                                    </p:set>
                                    <p:anim calcmode="lin" valueType="num">
                                      <p:cBhvr>
                                        <p:cTn id="125" dur="1000" fill="hold"/>
                                        <p:tgtEl>
                                          <p:spTgt spid="33"/>
                                        </p:tgtEl>
                                        <p:attrNameLst>
                                          <p:attrName>ppt_w</p:attrName>
                                        </p:attrNameLst>
                                      </p:cBhvr>
                                      <p:tavLst>
                                        <p:tav tm="0">
                                          <p:val>
                                            <p:strVal val="#ppt_w+.3"/>
                                          </p:val>
                                        </p:tav>
                                        <p:tav tm="100000">
                                          <p:val>
                                            <p:strVal val="#ppt_w"/>
                                          </p:val>
                                        </p:tav>
                                      </p:tavLst>
                                    </p:anim>
                                    <p:anim calcmode="lin" valueType="num">
                                      <p:cBhvr>
                                        <p:cTn id="126" dur="1000" fill="hold"/>
                                        <p:tgtEl>
                                          <p:spTgt spid="33"/>
                                        </p:tgtEl>
                                        <p:attrNameLst>
                                          <p:attrName>ppt_h</p:attrName>
                                        </p:attrNameLst>
                                      </p:cBhvr>
                                      <p:tavLst>
                                        <p:tav tm="0">
                                          <p:val>
                                            <p:strVal val="#ppt_h"/>
                                          </p:val>
                                        </p:tav>
                                        <p:tav tm="100000">
                                          <p:val>
                                            <p:strVal val="#ppt_h"/>
                                          </p:val>
                                        </p:tav>
                                      </p:tavLst>
                                    </p:anim>
                                    <p:animEffect transition="in" filter="fade">
                                      <p:cBhvr>
                                        <p:cTn id="127" dur="1000"/>
                                        <p:tgtEl>
                                          <p:spTgt spid="33"/>
                                        </p:tgtEl>
                                      </p:cBhvr>
                                    </p:animEffect>
                                  </p:childTnLst>
                                </p:cTn>
                              </p:par>
                            </p:childTnLst>
                          </p:cTn>
                        </p:par>
                      </p:childTnLst>
                    </p:cTn>
                  </p:par>
                  <p:par>
                    <p:cTn id="128" fill="hold">
                      <p:stCondLst>
                        <p:cond delay="indefinite"/>
                      </p:stCondLst>
                      <p:childTnLst>
                        <p:par>
                          <p:cTn id="129" fill="hold">
                            <p:stCondLst>
                              <p:cond delay="0"/>
                            </p:stCondLst>
                            <p:childTnLst>
                              <p:par>
                                <p:cTn id="130" presetID="13" presetClass="entr" presetSubtype="16" fill="hold" grpId="0" nodeType="clickEffect">
                                  <p:stCondLst>
                                    <p:cond delay="0"/>
                                  </p:stCondLst>
                                  <p:childTnLst>
                                    <p:set>
                                      <p:cBhvr>
                                        <p:cTn id="131" dur="1" fill="hold">
                                          <p:stCondLst>
                                            <p:cond delay="0"/>
                                          </p:stCondLst>
                                        </p:cTn>
                                        <p:tgtEl>
                                          <p:spTgt spid="34"/>
                                        </p:tgtEl>
                                        <p:attrNameLst>
                                          <p:attrName>style.visibility</p:attrName>
                                        </p:attrNameLst>
                                      </p:cBhvr>
                                      <p:to>
                                        <p:strVal val="visible"/>
                                      </p:to>
                                    </p:set>
                                    <p:animEffect transition="in" filter="plus(in)">
                                      <p:cBhvr>
                                        <p:cTn id="132" dur="2000"/>
                                        <p:tgtEl>
                                          <p:spTgt spid="34"/>
                                        </p:tgtEl>
                                      </p:cBhvr>
                                    </p:animEffect>
                                  </p:childTnLst>
                                </p:cTn>
                              </p:par>
                            </p:childTnLst>
                          </p:cTn>
                        </p:par>
                      </p:childTnLst>
                    </p:cTn>
                  </p:par>
                  <p:par>
                    <p:cTn id="133" fill="hold">
                      <p:stCondLst>
                        <p:cond delay="indefinite"/>
                      </p:stCondLst>
                      <p:childTnLst>
                        <p:par>
                          <p:cTn id="134" fill="hold">
                            <p:stCondLst>
                              <p:cond delay="0"/>
                            </p:stCondLst>
                            <p:childTnLst>
                              <p:par>
                                <p:cTn id="135" presetID="18" presetClass="entr" presetSubtype="12" fill="hold" nodeType="clickEffect">
                                  <p:stCondLst>
                                    <p:cond delay="0"/>
                                  </p:stCondLst>
                                  <p:childTnLst>
                                    <p:set>
                                      <p:cBhvr>
                                        <p:cTn id="136" dur="1" fill="hold">
                                          <p:stCondLst>
                                            <p:cond delay="0"/>
                                          </p:stCondLst>
                                        </p:cTn>
                                        <p:tgtEl>
                                          <p:spTgt spid="3"/>
                                        </p:tgtEl>
                                        <p:attrNameLst>
                                          <p:attrName>style.visibility</p:attrName>
                                        </p:attrNameLst>
                                      </p:cBhvr>
                                      <p:to>
                                        <p:strVal val="visible"/>
                                      </p:to>
                                    </p:set>
                                    <p:animEffect transition="in" filter="strips(downLeft)">
                                      <p:cBhvr>
                                        <p:cTn id="137" dur="500"/>
                                        <p:tgtEl>
                                          <p:spTgt spid="3"/>
                                        </p:tgtEl>
                                      </p:cBhvr>
                                    </p:animEffect>
                                  </p:childTnLst>
                                </p:cTn>
                              </p:par>
                            </p:childTnLst>
                          </p:cTn>
                        </p:par>
                      </p:childTnLst>
                    </p:cTn>
                  </p:par>
                  <p:par>
                    <p:cTn id="138" fill="hold">
                      <p:stCondLst>
                        <p:cond delay="indefinite"/>
                      </p:stCondLst>
                      <p:childTnLst>
                        <p:par>
                          <p:cTn id="139" fill="hold">
                            <p:stCondLst>
                              <p:cond delay="0"/>
                            </p:stCondLst>
                            <p:childTnLst>
                              <p:par>
                                <p:cTn id="140" presetID="18" presetClass="entr" presetSubtype="12" fill="hold" nodeType="clickEffect">
                                  <p:stCondLst>
                                    <p:cond delay="0"/>
                                  </p:stCondLst>
                                  <p:childTnLst>
                                    <p:set>
                                      <p:cBhvr>
                                        <p:cTn id="141" dur="1" fill="hold">
                                          <p:stCondLst>
                                            <p:cond delay="0"/>
                                          </p:stCondLst>
                                        </p:cTn>
                                        <p:tgtEl>
                                          <p:spTgt spid="24"/>
                                        </p:tgtEl>
                                        <p:attrNameLst>
                                          <p:attrName>style.visibility</p:attrName>
                                        </p:attrNameLst>
                                      </p:cBhvr>
                                      <p:to>
                                        <p:strVal val="visible"/>
                                      </p:to>
                                    </p:set>
                                    <p:animEffect transition="in" filter="strips(downLeft)">
                                      <p:cBhvr>
                                        <p:cTn id="142" dur="500"/>
                                        <p:tgtEl>
                                          <p:spTgt spid="24"/>
                                        </p:tgtEl>
                                      </p:cBhvr>
                                    </p:animEffect>
                                  </p:childTnLst>
                                </p:cTn>
                              </p:par>
                            </p:childTnLst>
                          </p:cTn>
                        </p:par>
                      </p:childTnLst>
                    </p:cTn>
                  </p:par>
                  <p:par>
                    <p:cTn id="143" fill="hold">
                      <p:stCondLst>
                        <p:cond delay="indefinite"/>
                      </p:stCondLst>
                      <p:childTnLst>
                        <p:par>
                          <p:cTn id="144" fill="hold">
                            <p:stCondLst>
                              <p:cond delay="0"/>
                            </p:stCondLst>
                            <p:childTnLst>
                              <p:par>
                                <p:cTn id="145" presetID="18" presetClass="entr" presetSubtype="12" fill="hold" nodeType="clickEffect">
                                  <p:stCondLst>
                                    <p:cond delay="0"/>
                                  </p:stCondLst>
                                  <p:childTnLst>
                                    <p:set>
                                      <p:cBhvr>
                                        <p:cTn id="146" dur="1" fill="hold">
                                          <p:stCondLst>
                                            <p:cond delay="0"/>
                                          </p:stCondLst>
                                        </p:cTn>
                                        <p:tgtEl>
                                          <p:spTgt spid="1029"/>
                                        </p:tgtEl>
                                        <p:attrNameLst>
                                          <p:attrName>style.visibility</p:attrName>
                                        </p:attrNameLst>
                                      </p:cBhvr>
                                      <p:to>
                                        <p:strVal val="visible"/>
                                      </p:to>
                                    </p:set>
                                    <p:animEffect transition="in" filter="strips(downLeft)">
                                      <p:cBhvr>
                                        <p:cTn id="147" dur="500"/>
                                        <p:tgtEl>
                                          <p:spTgt spid="1029"/>
                                        </p:tgtEl>
                                      </p:cBhvr>
                                    </p:animEffect>
                                  </p:childTnLst>
                                </p:cTn>
                              </p:par>
                            </p:childTnLst>
                          </p:cTn>
                        </p:par>
                      </p:childTnLst>
                    </p:cTn>
                  </p:par>
                  <p:par>
                    <p:cTn id="148" fill="hold">
                      <p:stCondLst>
                        <p:cond delay="indefinite"/>
                      </p:stCondLst>
                      <p:childTnLst>
                        <p:par>
                          <p:cTn id="149" fill="hold">
                            <p:stCondLst>
                              <p:cond delay="0"/>
                            </p:stCondLst>
                            <p:childTnLst>
                              <p:par>
                                <p:cTn id="150" presetID="18" presetClass="entr" presetSubtype="12" fill="hold" grpId="0" nodeType="clickEffect">
                                  <p:stCondLst>
                                    <p:cond delay="0"/>
                                  </p:stCondLst>
                                  <p:childTnLst>
                                    <p:set>
                                      <p:cBhvr>
                                        <p:cTn id="151" dur="1" fill="hold">
                                          <p:stCondLst>
                                            <p:cond delay="0"/>
                                          </p:stCondLst>
                                        </p:cTn>
                                        <p:tgtEl>
                                          <p:spTgt spid="38"/>
                                        </p:tgtEl>
                                        <p:attrNameLst>
                                          <p:attrName>style.visibility</p:attrName>
                                        </p:attrNameLst>
                                      </p:cBhvr>
                                      <p:to>
                                        <p:strVal val="visible"/>
                                      </p:to>
                                    </p:set>
                                    <p:animEffect transition="in" filter="strips(downLeft)">
                                      <p:cBhvr>
                                        <p:cTn id="152" dur="500"/>
                                        <p:tgtEl>
                                          <p:spTgt spid="38"/>
                                        </p:tgtEl>
                                      </p:cBhvr>
                                    </p:animEffect>
                                  </p:childTnLst>
                                </p:cTn>
                              </p:par>
                            </p:childTnLst>
                          </p:cTn>
                        </p:par>
                      </p:childTnLst>
                    </p:cTn>
                  </p:par>
                  <p:par>
                    <p:cTn id="153" fill="hold">
                      <p:stCondLst>
                        <p:cond delay="indefinite"/>
                      </p:stCondLst>
                      <p:childTnLst>
                        <p:par>
                          <p:cTn id="154" fill="hold">
                            <p:stCondLst>
                              <p:cond delay="0"/>
                            </p:stCondLst>
                            <p:childTnLst>
                              <p:par>
                                <p:cTn id="155" presetID="18" presetClass="entr" presetSubtype="12" fill="hold" grpId="0" nodeType="clickEffect">
                                  <p:stCondLst>
                                    <p:cond delay="0"/>
                                  </p:stCondLst>
                                  <p:childTnLst>
                                    <p:set>
                                      <p:cBhvr>
                                        <p:cTn id="156" dur="1" fill="hold">
                                          <p:stCondLst>
                                            <p:cond delay="0"/>
                                          </p:stCondLst>
                                        </p:cTn>
                                        <p:tgtEl>
                                          <p:spTgt spid="30"/>
                                        </p:tgtEl>
                                        <p:attrNameLst>
                                          <p:attrName>style.visibility</p:attrName>
                                        </p:attrNameLst>
                                      </p:cBhvr>
                                      <p:to>
                                        <p:strVal val="visible"/>
                                      </p:to>
                                    </p:set>
                                    <p:animEffect transition="in" filter="strips(downLeft)">
                                      <p:cBhvr>
                                        <p:cTn id="157" dur="500"/>
                                        <p:tgtEl>
                                          <p:spTgt spid="30"/>
                                        </p:tgtEl>
                                      </p:cBhvr>
                                    </p:animEffect>
                                  </p:childTnLst>
                                </p:cTn>
                              </p:par>
                            </p:childTnLst>
                          </p:cTn>
                        </p:par>
                      </p:childTnLst>
                    </p:cTn>
                  </p:par>
                  <p:par>
                    <p:cTn id="158" fill="hold">
                      <p:stCondLst>
                        <p:cond delay="indefinite"/>
                      </p:stCondLst>
                      <p:childTnLst>
                        <p:par>
                          <p:cTn id="159" fill="hold">
                            <p:stCondLst>
                              <p:cond delay="0"/>
                            </p:stCondLst>
                            <p:childTnLst>
                              <p:par>
                                <p:cTn id="160" presetID="18" presetClass="entr" presetSubtype="12" fill="hold" nodeType="clickEffect">
                                  <p:stCondLst>
                                    <p:cond delay="0"/>
                                  </p:stCondLst>
                                  <p:childTnLst>
                                    <p:set>
                                      <p:cBhvr>
                                        <p:cTn id="161" dur="1" fill="hold">
                                          <p:stCondLst>
                                            <p:cond delay="0"/>
                                          </p:stCondLst>
                                        </p:cTn>
                                        <p:tgtEl>
                                          <p:spTgt spid="28"/>
                                        </p:tgtEl>
                                        <p:attrNameLst>
                                          <p:attrName>style.visibility</p:attrName>
                                        </p:attrNameLst>
                                      </p:cBhvr>
                                      <p:to>
                                        <p:strVal val="visible"/>
                                      </p:to>
                                    </p:set>
                                    <p:animEffect transition="in" filter="strips(downLeft)">
                                      <p:cBhvr>
                                        <p:cTn id="162" dur="500"/>
                                        <p:tgtEl>
                                          <p:spTgt spid="28"/>
                                        </p:tgtEl>
                                      </p:cBhvr>
                                    </p:animEffect>
                                  </p:childTnLst>
                                </p:cTn>
                              </p:par>
                            </p:childTnLst>
                          </p:cTn>
                        </p:par>
                      </p:childTnLst>
                    </p:cTn>
                  </p:par>
                  <p:par>
                    <p:cTn id="163" fill="hold">
                      <p:stCondLst>
                        <p:cond delay="indefinite"/>
                      </p:stCondLst>
                      <p:childTnLst>
                        <p:par>
                          <p:cTn id="164" fill="hold">
                            <p:stCondLst>
                              <p:cond delay="0"/>
                            </p:stCondLst>
                            <p:childTnLst>
                              <p:par>
                                <p:cTn id="165" presetID="18" presetClass="entr" presetSubtype="12" fill="hold" grpId="0" nodeType="clickEffect">
                                  <p:stCondLst>
                                    <p:cond delay="0"/>
                                  </p:stCondLst>
                                  <p:childTnLst>
                                    <p:set>
                                      <p:cBhvr>
                                        <p:cTn id="166" dur="1" fill="hold">
                                          <p:stCondLst>
                                            <p:cond delay="0"/>
                                          </p:stCondLst>
                                        </p:cTn>
                                        <p:tgtEl>
                                          <p:spTgt spid="31"/>
                                        </p:tgtEl>
                                        <p:attrNameLst>
                                          <p:attrName>style.visibility</p:attrName>
                                        </p:attrNameLst>
                                      </p:cBhvr>
                                      <p:to>
                                        <p:strVal val="visible"/>
                                      </p:to>
                                    </p:set>
                                    <p:animEffect transition="in" filter="strips(downLeft)">
                                      <p:cBhvr>
                                        <p:cTn id="167" dur="500"/>
                                        <p:tgtEl>
                                          <p:spTgt spid="31"/>
                                        </p:tgtEl>
                                      </p:cBhvr>
                                    </p:animEffect>
                                  </p:childTnLst>
                                </p:cTn>
                              </p:par>
                            </p:childTnLst>
                          </p:cTn>
                        </p:par>
                      </p:childTnLst>
                    </p:cTn>
                  </p:par>
                  <p:par>
                    <p:cTn id="168" fill="hold">
                      <p:stCondLst>
                        <p:cond delay="indefinite"/>
                      </p:stCondLst>
                      <p:childTnLst>
                        <p:par>
                          <p:cTn id="169" fill="hold">
                            <p:stCondLst>
                              <p:cond delay="0"/>
                            </p:stCondLst>
                            <p:childTnLst>
                              <p:par>
                                <p:cTn id="170" presetID="18" presetClass="entr" presetSubtype="12" fill="hold" nodeType="clickEffect">
                                  <p:stCondLst>
                                    <p:cond delay="0"/>
                                  </p:stCondLst>
                                  <p:childTnLst>
                                    <p:set>
                                      <p:cBhvr>
                                        <p:cTn id="171" dur="1" fill="hold">
                                          <p:stCondLst>
                                            <p:cond delay="0"/>
                                          </p:stCondLst>
                                        </p:cTn>
                                        <p:tgtEl>
                                          <p:spTgt spid="1030"/>
                                        </p:tgtEl>
                                        <p:attrNameLst>
                                          <p:attrName>style.visibility</p:attrName>
                                        </p:attrNameLst>
                                      </p:cBhvr>
                                      <p:to>
                                        <p:strVal val="visible"/>
                                      </p:to>
                                    </p:set>
                                    <p:animEffect transition="in" filter="strips(downLeft)">
                                      <p:cBhvr>
                                        <p:cTn id="172" dur="500"/>
                                        <p:tgtEl>
                                          <p:spTgt spid="1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p:bldP spid="7" grpId="0" animBg="1"/>
      <p:bldP spid="8" grpId="0"/>
      <p:bldP spid="1028" grpId="0" animBg="1"/>
      <p:bldP spid="12" grpId="0"/>
      <p:bldP spid="13" grpId="0"/>
      <p:bldP spid="14" grpId="0"/>
      <p:bldP spid="15" grpId="0"/>
      <p:bldP spid="16" grpId="0"/>
      <p:bldP spid="18" grpId="0"/>
      <p:bldP spid="20" grpId="0"/>
      <p:bldP spid="21" grpId="0"/>
      <p:bldP spid="30" grpId="0"/>
      <p:bldP spid="31" grpId="0"/>
      <p:bldP spid="34" grpId="0"/>
      <p:bldP spid="38" grpId="0"/>
      <p:bldP spid="4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2857488" y="285728"/>
            <a:ext cx="6143668" cy="1143008"/>
          </a:xfrm>
          <a:prstGeom prst="rect">
            <a:avLst/>
          </a:prstGeom>
        </p:spPr>
        <p:style>
          <a:lnRef idx="1">
            <a:schemeClr val="accent3"/>
          </a:lnRef>
          <a:fillRef idx="2">
            <a:schemeClr val="accent3"/>
          </a:fillRef>
          <a:effectRef idx="1">
            <a:schemeClr val="accent3"/>
          </a:effectRef>
          <a:fontRef idx="minor">
            <a:schemeClr val="dk1"/>
          </a:fontRef>
        </p:style>
        <p:txBody>
          <a:bodyPr>
            <a:norm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sz="2000" b="1" i="0" u="sng" strike="noStrike" kern="1200" cap="none" spc="0" normalizeH="0" baseline="0" noProof="0" dirty="0" smtClean="0">
                <a:ln>
                  <a:noFill/>
                </a:ln>
                <a:solidFill>
                  <a:srgbClr val="FF0000"/>
                </a:solidFill>
                <a:effectLst/>
                <a:uLnTx/>
                <a:uFillTx/>
                <a:latin typeface="+mn-lt"/>
                <a:ea typeface="+mn-ea"/>
                <a:cs typeface="+mn-cs"/>
              </a:rPr>
              <a:t>مثال : </a:t>
            </a:r>
            <a:r>
              <a:rPr kumimoji="0" lang="ar-SA" sz="2000" b="0" i="0" u="none" strike="noStrike" kern="1200" cap="none" spc="0" normalizeH="0" baseline="0" noProof="0" dirty="0" smtClean="0">
                <a:ln>
                  <a:noFill/>
                </a:ln>
                <a:solidFill>
                  <a:schemeClr val="dk1"/>
                </a:solidFill>
                <a:effectLst/>
                <a:uLnTx/>
                <a:uFillTx/>
                <a:latin typeface="+mn-lt"/>
                <a:ea typeface="+mn-ea"/>
                <a:cs typeface="+mn-cs"/>
              </a:rPr>
              <a:t>البيانات في الجدول التكراري المقابل</a:t>
            </a:r>
            <a:r>
              <a:rPr kumimoji="0" lang="ar-SA" sz="2000" b="0" i="0" u="none" strike="noStrike" kern="1200" cap="none" spc="0" normalizeH="0" noProof="0" dirty="0" smtClean="0">
                <a:ln>
                  <a:noFill/>
                </a:ln>
                <a:solidFill>
                  <a:schemeClr val="dk1"/>
                </a:solidFill>
                <a:effectLst/>
                <a:uLnTx/>
                <a:uFillTx/>
                <a:latin typeface="+mn-lt"/>
                <a:ea typeface="+mn-ea"/>
                <a:cs typeface="+mn-cs"/>
              </a:rPr>
              <a:t> </a:t>
            </a:r>
            <a:r>
              <a:rPr kumimoji="0" lang="ar-SA" sz="2000" b="0" i="0" u="none" strike="noStrike" kern="1200" cap="none" spc="0" normalizeH="0" baseline="0" noProof="0" dirty="0" smtClean="0">
                <a:ln>
                  <a:noFill/>
                </a:ln>
                <a:solidFill>
                  <a:schemeClr val="dk1"/>
                </a:solidFill>
                <a:effectLst/>
                <a:uLnTx/>
                <a:uFillTx/>
                <a:latin typeface="+mn-lt"/>
                <a:ea typeface="+mn-ea"/>
                <a:cs typeface="+mn-cs"/>
              </a:rPr>
              <a:t>تمثل الأجر اليومي لثمانين عاملاً في أحد المصانع بالريال .</a:t>
            </a:r>
          </a:p>
          <a:p>
            <a:pPr marL="0" marR="0" lvl="0" indent="0" algn="r" defTabSz="914400" rtl="1" eaLnBrk="1" fontAlgn="auto" latinLnBrk="0" hangingPunct="1">
              <a:lnSpc>
                <a:spcPct val="100000"/>
              </a:lnSpc>
              <a:spcBef>
                <a:spcPct val="0"/>
              </a:spcBef>
              <a:spcAft>
                <a:spcPts val="0"/>
              </a:spcAft>
              <a:buClrTx/>
              <a:buSzTx/>
              <a:buFontTx/>
              <a:buNone/>
              <a:tabLst/>
              <a:defRPr/>
            </a:pPr>
            <a:r>
              <a:rPr lang="ar-SA" sz="2000" dirty="0" smtClean="0"/>
              <a:t>اوجد الوسط الحسابي لأجور العمال ؟ </a:t>
            </a:r>
            <a:endParaRPr kumimoji="0" lang="ar-SA" sz="2000" b="0" i="0" u="none" strike="noStrike" kern="1200" cap="none" spc="0" normalizeH="0" baseline="0" noProof="0" dirty="0" smtClean="0">
              <a:ln>
                <a:noFill/>
              </a:ln>
              <a:solidFill>
                <a:schemeClr val="dk1"/>
              </a:solidFill>
              <a:effectLst/>
              <a:uLnTx/>
              <a:uFillTx/>
              <a:latin typeface="+mn-lt"/>
              <a:ea typeface="+mn-ea"/>
              <a:cs typeface="+mn-cs"/>
            </a:endParaRPr>
          </a:p>
          <a:p>
            <a:pPr marL="0" marR="0" lvl="0" indent="0" algn="r" defTabSz="914400" rtl="1" eaLnBrk="1" fontAlgn="auto" latinLnBrk="0" hangingPunct="1">
              <a:lnSpc>
                <a:spcPct val="100000"/>
              </a:lnSpc>
              <a:spcBef>
                <a:spcPct val="0"/>
              </a:spcBef>
              <a:spcAft>
                <a:spcPts val="0"/>
              </a:spcAft>
              <a:buClrTx/>
              <a:buSzTx/>
              <a:buFontTx/>
              <a:buNone/>
              <a:tabLst/>
              <a:defRPr/>
            </a:pPr>
            <a:endParaRPr kumimoji="0" lang="ar-SA" sz="2800" b="0" i="0" u="none" strike="noStrike" kern="1200" cap="none" spc="0" normalizeH="0" noProof="0" dirty="0">
              <a:ln>
                <a:noFill/>
              </a:ln>
              <a:solidFill>
                <a:schemeClr val="dk1"/>
              </a:solidFill>
              <a:effectLst/>
              <a:uLnTx/>
              <a:uFillTx/>
              <a:latin typeface="+mn-lt"/>
              <a:ea typeface="+mn-ea"/>
              <a:cs typeface="+mn-cs"/>
            </a:endParaRPr>
          </a:p>
        </p:txBody>
      </p:sp>
      <p:graphicFrame>
        <p:nvGraphicFramePr>
          <p:cNvPr id="5" name="جدول 4"/>
          <p:cNvGraphicFramePr>
            <a:graphicFrameLocks noGrp="1"/>
          </p:cNvGraphicFramePr>
          <p:nvPr/>
        </p:nvGraphicFramePr>
        <p:xfrm>
          <a:off x="214282" y="142852"/>
          <a:ext cx="2564733" cy="3498300"/>
        </p:xfrm>
        <a:graphic>
          <a:graphicData uri="http://schemas.openxmlformats.org/drawingml/2006/table">
            <a:tbl>
              <a:tblPr rtl="1" firstRow="1" bandRow="1">
                <a:tableStyleId>{912C8C85-51F0-491E-9774-3900AFEF0FD7}</a:tableStyleId>
              </a:tblPr>
              <a:tblGrid>
                <a:gridCol w="1042314"/>
                <a:gridCol w="1522419"/>
              </a:tblGrid>
              <a:tr h="388700">
                <a:tc>
                  <a:txBody>
                    <a:bodyPr/>
                    <a:lstStyle/>
                    <a:p>
                      <a:pPr algn="ctr" rtl="1"/>
                      <a:r>
                        <a:rPr lang="ar-SA" sz="1600" dirty="0" smtClean="0">
                          <a:solidFill>
                            <a:schemeClr val="tx1"/>
                          </a:solidFill>
                        </a:rPr>
                        <a:t>الفئات </a:t>
                      </a:r>
                      <a:endParaRPr lang="ar-SA"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dirty="0" smtClean="0">
                          <a:solidFill>
                            <a:schemeClr val="tx1"/>
                          </a:solidFill>
                        </a:rPr>
                        <a:t> التكرار</a:t>
                      </a:r>
                      <a:endParaRPr lang="ar-S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8700">
                <a:tc>
                  <a:txBody>
                    <a:bodyPr/>
                    <a:lstStyle/>
                    <a:p>
                      <a:pPr algn="ctr" rtl="1"/>
                      <a:r>
                        <a:rPr lang="ar-SA" b="1" dirty="0" smtClean="0"/>
                        <a:t>50 -</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b="1" dirty="0" smtClean="0"/>
                        <a:t>8</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8700">
                <a:tc>
                  <a:txBody>
                    <a:bodyPr/>
                    <a:lstStyle/>
                    <a:p>
                      <a:pPr algn="ctr" rtl="1"/>
                      <a:r>
                        <a:rPr lang="ar-SA" b="1" dirty="0" smtClean="0"/>
                        <a:t>60 -</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b="1" dirty="0" smtClean="0"/>
                        <a:t>12</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8700">
                <a:tc>
                  <a:txBody>
                    <a:bodyPr/>
                    <a:lstStyle/>
                    <a:p>
                      <a:pPr algn="ctr" rtl="1"/>
                      <a:r>
                        <a:rPr lang="ar-SA" b="1" dirty="0" smtClean="0"/>
                        <a:t>70 -</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b="1" dirty="0" smtClean="0"/>
                        <a:t>14</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8700">
                <a:tc>
                  <a:txBody>
                    <a:bodyPr/>
                    <a:lstStyle/>
                    <a:p>
                      <a:pPr algn="ctr" rtl="1"/>
                      <a:r>
                        <a:rPr lang="ar-SA" b="1" dirty="0" smtClean="0"/>
                        <a:t>80 -</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b="1" dirty="0" smtClean="0"/>
                        <a:t>24</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8700">
                <a:tc>
                  <a:txBody>
                    <a:bodyPr/>
                    <a:lstStyle/>
                    <a:p>
                      <a:pPr algn="ctr" rtl="1"/>
                      <a:r>
                        <a:rPr lang="ar-SA" b="1" dirty="0" smtClean="0"/>
                        <a:t>90 -</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b="1" dirty="0" smtClean="0"/>
                        <a:t>8</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8700">
                <a:tc>
                  <a:txBody>
                    <a:bodyPr/>
                    <a:lstStyle/>
                    <a:p>
                      <a:pPr algn="ctr" rtl="1"/>
                      <a:r>
                        <a:rPr lang="ar-SA" b="1" dirty="0" smtClean="0"/>
                        <a:t>100 -</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b="1" dirty="0" smtClean="0"/>
                        <a:t>8</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8700">
                <a:tc>
                  <a:txBody>
                    <a:bodyPr/>
                    <a:lstStyle/>
                    <a:p>
                      <a:pPr algn="ctr" rtl="1"/>
                      <a:r>
                        <a:rPr lang="ar-SA" b="1" dirty="0" smtClean="0"/>
                        <a:t>110 -</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b="1" dirty="0" smtClean="0"/>
                        <a:t>6</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8700">
                <a:tc>
                  <a:txBody>
                    <a:bodyPr/>
                    <a:lstStyle/>
                    <a:p>
                      <a:pPr algn="ctr" rtl="1"/>
                      <a:r>
                        <a:rPr lang="ar-SA" b="1" dirty="0" smtClean="0"/>
                        <a:t>المجموع</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b="1" dirty="0" smtClean="0"/>
                        <a:t>80</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6" name="جدول 5"/>
          <p:cNvGraphicFramePr>
            <a:graphicFrameLocks noGrp="1"/>
          </p:cNvGraphicFramePr>
          <p:nvPr/>
        </p:nvGraphicFramePr>
        <p:xfrm>
          <a:off x="3889724" y="2786058"/>
          <a:ext cx="5032959" cy="3786748"/>
        </p:xfrm>
        <a:graphic>
          <a:graphicData uri="http://schemas.openxmlformats.org/drawingml/2006/table">
            <a:tbl>
              <a:tblPr rtl="1" firstRow="1" bandRow="1">
                <a:tableStyleId>{912C8C85-51F0-491E-9774-3900AFEF0FD7}</a:tableStyleId>
              </a:tblPr>
              <a:tblGrid>
                <a:gridCol w="907005"/>
                <a:gridCol w="1117938"/>
                <a:gridCol w="1215878"/>
                <a:gridCol w="1792138"/>
              </a:tblGrid>
              <a:tr h="651508">
                <a:tc>
                  <a:txBody>
                    <a:bodyPr/>
                    <a:lstStyle/>
                    <a:p>
                      <a:pPr algn="ctr" rtl="1"/>
                      <a:r>
                        <a:rPr lang="ar-SA" sz="1600" dirty="0" smtClean="0">
                          <a:solidFill>
                            <a:schemeClr val="tx1"/>
                          </a:solidFill>
                        </a:rPr>
                        <a:t>الفئات </a:t>
                      </a:r>
                      <a:endParaRPr lang="ar-SA"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dirty="0" smtClean="0">
                          <a:solidFill>
                            <a:schemeClr val="tx1"/>
                          </a:solidFill>
                        </a:rPr>
                        <a:t> التكرار</a:t>
                      </a:r>
                    </a:p>
                    <a:p>
                      <a:pPr algn="ctr" rtl="1"/>
                      <a:r>
                        <a:rPr lang="ar-SA" dirty="0" smtClean="0">
                          <a:solidFill>
                            <a:schemeClr val="tx1"/>
                          </a:solidFill>
                        </a:rPr>
                        <a:t>( </a:t>
                      </a:r>
                      <a:r>
                        <a:rPr lang="ar-SA" dirty="0" err="1" smtClean="0">
                          <a:solidFill>
                            <a:schemeClr val="tx1"/>
                          </a:solidFill>
                        </a:rPr>
                        <a:t>ك</a:t>
                      </a:r>
                      <a:r>
                        <a:rPr lang="ar-SA" dirty="0" smtClean="0">
                          <a:solidFill>
                            <a:schemeClr val="tx1"/>
                          </a:solidFill>
                        </a:rPr>
                        <a:t> )</a:t>
                      </a:r>
                      <a:endParaRPr lang="ar-S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dirty="0" smtClean="0">
                          <a:solidFill>
                            <a:schemeClr val="tx1"/>
                          </a:solidFill>
                        </a:rPr>
                        <a:t>مراكز</a:t>
                      </a:r>
                      <a:r>
                        <a:rPr lang="ar-SA" baseline="0" dirty="0" smtClean="0">
                          <a:solidFill>
                            <a:schemeClr val="tx1"/>
                          </a:solidFill>
                        </a:rPr>
                        <a:t> الفئات</a:t>
                      </a:r>
                    </a:p>
                    <a:p>
                      <a:pPr algn="ctr" rtl="1"/>
                      <a:r>
                        <a:rPr lang="ar-SA" baseline="0" dirty="0" smtClean="0">
                          <a:solidFill>
                            <a:schemeClr val="tx1"/>
                          </a:solidFill>
                        </a:rPr>
                        <a:t>( </a:t>
                      </a:r>
                      <a:r>
                        <a:rPr lang="ar-SA" baseline="0" dirty="0" err="1" smtClean="0">
                          <a:solidFill>
                            <a:schemeClr val="tx1"/>
                          </a:solidFill>
                        </a:rPr>
                        <a:t>س</a:t>
                      </a:r>
                      <a:r>
                        <a:rPr lang="ar-SA" baseline="0" dirty="0" smtClean="0">
                          <a:solidFill>
                            <a:schemeClr val="tx1"/>
                          </a:solidFill>
                        </a:rPr>
                        <a:t> ) </a:t>
                      </a:r>
                      <a:endParaRPr lang="ar-S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dirty="0" smtClean="0">
                          <a:solidFill>
                            <a:schemeClr val="tx1"/>
                          </a:solidFill>
                        </a:rPr>
                        <a:t>س×ك</a:t>
                      </a:r>
                      <a:endParaRPr lang="ar-S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5640">
                <a:tc>
                  <a:txBody>
                    <a:bodyPr/>
                    <a:lstStyle/>
                    <a:p>
                      <a:pPr algn="ctr" rtl="1"/>
                      <a:r>
                        <a:rPr lang="ar-SA" b="1" dirty="0" smtClean="0"/>
                        <a:t>50 -</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b="1" dirty="0" smtClean="0"/>
                        <a:t>8</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5640">
                <a:tc>
                  <a:txBody>
                    <a:bodyPr/>
                    <a:lstStyle/>
                    <a:p>
                      <a:pPr algn="ctr" rtl="1"/>
                      <a:r>
                        <a:rPr lang="ar-SA" b="1" dirty="0" smtClean="0"/>
                        <a:t>60 -</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b="1" dirty="0" smtClean="0"/>
                        <a:t>12</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5640">
                <a:tc>
                  <a:txBody>
                    <a:bodyPr/>
                    <a:lstStyle/>
                    <a:p>
                      <a:pPr algn="ctr" rtl="1"/>
                      <a:r>
                        <a:rPr lang="ar-SA" b="1" dirty="0" smtClean="0"/>
                        <a:t>70 -</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b="1" dirty="0" smtClean="0"/>
                        <a:t>14</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5640">
                <a:tc>
                  <a:txBody>
                    <a:bodyPr/>
                    <a:lstStyle/>
                    <a:p>
                      <a:pPr algn="ctr" rtl="1"/>
                      <a:r>
                        <a:rPr lang="ar-SA" b="1" dirty="0" smtClean="0"/>
                        <a:t>80 -</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b="1" dirty="0" smtClean="0"/>
                        <a:t>24</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5640">
                <a:tc>
                  <a:txBody>
                    <a:bodyPr/>
                    <a:lstStyle/>
                    <a:p>
                      <a:pPr algn="ctr" rtl="1"/>
                      <a:r>
                        <a:rPr lang="ar-SA" b="1" dirty="0" smtClean="0"/>
                        <a:t>90 -</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b="1" dirty="0" smtClean="0"/>
                        <a:t>8</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5640">
                <a:tc>
                  <a:txBody>
                    <a:bodyPr/>
                    <a:lstStyle/>
                    <a:p>
                      <a:pPr algn="ctr" rtl="1"/>
                      <a:r>
                        <a:rPr lang="ar-SA" b="1" dirty="0" smtClean="0"/>
                        <a:t>100 -</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b="1" dirty="0" smtClean="0"/>
                        <a:t>8</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5640">
                <a:tc>
                  <a:txBody>
                    <a:bodyPr/>
                    <a:lstStyle/>
                    <a:p>
                      <a:pPr algn="ctr" rtl="1"/>
                      <a:r>
                        <a:rPr lang="ar-SA" b="1" dirty="0" smtClean="0"/>
                        <a:t>110 -</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b="1" dirty="0" smtClean="0"/>
                        <a:t>6</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3788">
                <a:tc>
                  <a:txBody>
                    <a:bodyPr/>
                    <a:lstStyle/>
                    <a:p>
                      <a:pPr algn="ctr" rtl="1"/>
                      <a:r>
                        <a:rPr lang="ar-SA" b="1" dirty="0" smtClean="0"/>
                        <a:t>المجموع</a:t>
                      </a:r>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7" name="مربع نص 6"/>
          <p:cNvSpPr txBox="1"/>
          <p:nvPr/>
        </p:nvSpPr>
        <p:spPr>
          <a:xfrm>
            <a:off x="8215338" y="1785926"/>
            <a:ext cx="785818" cy="400110"/>
          </a:xfrm>
          <a:prstGeom prst="rect">
            <a:avLst/>
          </a:prstGeom>
        </p:spPr>
        <p:style>
          <a:lnRef idx="1">
            <a:schemeClr val="accent2"/>
          </a:lnRef>
          <a:fillRef idx="3">
            <a:schemeClr val="accent2"/>
          </a:fillRef>
          <a:effectRef idx="2">
            <a:schemeClr val="accent2"/>
          </a:effectRef>
          <a:fontRef idx="minor">
            <a:schemeClr val="lt1"/>
          </a:fontRef>
        </p:style>
        <p:txBody>
          <a:bodyPr wrap="square" rtlCol="1">
            <a:spAutoFit/>
          </a:bodyPr>
          <a:lstStyle/>
          <a:p>
            <a:r>
              <a:rPr lang="ar-SA" sz="2000" b="1" dirty="0" smtClean="0">
                <a:solidFill>
                  <a:schemeClr val="tx1"/>
                </a:solidFill>
              </a:rPr>
              <a:t>الحل :</a:t>
            </a:r>
            <a:endParaRPr lang="ar-SA" sz="2000" b="1" dirty="0">
              <a:solidFill>
                <a:schemeClr val="tx1"/>
              </a:solidFill>
            </a:endParaRPr>
          </a:p>
        </p:txBody>
      </p:sp>
      <p:sp>
        <p:nvSpPr>
          <p:cNvPr id="9" name="مربع نص 8"/>
          <p:cNvSpPr txBox="1"/>
          <p:nvPr/>
        </p:nvSpPr>
        <p:spPr>
          <a:xfrm>
            <a:off x="6000760" y="3500438"/>
            <a:ext cx="714380" cy="369332"/>
          </a:xfrm>
          <a:prstGeom prst="rect">
            <a:avLst/>
          </a:prstGeom>
          <a:noFill/>
        </p:spPr>
        <p:txBody>
          <a:bodyPr wrap="square" rtlCol="1">
            <a:spAutoFit/>
          </a:bodyPr>
          <a:lstStyle/>
          <a:p>
            <a:r>
              <a:rPr lang="ar-SA" b="1" dirty="0" smtClean="0"/>
              <a:t>55</a:t>
            </a:r>
            <a:endParaRPr lang="ar-SA" b="1" dirty="0"/>
          </a:p>
        </p:txBody>
      </p:sp>
      <p:sp>
        <p:nvSpPr>
          <p:cNvPr id="10" name="مربع نص 9"/>
          <p:cNvSpPr txBox="1"/>
          <p:nvPr/>
        </p:nvSpPr>
        <p:spPr>
          <a:xfrm>
            <a:off x="6000760" y="3845486"/>
            <a:ext cx="714380" cy="369332"/>
          </a:xfrm>
          <a:prstGeom prst="rect">
            <a:avLst/>
          </a:prstGeom>
          <a:noFill/>
        </p:spPr>
        <p:txBody>
          <a:bodyPr wrap="square" rtlCol="1">
            <a:spAutoFit/>
          </a:bodyPr>
          <a:lstStyle/>
          <a:p>
            <a:r>
              <a:rPr lang="ar-SA" b="1" dirty="0" smtClean="0"/>
              <a:t>65</a:t>
            </a:r>
            <a:endParaRPr lang="ar-SA" b="1" dirty="0"/>
          </a:p>
        </p:txBody>
      </p:sp>
      <p:sp>
        <p:nvSpPr>
          <p:cNvPr id="11" name="مربع نص 10"/>
          <p:cNvSpPr txBox="1"/>
          <p:nvPr/>
        </p:nvSpPr>
        <p:spPr>
          <a:xfrm>
            <a:off x="6000760" y="4214818"/>
            <a:ext cx="714380" cy="369332"/>
          </a:xfrm>
          <a:prstGeom prst="rect">
            <a:avLst/>
          </a:prstGeom>
          <a:noFill/>
        </p:spPr>
        <p:txBody>
          <a:bodyPr wrap="square" rtlCol="1">
            <a:spAutoFit/>
          </a:bodyPr>
          <a:lstStyle/>
          <a:p>
            <a:r>
              <a:rPr lang="ar-SA" b="1" dirty="0" smtClean="0"/>
              <a:t>75</a:t>
            </a:r>
            <a:endParaRPr lang="ar-SA" b="1" dirty="0"/>
          </a:p>
        </p:txBody>
      </p:sp>
      <p:sp>
        <p:nvSpPr>
          <p:cNvPr id="12" name="مربع نص 11"/>
          <p:cNvSpPr txBox="1"/>
          <p:nvPr/>
        </p:nvSpPr>
        <p:spPr>
          <a:xfrm>
            <a:off x="6000760" y="4643446"/>
            <a:ext cx="723904" cy="369332"/>
          </a:xfrm>
          <a:prstGeom prst="rect">
            <a:avLst/>
          </a:prstGeom>
          <a:noFill/>
        </p:spPr>
        <p:txBody>
          <a:bodyPr wrap="square" rtlCol="1">
            <a:spAutoFit/>
          </a:bodyPr>
          <a:lstStyle/>
          <a:p>
            <a:r>
              <a:rPr lang="ar-SA" b="1" dirty="0" smtClean="0"/>
              <a:t>85</a:t>
            </a:r>
            <a:endParaRPr lang="ar-SA" b="1" dirty="0"/>
          </a:p>
        </p:txBody>
      </p:sp>
      <p:sp>
        <p:nvSpPr>
          <p:cNvPr id="13" name="مربع نص 12"/>
          <p:cNvSpPr txBox="1"/>
          <p:nvPr/>
        </p:nvSpPr>
        <p:spPr>
          <a:xfrm>
            <a:off x="6000760" y="5059932"/>
            <a:ext cx="714380" cy="369332"/>
          </a:xfrm>
          <a:prstGeom prst="rect">
            <a:avLst/>
          </a:prstGeom>
          <a:noFill/>
        </p:spPr>
        <p:txBody>
          <a:bodyPr wrap="square" rtlCol="1">
            <a:spAutoFit/>
          </a:bodyPr>
          <a:lstStyle/>
          <a:p>
            <a:r>
              <a:rPr lang="ar-SA" b="1" dirty="0" smtClean="0"/>
              <a:t>95</a:t>
            </a:r>
            <a:endParaRPr lang="ar-SA" b="1" dirty="0"/>
          </a:p>
        </p:txBody>
      </p:sp>
      <p:sp>
        <p:nvSpPr>
          <p:cNvPr id="14" name="مربع نص 13"/>
          <p:cNvSpPr txBox="1"/>
          <p:nvPr/>
        </p:nvSpPr>
        <p:spPr>
          <a:xfrm>
            <a:off x="6000760" y="5417122"/>
            <a:ext cx="714380" cy="369332"/>
          </a:xfrm>
          <a:prstGeom prst="rect">
            <a:avLst/>
          </a:prstGeom>
          <a:noFill/>
        </p:spPr>
        <p:txBody>
          <a:bodyPr wrap="square" rtlCol="1">
            <a:spAutoFit/>
          </a:bodyPr>
          <a:lstStyle/>
          <a:p>
            <a:r>
              <a:rPr lang="ar-SA" b="1" dirty="0" smtClean="0"/>
              <a:t>105</a:t>
            </a:r>
            <a:endParaRPr lang="ar-SA" b="1" dirty="0"/>
          </a:p>
        </p:txBody>
      </p:sp>
      <p:sp>
        <p:nvSpPr>
          <p:cNvPr id="15" name="مربع نص 14"/>
          <p:cNvSpPr txBox="1"/>
          <p:nvPr/>
        </p:nvSpPr>
        <p:spPr>
          <a:xfrm>
            <a:off x="6000760" y="5845750"/>
            <a:ext cx="714380" cy="369332"/>
          </a:xfrm>
          <a:prstGeom prst="rect">
            <a:avLst/>
          </a:prstGeom>
          <a:noFill/>
        </p:spPr>
        <p:txBody>
          <a:bodyPr wrap="square" rtlCol="1">
            <a:spAutoFit/>
          </a:bodyPr>
          <a:lstStyle/>
          <a:p>
            <a:r>
              <a:rPr lang="ar-SA" b="1" dirty="0" smtClean="0"/>
              <a:t>115</a:t>
            </a:r>
            <a:endParaRPr lang="ar-SA" b="1" dirty="0"/>
          </a:p>
        </p:txBody>
      </p:sp>
      <p:pic>
        <p:nvPicPr>
          <p:cNvPr id="16" name="Picture 2"/>
          <p:cNvPicPr>
            <a:picLocks noChangeAspect="1" noChangeArrowheads="1"/>
          </p:cNvPicPr>
          <p:nvPr/>
        </p:nvPicPr>
        <p:blipFill>
          <a:blip r:embed="rId3"/>
          <a:srcRect/>
          <a:stretch>
            <a:fillRect/>
          </a:stretch>
        </p:blipFill>
        <p:spPr bwMode="auto">
          <a:xfrm>
            <a:off x="4572000" y="6286520"/>
            <a:ext cx="1071570" cy="281992"/>
          </a:xfrm>
          <a:prstGeom prst="rect">
            <a:avLst/>
          </a:prstGeom>
          <a:noFill/>
          <a:ln w="9525">
            <a:noFill/>
            <a:miter lim="800000"/>
            <a:headEnd/>
            <a:tailEnd/>
          </a:ln>
          <a:effectLst/>
        </p:spPr>
      </p:pic>
      <p:pic>
        <p:nvPicPr>
          <p:cNvPr id="18" name="Picture 3"/>
          <p:cNvPicPr>
            <a:picLocks noChangeAspect="1" noChangeArrowheads="1"/>
          </p:cNvPicPr>
          <p:nvPr/>
        </p:nvPicPr>
        <p:blipFill>
          <a:blip r:embed="rId4"/>
          <a:srcRect/>
          <a:stretch>
            <a:fillRect/>
          </a:stretch>
        </p:blipFill>
        <p:spPr bwMode="auto">
          <a:xfrm>
            <a:off x="7248549" y="6286520"/>
            <a:ext cx="752475" cy="266700"/>
          </a:xfrm>
          <a:prstGeom prst="rect">
            <a:avLst/>
          </a:prstGeom>
          <a:noFill/>
          <a:ln w="9525">
            <a:noFill/>
            <a:miter lim="800000"/>
            <a:headEnd/>
            <a:tailEnd/>
          </a:ln>
          <a:effectLst/>
        </p:spPr>
      </p:pic>
      <p:sp>
        <p:nvSpPr>
          <p:cNvPr id="19" name="مربع نص 18"/>
          <p:cNvSpPr txBox="1"/>
          <p:nvPr/>
        </p:nvSpPr>
        <p:spPr>
          <a:xfrm>
            <a:off x="3857620" y="3488296"/>
            <a:ext cx="1714512" cy="369332"/>
          </a:xfrm>
          <a:prstGeom prst="rect">
            <a:avLst/>
          </a:prstGeom>
          <a:noFill/>
        </p:spPr>
        <p:txBody>
          <a:bodyPr wrap="square" rtlCol="1">
            <a:spAutoFit/>
          </a:bodyPr>
          <a:lstStyle/>
          <a:p>
            <a:r>
              <a:rPr lang="ar-SA" b="1" dirty="0" smtClean="0">
                <a:solidFill>
                  <a:srgbClr val="FFC000"/>
                </a:solidFill>
              </a:rPr>
              <a:t>8 × 55  =  </a:t>
            </a:r>
            <a:r>
              <a:rPr lang="ar-SA" b="1" dirty="0" smtClean="0"/>
              <a:t>440</a:t>
            </a:r>
            <a:endParaRPr lang="ar-SA" b="1" dirty="0"/>
          </a:p>
        </p:txBody>
      </p:sp>
      <p:sp>
        <p:nvSpPr>
          <p:cNvPr id="20" name="مربع نص 19"/>
          <p:cNvSpPr txBox="1"/>
          <p:nvPr/>
        </p:nvSpPr>
        <p:spPr>
          <a:xfrm>
            <a:off x="3929058" y="3857628"/>
            <a:ext cx="1785950" cy="369332"/>
          </a:xfrm>
          <a:prstGeom prst="rect">
            <a:avLst/>
          </a:prstGeom>
          <a:noFill/>
        </p:spPr>
        <p:txBody>
          <a:bodyPr wrap="square" rtlCol="1">
            <a:spAutoFit/>
          </a:bodyPr>
          <a:lstStyle/>
          <a:p>
            <a:r>
              <a:rPr lang="ar-SA" b="1" dirty="0" smtClean="0">
                <a:solidFill>
                  <a:srgbClr val="FFC000"/>
                </a:solidFill>
              </a:rPr>
              <a:t>12 × 65  =  </a:t>
            </a:r>
            <a:r>
              <a:rPr lang="ar-SA" b="1" dirty="0" smtClean="0"/>
              <a:t>780</a:t>
            </a:r>
            <a:endParaRPr lang="ar-SA" b="1" dirty="0"/>
          </a:p>
        </p:txBody>
      </p:sp>
      <p:sp>
        <p:nvSpPr>
          <p:cNvPr id="22" name="مربع نص 21"/>
          <p:cNvSpPr txBox="1"/>
          <p:nvPr/>
        </p:nvSpPr>
        <p:spPr>
          <a:xfrm>
            <a:off x="3857620" y="4286256"/>
            <a:ext cx="1928826" cy="369332"/>
          </a:xfrm>
          <a:prstGeom prst="rect">
            <a:avLst/>
          </a:prstGeom>
          <a:noFill/>
        </p:spPr>
        <p:txBody>
          <a:bodyPr wrap="square" rtlCol="1">
            <a:spAutoFit/>
          </a:bodyPr>
          <a:lstStyle/>
          <a:p>
            <a:r>
              <a:rPr lang="ar-SA" b="1" dirty="0" smtClean="0">
                <a:solidFill>
                  <a:srgbClr val="FFC000"/>
                </a:solidFill>
              </a:rPr>
              <a:t>  14×  75 = </a:t>
            </a:r>
            <a:r>
              <a:rPr lang="ar-SA" b="1" dirty="0" smtClean="0"/>
              <a:t>1050</a:t>
            </a:r>
            <a:r>
              <a:rPr lang="ar-SA" b="1" dirty="0" smtClean="0">
                <a:solidFill>
                  <a:srgbClr val="FFC000"/>
                </a:solidFill>
              </a:rPr>
              <a:t>  </a:t>
            </a:r>
            <a:r>
              <a:rPr lang="ar-SA" b="1" dirty="0" smtClean="0"/>
              <a:t> </a:t>
            </a:r>
            <a:endParaRPr lang="ar-SA" b="1" dirty="0"/>
          </a:p>
        </p:txBody>
      </p:sp>
      <p:sp>
        <p:nvSpPr>
          <p:cNvPr id="26" name="مربع نص 25"/>
          <p:cNvSpPr txBox="1"/>
          <p:nvPr/>
        </p:nvSpPr>
        <p:spPr>
          <a:xfrm>
            <a:off x="3929058" y="4643446"/>
            <a:ext cx="1857388" cy="369332"/>
          </a:xfrm>
          <a:prstGeom prst="rect">
            <a:avLst/>
          </a:prstGeom>
          <a:noFill/>
        </p:spPr>
        <p:txBody>
          <a:bodyPr wrap="square" rtlCol="1">
            <a:spAutoFit/>
          </a:bodyPr>
          <a:lstStyle/>
          <a:p>
            <a:r>
              <a:rPr lang="ar-SA" b="1" dirty="0" smtClean="0">
                <a:solidFill>
                  <a:srgbClr val="FFC000"/>
                </a:solidFill>
              </a:rPr>
              <a:t> 24× 85  = </a:t>
            </a:r>
            <a:r>
              <a:rPr lang="ar-SA" b="1" dirty="0" smtClean="0"/>
              <a:t>2040  </a:t>
            </a:r>
            <a:endParaRPr lang="ar-SA" b="1" dirty="0"/>
          </a:p>
        </p:txBody>
      </p:sp>
      <p:sp>
        <p:nvSpPr>
          <p:cNvPr id="27" name="مربع نص 26"/>
          <p:cNvSpPr txBox="1"/>
          <p:nvPr/>
        </p:nvSpPr>
        <p:spPr>
          <a:xfrm>
            <a:off x="3929058" y="5000636"/>
            <a:ext cx="1714512" cy="369332"/>
          </a:xfrm>
          <a:prstGeom prst="rect">
            <a:avLst/>
          </a:prstGeom>
          <a:noFill/>
        </p:spPr>
        <p:txBody>
          <a:bodyPr wrap="square" rtlCol="1">
            <a:spAutoFit/>
          </a:bodyPr>
          <a:lstStyle/>
          <a:p>
            <a:r>
              <a:rPr lang="ar-SA" b="1" dirty="0" smtClean="0">
                <a:solidFill>
                  <a:srgbClr val="FFC000"/>
                </a:solidFill>
              </a:rPr>
              <a:t> 8 × 95  = </a:t>
            </a:r>
            <a:r>
              <a:rPr lang="ar-SA" b="1" dirty="0" smtClean="0"/>
              <a:t>760  </a:t>
            </a:r>
            <a:r>
              <a:rPr lang="ar-SA" b="1" dirty="0" smtClean="0">
                <a:solidFill>
                  <a:srgbClr val="FFC000"/>
                </a:solidFill>
              </a:rPr>
              <a:t>  </a:t>
            </a:r>
            <a:r>
              <a:rPr lang="ar-SA" b="1" dirty="0" smtClean="0"/>
              <a:t> </a:t>
            </a:r>
            <a:endParaRPr lang="ar-SA" b="1" dirty="0"/>
          </a:p>
        </p:txBody>
      </p:sp>
      <p:sp>
        <p:nvSpPr>
          <p:cNvPr id="28" name="مربع نص 27"/>
          <p:cNvSpPr txBox="1"/>
          <p:nvPr/>
        </p:nvSpPr>
        <p:spPr>
          <a:xfrm>
            <a:off x="3929058" y="5429264"/>
            <a:ext cx="1714512" cy="369332"/>
          </a:xfrm>
          <a:prstGeom prst="rect">
            <a:avLst/>
          </a:prstGeom>
          <a:noFill/>
        </p:spPr>
        <p:txBody>
          <a:bodyPr wrap="square" rtlCol="1">
            <a:spAutoFit/>
          </a:bodyPr>
          <a:lstStyle/>
          <a:p>
            <a:r>
              <a:rPr lang="ar-SA" b="1" dirty="0" smtClean="0">
                <a:solidFill>
                  <a:srgbClr val="FFC000"/>
                </a:solidFill>
              </a:rPr>
              <a:t> 8× 105 =</a:t>
            </a:r>
            <a:r>
              <a:rPr lang="ar-SA" b="1" dirty="0" smtClean="0"/>
              <a:t>840</a:t>
            </a:r>
            <a:r>
              <a:rPr lang="ar-SA" b="1" dirty="0" smtClean="0">
                <a:solidFill>
                  <a:srgbClr val="FFC000"/>
                </a:solidFill>
              </a:rPr>
              <a:t>  </a:t>
            </a:r>
            <a:r>
              <a:rPr lang="ar-SA" b="1" dirty="0" smtClean="0"/>
              <a:t> </a:t>
            </a:r>
            <a:endParaRPr lang="ar-SA" b="1" dirty="0"/>
          </a:p>
        </p:txBody>
      </p:sp>
      <p:sp>
        <p:nvSpPr>
          <p:cNvPr id="29" name="مربع نص 28"/>
          <p:cNvSpPr txBox="1"/>
          <p:nvPr/>
        </p:nvSpPr>
        <p:spPr>
          <a:xfrm>
            <a:off x="4000496" y="5786454"/>
            <a:ext cx="1714512" cy="369332"/>
          </a:xfrm>
          <a:prstGeom prst="rect">
            <a:avLst/>
          </a:prstGeom>
          <a:noFill/>
        </p:spPr>
        <p:txBody>
          <a:bodyPr wrap="square" rtlCol="1">
            <a:spAutoFit/>
          </a:bodyPr>
          <a:lstStyle/>
          <a:p>
            <a:r>
              <a:rPr lang="ar-SA" b="1" dirty="0" smtClean="0">
                <a:solidFill>
                  <a:srgbClr val="FFC000"/>
                </a:solidFill>
              </a:rPr>
              <a:t> 6 × 115 = </a:t>
            </a:r>
            <a:r>
              <a:rPr lang="ar-SA" b="1" dirty="0" smtClean="0"/>
              <a:t>690</a:t>
            </a:r>
            <a:r>
              <a:rPr lang="ar-SA" b="1" dirty="0" smtClean="0">
                <a:solidFill>
                  <a:srgbClr val="FFC000"/>
                </a:solidFill>
              </a:rPr>
              <a:t>  </a:t>
            </a:r>
            <a:r>
              <a:rPr lang="ar-SA" b="1" dirty="0" smtClean="0"/>
              <a:t> </a:t>
            </a:r>
            <a:endParaRPr lang="ar-SA" b="1" dirty="0"/>
          </a:p>
        </p:txBody>
      </p:sp>
      <p:sp>
        <p:nvSpPr>
          <p:cNvPr id="30" name="مربع نص 29"/>
          <p:cNvSpPr txBox="1"/>
          <p:nvPr/>
        </p:nvSpPr>
        <p:spPr>
          <a:xfrm>
            <a:off x="3714744" y="6215082"/>
            <a:ext cx="857256" cy="369332"/>
          </a:xfrm>
          <a:prstGeom prst="rect">
            <a:avLst/>
          </a:prstGeom>
          <a:noFill/>
        </p:spPr>
        <p:txBody>
          <a:bodyPr wrap="square" rtlCol="1">
            <a:spAutoFit/>
          </a:bodyPr>
          <a:lstStyle/>
          <a:p>
            <a:r>
              <a:rPr lang="ar-SA" b="1" dirty="0" smtClean="0"/>
              <a:t>6600</a:t>
            </a:r>
            <a:endParaRPr lang="ar-SA" b="1" dirty="0"/>
          </a:p>
        </p:txBody>
      </p:sp>
      <p:sp>
        <p:nvSpPr>
          <p:cNvPr id="31" name="مربع نص 30"/>
          <p:cNvSpPr txBox="1"/>
          <p:nvPr/>
        </p:nvSpPr>
        <p:spPr>
          <a:xfrm>
            <a:off x="6643702" y="6274378"/>
            <a:ext cx="652466" cy="369332"/>
          </a:xfrm>
          <a:prstGeom prst="rect">
            <a:avLst/>
          </a:prstGeom>
          <a:noFill/>
        </p:spPr>
        <p:txBody>
          <a:bodyPr wrap="square" rtlCol="1">
            <a:spAutoFit/>
          </a:bodyPr>
          <a:lstStyle/>
          <a:p>
            <a:r>
              <a:rPr lang="ar-SA" b="1" dirty="0" smtClean="0"/>
              <a:t>80</a:t>
            </a:r>
            <a:endParaRPr lang="ar-SA" b="1" dirty="0"/>
          </a:p>
        </p:txBody>
      </p:sp>
      <p:pic>
        <p:nvPicPr>
          <p:cNvPr id="32" name="Picture 2"/>
          <p:cNvPicPr>
            <a:picLocks noChangeAspect="1" noChangeArrowheads="1"/>
          </p:cNvPicPr>
          <p:nvPr/>
        </p:nvPicPr>
        <p:blipFill>
          <a:blip r:embed="rId5"/>
          <a:srcRect/>
          <a:stretch>
            <a:fillRect/>
          </a:stretch>
        </p:blipFill>
        <p:spPr bwMode="auto">
          <a:xfrm>
            <a:off x="2857488" y="4572008"/>
            <a:ext cx="544714" cy="500066"/>
          </a:xfrm>
          <a:prstGeom prst="rect">
            <a:avLst/>
          </a:prstGeom>
          <a:noFill/>
          <a:ln w="9525">
            <a:noFill/>
            <a:miter lim="800000"/>
            <a:headEnd/>
            <a:tailEnd/>
          </a:ln>
          <a:effectLst/>
        </p:spPr>
      </p:pic>
      <p:sp>
        <p:nvSpPr>
          <p:cNvPr id="33" name="مربع نص 32"/>
          <p:cNvSpPr txBox="1"/>
          <p:nvPr/>
        </p:nvSpPr>
        <p:spPr>
          <a:xfrm>
            <a:off x="2214546" y="4572008"/>
            <a:ext cx="714380" cy="400110"/>
          </a:xfrm>
          <a:prstGeom prst="rect">
            <a:avLst/>
          </a:prstGeom>
          <a:noFill/>
        </p:spPr>
        <p:txBody>
          <a:bodyPr wrap="square" rtlCol="1">
            <a:spAutoFit/>
          </a:bodyPr>
          <a:lstStyle/>
          <a:p>
            <a:r>
              <a:rPr lang="ar-SA" sz="2000" b="1" dirty="0" smtClean="0"/>
              <a:t>=</a:t>
            </a:r>
            <a:endParaRPr lang="ar-SA" sz="2000" b="1" dirty="0"/>
          </a:p>
        </p:txBody>
      </p:sp>
      <p:cxnSp>
        <p:nvCxnSpPr>
          <p:cNvPr id="35" name="رابط مستقيم 34"/>
          <p:cNvCxnSpPr/>
          <p:nvPr/>
        </p:nvCxnSpPr>
        <p:spPr>
          <a:xfrm rot="10800000">
            <a:off x="1071538" y="4786322"/>
            <a:ext cx="1214446" cy="1588"/>
          </a:xfrm>
          <a:prstGeom prst="line">
            <a:avLst/>
          </a:prstGeom>
        </p:spPr>
        <p:style>
          <a:lnRef idx="2">
            <a:schemeClr val="dk1"/>
          </a:lnRef>
          <a:fillRef idx="0">
            <a:schemeClr val="dk1"/>
          </a:fillRef>
          <a:effectRef idx="1">
            <a:schemeClr val="dk1"/>
          </a:effectRef>
          <a:fontRef idx="minor">
            <a:schemeClr val="tx1"/>
          </a:fontRef>
        </p:style>
      </p:cxnSp>
      <p:pic>
        <p:nvPicPr>
          <p:cNvPr id="36" name="Picture 4"/>
          <p:cNvPicPr>
            <a:picLocks noChangeAspect="1" noChangeArrowheads="1"/>
          </p:cNvPicPr>
          <p:nvPr/>
        </p:nvPicPr>
        <p:blipFill>
          <a:blip r:embed="rId6"/>
          <a:srcRect/>
          <a:stretch>
            <a:fillRect/>
          </a:stretch>
        </p:blipFill>
        <p:spPr bwMode="auto">
          <a:xfrm>
            <a:off x="1071538" y="4357694"/>
            <a:ext cx="1143008" cy="355602"/>
          </a:xfrm>
          <a:prstGeom prst="rect">
            <a:avLst/>
          </a:prstGeom>
          <a:noFill/>
          <a:ln w="9525">
            <a:noFill/>
            <a:miter lim="800000"/>
            <a:headEnd/>
            <a:tailEnd/>
          </a:ln>
          <a:effectLst/>
        </p:spPr>
      </p:pic>
      <p:pic>
        <p:nvPicPr>
          <p:cNvPr id="37" name="Picture 5"/>
          <p:cNvPicPr>
            <a:picLocks noChangeAspect="1" noChangeArrowheads="1"/>
          </p:cNvPicPr>
          <p:nvPr/>
        </p:nvPicPr>
        <p:blipFill>
          <a:blip r:embed="rId7"/>
          <a:srcRect/>
          <a:stretch>
            <a:fillRect/>
          </a:stretch>
        </p:blipFill>
        <p:spPr bwMode="auto">
          <a:xfrm>
            <a:off x="1214414" y="4857760"/>
            <a:ext cx="820214" cy="357190"/>
          </a:xfrm>
          <a:prstGeom prst="rect">
            <a:avLst/>
          </a:prstGeom>
          <a:noFill/>
          <a:ln w="9525">
            <a:noFill/>
            <a:miter lim="800000"/>
            <a:headEnd/>
            <a:tailEnd/>
          </a:ln>
          <a:effectLst/>
        </p:spPr>
      </p:pic>
      <p:sp>
        <p:nvSpPr>
          <p:cNvPr id="38" name="مربع نص 37"/>
          <p:cNvSpPr txBox="1"/>
          <p:nvPr/>
        </p:nvSpPr>
        <p:spPr>
          <a:xfrm>
            <a:off x="2214546" y="5386344"/>
            <a:ext cx="714380" cy="400110"/>
          </a:xfrm>
          <a:prstGeom prst="rect">
            <a:avLst/>
          </a:prstGeom>
          <a:noFill/>
        </p:spPr>
        <p:txBody>
          <a:bodyPr wrap="square" rtlCol="1">
            <a:spAutoFit/>
          </a:bodyPr>
          <a:lstStyle/>
          <a:p>
            <a:r>
              <a:rPr lang="ar-SA" sz="2000" b="1" dirty="0" smtClean="0"/>
              <a:t>=</a:t>
            </a:r>
            <a:endParaRPr lang="ar-SA" sz="2000" b="1" dirty="0"/>
          </a:p>
        </p:txBody>
      </p:sp>
      <p:cxnSp>
        <p:nvCxnSpPr>
          <p:cNvPr id="39" name="رابط مستقيم 38"/>
          <p:cNvCxnSpPr/>
          <p:nvPr/>
        </p:nvCxnSpPr>
        <p:spPr>
          <a:xfrm rot="10800000">
            <a:off x="1214414" y="5572140"/>
            <a:ext cx="1214446" cy="1588"/>
          </a:xfrm>
          <a:prstGeom prst="line">
            <a:avLst/>
          </a:prstGeom>
        </p:spPr>
        <p:style>
          <a:lnRef idx="2">
            <a:schemeClr val="dk1"/>
          </a:lnRef>
          <a:fillRef idx="0">
            <a:schemeClr val="dk1"/>
          </a:fillRef>
          <a:effectRef idx="1">
            <a:schemeClr val="dk1"/>
          </a:effectRef>
          <a:fontRef idx="minor">
            <a:schemeClr val="tx1"/>
          </a:fontRef>
        </p:style>
      </p:cxnSp>
      <p:sp>
        <p:nvSpPr>
          <p:cNvPr id="40" name="مربع نص 39"/>
          <p:cNvSpPr txBox="1"/>
          <p:nvPr/>
        </p:nvSpPr>
        <p:spPr>
          <a:xfrm>
            <a:off x="1357290" y="5214950"/>
            <a:ext cx="857256" cy="369332"/>
          </a:xfrm>
          <a:prstGeom prst="rect">
            <a:avLst/>
          </a:prstGeom>
          <a:noFill/>
        </p:spPr>
        <p:txBody>
          <a:bodyPr wrap="square" rtlCol="1">
            <a:spAutoFit/>
          </a:bodyPr>
          <a:lstStyle/>
          <a:p>
            <a:r>
              <a:rPr lang="ar-SA" b="1" dirty="0" smtClean="0"/>
              <a:t>6600</a:t>
            </a:r>
            <a:endParaRPr lang="ar-SA" b="1" dirty="0"/>
          </a:p>
        </p:txBody>
      </p:sp>
      <p:sp>
        <p:nvSpPr>
          <p:cNvPr id="41" name="مربع نص 40"/>
          <p:cNvSpPr txBox="1"/>
          <p:nvPr/>
        </p:nvSpPr>
        <p:spPr>
          <a:xfrm>
            <a:off x="1142976" y="5572140"/>
            <a:ext cx="857256" cy="369332"/>
          </a:xfrm>
          <a:prstGeom prst="rect">
            <a:avLst/>
          </a:prstGeom>
          <a:noFill/>
        </p:spPr>
        <p:txBody>
          <a:bodyPr wrap="square" rtlCol="1">
            <a:spAutoFit/>
          </a:bodyPr>
          <a:lstStyle/>
          <a:p>
            <a:r>
              <a:rPr lang="ar-SA" b="1" dirty="0" smtClean="0"/>
              <a:t>80</a:t>
            </a:r>
            <a:endParaRPr lang="ar-SA" b="1" dirty="0"/>
          </a:p>
        </p:txBody>
      </p:sp>
      <p:sp>
        <p:nvSpPr>
          <p:cNvPr id="42" name="مربع نص 41"/>
          <p:cNvSpPr txBox="1"/>
          <p:nvPr/>
        </p:nvSpPr>
        <p:spPr>
          <a:xfrm>
            <a:off x="2214546" y="6243600"/>
            <a:ext cx="714380" cy="400110"/>
          </a:xfrm>
          <a:prstGeom prst="rect">
            <a:avLst/>
          </a:prstGeom>
          <a:noFill/>
        </p:spPr>
        <p:txBody>
          <a:bodyPr wrap="square" rtlCol="1">
            <a:spAutoFit/>
          </a:bodyPr>
          <a:lstStyle/>
          <a:p>
            <a:r>
              <a:rPr lang="ar-SA" sz="2000" b="1" dirty="0" smtClean="0"/>
              <a:t>=</a:t>
            </a:r>
            <a:endParaRPr lang="ar-SA" sz="2000" b="1" dirty="0"/>
          </a:p>
        </p:txBody>
      </p:sp>
      <p:sp>
        <p:nvSpPr>
          <p:cNvPr id="43" name="مربع نص 42"/>
          <p:cNvSpPr txBox="1"/>
          <p:nvPr/>
        </p:nvSpPr>
        <p:spPr>
          <a:xfrm>
            <a:off x="714348" y="6215082"/>
            <a:ext cx="1785950" cy="400110"/>
          </a:xfrm>
          <a:prstGeom prst="rect">
            <a:avLst/>
          </a:prstGeom>
          <a:noFill/>
        </p:spPr>
        <p:txBody>
          <a:bodyPr wrap="square" rtlCol="1">
            <a:spAutoFit/>
          </a:bodyPr>
          <a:lstStyle/>
          <a:p>
            <a:r>
              <a:rPr lang="ar-SA" sz="2000" b="1" dirty="0" smtClean="0"/>
              <a:t>82,5 ريال </a:t>
            </a:r>
            <a:endParaRPr lang="ar-SA" sz="2000" b="1" dirty="0"/>
          </a:p>
        </p:txBody>
      </p:sp>
      <p:pic>
        <p:nvPicPr>
          <p:cNvPr id="1027" name="Picture 3"/>
          <p:cNvPicPr>
            <a:picLocks noChangeAspect="1" noChangeArrowheads="1"/>
          </p:cNvPicPr>
          <p:nvPr/>
        </p:nvPicPr>
        <p:blipFill>
          <a:blip r:embed="rId8"/>
          <a:srcRect/>
          <a:stretch>
            <a:fillRect/>
          </a:stretch>
        </p:blipFill>
        <p:spPr bwMode="auto">
          <a:xfrm>
            <a:off x="5214942" y="1828794"/>
            <a:ext cx="2771775" cy="74295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trips(downLeft)">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1027"/>
                                        </p:tgtEl>
                                        <p:attrNameLst>
                                          <p:attrName>style.visibility</p:attrName>
                                        </p:attrNameLst>
                                      </p:cBhvr>
                                      <p:to>
                                        <p:strVal val="visible"/>
                                      </p:to>
                                    </p:set>
                                    <p:animEffect transition="in" filter="strips(downLeft)">
                                      <p:cBhvr>
                                        <p:cTn id="22" dur="500"/>
                                        <p:tgtEl>
                                          <p:spTgt spid="1027"/>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strips(downLeft)">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strips(downLeft)">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strips(downLeft)">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12"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strips(downLeft)">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18" presetClass="entr" presetSubtype="12"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strips(downLeft)">
                                      <p:cBhvr>
                                        <p:cTn id="47" dur="500"/>
                                        <p:tgtEl>
                                          <p:spTgt spid="12"/>
                                        </p:tgtEl>
                                      </p:cBhvr>
                                    </p:animEffect>
                                  </p:childTnLst>
                                </p:cTn>
                              </p:par>
                            </p:childTnLst>
                          </p:cTn>
                        </p:par>
                      </p:childTnLst>
                    </p:cTn>
                  </p:par>
                  <p:par>
                    <p:cTn id="48" fill="hold">
                      <p:stCondLst>
                        <p:cond delay="indefinite"/>
                      </p:stCondLst>
                      <p:childTnLst>
                        <p:par>
                          <p:cTn id="49" fill="hold">
                            <p:stCondLst>
                              <p:cond delay="0"/>
                            </p:stCondLst>
                            <p:childTnLst>
                              <p:par>
                                <p:cTn id="50" presetID="18" presetClass="entr" presetSubtype="12"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strips(downLeft)">
                                      <p:cBhvr>
                                        <p:cTn id="52" dur="500"/>
                                        <p:tgtEl>
                                          <p:spTgt spid="13"/>
                                        </p:tgtEl>
                                      </p:cBhvr>
                                    </p:animEffect>
                                  </p:childTnLst>
                                </p:cTn>
                              </p:par>
                            </p:childTnLst>
                          </p:cTn>
                        </p:par>
                      </p:childTnLst>
                    </p:cTn>
                  </p:par>
                  <p:par>
                    <p:cTn id="53" fill="hold">
                      <p:stCondLst>
                        <p:cond delay="indefinite"/>
                      </p:stCondLst>
                      <p:childTnLst>
                        <p:par>
                          <p:cTn id="54" fill="hold">
                            <p:stCondLst>
                              <p:cond delay="0"/>
                            </p:stCondLst>
                            <p:childTnLst>
                              <p:par>
                                <p:cTn id="55" presetID="18" presetClass="entr" presetSubtype="12" fill="hold" grpId="0" nodeType="click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strips(downLeft)">
                                      <p:cBhvr>
                                        <p:cTn id="57" dur="50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18" presetClass="entr" presetSubtype="12" fill="hold" grpId="0" nodeType="click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strips(downLeft)">
                                      <p:cBhvr>
                                        <p:cTn id="62" dur="500"/>
                                        <p:tgtEl>
                                          <p:spTgt spid="15"/>
                                        </p:tgtEl>
                                      </p:cBhvr>
                                    </p:animEffect>
                                  </p:childTnLst>
                                </p:cTn>
                              </p:par>
                            </p:childTnLst>
                          </p:cTn>
                        </p:par>
                      </p:childTnLst>
                    </p:cTn>
                  </p:par>
                  <p:par>
                    <p:cTn id="63" fill="hold">
                      <p:stCondLst>
                        <p:cond delay="indefinite"/>
                      </p:stCondLst>
                      <p:childTnLst>
                        <p:par>
                          <p:cTn id="64" fill="hold">
                            <p:stCondLst>
                              <p:cond delay="0"/>
                            </p:stCondLst>
                            <p:childTnLst>
                              <p:par>
                                <p:cTn id="65" presetID="18" presetClass="entr" presetSubtype="12" fill="hold" grpId="0" nodeType="click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strips(downLeft)">
                                      <p:cBhvr>
                                        <p:cTn id="67" dur="500"/>
                                        <p:tgtEl>
                                          <p:spTgt spid="19"/>
                                        </p:tgtEl>
                                      </p:cBhvr>
                                    </p:animEffect>
                                  </p:childTnLst>
                                </p:cTn>
                              </p:par>
                            </p:childTnLst>
                          </p:cTn>
                        </p:par>
                      </p:childTnLst>
                    </p:cTn>
                  </p:par>
                  <p:par>
                    <p:cTn id="68" fill="hold">
                      <p:stCondLst>
                        <p:cond delay="indefinite"/>
                      </p:stCondLst>
                      <p:childTnLst>
                        <p:par>
                          <p:cTn id="69" fill="hold">
                            <p:stCondLst>
                              <p:cond delay="0"/>
                            </p:stCondLst>
                            <p:childTnLst>
                              <p:par>
                                <p:cTn id="70" presetID="18" presetClass="entr" presetSubtype="12" fill="hold" grpId="0" nodeType="click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strips(downLeft)">
                                      <p:cBhvr>
                                        <p:cTn id="72" dur="500"/>
                                        <p:tgtEl>
                                          <p:spTgt spid="20"/>
                                        </p:tgtEl>
                                      </p:cBhvr>
                                    </p:animEffect>
                                  </p:childTnLst>
                                </p:cTn>
                              </p:par>
                            </p:childTnLst>
                          </p:cTn>
                        </p:par>
                      </p:childTnLst>
                    </p:cTn>
                  </p:par>
                  <p:par>
                    <p:cTn id="73" fill="hold">
                      <p:stCondLst>
                        <p:cond delay="indefinite"/>
                      </p:stCondLst>
                      <p:childTnLst>
                        <p:par>
                          <p:cTn id="74" fill="hold">
                            <p:stCondLst>
                              <p:cond delay="0"/>
                            </p:stCondLst>
                            <p:childTnLst>
                              <p:par>
                                <p:cTn id="75" presetID="18" presetClass="entr" presetSubtype="12" fill="hold" grpId="0" nodeType="clickEffect">
                                  <p:stCondLst>
                                    <p:cond delay="0"/>
                                  </p:stCondLst>
                                  <p:childTnLst>
                                    <p:set>
                                      <p:cBhvr>
                                        <p:cTn id="76" dur="1" fill="hold">
                                          <p:stCondLst>
                                            <p:cond delay="0"/>
                                          </p:stCondLst>
                                        </p:cTn>
                                        <p:tgtEl>
                                          <p:spTgt spid="22"/>
                                        </p:tgtEl>
                                        <p:attrNameLst>
                                          <p:attrName>style.visibility</p:attrName>
                                        </p:attrNameLst>
                                      </p:cBhvr>
                                      <p:to>
                                        <p:strVal val="visible"/>
                                      </p:to>
                                    </p:set>
                                    <p:animEffect transition="in" filter="strips(downLeft)">
                                      <p:cBhvr>
                                        <p:cTn id="77" dur="500"/>
                                        <p:tgtEl>
                                          <p:spTgt spid="22"/>
                                        </p:tgtEl>
                                      </p:cBhvr>
                                    </p:animEffect>
                                  </p:childTnLst>
                                </p:cTn>
                              </p:par>
                            </p:childTnLst>
                          </p:cTn>
                        </p:par>
                      </p:childTnLst>
                    </p:cTn>
                  </p:par>
                  <p:par>
                    <p:cTn id="78" fill="hold">
                      <p:stCondLst>
                        <p:cond delay="indefinite"/>
                      </p:stCondLst>
                      <p:childTnLst>
                        <p:par>
                          <p:cTn id="79" fill="hold">
                            <p:stCondLst>
                              <p:cond delay="0"/>
                            </p:stCondLst>
                            <p:childTnLst>
                              <p:par>
                                <p:cTn id="80" presetID="18" presetClass="entr" presetSubtype="12" fill="hold" grpId="0" nodeType="click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strips(downLeft)">
                                      <p:cBhvr>
                                        <p:cTn id="82" dur="500"/>
                                        <p:tgtEl>
                                          <p:spTgt spid="26"/>
                                        </p:tgtEl>
                                      </p:cBhvr>
                                    </p:animEffect>
                                  </p:childTnLst>
                                </p:cTn>
                              </p:par>
                            </p:childTnLst>
                          </p:cTn>
                        </p:par>
                      </p:childTnLst>
                    </p:cTn>
                  </p:par>
                  <p:par>
                    <p:cTn id="83" fill="hold">
                      <p:stCondLst>
                        <p:cond delay="indefinite"/>
                      </p:stCondLst>
                      <p:childTnLst>
                        <p:par>
                          <p:cTn id="84" fill="hold">
                            <p:stCondLst>
                              <p:cond delay="0"/>
                            </p:stCondLst>
                            <p:childTnLst>
                              <p:par>
                                <p:cTn id="85" presetID="18" presetClass="entr" presetSubtype="12" fill="hold" grpId="0" nodeType="click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strips(downLeft)">
                                      <p:cBhvr>
                                        <p:cTn id="87" dur="500"/>
                                        <p:tgtEl>
                                          <p:spTgt spid="27"/>
                                        </p:tgtEl>
                                      </p:cBhvr>
                                    </p:animEffect>
                                  </p:childTnLst>
                                </p:cTn>
                              </p:par>
                            </p:childTnLst>
                          </p:cTn>
                        </p:par>
                      </p:childTnLst>
                    </p:cTn>
                  </p:par>
                  <p:par>
                    <p:cTn id="88" fill="hold">
                      <p:stCondLst>
                        <p:cond delay="indefinite"/>
                      </p:stCondLst>
                      <p:childTnLst>
                        <p:par>
                          <p:cTn id="89" fill="hold">
                            <p:stCondLst>
                              <p:cond delay="0"/>
                            </p:stCondLst>
                            <p:childTnLst>
                              <p:par>
                                <p:cTn id="90" presetID="18" presetClass="entr" presetSubtype="12" fill="hold" grpId="0" nodeType="clickEffect">
                                  <p:stCondLst>
                                    <p:cond delay="0"/>
                                  </p:stCondLst>
                                  <p:childTnLst>
                                    <p:set>
                                      <p:cBhvr>
                                        <p:cTn id="91" dur="1" fill="hold">
                                          <p:stCondLst>
                                            <p:cond delay="0"/>
                                          </p:stCondLst>
                                        </p:cTn>
                                        <p:tgtEl>
                                          <p:spTgt spid="28"/>
                                        </p:tgtEl>
                                        <p:attrNameLst>
                                          <p:attrName>style.visibility</p:attrName>
                                        </p:attrNameLst>
                                      </p:cBhvr>
                                      <p:to>
                                        <p:strVal val="visible"/>
                                      </p:to>
                                    </p:set>
                                    <p:animEffect transition="in" filter="strips(downLeft)">
                                      <p:cBhvr>
                                        <p:cTn id="92" dur="500"/>
                                        <p:tgtEl>
                                          <p:spTgt spid="28"/>
                                        </p:tgtEl>
                                      </p:cBhvr>
                                    </p:animEffect>
                                  </p:childTnLst>
                                </p:cTn>
                              </p:par>
                            </p:childTnLst>
                          </p:cTn>
                        </p:par>
                      </p:childTnLst>
                    </p:cTn>
                  </p:par>
                  <p:par>
                    <p:cTn id="93" fill="hold">
                      <p:stCondLst>
                        <p:cond delay="indefinite"/>
                      </p:stCondLst>
                      <p:childTnLst>
                        <p:par>
                          <p:cTn id="94" fill="hold">
                            <p:stCondLst>
                              <p:cond delay="0"/>
                            </p:stCondLst>
                            <p:childTnLst>
                              <p:par>
                                <p:cTn id="95" presetID="18" presetClass="entr" presetSubtype="12" fill="hold" grpId="0" nodeType="clickEffect">
                                  <p:stCondLst>
                                    <p:cond delay="0"/>
                                  </p:stCondLst>
                                  <p:childTnLst>
                                    <p:set>
                                      <p:cBhvr>
                                        <p:cTn id="96" dur="1" fill="hold">
                                          <p:stCondLst>
                                            <p:cond delay="0"/>
                                          </p:stCondLst>
                                        </p:cTn>
                                        <p:tgtEl>
                                          <p:spTgt spid="29"/>
                                        </p:tgtEl>
                                        <p:attrNameLst>
                                          <p:attrName>style.visibility</p:attrName>
                                        </p:attrNameLst>
                                      </p:cBhvr>
                                      <p:to>
                                        <p:strVal val="visible"/>
                                      </p:to>
                                    </p:set>
                                    <p:animEffect transition="in" filter="strips(downLeft)">
                                      <p:cBhvr>
                                        <p:cTn id="97" dur="500"/>
                                        <p:tgtEl>
                                          <p:spTgt spid="29"/>
                                        </p:tgtEl>
                                      </p:cBhvr>
                                    </p:animEffect>
                                  </p:childTnLst>
                                </p:cTn>
                              </p:par>
                            </p:childTnLst>
                          </p:cTn>
                        </p:par>
                      </p:childTnLst>
                    </p:cTn>
                  </p:par>
                  <p:par>
                    <p:cTn id="98" fill="hold">
                      <p:stCondLst>
                        <p:cond delay="indefinite"/>
                      </p:stCondLst>
                      <p:childTnLst>
                        <p:par>
                          <p:cTn id="99" fill="hold">
                            <p:stCondLst>
                              <p:cond delay="0"/>
                            </p:stCondLst>
                            <p:childTnLst>
                              <p:par>
                                <p:cTn id="100" presetID="18" presetClass="entr" presetSubtype="12" fill="hold" nodeType="clickEffect">
                                  <p:stCondLst>
                                    <p:cond delay="0"/>
                                  </p:stCondLst>
                                  <p:childTnLst>
                                    <p:set>
                                      <p:cBhvr>
                                        <p:cTn id="101" dur="1" fill="hold">
                                          <p:stCondLst>
                                            <p:cond delay="0"/>
                                          </p:stCondLst>
                                        </p:cTn>
                                        <p:tgtEl>
                                          <p:spTgt spid="18"/>
                                        </p:tgtEl>
                                        <p:attrNameLst>
                                          <p:attrName>style.visibility</p:attrName>
                                        </p:attrNameLst>
                                      </p:cBhvr>
                                      <p:to>
                                        <p:strVal val="visible"/>
                                      </p:to>
                                    </p:set>
                                    <p:animEffect transition="in" filter="strips(downLeft)">
                                      <p:cBhvr>
                                        <p:cTn id="102" dur="500"/>
                                        <p:tgtEl>
                                          <p:spTgt spid="18"/>
                                        </p:tgtEl>
                                      </p:cBhvr>
                                    </p:animEffect>
                                  </p:childTnLst>
                                </p:cTn>
                              </p:par>
                            </p:childTnLst>
                          </p:cTn>
                        </p:par>
                      </p:childTnLst>
                    </p:cTn>
                  </p:par>
                  <p:par>
                    <p:cTn id="103" fill="hold">
                      <p:stCondLst>
                        <p:cond delay="indefinite"/>
                      </p:stCondLst>
                      <p:childTnLst>
                        <p:par>
                          <p:cTn id="104" fill="hold">
                            <p:stCondLst>
                              <p:cond delay="0"/>
                            </p:stCondLst>
                            <p:childTnLst>
                              <p:par>
                                <p:cTn id="105" presetID="18" presetClass="entr" presetSubtype="12" fill="hold" grpId="0" nodeType="clickEffect">
                                  <p:stCondLst>
                                    <p:cond delay="0"/>
                                  </p:stCondLst>
                                  <p:childTnLst>
                                    <p:set>
                                      <p:cBhvr>
                                        <p:cTn id="106" dur="1" fill="hold">
                                          <p:stCondLst>
                                            <p:cond delay="0"/>
                                          </p:stCondLst>
                                        </p:cTn>
                                        <p:tgtEl>
                                          <p:spTgt spid="31"/>
                                        </p:tgtEl>
                                        <p:attrNameLst>
                                          <p:attrName>style.visibility</p:attrName>
                                        </p:attrNameLst>
                                      </p:cBhvr>
                                      <p:to>
                                        <p:strVal val="visible"/>
                                      </p:to>
                                    </p:set>
                                    <p:animEffect transition="in" filter="strips(downLeft)">
                                      <p:cBhvr>
                                        <p:cTn id="107" dur="500"/>
                                        <p:tgtEl>
                                          <p:spTgt spid="31"/>
                                        </p:tgtEl>
                                      </p:cBhvr>
                                    </p:animEffect>
                                  </p:childTnLst>
                                </p:cTn>
                              </p:par>
                            </p:childTnLst>
                          </p:cTn>
                        </p:par>
                      </p:childTnLst>
                    </p:cTn>
                  </p:par>
                  <p:par>
                    <p:cTn id="108" fill="hold">
                      <p:stCondLst>
                        <p:cond delay="indefinite"/>
                      </p:stCondLst>
                      <p:childTnLst>
                        <p:par>
                          <p:cTn id="109" fill="hold">
                            <p:stCondLst>
                              <p:cond delay="0"/>
                            </p:stCondLst>
                            <p:childTnLst>
                              <p:par>
                                <p:cTn id="110" presetID="18" presetClass="entr" presetSubtype="12" fill="hold" nodeType="clickEffect">
                                  <p:stCondLst>
                                    <p:cond delay="0"/>
                                  </p:stCondLst>
                                  <p:childTnLst>
                                    <p:set>
                                      <p:cBhvr>
                                        <p:cTn id="111" dur="1" fill="hold">
                                          <p:stCondLst>
                                            <p:cond delay="0"/>
                                          </p:stCondLst>
                                        </p:cTn>
                                        <p:tgtEl>
                                          <p:spTgt spid="16"/>
                                        </p:tgtEl>
                                        <p:attrNameLst>
                                          <p:attrName>style.visibility</p:attrName>
                                        </p:attrNameLst>
                                      </p:cBhvr>
                                      <p:to>
                                        <p:strVal val="visible"/>
                                      </p:to>
                                    </p:set>
                                    <p:animEffect transition="in" filter="strips(downLeft)">
                                      <p:cBhvr>
                                        <p:cTn id="112" dur="500"/>
                                        <p:tgtEl>
                                          <p:spTgt spid="16"/>
                                        </p:tgtEl>
                                      </p:cBhvr>
                                    </p:animEffect>
                                  </p:childTnLst>
                                </p:cTn>
                              </p:par>
                            </p:childTnLst>
                          </p:cTn>
                        </p:par>
                      </p:childTnLst>
                    </p:cTn>
                  </p:par>
                  <p:par>
                    <p:cTn id="113" fill="hold">
                      <p:stCondLst>
                        <p:cond delay="indefinite"/>
                      </p:stCondLst>
                      <p:childTnLst>
                        <p:par>
                          <p:cTn id="114" fill="hold">
                            <p:stCondLst>
                              <p:cond delay="0"/>
                            </p:stCondLst>
                            <p:childTnLst>
                              <p:par>
                                <p:cTn id="115" presetID="18" presetClass="entr" presetSubtype="12" fill="hold" grpId="0" nodeType="clickEffect">
                                  <p:stCondLst>
                                    <p:cond delay="0"/>
                                  </p:stCondLst>
                                  <p:childTnLst>
                                    <p:set>
                                      <p:cBhvr>
                                        <p:cTn id="116" dur="1" fill="hold">
                                          <p:stCondLst>
                                            <p:cond delay="0"/>
                                          </p:stCondLst>
                                        </p:cTn>
                                        <p:tgtEl>
                                          <p:spTgt spid="30"/>
                                        </p:tgtEl>
                                        <p:attrNameLst>
                                          <p:attrName>style.visibility</p:attrName>
                                        </p:attrNameLst>
                                      </p:cBhvr>
                                      <p:to>
                                        <p:strVal val="visible"/>
                                      </p:to>
                                    </p:set>
                                    <p:animEffect transition="in" filter="strips(downLeft)">
                                      <p:cBhvr>
                                        <p:cTn id="117" dur="500"/>
                                        <p:tgtEl>
                                          <p:spTgt spid="30"/>
                                        </p:tgtEl>
                                      </p:cBhvr>
                                    </p:animEffect>
                                  </p:childTnLst>
                                </p:cTn>
                              </p:par>
                            </p:childTnLst>
                          </p:cTn>
                        </p:par>
                      </p:childTnLst>
                    </p:cTn>
                  </p:par>
                  <p:par>
                    <p:cTn id="118" fill="hold">
                      <p:stCondLst>
                        <p:cond delay="indefinite"/>
                      </p:stCondLst>
                      <p:childTnLst>
                        <p:par>
                          <p:cTn id="119" fill="hold">
                            <p:stCondLst>
                              <p:cond delay="0"/>
                            </p:stCondLst>
                            <p:childTnLst>
                              <p:par>
                                <p:cTn id="120" presetID="18" presetClass="entr" presetSubtype="12" fill="hold" nodeType="clickEffect">
                                  <p:stCondLst>
                                    <p:cond delay="0"/>
                                  </p:stCondLst>
                                  <p:childTnLst>
                                    <p:set>
                                      <p:cBhvr>
                                        <p:cTn id="121" dur="1" fill="hold">
                                          <p:stCondLst>
                                            <p:cond delay="0"/>
                                          </p:stCondLst>
                                        </p:cTn>
                                        <p:tgtEl>
                                          <p:spTgt spid="32"/>
                                        </p:tgtEl>
                                        <p:attrNameLst>
                                          <p:attrName>style.visibility</p:attrName>
                                        </p:attrNameLst>
                                      </p:cBhvr>
                                      <p:to>
                                        <p:strVal val="visible"/>
                                      </p:to>
                                    </p:set>
                                    <p:animEffect transition="in" filter="strips(downLeft)">
                                      <p:cBhvr>
                                        <p:cTn id="122" dur="500"/>
                                        <p:tgtEl>
                                          <p:spTgt spid="32"/>
                                        </p:tgtEl>
                                      </p:cBhvr>
                                    </p:animEffect>
                                  </p:childTnLst>
                                </p:cTn>
                              </p:par>
                            </p:childTnLst>
                          </p:cTn>
                        </p:par>
                      </p:childTnLst>
                    </p:cTn>
                  </p:par>
                  <p:par>
                    <p:cTn id="123" fill="hold">
                      <p:stCondLst>
                        <p:cond delay="indefinite"/>
                      </p:stCondLst>
                      <p:childTnLst>
                        <p:par>
                          <p:cTn id="124" fill="hold">
                            <p:stCondLst>
                              <p:cond delay="0"/>
                            </p:stCondLst>
                            <p:childTnLst>
                              <p:par>
                                <p:cTn id="125" presetID="18" presetClass="entr" presetSubtype="12" fill="hold" grpId="0" nodeType="clickEffect">
                                  <p:stCondLst>
                                    <p:cond delay="0"/>
                                  </p:stCondLst>
                                  <p:childTnLst>
                                    <p:set>
                                      <p:cBhvr>
                                        <p:cTn id="126" dur="1" fill="hold">
                                          <p:stCondLst>
                                            <p:cond delay="0"/>
                                          </p:stCondLst>
                                        </p:cTn>
                                        <p:tgtEl>
                                          <p:spTgt spid="33"/>
                                        </p:tgtEl>
                                        <p:attrNameLst>
                                          <p:attrName>style.visibility</p:attrName>
                                        </p:attrNameLst>
                                      </p:cBhvr>
                                      <p:to>
                                        <p:strVal val="visible"/>
                                      </p:to>
                                    </p:set>
                                    <p:animEffect transition="in" filter="strips(downLeft)">
                                      <p:cBhvr>
                                        <p:cTn id="127" dur="500"/>
                                        <p:tgtEl>
                                          <p:spTgt spid="33"/>
                                        </p:tgtEl>
                                      </p:cBhvr>
                                    </p:animEffect>
                                  </p:childTnLst>
                                </p:cTn>
                              </p:par>
                            </p:childTnLst>
                          </p:cTn>
                        </p:par>
                      </p:childTnLst>
                    </p:cTn>
                  </p:par>
                  <p:par>
                    <p:cTn id="128" fill="hold">
                      <p:stCondLst>
                        <p:cond delay="indefinite"/>
                      </p:stCondLst>
                      <p:childTnLst>
                        <p:par>
                          <p:cTn id="129" fill="hold">
                            <p:stCondLst>
                              <p:cond delay="0"/>
                            </p:stCondLst>
                            <p:childTnLst>
                              <p:par>
                                <p:cTn id="130" presetID="18" presetClass="entr" presetSubtype="12" fill="hold" nodeType="clickEffect">
                                  <p:stCondLst>
                                    <p:cond delay="0"/>
                                  </p:stCondLst>
                                  <p:childTnLst>
                                    <p:set>
                                      <p:cBhvr>
                                        <p:cTn id="131" dur="1" fill="hold">
                                          <p:stCondLst>
                                            <p:cond delay="0"/>
                                          </p:stCondLst>
                                        </p:cTn>
                                        <p:tgtEl>
                                          <p:spTgt spid="36"/>
                                        </p:tgtEl>
                                        <p:attrNameLst>
                                          <p:attrName>style.visibility</p:attrName>
                                        </p:attrNameLst>
                                      </p:cBhvr>
                                      <p:to>
                                        <p:strVal val="visible"/>
                                      </p:to>
                                    </p:set>
                                    <p:animEffect transition="in" filter="strips(downLeft)">
                                      <p:cBhvr>
                                        <p:cTn id="132" dur="500"/>
                                        <p:tgtEl>
                                          <p:spTgt spid="36"/>
                                        </p:tgtEl>
                                      </p:cBhvr>
                                    </p:animEffect>
                                  </p:childTnLst>
                                </p:cTn>
                              </p:par>
                            </p:childTnLst>
                          </p:cTn>
                        </p:par>
                      </p:childTnLst>
                    </p:cTn>
                  </p:par>
                  <p:par>
                    <p:cTn id="133" fill="hold">
                      <p:stCondLst>
                        <p:cond delay="indefinite"/>
                      </p:stCondLst>
                      <p:childTnLst>
                        <p:par>
                          <p:cTn id="134" fill="hold">
                            <p:stCondLst>
                              <p:cond delay="0"/>
                            </p:stCondLst>
                            <p:childTnLst>
                              <p:par>
                                <p:cTn id="135" presetID="18" presetClass="entr" presetSubtype="12" fill="hold" nodeType="clickEffect">
                                  <p:stCondLst>
                                    <p:cond delay="0"/>
                                  </p:stCondLst>
                                  <p:childTnLst>
                                    <p:set>
                                      <p:cBhvr>
                                        <p:cTn id="136" dur="1" fill="hold">
                                          <p:stCondLst>
                                            <p:cond delay="0"/>
                                          </p:stCondLst>
                                        </p:cTn>
                                        <p:tgtEl>
                                          <p:spTgt spid="35"/>
                                        </p:tgtEl>
                                        <p:attrNameLst>
                                          <p:attrName>style.visibility</p:attrName>
                                        </p:attrNameLst>
                                      </p:cBhvr>
                                      <p:to>
                                        <p:strVal val="visible"/>
                                      </p:to>
                                    </p:set>
                                    <p:animEffect transition="in" filter="strips(downLeft)">
                                      <p:cBhvr>
                                        <p:cTn id="137" dur="500"/>
                                        <p:tgtEl>
                                          <p:spTgt spid="35"/>
                                        </p:tgtEl>
                                      </p:cBhvr>
                                    </p:animEffect>
                                  </p:childTnLst>
                                </p:cTn>
                              </p:par>
                            </p:childTnLst>
                          </p:cTn>
                        </p:par>
                      </p:childTnLst>
                    </p:cTn>
                  </p:par>
                  <p:par>
                    <p:cTn id="138" fill="hold">
                      <p:stCondLst>
                        <p:cond delay="indefinite"/>
                      </p:stCondLst>
                      <p:childTnLst>
                        <p:par>
                          <p:cTn id="139" fill="hold">
                            <p:stCondLst>
                              <p:cond delay="0"/>
                            </p:stCondLst>
                            <p:childTnLst>
                              <p:par>
                                <p:cTn id="140" presetID="18" presetClass="entr" presetSubtype="12" fill="hold" nodeType="clickEffect">
                                  <p:stCondLst>
                                    <p:cond delay="0"/>
                                  </p:stCondLst>
                                  <p:childTnLst>
                                    <p:set>
                                      <p:cBhvr>
                                        <p:cTn id="141" dur="1" fill="hold">
                                          <p:stCondLst>
                                            <p:cond delay="0"/>
                                          </p:stCondLst>
                                        </p:cTn>
                                        <p:tgtEl>
                                          <p:spTgt spid="37"/>
                                        </p:tgtEl>
                                        <p:attrNameLst>
                                          <p:attrName>style.visibility</p:attrName>
                                        </p:attrNameLst>
                                      </p:cBhvr>
                                      <p:to>
                                        <p:strVal val="visible"/>
                                      </p:to>
                                    </p:set>
                                    <p:animEffect transition="in" filter="strips(downLeft)">
                                      <p:cBhvr>
                                        <p:cTn id="142" dur="500"/>
                                        <p:tgtEl>
                                          <p:spTgt spid="37"/>
                                        </p:tgtEl>
                                      </p:cBhvr>
                                    </p:animEffect>
                                  </p:childTnLst>
                                </p:cTn>
                              </p:par>
                            </p:childTnLst>
                          </p:cTn>
                        </p:par>
                      </p:childTnLst>
                    </p:cTn>
                  </p:par>
                  <p:par>
                    <p:cTn id="143" fill="hold">
                      <p:stCondLst>
                        <p:cond delay="indefinite"/>
                      </p:stCondLst>
                      <p:childTnLst>
                        <p:par>
                          <p:cTn id="144" fill="hold">
                            <p:stCondLst>
                              <p:cond delay="0"/>
                            </p:stCondLst>
                            <p:childTnLst>
                              <p:par>
                                <p:cTn id="145" presetID="18" presetClass="entr" presetSubtype="12" fill="hold" grpId="0" nodeType="clickEffect">
                                  <p:stCondLst>
                                    <p:cond delay="0"/>
                                  </p:stCondLst>
                                  <p:childTnLst>
                                    <p:set>
                                      <p:cBhvr>
                                        <p:cTn id="146" dur="1" fill="hold">
                                          <p:stCondLst>
                                            <p:cond delay="0"/>
                                          </p:stCondLst>
                                        </p:cTn>
                                        <p:tgtEl>
                                          <p:spTgt spid="38"/>
                                        </p:tgtEl>
                                        <p:attrNameLst>
                                          <p:attrName>style.visibility</p:attrName>
                                        </p:attrNameLst>
                                      </p:cBhvr>
                                      <p:to>
                                        <p:strVal val="visible"/>
                                      </p:to>
                                    </p:set>
                                    <p:animEffect transition="in" filter="strips(downLeft)">
                                      <p:cBhvr>
                                        <p:cTn id="147" dur="500"/>
                                        <p:tgtEl>
                                          <p:spTgt spid="38"/>
                                        </p:tgtEl>
                                      </p:cBhvr>
                                    </p:animEffect>
                                  </p:childTnLst>
                                </p:cTn>
                              </p:par>
                            </p:childTnLst>
                          </p:cTn>
                        </p:par>
                      </p:childTnLst>
                    </p:cTn>
                  </p:par>
                  <p:par>
                    <p:cTn id="148" fill="hold">
                      <p:stCondLst>
                        <p:cond delay="indefinite"/>
                      </p:stCondLst>
                      <p:childTnLst>
                        <p:par>
                          <p:cTn id="149" fill="hold">
                            <p:stCondLst>
                              <p:cond delay="0"/>
                            </p:stCondLst>
                            <p:childTnLst>
                              <p:par>
                                <p:cTn id="150" presetID="18" presetClass="entr" presetSubtype="12" fill="hold" grpId="0" nodeType="clickEffect">
                                  <p:stCondLst>
                                    <p:cond delay="0"/>
                                  </p:stCondLst>
                                  <p:childTnLst>
                                    <p:set>
                                      <p:cBhvr>
                                        <p:cTn id="151" dur="1" fill="hold">
                                          <p:stCondLst>
                                            <p:cond delay="0"/>
                                          </p:stCondLst>
                                        </p:cTn>
                                        <p:tgtEl>
                                          <p:spTgt spid="40"/>
                                        </p:tgtEl>
                                        <p:attrNameLst>
                                          <p:attrName>style.visibility</p:attrName>
                                        </p:attrNameLst>
                                      </p:cBhvr>
                                      <p:to>
                                        <p:strVal val="visible"/>
                                      </p:to>
                                    </p:set>
                                    <p:animEffect transition="in" filter="strips(downLeft)">
                                      <p:cBhvr>
                                        <p:cTn id="152" dur="500"/>
                                        <p:tgtEl>
                                          <p:spTgt spid="40"/>
                                        </p:tgtEl>
                                      </p:cBhvr>
                                    </p:animEffect>
                                  </p:childTnLst>
                                </p:cTn>
                              </p:par>
                            </p:childTnLst>
                          </p:cTn>
                        </p:par>
                      </p:childTnLst>
                    </p:cTn>
                  </p:par>
                  <p:par>
                    <p:cTn id="153" fill="hold">
                      <p:stCondLst>
                        <p:cond delay="indefinite"/>
                      </p:stCondLst>
                      <p:childTnLst>
                        <p:par>
                          <p:cTn id="154" fill="hold">
                            <p:stCondLst>
                              <p:cond delay="0"/>
                            </p:stCondLst>
                            <p:childTnLst>
                              <p:par>
                                <p:cTn id="155" presetID="18" presetClass="entr" presetSubtype="12" fill="hold" nodeType="clickEffect">
                                  <p:stCondLst>
                                    <p:cond delay="0"/>
                                  </p:stCondLst>
                                  <p:childTnLst>
                                    <p:set>
                                      <p:cBhvr>
                                        <p:cTn id="156" dur="1" fill="hold">
                                          <p:stCondLst>
                                            <p:cond delay="0"/>
                                          </p:stCondLst>
                                        </p:cTn>
                                        <p:tgtEl>
                                          <p:spTgt spid="39"/>
                                        </p:tgtEl>
                                        <p:attrNameLst>
                                          <p:attrName>style.visibility</p:attrName>
                                        </p:attrNameLst>
                                      </p:cBhvr>
                                      <p:to>
                                        <p:strVal val="visible"/>
                                      </p:to>
                                    </p:set>
                                    <p:animEffect transition="in" filter="strips(downLeft)">
                                      <p:cBhvr>
                                        <p:cTn id="157" dur="500"/>
                                        <p:tgtEl>
                                          <p:spTgt spid="39"/>
                                        </p:tgtEl>
                                      </p:cBhvr>
                                    </p:animEffect>
                                  </p:childTnLst>
                                </p:cTn>
                              </p:par>
                            </p:childTnLst>
                          </p:cTn>
                        </p:par>
                      </p:childTnLst>
                    </p:cTn>
                  </p:par>
                  <p:par>
                    <p:cTn id="158" fill="hold">
                      <p:stCondLst>
                        <p:cond delay="indefinite"/>
                      </p:stCondLst>
                      <p:childTnLst>
                        <p:par>
                          <p:cTn id="159" fill="hold">
                            <p:stCondLst>
                              <p:cond delay="0"/>
                            </p:stCondLst>
                            <p:childTnLst>
                              <p:par>
                                <p:cTn id="160" presetID="18" presetClass="entr" presetSubtype="12" fill="hold" grpId="0" nodeType="clickEffect">
                                  <p:stCondLst>
                                    <p:cond delay="0"/>
                                  </p:stCondLst>
                                  <p:childTnLst>
                                    <p:set>
                                      <p:cBhvr>
                                        <p:cTn id="161" dur="1" fill="hold">
                                          <p:stCondLst>
                                            <p:cond delay="0"/>
                                          </p:stCondLst>
                                        </p:cTn>
                                        <p:tgtEl>
                                          <p:spTgt spid="41"/>
                                        </p:tgtEl>
                                        <p:attrNameLst>
                                          <p:attrName>style.visibility</p:attrName>
                                        </p:attrNameLst>
                                      </p:cBhvr>
                                      <p:to>
                                        <p:strVal val="visible"/>
                                      </p:to>
                                    </p:set>
                                    <p:animEffect transition="in" filter="strips(downLeft)">
                                      <p:cBhvr>
                                        <p:cTn id="162" dur="500"/>
                                        <p:tgtEl>
                                          <p:spTgt spid="41"/>
                                        </p:tgtEl>
                                      </p:cBhvr>
                                    </p:animEffect>
                                  </p:childTnLst>
                                </p:cTn>
                              </p:par>
                            </p:childTnLst>
                          </p:cTn>
                        </p:par>
                      </p:childTnLst>
                    </p:cTn>
                  </p:par>
                  <p:par>
                    <p:cTn id="163" fill="hold">
                      <p:stCondLst>
                        <p:cond delay="indefinite"/>
                      </p:stCondLst>
                      <p:childTnLst>
                        <p:par>
                          <p:cTn id="164" fill="hold">
                            <p:stCondLst>
                              <p:cond delay="0"/>
                            </p:stCondLst>
                            <p:childTnLst>
                              <p:par>
                                <p:cTn id="165" presetID="18" presetClass="entr" presetSubtype="12" fill="hold" grpId="0" nodeType="clickEffect">
                                  <p:stCondLst>
                                    <p:cond delay="0"/>
                                  </p:stCondLst>
                                  <p:childTnLst>
                                    <p:set>
                                      <p:cBhvr>
                                        <p:cTn id="166" dur="1" fill="hold">
                                          <p:stCondLst>
                                            <p:cond delay="0"/>
                                          </p:stCondLst>
                                        </p:cTn>
                                        <p:tgtEl>
                                          <p:spTgt spid="42"/>
                                        </p:tgtEl>
                                        <p:attrNameLst>
                                          <p:attrName>style.visibility</p:attrName>
                                        </p:attrNameLst>
                                      </p:cBhvr>
                                      <p:to>
                                        <p:strVal val="visible"/>
                                      </p:to>
                                    </p:set>
                                    <p:animEffect transition="in" filter="strips(downLeft)">
                                      <p:cBhvr>
                                        <p:cTn id="167" dur="500"/>
                                        <p:tgtEl>
                                          <p:spTgt spid="42"/>
                                        </p:tgtEl>
                                      </p:cBhvr>
                                    </p:animEffect>
                                  </p:childTnLst>
                                </p:cTn>
                              </p:par>
                            </p:childTnLst>
                          </p:cTn>
                        </p:par>
                      </p:childTnLst>
                    </p:cTn>
                  </p:par>
                  <p:par>
                    <p:cTn id="168" fill="hold">
                      <p:stCondLst>
                        <p:cond delay="indefinite"/>
                      </p:stCondLst>
                      <p:childTnLst>
                        <p:par>
                          <p:cTn id="169" fill="hold">
                            <p:stCondLst>
                              <p:cond delay="0"/>
                            </p:stCondLst>
                            <p:childTnLst>
                              <p:par>
                                <p:cTn id="170" presetID="18" presetClass="entr" presetSubtype="12" fill="hold" grpId="0" nodeType="clickEffect">
                                  <p:stCondLst>
                                    <p:cond delay="0"/>
                                  </p:stCondLst>
                                  <p:childTnLst>
                                    <p:set>
                                      <p:cBhvr>
                                        <p:cTn id="171" dur="1" fill="hold">
                                          <p:stCondLst>
                                            <p:cond delay="0"/>
                                          </p:stCondLst>
                                        </p:cTn>
                                        <p:tgtEl>
                                          <p:spTgt spid="43"/>
                                        </p:tgtEl>
                                        <p:attrNameLst>
                                          <p:attrName>style.visibility</p:attrName>
                                        </p:attrNameLst>
                                      </p:cBhvr>
                                      <p:to>
                                        <p:strVal val="visible"/>
                                      </p:to>
                                    </p:set>
                                    <p:animEffect transition="in" filter="strips(downLeft)">
                                      <p:cBhvr>
                                        <p:cTn id="17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9" grpId="0"/>
      <p:bldP spid="10" grpId="0"/>
      <p:bldP spid="11" grpId="0"/>
      <p:bldP spid="12" grpId="0"/>
      <p:bldP spid="13" grpId="0"/>
      <p:bldP spid="14" grpId="0"/>
      <p:bldP spid="15" grpId="0"/>
      <p:bldP spid="19" grpId="0"/>
      <p:bldP spid="20" grpId="0"/>
      <p:bldP spid="22" grpId="0"/>
      <p:bldP spid="26" grpId="0"/>
      <p:bldP spid="27" grpId="0"/>
      <p:bldP spid="28" grpId="0"/>
      <p:bldP spid="29" grpId="0"/>
      <p:bldP spid="30" grpId="0"/>
      <p:bldP spid="31" grpId="0"/>
      <p:bldP spid="33" grpId="0"/>
      <p:bldP spid="38" grpId="0"/>
      <p:bldP spid="40" grpId="0"/>
      <p:bldP spid="41" grpId="0"/>
      <p:bldP spid="42" grpId="0"/>
      <p:bldP spid="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933780" y="357166"/>
            <a:ext cx="2754280" cy="523220"/>
          </a:xfrm>
          <a:prstGeom prst="rect">
            <a:avLst/>
          </a:prstGeom>
        </p:spPr>
        <p:style>
          <a:lnRef idx="3">
            <a:schemeClr val="lt1"/>
          </a:lnRef>
          <a:fillRef idx="1">
            <a:schemeClr val="accent6"/>
          </a:fillRef>
          <a:effectRef idx="1">
            <a:schemeClr val="accent6"/>
          </a:effectRef>
          <a:fontRef idx="minor">
            <a:schemeClr val="lt1"/>
          </a:fontRef>
        </p:style>
        <p:txBody>
          <a:bodyPr wrap="none">
            <a:spAutoFit/>
            <a:scene3d>
              <a:camera prst="orthographicFront"/>
              <a:lightRig rig="threePt" dir="t"/>
            </a:scene3d>
            <a:sp3d extrusionH="57150">
              <a:bevelT w="69850" h="38100" prst="cross"/>
            </a:sp3d>
          </a:bodyPr>
          <a:lstStyle/>
          <a:p>
            <a:r>
              <a:rPr lang="ar-SA" sz="2800" dirty="0" smtClean="0">
                <a:solidFill>
                  <a:schemeClr val="tx1"/>
                </a:solidFill>
                <a:effectLst>
                  <a:glow rad="139700">
                    <a:schemeClr val="accent5">
                      <a:satMod val="175000"/>
                      <a:alpha val="40000"/>
                    </a:schemeClr>
                  </a:glow>
                </a:effectLst>
              </a:rPr>
              <a:t>مزايا الوسط الحسابي :</a:t>
            </a:r>
            <a:endParaRPr lang="ar-SA" sz="2800" dirty="0">
              <a:solidFill>
                <a:schemeClr val="tx1"/>
              </a:solidFill>
              <a:effectLst>
                <a:glow rad="139700">
                  <a:schemeClr val="accent5">
                    <a:satMod val="175000"/>
                    <a:alpha val="40000"/>
                  </a:schemeClr>
                </a:glow>
              </a:effectLst>
            </a:endParaRPr>
          </a:p>
        </p:txBody>
      </p:sp>
      <p:sp>
        <p:nvSpPr>
          <p:cNvPr id="6" name="مستطيل 5"/>
          <p:cNvSpPr/>
          <p:nvPr/>
        </p:nvSpPr>
        <p:spPr>
          <a:xfrm>
            <a:off x="5786446" y="3048656"/>
            <a:ext cx="2978701" cy="523220"/>
          </a:xfrm>
          <a:prstGeom prst="rect">
            <a:avLst/>
          </a:prstGeom>
          <a:ln/>
        </p:spPr>
        <p:style>
          <a:lnRef idx="3">
            <a:schemeClr val="lt1"/>
          </a:lnRef>
          <a:fillRef idx="1">
            <a:schemeClr val="accent6"/>
          </a:fillRef>
          <a:effectRef idx="1">
            <a:schemeClr val="accent6"/>
          </a:effectRef>
          <a:fontRef idx="minor">
            <a:schemeClr val="lt1"/>
          </a:fontRef>
        </p:style>
        <p:txBody>
          <a:bodyPr wrap="none">
            <a:spAutoFit/>
            <a:scene3d>
              <a:camera prst="orthographicFront"/>
              <a:lightRig rig="threePt" dir="t"/>
            </a:scene3d>
            <a:sp3d extrusionH="57150">
              <a:bevelT w="50800" h="38100" prst="riblet"/>
            </a:sp3d>
          </a:bodyPr>
          <a:lstStyle/>
          <a:p>
            <a:r>
              <a:rPr lang="ar-SA" sz="2800" b="1" dirty="0" smtClean="0">
                <a:solidFill>
                  <a:schemeClr val="tx1"/>
                </a:solidFill>
                <a:effectLst>
                  <a:glow rad="139700">
                    <a:schemeClr val="accent4">
                      <a:satMod val="175000"/>
                      <a:alpha val="40000"/>
                    </a:schemeClr>
                  </a:glow>
                </a:effectLst>
              </a:rPr>
              <a:t>عيوب الوسط الحسابي :</a:t>
            </a:r>
            <a:endParaRPr lang="ar-SA" sz="2800" dirty="0">
              <a:solidFill>
                <a:schemeClr val="tx1"/>
              </a:solidFill>
              <a:effectLst>
                <a:glow rad="139700">
                  <a:schemeClr val="accent4">
                    <a:satMod val="175000"/>
                    <a:alpha val="40000"/>
                  </a:schemeClr>
                </a:glow>
              </a:effectLst>
            </a:endParaRPr>
          </a:p>
        </p:txBody>
      </p:sp>
      <p:pic>
        <p:nvPicPr>
          <p:cNvPr id="1028" name="Picture 4"/>
          <p:cNvPicPr>
            <a:picLocks noChangeAspect="1" noChangeArrowheads="1"/>
          </p:cNvPicPr>
          <p:nvPr/>
        </p:nvPicPr>
        <p:blipFill>
          <a:blip r:embed="rId3"/>
          <a:srcRect/>
          <a:stretch>
            <a:fillRect/>
          </a:stretch>
        </p:blipFill>
        <p:spPr bwMode="auto">
          <a:xfrm>
            <a:off x="1000100" y="1000108"/>
            <a:ext cx="7715304" cy="16444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29" name="Picture 5"/>
          <p:cNvPicPr>
            <a:picLocks noChangeAspect="1" noChangeArrowheads="1"/>
          </p:cNvPicPr>
          <p:nvPr/>
        </p:nvPicPr>
        <p:blipFill>
          <a:blip r:embed="rId4"/>
          <a:srcRect/>
          <a:stretch>
            <a:fillRect/>
          </a:stretch>
        </p:blipFill>
        <p:spPr bwMode="auto">
          <a:xfrm>
            <a:off x="875535" y="3786190"/>
            <a:ext cx="7777913" cy="21431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18" presetClass="entr" presetSubtype="12" fill="hold" nodeType="clickEffect">
                                  <p:stCondLst>
                                    <p:cond delay="0"/>
                                  </p:stCondLst>
                                  <p:childTnLst>
                                    <p:set>
                                      <p:cBhvr>
                                        <p:cTn id="13" dur="1" fill="hold">
                                          <p:stCondLst>
                                            <p:cond delay="0"/>
                                          </p:stCondLst>
                                        </p:cTn>
                                        <p:tgtEl>
                                          <p:spTgt spid="1028"/>
                                        </p:tgtEl>
                                        <p:attrNameLst>
                                          <p:attrName>style.visibility</p:attrName>
                                        </p:attrNameLst>
                                      </p:cBhvr>
                                      <p:to>
                                        <p:strVal val="visible"/>
                                      </p:to>
                                    </p:set>
                                    <p:animEffect transition="in" filter="strips(downLeft)">
                                      <p:cBhvr>
                                        <p:cTn id="14" dur="500"/>
                                        <p:tgtEl>
                                          <p:spTgt spid="1028"/>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ntr" presetSubtype="0" fill="hold" grpId="0" nodeType="clickEffect">
                                  <p:stCondLst>
                                    <p:cond delay="0"/>
                                  </p:stCondLst>
                                  <p:iterate type="lt">
                                    <p:tmPct val="50000"/>
                                  </p:iterate>
                                  <p:childTnLst>
                                    <p:set>
                                      <p:cBhvr>
                                        <p:cTn id="18" dur="1" fill="hold">
                                          <p:stCondLst>
                                            <p:cond delay="0"/>
                                          </p:stCondLst>
                                        </p:cTn>
                                        <p:tgtEl>
                                          <p:spTgt spid="6"/>
                                        </p:tgtEl>
                                        <p:attrNameLst>
                                          <p:attrName>style.visibility</p:attrName>
                                        </p:attrNameLst>
                                      </p:cBhvr>
                                      <p:to>
                                        <p:strVal val="visible"/>
                                      </p:to>
                                    </p:set>
                                    <p:anim calcmode="discrete" valueType="clr">
                                      <p:cBhvr override="childStyle">
                                        <p:cTn id="19"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6"/>
                                        </p:tgtEl>
                                        <p:attrNameLst>
                                          <p:attrName>fillcolor</p:attrName>
                                        </p:attrNameLst>
                                      </p:cBhvr>
                                      <p:tavLst>
                                        <p:tav tm="0">
                                          <p:val>
                                            <p:clrVal>
                                              <a:schemeClr val="accent2"/>
                                            </p:clrVal>
                                          </p:val>
                                        </p:tav>
                                        <p:tav tm="50000">
                                          <p:val>
                                            <p:clrVal>
                                              <a:schemeClr val="hlink"/>
                                            </p:clrVal>
                                          </p:val>
                                        </p:tav>
                                      </p:tavLst>
                                    </p:anim>
                                    <p:set>
                                      <p:cBhvr>
                                        <p:cTn id="21" dur="80"/>
                                        <p:tgtEl>
                                          <p:spTgt spid="6"/>
                                        </p:tgtEl>
                                        <p:attrNameLst>
                                          <p:attrName>fill.type</p:attrName>
                                        </p:attrNameLst>
                                      </p:cBhvr>
                                      <p:to>
                                        <p:strVal val="solid"/>
                                      </p:to>
                                    </p:set>
                                  </p:childTnLst>
                                </p:cTn>
                              </p:par>
                            </p:childTnLst>
                          </p:cTn>
                        </p:par>
                      </p:childTnLst>
                    </p:cTn>
                  </p:par>
                  <p:par>
                    <p:cTn id="22" fill="hold">
                      <p:stCondLst>
                        <p:cond delay="indefinite"/>
                      </p:stCondLst>
                      <p:childTnLst>
                        <p:par>
                          <p:cTn id="23" fill="hold">
                            <p:stCondLst>
                              <p:cond delay="0"/>
                            </p:stCondLst>
                            <p:childTnLst>
                              <p:par>
                                <p:cTn id="24" presetID="18" presetClass="entr" presetSubtype="12" fill="hold" nodeType="clickEffect">
                                  <p:stCondLst>
                                    <p:cond delay="0"/>
                                  </p:stCondLst>
                                  <p:childTnLst>
                                    <p:set>
                                      <p:cBhvr>
                                        <p:cTn id="25" dur="1" fill="hold">
                                          <p:stCondLst>
                                            <p:cond delay="0"/>
                                          </p:stCondLst>
                                        </p:cTn>
                                        <p:tgtEl>
                                          <p:spTgt spid="1029"/>
                                        </p:tgtEl>
                                        <p:attrNameLst>
                                          <p:attrName>style.visibility</p:attrName>
                                        </p:attrNameLst>
                                      </p:cBhvr>
                                      <p:to>
                                        <p:strVal val="visible"/>
                                      </p:to>
                                    </p:set>
                                    <p:animEffect transition="in" filter="strips(downLeft)">
                                      <p:cBhvr>
                                        <p:cTn id="26" dur="500"/>
                                        <p:tgtEl>
                                          <p:spTgt spid="1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Lst>
  </p:timing>
</p:sld>
</file>

<file path=ppt/theme/theme1.xml><?xml version="1.0" encoding="utf-8"?>
<a:theme xmlns:a="http://schemas.openxmlformats.org/drawingml/2006/main" name="سمة1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سمة12</Template>
  <TotalTime>401</TotalTime>
  <Words>408</Words>
  <Application>Microsoft Office PowerPoint</Application>
  <PresentationFormat>عرض على الشاشة (3:4)‏</PresentationFormat>
  <Paragraphs>129</Paragraphs>
  <Slides>6</Slides>
  <Notes>6</Notes>
  <HiddenSlides>0</HiddenSlides>
  <MMClips>0</MMClips>
  <ScaleCrop>false</ScaleCrop>
  <HeadingPairs>
    <vt:vector size="4" baseType="variant">
      <vt:variant>
        <vt:lpstr>سمة</vt:lpstr>
      </vt:variant>
      <vt:variant>
        <vt:i4>1</vt:i4>
      </vt:variant>
      <vt:variant>
        <vt:lpstr>عناوين الشرائح</vt:lpstr>
      </vt:variant>
      <vt:variant>
        <vt:i4>6</vt:i4>
      </vt:variant>
    </vt:vector>
  </HeadingPairs>
  <TitlesOfParts>
    <vt:vector size="7" baseType="lpstr">
      <vt:lpstr>سمة12</vt:lpstr>
      <vt:lpstr>درسنا فيما سبق جمع البيانات وعرضها جدولياً وبيانياً. والآن ننتقل إلى المرحلة الرابعة من خطوات الدراسة الإحصائية، وهي التعبير عن الظاهرة محل الدراسة بمقياس معبِّر عن جميع قيم الظاهرة، مثل متوسط دخل الفرد في مجتمع ما، أومتوسط أعداد الطلاب في المدارس الثانوية</vt:lpstr>
      <vt:lpstr>ملاحظة / 1-  البيانات غير المبوبة : هي البيانات التي لم يتم وصفها في جدول تكراري                 2-  البيانات المبوبة:   هي البيانات التي تم وصفها في جدول تكراري </vt:lpstr>
      <vt:lpstr>الشريحة 3</vt:lpstr>
      <vt:lpstr>الشريحة 4</vt:lpstr>
      <vt:lpstr>الشريحة 5</vt:lpstr>
      <vt:lpstr>الشريحة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msfr</dc:creator>
  <cp:lastModifiedBy>msfr</cp:lastModifiedBy>
  <cp:revision>52</cp:revision>
  <dcterms:created xsi:type="dcterms:W3CDTF">2008-05-20T20:23:29Z</dcterms:created>
  <dcterms:modified xsi:type="dcterms:W3CDTF">2008-06-03T22:19:07Z</dcterms:modified>
</cp:coreProperties>
</file>