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17" r:id="rId4"/>
  </p:sldMasterIdLst>
  <p:notesMasterIdLst>
    <p:notesMasterId r:id="rId42"/>
  </p:notesMasterIdLst>
  <p:handoutMasterIdLst>
    <p:handoutMasterId r:id="rId43"/>
  </p:handoutMasterIdLst>
  <p:sldIdLst>
    <p:sldId id="256" r:id="rId5"/>
    <p:sldId id="257" r:id="rId6"/>
    <p:sldId id="259" r:id="rId7"/>
    <p:sldId id="261" r:id="rId8"/>
    <p:sldId id="260" r:id="rId9"/>
    <p:sldId id="262" r:id="rId10"/>
    <p:sldId id="268" r:id="rId11"/>
    <p:sldId id="264" r:id="rId12"/>
    <p:sldId id="265" r:id="rId13"/>
    <p:sldId id="266" r:id="rId14"/>
    <p:sldId id="267" r:id="rId15"/>
    <p:sldId id="364" r:id="rId16"/>
    <p:sldId id="366" r:id="rId17"/>
    <p:sldId id="365" r:id="rId18"/>
    <p:sldId id="367" r:id="rId19"/>
    <p:sldId id="368" r:id="rId20"/>
    <p:sldId id="369" r:id="rId21"/>
    <p:sldId id="370" r:id="rId22"/>
    <p:sldId id="371" r:id="rId23"/>
    <p:sldId id="269" r:id="rId24"/>
    <p:sldId id="270" r:id="rId25"/>
    <p:sldId id="282" r:id="rId26"/>
    <p:sldId id="271" r:id="rId27"/>
    <p:sldId id="274" r:id="rId28"/>
    <p:sldId id="275" r:id="rId29"/>
    <p:sldId id="276" r:id="rId30"/>
    <p:sldId id="277" r:id="rId31"/>
    <p:sldId id="362" r:id="rId32"/>
    <p:sldId id="363" r:id="rId33"/>
    <p:sldId id="278" r:id="rId34"/>
    <p:sldId id="279" r:id="rId35"/>
    <p:sldId id="280" r:id="rId36"/>
    <p:sldId id="281" r:id="rId37"/>
    <p:sldId id="283" r:id="rId38"/>
    <p:sldId id="284" r:id="rId39"/>
    <p:sldId id="285" r:id="rId40"/>
    <p:sldId id="286" r:id="rId41"/>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7DD"/>
    <a:srgbClr val="FCB2BE"/>
    <a:srgbClr val="800000"/>
    <a:srgbClr val="F73543"/>
    <a:srgbClr val="B4F7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31" autoAdjust="0"/>
    <p:restoredTop sz="94660"/>
  </p:normalViewPr>
  <p:slideViewPr>
    <p:cSldViewPr>
      <p:cViewPr>
        <p:scale>
          <a:sx n="60" d="100"/>
          <a:sy n="60" d="100"/>
        </p:scale>
        <p:origin x="-1644" y="-2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B49B0695-E18C-45F5-AC6B-D80AAE4258D7}" type="datetimeFigureOut">
              <a:rPr lang="ar-SA"/>
              <a:pPr>
                <a:defRPr/>
              </a:pPr>
              <a:t>10/01/34</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D9915F6D-AD46-4BE2-9191-5CAEB6B92CA3}" type="slidenum">
              <a:rPr lang="ar-SA"/>
              <a:pPr>
                <a:defRPr/>
              </a:pPr>
              <a:t>‹#›</a:t>
            </a:fld>
            <a:endParaRPr lang="ar-SA"/>
          </a:p>
        </p:txBody>
      </p:sp>
    </p:spTree>
    <p:extLst>
      <p:ext uri="{BB962C8B-B14F-4D97-AF65-F5344CB8AC3E}">
        <p14:creationId xmlns:p14="http://schemas.microsoft.com/office/powerpoint/2010/main" val="375366109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01A8C776-8DE9-4F49-BDA5-3BEEC01272E5}" type="datetimeFigureOut">
              <a:rPr lang="ar-SA"/>
              <a:pPr>
                <a:defRPr/>
              </a:pPr>
              <a:t>10/01/34</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847941E5-E56E-48C2-B87B-6BA96842DFB9}" type="slidenum">
              <a:rPr lang="ar-SA"/>
              <a:pPr>
                <a:defRPr/>
              </a:pPr>
              <a:t>‹#›</a:t>
            </a:fld>
            <a:endParaRPr lang="ar-SA"/>
          </a:p>
        </p:txBody>
      </p:sp>
    </p:spTree>
    <p:extLst>
      <p:ext uri="{BB962C8B-B14F-4D97-AF65-F5344CB8AC3E}">
        <p14:creationId xmlns:p14="http://schemas.microsoft.com/office/powerpoint/2010/main" val="4095436526"/>
      </p:ext>
    </p:extLst>
  </p:cSld>
  <p:clrMap bg1="lt1" tx1="dk1" bg2="lt2" tx2="dk2" accent1="accent1" accent2="accent2" accent3="accent3" accent4="accent4" accent5="accent5" accent6="accent6" hlink="hlink" folHlink="folHlink"/>
  <p:hf sldNum="0" hdr="0" ftr="0" dt="0"/>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a:lstStyle/>
          <a:p>
            <a:pPr>
              <a:spcBef>
                <a:spcPct val="0"/>
              </a:spcBef>
            </a:pPr>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fld id="{2E9D8C1F-9BFD-4207-A319-93B548C535CF}" type="datetime1">
              <a:rPr lang="ar-SA" smtClean="0"/>
              <a:pPr>
                <a:defRPr/>
              </a:pPr>
              <a:t>10/01/34</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pPr>
              <a:defRPr/>
            </a:pPr>
            <a:fld id="{E7895EBA-0E65-43F6-A96C-E4A4EFF6332B}" type="slidenum">
              <a:rPr lang="ar-SA" smtClean="0"/>
              <a:pPr>
                <a:defRPr/>
              </a:pPr>
              <a:t>‹#›</a:t>
            </a:fld>
            <a:endParaRPr lang="ar-S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ar-SA" smtClean="0"/>
              <a:t>انقر لتحرير نمط العنوان الرئيسي</a:t>
            </a:r>
            <a:endParaRPr 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pPr>
              <a:defRPr/>
            </a:pPr>
            <a:fld id="{2E9D8C1F-9BFD-4207-A319-93B548C535CF}" type="datetime1">
              <a:rPr lang="ar-SA" smtClean="0"/>
              <a:pPr>
                <a:defRPr/>
              </a:pPr>
              <a:t>10/01/34</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pPr>
              <a:defRPr/>
            </a:pPr>
            <a:fld id="{2E9D8C1F-9BFD-4207-A319-93B548C535CF}" type="datetime1">
              <a:rPr lang="ar-SA" smtClean="0"/>
              <a:pPr>
                <a:defRPr/>
              </a:pPr>
              <a:t>10/01/34</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pPr>
              <a:defRPr/>
            </a:pPr>
            <a:fld id="{2E9D8C1F-9BFD-4207-A319-93B548C535CF}" type="datetime1">
              <a:rPr lang="ar-SA" smtClean="0"/>
              <a:pPr>
                <a:defRPr/>
              </a:pPr>
              <a:t>10/01/34</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fld id="{2E9D8C1F-9BFD-4207-A319-93B548C535CF}" type="datetime1">
              <a:rPr lang="ar-SA" smtClean="0"/>
              <a:pPr>
                <a:defRPr/>
              </a:pPr>
              <a:t>10/01/34</a:t>
            </a:fld>
            <a:endParaRPr lang="ar-S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7895EBA-0E65-43F6-A96C-E4A4EFF6332B}" type="slidenum">
              <a:rPr lang="ar-SA" smtClean="0"/>
              <a:pPr>
                <a:defRPr/>
              </a:pPr>
              <a:t>‹#›</a:t>
            </a:fld>
            <a:endParaRPr lang="ar-S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ar-SA" smtClean="0"/>
              <a:t>انقر لتحرير نمط العنوان الرئيسي</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pPr>
              <a:defRPr/>
            </a:pPr>
            <a:fld id="{2E9D8C1F-9BFD-4207-A319-93B548C535CF}" type="datetime1">
              <a:rPr lang="ar-SA" smtClean="0"/>
              <a:pPr>
                <a:defRPr/>
              </a:pPr>
              <a:t>10/01/34</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pPr>
              <a:defRPr/>
            </a:pPr>
            <a:fld id="{2E9D8C1F-9BFD-4207-A319-93B548C535CF}" type="datetime1">
              <a:rPr lang="ar-SA" smtClean="0"/>
              <a:pPr>
                <a:defRPr/>
              </a:pPr>
              <a:t>10/01/34</a:t>
            </a:fld>
            <a:endParaRPr lang="ar-SA"/>
          </a:p>
        </p:txBody>
      </p:sp>
      <p:sp>
        <p:nvSpPr>
          <p:cNvPr id="8" name="Footer Placeholder 7"/>
          <p:cNvSpPr>
            <a:spLocks noGrp="1"/>
          </p:cNvSpPr>
          <p:nvPr>
            <p:ph type="ftr" sz="quarter" idx="11"/>
          </p:nvPr>
        </p:nvSpPr>
        <p:spPr/>
        <p:txBody>
          <a:bodyPr/>
          <a:lstStyle/>
          <a:p>
            <a:pPr>
              <a:defRPr/>
            </a:pPr>
            <a:endParaRPr lang="ar-SA"/>
          </a:p>
        </p:txBody>
      </p:sp>
      <p:sp>
        <p:nvSpPr>
          <p:cNvPr id="9" name="Slide Number Placeholder 8"/>
          <p:cNvSpPr>
            <a:spLocks noGrp="1"/>
          </p:cNvSpPr>
          <p:nvPr>
            <p:ph type="sldNum" sz="quarter" idx="12"/>
          </p:nvPr>
        </p:nvSpPr>
        <p:spPr/>
        <p:txBody>
          <a:bodyPr/>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pPr>
              <a:defRPr/>
            </a:pPr>
            <a:fld id="{2E9D8C1F-9BFD-4207-A319-93B548C535CF}" type="datetime1">
              <a:rPr lang="ar-SA" smtClean="0"/>
              <a:pPr>
                <a:defRPr/>
              </a:pPr>
              <a:t>10/01/34</a:t>
            </a:fld>
            <a:endParaRPr lang="ar-SA"/>
          </a:p>
        </p:txBody>
      </p:sp>
      <p:sp>
        <p:nvSpPr>
          <p:cNvPr id="4" name="Footer Placeholder 3"/>
          <p:cNvSpPr>
            <a:spLocks noGrp="1"/>
          </p:cNvSpPr>
          <p:nvPr>
            <p:ph type="ftr" sz="quarter" idx="11"/>
          </p:nvPr>
        </p:nvSpPr>
        <p:spPr/>
        <p:txBody>
          <a:bodyPr/>
          <a:lstStyle/>
          <a:p>
            <a:pPr>
              <a:defRPr/>
            </a:pPr>
            <a:endParaRPr lang="ar-SA"/>
          </a:p>
        </p:txBody>
      </p:sp>
      <p:sp>
        <p:nvSpPr>
          <p:cNvPr id="5" name="Slide Number Placeholder 4"/>
          <p:cNvSpPr>
            <a:spLocks noGrp="1"/>
          </p:cNvSpPr>
          <p:nvPr>
            <p:ph type="sldNum" sz="quarter" idx="12"/>
          </p:nvPr>
        </p:nvSpPr>
        <p:spPr/>
        <p:txBody>
          <a:bodyPr/>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pPr>
              <a:defRPr/>
            </a:pPr>
            <a:fld id="{2E9D8C1F-9BFD-4207-A319-93B548C535CF}" type="datetime1">
              <a:rPr lang="ar-SA" smtClean="0"/>
              <a:pPr>
                <a:defRPr/>
              </a:pPr>
              <a:t>10/01/34</a:t>
            </a:fld>
            <a:endParaRPr lang="ar-SA"/>
          </a:p>
        </p:txBody>
      </p:sp>
      <p:sp>
        <p:nvSpPr>
          <p:cNvPr id="3" name="Footer Placeholder 2"/>
          <p:cNvSpPr>
            <a:spLocks noGrp="1"/>
          </p:cNvSpPr>
          <p:nvPr>
            <p:ph type="ftr" sz="quarter" idx="11"/>
          </p:nvPr>
        </p:nvSpPr>
        <p:spPr/>
        <p:txBody>
          <a:bodyPr/>
          <a:lstStyle/>
          <a:p>
            <a:pPr>
              <a:defRPr/>
            </a:pPr>
            <a:endParaRPr lang="ar-SA"/>
          </a:p>
        </p:txBody>
      </p:sp>
      <p:sp>
        <p:nvSpPr>
          <p:cNvPr id="4" name="Slide Number Placeholder 3"/>
          <p:cNvSpPr>
            <a:spLocks noGrp="1"/>
          </p:cNvSpPr>
          <p:nvPr>
            <p:ph type="sldNum" sz="quarter" idx="12"/>
          </p:nvPr>
        </p:nvSpPr>
        <p:spPr/>
        <p:txBody>
          <a:bodyPr/>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pPr>
              <a:defRPr/>
            </a:pPr>
            <a:fld id="{2E9D8C1F-9BFD-4207-A319-93B548C535CF}" type="datetime1">
              <a:rPr lang="ar-SA" smtClean="0"/>
              <a:pPr>
                <a:defRPr/>
              </a:pPr>
              <a:t>10/01/34</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7895EBA-0E65-43F6-A96C-E4A4EFF6332B}" type="slidenum">
              <a:rPr lang="ar-SA" smtClean="0"/>
              <a:pPr>
                <a:defRPr/>
              </a:pPr>
              <a:t>‹#›</a:t>
            </a:fld>
            <a:endParaRPr lang="ar-S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5" name="Date Placeholder 4"/>
          <p:cNvSpPr>
            <a:spLocks noGrp="1"/>
          </p:cNvSpPr>
          <p:nvPr>
            <p:ph type="dt" sz="half" idx="10"/>
          </p:nvPr>
        </p:nvSpPr>
        <p:spPr/>
        <p:txBody>
          <a:bodyPr/>
          <a:lstStyle/>
          <a:p>
            <a:pPr>
              <a:defRPr/>
            </a:pPr>
            <a:fld id="{2E9D8C1F-9BFD-4207-A319-93B548C535CF}" type="datetime1">
              <a:rPr lang="ar-SA" smtClean="0"/>
              <a:pPr>
                <a:defRPr/>
              </a:pPr>
              <a:t>10/01/34</a:t>
            </a:fld>
            <a:endParaRPr lang="ar-SA"/>
          </a:p>
        </p:txBody>
      </p:sp>
      <p:sp>
        <p:nvSpPr>
          <p:cNvPr id="7" name="Slide Number Placeholder 6"/>
          <p:cNvSpPr>
            <a:spLocks noGrp="1"/>
          </p:cNvSpPr>
          <p:nvPr>
            <p:ph type="sldNum" sz="quarter" idx="12"/>
          </p:nvPr>
        </p:nvSpPr>
        <p:spPr/>
        <p:txBody>
          <a:bodyPr/>
          <a:lstStyle/>
          <a:p>
            <a:pPr>
              <a:defRPr/>
            </a:pPr>
            <a:fld id="{E7895EBA-0E65-43F6-A96C-E4A4EFF6332B}" type="slidenum">
              <a:rPr lang="ar-SA" smtClean="0"/>
              <a:pPr>
                <a:defRPr/>
              </a:pPr>
              <a:t>‹#›</a:t>
            </a:fld>
            <a:endParaRPr lang="ar-S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pPr>
              <a:defRPr/>
            </a:pPr>
            <a:endParaRPr lang="ar-S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fld id="{2E9D8C1F-9BFD-4207-A319-93B548C535CF}" type="datetime1">
              <a:rPr lang="ar-SA" smtClean="0"/>
              <a:pPr>
                <a:defRPr/>
              </a:pPr>
              <a:t>10/01/34</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pPr>
              <a:defRPr/>
            </a:pPr>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E7895EBA-0E65-43F6-A96C-E4A4EFF6332B}" type="slidenum">
              <a:rPr lang="ar-SA" smtClean="0"/>
              <a:pPr>
                <a:defRPr/>
              </a:pPr>
              <a:t>‹#›</a:t>
            </a:fld>
            <a:endParaRPr lang="ar-S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hdr="0" ftr="0" dt="0"/>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4.gif"/></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2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 name="Title 1"/>
          <p:cNvSpPr txBox="1">
            <a:spLocks/>
          </p:cNvSpPr>
          <p:nvPr/>
        </p:nvSpPr>
        <p:spPr>
          <a:xfrm>
            <a:off x="571472" y="1071546"/>
            <a:ext cx="7086600" cy="1470025"/>
          </a:xfrm>
          <a:prstGeom prst="rect">
            <a:avLst/>
          </a:prstGeom>
        </p:spPr>
        <p:txBody>
          <a:bodyPr vert="horz" lIns="91440" tIns="45720" rIns="91440" bIns="45720" rtlCol="0" anchor="b"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ctr" defTabSz="914400" eaLnBrk="1" latinLnBrk="0" hangingPunct="1">
              <a:buNone/>
              <a:defRPr sz="4800" b="1" cap="all" spc="50" baseline="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defRPr>
            </a:lvl1pPr>
          </a:lstStyle>
          <a:p>
            <a:r>
              <a:rPr lang="ar-SA" dirty="0"/>
              <a:t>قـواعــــد الـبـيــانــات</a:t>
            </a:r>
            <a:br>
              <a:rPr lang="ar-SA" dirty="0"/>
            </a:br>
            <a:r>
              <a:rPr lang="ar-SA" dirty="0"/>
              <a:t>1207 عـال</a:t>
            </a:r>
          </a:p>
        </p:txBody>
      </p:sp>
      <p:sp>
        <p:nvSpPr>
          <p:cNvPr id="3" name="عنوان فرعي 2"/>
          <p:cNvSpPr>
            <a:spLocks noGrp="1"/>
          </p:cNvSpPr>
          <p:nvPr>
            <p:ph type="subTitle" idx="1"/>
          </p:nvPr>
        </p:nvSpPr>
        <p:spPr/>
        <p:txBody>
          <a:bodyPr/>
          <a:lstStyle/>
          <a:p>
            <a:endParaRPr lang="ar-SA" dirty="0"/>
          </a:p>
        </p:txBody>
      </p:sp>
      <p:sp>
        <p:nvSpPr>
          <p:cNvPr id="2" name="عنوان 1"/>
          <p:cNvSpPr>
            <a:spLocks noGrp="1"/>
          </p:cNvSpPr>
          <p:nvPr>
            <p:ph type="ctrTitle"/>
          </p:nvPr>
        </p:nvSpPr>
        <p:spPr>
          <a:xfrm>
            <a:off x="604705" y="3140968"/>
            <a:ext cx="6629400" cy="1219201"/>
          </a:xfrm>
        </p:spPr>
        <p:txBody>
          <a:bodyPr vert="horz" lIns="91440" tIns="45720" rIns="91440" bIns="45720" rtlCol="0">
            <a:noAutofit/>
            <a:scene3d>
              <a:camera prst="orthographicFront"/>
              <a:lightRig rig="glow" dir="tl">
                <a:rot lat="0" lon="0" rev="5400000"/>
              </a:lightRig>
            </a:scene3d>
            <a:sp3d contourW="12700">
              <a:bevelT w="25400" h="25400"/>
              <a:contourClr>
                <a:schemeClr val="accent6">
                  <a:shade val="73000"/>
                </a:schemeClr>
              </a:contourClr>
            </a:sp3d>
          </a:bodyPr>
          <a:lstStyle/>
          <a:p>
            <a:pPr>
              <a:spcBef>
                <a:spcPct val="20000"/>
              </a:spcBef>
              <a:buClr>
                <a:schemeClr val="accent1"/>
              </a:buClr>
              <a:buFont typeface="Arial" pitchFamily="34" charset="0"/>
            </a:pPr>
            <a:r>
              <a:rPr lang="ar-SA" sz="2800" b="1" spc="300" dirty="0">
                <a:ln w="11430">
                  <a:solidFill>
                    <a:schemeClr val="accent6">
                      <a:lumMod val="75000"/>
                    </a:schemeClr>
                  </a:solidFill>
                </a:ln>
                <a:solidFill>
                  <a:schemeClr val="accent4">
                    <a:lumMod val="60000"/>
                    <a:lumOff val="40000"/>
                  </a:schemeClr>
                </a:solidFill>
                <a:effectLst>
                  <a:outerShdw blurRad="80000" dist="40000" dir="5040000" algn="tl">
                    <a:srgbClr val="000000">
                      <a:alpha val="30000"/>
                    </a:srgbClr>
                  </a:outerShdw>
                </a:effectLst>
                <a:latin typeface="+mn-lt"/>
                <a:ea typeface="+mn-ea"/>
                <a:cs typeface="+mn-cs"/>
              </a:rPr>
              <a:t>العلاقات بين الجداول في الاكسس 2007</a:t>
            </a:r>
          </a:p>
        </p:txBody>
      </p:sp>
      <p:sp>
        <p:nvSpPr>
          <p:cNvPr id="8" name="Rectangle 3"/>
          <p:cNvSpPr/>
          <p:nvPr/>
        </p:nvSpPr>
        <p:spPr>
          <a:xfrm>
            <a:off x="7668344" y="3284984"/>
            <a:ext cx="936104"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SA" sz="14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entury Gothic"/>
                <a:cs typeface="Tahoma"/>
              </a:rPr>
              <a:t>المحاضرة 8</a:t>
            </a:r>
            <a:endParaRPr kumimoji="0" lang="ar-SA" sz="140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entury Gothic"/>
              <a:cs typeface="Tahoma"/>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19C5EAB7-173B-4EA4-AA1C-C5C14A68248C}" type="slidenum">
              <a:rPr lang="ar-SA" b="1">
                <a:solidFill>
                  <a:schemeClr val="tx1"/>
                </a:solidFill>
              </a:rPr>
              <a:pPr algn="ctr">
                <a:defRPr/>
              </a:pPr>
              <a:t>10</a:t>
            </a:fld>
            <a:endParaRPr lang="ar-SA" b="1">
              <a:solidFill>
                <a:schemeClr val="tx1"/>
              </a:solidFill>
            </a:endParaRPr>
          </a:p>
        </p:txBody>
      </p:sp>
      <p:pic>
        <p:nvPicPr>
          <p:cNvPr id="17413" name="Picture 5"/>
          <p:cNvPicPr>
            <a:picLocks noChangeAspect="1" noChangeArrowheads="1"/>
          </p:cNvPicPr>
          <p:nvPr/>
        </p:nvPicPr>
        <p:blipFill>
          <a:blip r:embed="rId2" cstate="print"/>
          <a:srcRect/>
          <a:stretch>
            <a:fillRect/>
          </a:stretch>
        </p:blipFill>
        <p:spPr bwMode="auto">
          <a:xfrm>
            <a:off x="357158" y="357166"/>
            <a:ext cx="8501122" cy="60722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DCDA7750-EE1E-4A38-97E7-7534EC9E4841}" type="slidenum">
              <a:rPr lang="ar-SA" b="1">
                <a:solidFill>
                  <a:schemeClr val="tx1"/>
                </a:solidFill>
              </a:rPr>
              <a:pPr algn="ctr">
                <a:defRPr/>
              </a:pPr>
              <a:t>11</a:t>
            </a:fld>
            <a:endParaRPr lang="ar-SA" b="1">
              <a:solidFill>
                <a:schemeClr val="tx1"/>
              </a:solidFill>
            </a:endParaRPr>
          </a:p>
        </p:txBody>
      </p:sp>
      <p:pic>
        <p:nvPicPr>
          <p:cNvPr id="18436" name="Picture 4"/>
          <p:cNvPicPr>
            <a:picLocks noChangeAspect="1" noChangeArrowheads="1"/>
          </p:cNvPicPr>
          <p:nvPr/>
        </p:nvPicPr>
        <p:blipFill>
          <a:blip r:embed="rId2" cstate="print"/>
          <a:srcRect/>
          <a:stretch>
            <a:fillRect/>
          </a:stretch>
        </p:blipFill>
        <p:spPr bwMode="auto">
          <a:xfrm>
            <a:off x="357159" y="357166"/>
            <a:ext cx="8501122" cy="60722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انواع العلاقات</a:t>
            </a:r>
            <a:endParaRPr lang="ar-SA" dirty="0"/>
          </a:p>
        </p:txBody>
      </p:sp>
      <p:sp>
        <p:nvSpPr>
          <p:cNvPr id="3" name="عنصر نائب للمحتوى 2"/>
          <p:cNvSpPr>
            <a:spLocks noGrp="1"/>
          </p:cNvSpPr>
          <p:nvPr>
            <p:ph idx="1"/>
          </p:nvPr>
        </p:nvSpPr>
        <p:spPr/>
        <p:txBody>
          <a:bodyPr/>
          <a:lstStyle/>
          <a:p>
            <a:r>
              <a:rPr lang="ar-SA" dirty="0" smtClean="0">
                <a:solidFill>
                  <a:schemeClr val="accent2"/>
                </a:solidFill>
              </a:rPr>
              <a:t>اذا كانت العلاقة واحد الى واحد (</a:t>
            </a:r>
            <a:r>
              <a:rPr lang="en-US" dirty="0" smtClean="0">
                <a:solidFill>
                  <a:schemeClr val="accent2"/>
                </a:solidFill>
              </a:rPr>
              <a:t>one to one</a:t>
            </a:r>
            <a:r>
              <a:rPr lang="ar-SA" dirty="0" smtClean="0">
                <a:solidFill>
                  <a:schemeClr val="accent2"/>
                </a:solidFill>
              </a:rPr>
              <a:t>)</a:t>
            </a:r>
          </a:p>
          <a:p>
            <a:pPr marL="114300" indent="0">
              <a:buNone/>
            </a:pPr>
            <a:r>
              <a:rPr lang="ar-SA" dirty="0" smtClean="0">
                <a:solidFill>
                  <a:schemeClr val="accent2"/>
                </a:solidFill>
              </a:rPr>
              <a:t>اولا: </a:t>
            </a:r>
            <a:r>
              <a:rPr lang="ar-SA" dirty="0" smtClean="0"/>
              <a:t>في خصائص الحقل نغير خاصية الفهرس في </a:t>
            </a:r>
            <a:r>
              <a:rPr lang="ar-SA" b="1" dirty="0" smtClean="0"/>
              <a:t>المفتاح الاجنبي </a:t>
            </a:r>
            <a:r>
              <a:rPr lang="ar-SA" dirty="0" smtClean="0"/>
              <a:t>الى: نعم(التكرار غير مقبول)</a:t>
            </a:r>
          </a:p>
          <a:p>
            <a:pPr marL="114300" indent="0">
              <a:buNone/>
            </a:pPr>
            <a:r>
              <a:rPr lang="ar-SA" dirty="0" smtClean="0">
                <a:solidFill>
                  <a:schemeClr val="accent2"/>
                </a:solidFill>
              </a:rPr>
              <a:t>ثانيا: </a:t>
            </a:r>
            <a:r>
              <a:rPr lang="ar-SA" dirty="0" smtClean="0"/>
              <a:t>من ادوات قاعدة البيانات &gt; العلاقات</a:t>
            </a:r>
          </a:p>
          <a:p>
            <a:pPr marL="114300" indent="0">
              <a:buNone/>
            </a:pPr>
            <a:r>
              <a:rPr lang="ar-SA" dirty="0" smtClean="0"/>
              <a:t>ستظهر لنا الجداول التي قمنا باختيارها مسبقا, نقوم بسحب المفتاح الأجنبي (رقم القسم) في جدول المدراء ونسقطه على المفتاح الاساسي(رقم القسم) في جدول الاقسام</a:t>
            </a:r>
          </a:p>
          <a:p>
            <a:pPr marL="114300" indent="0">
              <a:buNone/>
            </a:pPr>
            <a:r>
              <a:rPr lang="ar-SA" dirty="0" smtClean="0">
                <a:solidFill>
                  <a:schemeClr val="accent2"/>
                </a:solidFill>
              </a:rPr>
              <a:t>ثالثا: </a:t>
            </a:r>
            <a:r>
              <a:rPr lang="ar-SA" dirty="0" smtClean="0">
                <a:solidFill>
                  <a:schemeClr val="tx1"/>
                </a:solidFill>
              </a:rPr>
              <a:t>عند ظهور نافذة تحرير العلاقة نقوم باختيار فرض التكامل المرجعي, ثم ننقر على انشاء</a:t>
            </a:r>
            <a:endParaRPr lang="ar-SA" dirty="0" smtClean="0">
              <a:solidFill>
                <a:schemeClr val="accent2"/>
              </a:solidFill>
            </a:endParaRPr>
          </a:p>
        </p:txBody>
      </p:sp>
      <p:sp>
        <p:nvSpPr>
          <p:cNvPr id="4" name="عنصر نائب لرقم الشريحة 3"/>
          <p:cNvSpPr>
            <a:spLocks noGrp="1"/>
          </p:cNvSpPr>
          <p:nvPr>
            <p:ph type="sldNum" sz="quarter" idx="12"/>
          </p:nvPr>
        </p:nvSpPr>
        <p:spPr/>
        <p:txBody>
          <a:bodyPr/>
          <a:lstStyle/>
          <a:p>
            <a:pPr>
              <a:defRPr/>
            </a:pPr>
            <a:fld id="{E7895EBA-0E65-43F6-A96C-E4A4EFF6332B}" type="slidenum">
              <a:rPr lang="ar-SA" smtClean="0"/>
              <a:pPr>
                <a:defRPr/>
              </a:pPr>
              <a:t>12</a:t>
            </a:fld>
            <a:endParaRPr lang="ar-SA"/>
          </a:p>
        </p:txBody>
      </p:sp>
    </p:spTree>
    <p:extLst>
      <p:ext uri="{BB962C8B-B14F-4D97-AF65-F5344CB8AC3E}">
        <p14:creationId xmlns:p14="http://schemas.microsoft.com/office/powerpoint/2010/main" val="37727144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عنصر نائب لرقم الشريحة 3"/>
          <p:cNvSpPr>
            <a:spLocks noGrp="1"/>
          </p:cNvSpPr>
          <p:nvPr>
            <p:ph type="sldNum" sz="quarter" idx="12"/>
          </p:nvPr>
        </p:nvSpPr>
        <p:spPr/>
        <p:txBody>
          <a:bodyPr/>
          <a:lstStyle/>
          <a:p>
            <a:pPr>
              <a:defRPr/>
            </a:pPr>
            <a:fld id="{E7895EBA-0E65-43F6-A96C-E4A4EFF6332B}" type="slidenum">
              <a:rPr lang="ar-SA" smtClean="0"/>
              <a:pPr>
                <a:defRPr/>
              </a:pPr>
              <a:t>13</a:t>
            </a:fld>
            <a:endParaRPr lang="ar-SA"/>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7103"/>
          <a:stretch/>
        </p:blipFill>
        <p:spPr bwMode="auto">
          <a:xfrm>
            <a:off x="107504" y="571500"/>
            <a:ext cx="8928992" cy="5809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ستطيل 6"/>
          <p:cNvSpPr/>
          <p:nvPr/>
        </p:nvSpPr>
        <p:spPr>
          <a:xfrm>
            <a:off x="5148064" y="2924944"/>
            <a:ext cx="2232248" cy="28803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1046774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pPr>
              <a:defRPr/>
            </a:pPr>
            <a:fld id="{E7895EBA-0E65-43F6-A96C-E4A4EFF6332B}" type="slidenum">
              <a:rPr lang="ar-SA" smtClean="0"/>
              <a:pPr>
                <a:defRPr/>
              </a:pPr>
              <a:t>14</a:t>
            </a:fld>
            <a:endParaRPr lang="ar-SA"/>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7138" b="5645"/>
          <a:stretch/>
        </p:blipFill>
        <p:spPr bwMode="auto">
          <a:xfrm>
            <a:off x="107504" y="404664"/>
            <a:ext cx="8928992" cy="6183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4"/>
          <p:cNvSpPr/>
          <p:nvPr/>
        </p:nvSpPr>
        <p:spPr>
          <a:xfrm>
            <a:off x="5364088" y="5517232"/>
            <a:ext cx="2232248" cy="14401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ستطيل 6"/>
          <p:cNvSpPr/>
          <p:nvPr/>
        </p:nvSpPr>
        <p:spPr>
          <a:xfrm>
            <a:off x="5364088" y="1412776"/>
            <a:ext cx="2232248" cy="28803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3883301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pPr>
              <a:defRPr/>
            </a:pPr>
            <a:fld id="{E7895EBA-0E65-43F6-A96C-E4A4EFF6332B}" type="slidenum">
              <a:rPr lang="ar-SA" smtClean="0"/>
              <a:pPr>
                <a:defRPr/>
              </a:pPr>
              <a:t>15</a:t>
            </a:fld>
            <a:endParaRPr lang="ar-SA"/>
          </a:p>
        </p:txBody>
      </p:sp>
      <p:sp>
        <p:nvSpPr>
          <p:cNvPr id="8" name="عنصر نائب للمحتوى 7"/>
          <p:cNvSpPr>
            <a:spLocks noGrp="1"/>
          </p:cNvSpPr>
          <p:nvPr>
            <p:ph idx="4294967295"/>
          </p:nvPr>
        </p:nvSpPr>
        <p:spPr>
          <a:xfrm>
            <a:off x="251520" y="2799903"/>
            <a:ext cx="2065338" cy="1546225"/>
          </a:xfrm>
          <a:prstGeom prst="wedgeRoundRectCallout">
            <a:avLst>
              <a:gd name="adj1" fmla="val 55123"/>
              <a:gd name="adj2" fmla="val -94604"/>
              <a:gd name="adj3" fmla="val 16667"/>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114300" indent="0" algn="ctr">
              <a:buNone/>
            </a:pPr>
            <a:r>
              <a:rPr lang="ar-SA" sz="1600" dirty="0" smtClean="0">
                <a:solidFill>
                  <a:schemeClr val="tx1"/>
                </a:solidFill>
              </a:rPr>
              <a:t>ثم ننقر على انشاء</a:t>
            </a:r>
            <a:endParaRPr lang="ar-SA" sz="1600" dirty="0">
              <a:solidFill>
                <a:schemeClr val="tx1"/>
              </a:solidFill>
            </a:endParaRP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939" t="32207" r="53966" b="22552"/>
          <a:stretch/>
        </p:blipFill>
        <p:spPr bwMode="auto">
          <a:xfrm>
            <a:off x="2195736" y="1310010"/>
            <a:ext cx="4882981" cy="355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4"/>
          <p:cNvSpPr/>
          <p:nvPr/>
        </p:nvSpPr>
        <p:spPr>
          <a:xfrm>
            <a:off x="4139952" y="3284984"/>
            <a:ext cx="2821328"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وسيلة شرح مستطيلة مستديرة الزوايا 5"/>
          <p:cNvSpPr/>
          <p:nvPr/>
        </p:nvSpPr>
        <p:spPr>
          <a:xfrm>
            <a:off x="6588224" y="4581128"/>
            <a:ext cx="2448272" cy="1152128"/>
          </a:xfrm>
          <a:prstGeom prst="wedgeRoundRectCallout">
            <a:avLst>
              <a:gd name="adj1" fmla="val -43552"/>
              <a:gd name="adj2" fmla="val -153704"/>
              <a:gd name="adj3" fmla="val 16667"/>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نقوم بفرض التكامل المرجعي</a:t>
            </a:r>
            <a:endParaRPr lang="ar-SA" dirty="0">
              <a:solidFill>
                <a:schemeClr val="tx1"/>
              </a:solidFill>
            </a:endParaRPr>
          </a:p>
        </p:txBody>
      </p:sp>
    </p:spTree>
    <p:extLst>
      <p:ext uri="{BB962C8B-B14F-4D97-AF65-F5344CB8AC3E}">
        <p14:creationId xmlns:p14="http://schemas.microsoft.com/office/powerpoint/2010/main" val="10118339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pPr>
              <a:defRPr/>
            </a:pPr>
            <a:fld id="{E7895EBA-0E65-43F6-A96C-E4A4EFF6332B}" type="slidenum">
              <a:rPr lang="ar-SA" smtClean="0"/>
              <a:pPr>
                <a:defRPr/>
              </a:pPr>
              <a:t>16</a:t>
            </a:fld>
            <a:endParaRPr lang="ar-SA"/>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0862" t="22276" b="38862"/>
          <a:stretch/>
        </p:blipFill>
        <p:spPr bwMode="auto">
          <a:xfrm>
            <a:off x="971601" y="2348880"/>
            <a:ext cx="7615350"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شكل بيضاوي 4"/>
          <p:cNvSpPr/>
          <p:nvPr/>
        </p:nvSpPr>
        <p:spPr>
          <a:xfrm>
            <a:off x="4211960" y="2924944"/>
            <a:ext cx="432048" cy="432048"/>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شكل بيضاوي 6"/>
          <p:cNvSpPr/>
          <p:nvPr/>
        </p:nvSpPr>
        <p:spPr>
          <a:xfrm>
            <a:off x="3275856" y="3509392"/>
            <a:ext cx="432048" cy="432048"/>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2621660" y="5373216"/>
            <a:ext cx="3701654" cy="400110"/>
          </a:xfrm>
          <a:prstGeom prst="rect">
            <a:avLst/>
          </a:prstGeom>
          <a:noFill/>
        </p:spPr>
        <p:txBody>
          <a:bodyPr wrap="none" rtlCol="1">
            <a:spAutoFit/>
          </a:bodyPr>
          <a:lstStyle/>
          <a:p>
            <a:r>
              <a:rPr lang="ar-SA" sz="2000" b="1" dirty="0" smtClean="0"/>
              <a:t>نلاحظ أن نوع العلاقة اصبح واحد الى واحد</a:t>
            </a:r>
            <a:endParaRPr lang="ar-SA" sz="2000" b="1" dirty="0"/>
          </a:p>
        </p:txBody>
      </p:sp>
    </p:spTree>
    <p:extLst>
      <p:ext uri="{BB962C8B-B14F-4D97-AF65-F5344CB8AC3E}">
        <p14:creationId xmlns:p14="http://schemas.microsoft.com/office/powerpoint/2010/main" val="645355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ar-SA" dirty="0" smtClean="0"/>
              <a:t>انواع العلاقات</a:t>
            </a:r>
            <a:endParaRPr lang="ar-SA" dirty="0"/>
          </a:p>
        </p:txBody>
      </p:sp>
      <p:sp>
        <p:nvSpPr>
          <p:cNvPr id="4" name="عنصر نائب للمحتوى 3"/>
          <p:cNvSpPr>
            <a:spLocks noGrp="1"/>
          </p:cNvSpPr>
          <p:nvPr>
            <p:ph idx="1"/>
          </p:nvPr>
        </p:nvSpPr>
        <p:spPr/>
        <p:txBody>
          <a:bodyPr/>
          <a:lstStyle/>
          <a:p>
            <a:r>
              <a:rPr lang="ar-SA" dirty="0" smtClean="0">
                <a:solidFill>
                  <a:schemeClr val="accent2"/>
                </a:solidFill>
              </a:rPr>
              <a:t>اذا كانت العلاقة واحد الى متعدد (</a:t>
            </a:r>
            <a:r>
              <a:rPr lang="en-US" dirty="0" smtClean="0">
                <a:solidFill>
                  <a:schemeClr val="accent2"/>
                </a:solidFill>
              </a:rPr>
              <a:t>one to many</a:t>
            </a:r>
            <a:r>
              <a:rPr lang="ar-SA" dirty="0" smtClean="0">
                <a:solidFill>
                  <a:schemeClr val="accent2"/>
                </a:solidFill>
              </a:rPr>
              <a:t>)</a:t>
            </a:r>
          </a:p>
          <a:p>
            <a:pPr marL="114300" indent="0">
              <a:buNone/>
            </a:pPr>
            <a:r>
              <a:rPr lang="ar-SA" dirty="0" smtClean="0"/>
              <a:t>نقوم بسحب المفتاح الأجنبي ونسقطه على المفتاح الاساسي </a:t>
            </a:r>
          </a:p>
          <a:p>
            <a:pPr marL="114300" indent="0">
              <a:buNone/>
            </a:pPr>
            <a:endParaRPr lang="ar-SA" dirty="0"/>
          </a:p>
          <a:p>
            <a:r>
              <a:rPr lang="ar-SA" dirty="0" smtClean="0">
                <a:solidFill>
                  <a:schemeClr val="accent2"/>
                </a:solidFill>
              </a:rPr>
              <a:t>اذا كانت العلاقة متعدد الى متعدد (</a:t>
            </a:r>
            <a:r>
              <a:rPr lang="en-US" dirty="0" smtClean="0">
                <a:solidFill>
                  <a:schemeClr val="accent2"/>
                </a:solidFill>
              </a:rPr>
              <a:t>many to many</a:t>
            </a:r>
            <a:r>
              <a:rPr lang="ar-SA" dirty="0" smtClean="0">
                <a:solidFill>
                  <a:schemeClr val="accent2"/>
                </a:solidFill>
              </a:rPr>
              <a:t>)</a:t>
            </a:r>
          </a:p>
          <a:p>
            <a:pPr marL="114300" indent="0">
              <a:buNone/>
            </a:pPr>
            <a:r>
              <a:rPr lang="ar-SA" dirty="0" smtClean="0"/>
              <a:t>نكرر خطوات العلاقة واحد الى متعدد باستثناء اننا نقوم بهذه الخطوات مرتين لأنه سيكون لدينا مفتاحين اجنبيين </a:t>
            </a:r>
            <a:endParaRPr lang="ar-SA" dirty="0"/>
          </a:p>
        </p:txBody>
      </p:sp>
      <p:sp>
        <p:nvSpPr>
          <p:cNvPr id="2" name="عنصر نائب لرقم الشريحة 1"/>
          <p:cNvSpPr>
            <a:spLocks noGrp="1"/>
          </p:cNvSpPr>
          <p:nvPr>
            <p:ph type="sldNum" sz="quarter" idx="12"/>
          </p:nvPr>
        </p:nvSpPr>
        <p:spPr/>
        <p:txBody>
          <a:bodyPr/>
          <a:lstStyle/>
          <a:p>
            <a:pPr>
              <a:defRPr/>
            </a:pPr>
            <a:fld id="{E7895EBA-0E65-43F6-A96C-E4A4EFF6332B}" type="slidenum">
              <a:rPr lang="ar-SA" smtClean="0"/>
              <a:pPr>
                <a:defRPr/>
              </a:pPr>
              <a:t>17</a:t>
            </a:fld>
            <a:endParaRPr lang="ar-SA"/>
          </a:p>
        </p:txBody>
      </p:sp>
    </p:spTree>
    <p:extLst>
      <p:ext uri="{BB962C8B-B14F-4D97-AF65-F5344CB8AC3E}">
        <p14:creationId xmlns:p14="http://schemas.microsoft.com/office/powerpoint/2010/main" val="2123684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pPr>
              <a:defRPr/>
            </a:pPr>
            <a:fld id="{E7895EBA-0E65-43F6-A96C-E4A4EFF6332B}" type="slidenum">
              <a:rPr lang="ar-SA" smtClean="0"/>
              <a:pPr>
                <a:defRPr/>
              </a:pPr>
              <a:t>18</a:t>
            </a:fld>
            <a:endParaRPr lang="ar-SA"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5905" t="23243" r="-734" b="29309"/>
          <a:stretch/>
        </p:blipFill>
        <p:spPr bwMode="auto">
          <a:xfrm>
            <a:off x="413300" y="1916832"/>
            <a:ext cx="8551188"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وسيلة شرح مستطيلة مستديرة الزوايا 5"/>
          <p:cNvSpPr/>
          <p:nvPr/>
        </p:nvSpPr>
        <p:spPr>
          <a:xfrm>
            <a:off x="5724128" y="3875310"/>
            <a:ext cx="2448272" cy="1152128"/>
          </a:xfrm>
          <a:prstGeom prst="wedgeRoundRectCallout">
            <a:avLst>
              <a:gd name="adj1" fmla="val -65446"/>
              <a:gd name="adj2" fmla="val -109916"/>
              <a:gd name="adj3" fmla="val 16667"/>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نقوم بسحب المفتاح الأجنبي من جدول الابناء</a:t>
            </a:r>
            <a:endParaRPr lang="ar-SA" dirty="0">
              <a:solidFill>
                <a:schemeClr val="tx1"/>
              </a:solidFill>
            </a:endParaRPr>
          </a:p>
        </p:txBody>
      </p:sp>
      <p:sp>
        <p:nvSpPr>
          <p:cNvPr id="7" name="وسيلة شرح مستطيلة مستديرة الزوايا 6"/>
          <p:cNvSpPr/>
          <p:nvPr/>
        </p:nvSpPr>
        <p:spPr>
          <a:xfrm>
            <a:off x="2240622" y="4293096"/>
            <a:ext cx="2448272" cy="1152128"/>
          </a:xfrm>
          <a:prstGeom prst="wedgeRoundRectCallout">
            <a:avLst>
              <a:gd name="adj1" fmla="val -53211"/>
              <a:gd name="adj2" fmla="val -187914"/>
              <a:gd name="adj3" fmla="val 16667"/>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ثم نسقطه على المفتاح الاساسي في جدول الأب</a:t>
            </a:r>
            <a:endParaRPr lang="ar-SA" dirty="0">
              <a:solidFill>
                <a:schemeClr val="tx1"/>
              </a:solidFill>
            </a:endParaRPr>
          </a:p>
        </p:txBody>
      </p:sp>
    </p:spTree>
    <p:extLst>
      <p:ext uri="{BB962C8B-B14F-4D97-AF65-F5344CB8AC3E}">
        <p14:creationId xmlns:p14="http://schemas.microsoft.com/office/powerpoint/2010/main" val="1213592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E7895EBA-0E65-43F6-A96C-E4A4EFF6332B}" type="slidenum">
              <a:rPr lang="ar-SA" smtClean="0"/>
              <a:pPr>
                <a:defRPr/>
              </a:pPr>
              <a:t>19</a:t>
            </a:fld>
            <a:endParaRPr lang="ar-SA"/>
          </a:p>
        </p:txBody>
      </p:sp>
      <p:pic>
        <p:nvPicPr>
          <p:cNvPr id="614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5733" t="22642" r="16896" b="21453"/>
          <a:stretch/>
        </p:blipFill>
        <p:spPr bwMode="auto">
          <a:xfrm>
            <a:off x="179512" y="260648"/>
            <a:ext cx="8816302"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شكل بيضاوي 4"/>
          <p:cNvSpPr/>
          <p:nvPr/>
        </p:nvSpPr>
        <p:spPr>
          <a:xfrm>
            <a:off x="6732240" y="1484784"/>
            <a:ext cx="432048" cy="432048"/>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شكل بيضاوي 5"/>
          <p:cNvSpPr/>
          <p:nvPr/>
        </p:nvSpPr>
        <p:spPr>
          <a:xfrm>
            <a:off x="5868144" y="950701"/>
            <a:ext cx="432048" cy="432048"/>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1619672" y="2708920"/>
            <a:ext cx="2376264" cy="216024"/>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وسيلة شرح مستطيلة مستديرة الزوايا 3"/>
          <p:cNvSpPr/>
          <p:nvPr/>
        </p:nvSpPr>
        <p:spPr>
          <a:xfrm>
            <a:off x="4257935" y="4077072"/>
            <a:ext cx="2520280" cy="576064"/>
          </a:xfrm>
          <a:prstGeom prst="wedgeRoundRectCallout">
            <a:avLst>
              <a:gd name="adj1" fmla="val -63369"/>
              <a:gd name="adj2" fmla="val -260439"/>
              <a:gd name="adj3" fmla="val 16667"/>
            </a:avLst>
          </a:prstGeom>
          <a:gradFill>
            <a:gsLst>
              <a:gs pos="100000">
                <a:srgbClr val="FDD7DD"/>
              </a:gs>
              <a:gs pos="0">
                <a:schemeClr val="accent2">
                  <a:lumMod val="40000"/>
                  <a:lumOff val="60000"/>
                </a:schemeClr>
              </a:gs>
              <a:gs pos="100000">
                <a:schemeClr val="accent1">
                  <a:tint val="44500"/>
                  <a:satMod val="160000"/>
                </a:schemeClr>
              </a:gs>
              <a:gs pos="100000">
                <a:schemeClr val="accent1">
                  <a:tint val="23500"/>
                  <a:satMod val="160000"/>
                </a:schemeClr>
              </a:gs>
            </a:gsLst>
            <a:lin ang="5400000" scaled="0"/>
          </a:gradFill>
          <a:ln w="1270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2"/>
                </a:solidFill>
              </a:rPr>
              <a:t>نفرض التكامل المرجعي</a:t>
            </a:r>
            <a:endParaRPr lang="ar-SA" dirty="0">
              <a:solidFill>
                <a:schemeClr val="tx2"/>
              </a:solidFill>
            </a:endParaRPr>
          </a:p>
        </p:txBody>
      </p:sp>
      <p:sp>
        <p:nvSpPr>
          <p:cNvPr id="7" name="مربع نص 6"/>
          <p:cNvSpPr txBox="1"/>
          <p:nvPr/>
        </p:nvSpPr>
        <p:spPr>
          <a:xfrm>
            <a:off x="5289503" y="2924944"/>
            <a:ext cx="3499676" cy="646331"/>
          </a:xfrm>
          <a:prstGeom prst="rect">
            <a:avLst/>
          </a:prstGeom>
          <a:noFill/>
        </p:spPr>
        <p:txBody>
          <a:bodyPr wrap="none" rtlCol="1">
            <a:spAutoFit/>
          </a:bodyPr>
          <a:lstStyle/>
          <a:p>
            <a:r>
              <a:rPr lang="ar-SA" dirty="0" smtClean="0"/>
              <a:t>بعد الضغط على موافق نلاحظ بعد ذلك ظهور</a:t>
            </a:r>
          </a:p>
          <a:p>
            <a:r>
              <a:rPr lang="ar-SA" dirty="0" smtClean="0"/>
              <a:t> العلاقة واحد الى متعدد في العلاقات</a:t>
            </a:r>
            <a:endParaRPr lang="ar-SA" dirty="0"/>
          </a:p>
        </p:txBody>
      </p:sp>
    </p:spTree>
    <p:extLst>
      <p:ext uri="{BB962C8B-B14F-4D97-AF65-F5344CB8AC3E}">
        <p14:creationId xmlns:p14="http://schemas.microsoft.com/office/powerpoint/2010/main" val="727883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base">
              <a:spcAft>
                <a:spcPct val="0"/>
              </a:spcAft>
            </a:pPr>
            <a:r>
              <a:rPr lang="ar-SA"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إنشاء العلاقات بين </a:t>
            </a:r>
            <a:r>
              <a:rPr lang="ar-SA"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الجداول</a:t>
            </a:r>
            <a:endParaRPr lang="ar-SA"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endParaRPr>
          </a:p>
        </p:txBody>
      </p:sp>
      <p:sp>
        <p:nvSpPr>
          <p:cNvPr id="10" name="Slide Number Placeholder 9"/>
          <p:cNvSpPr>
            <a:spLocks noGrp="1"/>
          </p:cNvSpPr>
          <p:nvPr>
            <p:ph type="sldNum" sz="quarter" idx="12"/>
          </p:nvPr>
        </p:nvSpPr>
        <p:spPr>
          <a:solidFill>
            <a:schemeClr val="bg2"/>
          </a:solidFill>
        </p:spPr>
        <p:txBody>
          <a:bodyPr vert="horz" lIns="91440" tIns="45720" rIns="91440" bIns="45720" rtlCol="0" anchor="ctr"/>
          <a:lstStyle/>
          <a:p>
            <a:pPr algn="ctr">
              <a:defRPr/>
            </a:pPr>
            <a:fld id="{FDC2D9D1-CFC4-4774-AC31-1882EABD3E32}" type="slidenum">
              <a:rPr lang="ar-SA" b="1">
                <a:solidFill>
                  <a:schemeClr val="tx1"/>
                </a:solidFill>
              </a:rPr>
              <a:pPr algn="ctr">
                <a:defRPr/>
              </a:pPr>
              <a:t>2</a:t>
            </a:fld>
            <a:endParaRPr lang="ar-SA" b="1" dirty="0">
              <a:solidFill>
                <a:schemeClr val="tx1"/>
              </a:solidFill>
            </a:endParaRPr>
          </a:p>
        </p:txBody>
      </p:sp>
      <p:sp>
        <p:nvSpPr>
          <p:cNvPr id="9226" name="Rectangle 10"/>
          <p:cNvSpPr>
            <a:spLocks noChangeArrowheads="1"/>
          </p:cNvSpPr>
          <p:nvPr/>
        </p:nvSpPr>
        <p:spPr bwMode="auto">
          <a:xfrm>
            <a:off x="1000116" y="1845730"/>
            <a:ext cx="7715272"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omic Sans MS" pitchFamily="66" charset="0"/>
                <a:cs typeface="Tahoma" pitchFamily="34" charset="0"/>
              </a:rPr>
              <a:t>إنشاء علاقة جدول باستخدام علامة تبويب المستند "علاقات"</a:t>
            </a:r>
          </a:p>
          <a:p>
            <a:pPr algn="just" eaLnBrk="0" fontAlgn="ctr" hangingPunct="0"/>
            <a:r>
              <a:rPr kumimoji="0" lang="ar-SA" sz="2000" b="0" i="0" u="none" strike="noStrike" cap="none" normalizeH="0" baseline="0" dirty="0" smtClean="0">
                <a:ln>
                  <a:noFill/>
                </a:ln>
                <a:solidFill>
                  <a:schemeClr val="tx1"/>
                </a:solidFill>
                <a:effectLst/>
                <a:latin typeface="Comic Sans MS" pitchFamily="66" charset="0"/>
                <a:cs typeface="Tahoma" pitchFamily="34" charset="0"/>
              </a:rPr>
              <a:t>انقر فوق زر </a:t>
            </a:r>
            <a:r>
              <a:rPr lang="ar-SA" sz="2000" dirty="0">
                <a:latin typeface="Comic Sans MS" pitchFamily="66" charset="0"/>
                <a:cs typeface="Tahoma" pitchFamily="34" charset="0"/>
              </a:rPr>
              <a:t> </a:t>
            </a:r>
            <a:r>
              <a:rPr kumimoji="0" lang="en-US" sz="2000" b="0" i="0" u="none" strike="noStrike" cap="none" normalizeH="0" baseline="0" dirty="0" smtClean="0">
                <a:ln>
                  <a:noFill/>
                </a:ln>
                <a:solidFill>
                  <a:schemeClr val="tx1"/>
                </a:solidFill>
                <a:effectLst/>
                <a:latin typeface="Comic Sans MS" pitchFamily="66" charset="0"/>
                <a:cs typeface="Tahoma" pitchFamily="34" charset="0"/>
              </a:rPr>
              <a:t>Microsoft Office</a:t>
            </a:r>
            <a:r>
              <a:rPr kumimoji="0" lang="ar-SA" sz="2000" b="0" i="0" u="none" strike="noStrike" cap="none" normalizeH="0" baseline="0" dirty="0" smtClean="0">
                <a:ln>
                  <a:noFill/>
                </a:ln>
                <a:solidFill>
                  <a:schemeClr val="tx1"/>
                </a:solidFill>
                <a:effectLst/>
                <a:latin typeface="Comic Sans MS" pitchFamily="66" charset="0"/>
                <a:cs typeface="Tahoma" pitchFamily="34" charset="0"/>
              </a:rPr>
              <a:t>        ، ثم انقر فوق فتح. </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omic Sans MS" pitchFamily="66" charset="0"/>
                <a:cs typeface="Tahoma" pitchFamily="34" charset="0"/>
              </a:rPr>
              <a:t>في مربع الحوار فتح، حدد مكان قاعدة البيانات وافتحها. </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omic Sans MS" pitchFamily="66" charset="0"/>
                <a:cs typeface="Tahoma" pitchFamily="34" charset="0"/>
              </a:rPr>
              <a:t>ضمن علامة التبويب أدوات قاعدة البيانات، في المجموعة</a:t>
            </a:r>
            <a:r>
              <a:rPr kumimoji="0" lang="ar-SA" sz="2000" b="0" i="0" u="none" strike="noStrike" cap="none" normalizeH="0" dirty="0" smtClean="0">
                <a:ln>
                  <a:noFill/>
                </a:ln>
                <a:solidFill>
                  <a:schemeClr val="tx1"/>
                </a:solidFill>
                <a:effectLst/>
                <a:latin typeface="Comic Sans MS" pitchFamily="66" charset="0"/>
                <a:cs typeface="Tahoma" pitchFamily="34" charset="0"/>
              </a:rPr>
              <a:t> </a:t>
            </a:r>
            <a:r>
              <a:rPr kumimoji="0" lang="ar-SA" sz="2000" b="0" i="0" u="none" strike="noStrike" cap="none" normalizeH="0" baseline="0" dirty="0" smtClean="0">
                <a:ln>
                  <a:noFill/>
                </a:ln>
                <a:solidFill>
                  <a:schemeClr val="tx1"/>
                </a:solidFill>
                <a:effectLst/>
                <a:latin typeface="Comic Sans MS" pitchFamily="66" charset="0"/>
                <a:cs typeface="Tahoma" pitchFamily="34" charset="0"/>
              </a:rPr>
              <a:t>إظهار/إخفاء، انقر فوق علاقات.</a:t>
            </a:r>
          </a:p>
        </p:txBody>
      </p:sp>
      <p:pic>
        <p:nvPicPr>
          <p:cNvPr id="9227" name="Picture 11" descr="شكل الزر"/>
          <p:cNvPicPr>
            <a:picLocks noChangeAspect="1" noChangeArrowheads="1"/>
          </p:cNvPicPr>
          <p:nvPr/>
        </p:nvPicPr>
        <p:blipFill>
          <a:blip r:embed="rId2" cstate="print"/>
          <a:srcRect/>
          <a:stretch>
            <a:fillRect/>
          </a:stretch>
        </p:blipFill>
        <p:spPr bwMode="auto">
          <a:xfrm>
            <a:off x="1050925" y="38100"/>
            <a:ext cx="257175" cy="257175"/>
          </a:xfrm>
          <a:prstGeom prst="rect">
            <a:avLst/>
          </a:prstGeom>
          <a:noFill/>
        </p:spPr>
      </p:pic>
      <p:pic>
        <p:nvPicPr>
          <p:cNvPr id="9228" name="Picture 12"/>
          <p:cNvPicPr>
            <a:picLocks noChangeAspect="1" noChangeArrowheads="1"/>
          </p:cNvPicPr>
          <p:nvPr/>
        </p:nvPicPr>
        <p:blipFill>
          <a:blip r:embed="rId3" cstate="print"/>
          <a:srcRect/>
          <a:stretch>
            <a:fillRect/>
          </a:stretch>
        </p:blipFill>
        <p:spPr bwMode="auto">
          <a:xfrm>
            <a:off x="4857752" y="2276872"/>
            <a:ext cx="357190" cy="293406"/>
          </a:xfrm>
          <a:prstGeom prst="rect">
            <a:avLst/>
          </a:prstGeom>
          <a:noFill/>
          <a:ln w="9525">
            <a:noFill/>
            <a:miter lim="800000"/>
            <a:headEnd/>
            <a:tailEnd/>
          </a:ln>
        </p:spPr>
      </p:pic>
      <p:pic>
        <p:nvPicPr>
          <p:cNvPr id="9230" name="Picture 14" descr="Access شكل شريط"/>
          <p:cNvPicPr>
            <a:picLocks noChangeAspect="1" noChangeArrowheads="1"/>
          </p:cNvPicPr>
          <p:nvPr/>
        </p:nvPicPr>
        <p:blipFill>
          <a:blip r:embed="rId4" cstate="print"/>
          <a:srcRect/>
          <a:stretch>
            <a:fillRect/>
          </a:stretch>
        </p:blipFill>
        <p:spPr bwMode="auto">
          <a:xfrm>
            <a:off x="323528" y="3279409"/>
            <a:ext cx="2943231" cy="828676"/>
          </a:xfrm>
          <a:prstGeom prst="rect">
            <a:avLst/>
          </a:prstGeom>
          <a:noFill/>
        </p:spPr>
      </p:pic>
      <p:sp>
        <p:nvSpPr>
          <p:cNvPr id="14" name="Rectangle 13"/>
          <p:cNvSpPr/>
          <p:nvPr/>
        </p:nvSpPr>
        <p:spPr>
          <a:xfrm>
            <a:off x="323424" y="4293096"/>
            <a:ext cx="8572528" cy="707886"/>
          </a:xfrm>
          <a:prstGeom prst="rect">
            <a:avLst/>
          </a:prstGeom>
        </p:spPr>
        <p:txBody>
          <a:bodyPr wrap="square">
            <a:spAutoFit/>
          </a:bodyPr>
          <a:lstStyle/>
          <a:p>
            <a:pPr algn="just"/>
            <a:r>
              <a:rPr lang="ar-SA" sz="2000" dirty="0">
                <a:latin typeface="Comic Sans MS" pitchFamily="66" charset="0"/>
                <a:cs typeface="Tahoma" pitchFamily="34" charset="0"/>
              </a:rPr>
              <a:t>إذا لم تقم بعد بتعريف أية علاقات، يظهر مربع الحوار إظهار جدول تلقائيًا. إذا لم يظهر، ضمن علامة التبويب تصميم، في المجموعة علاقات، انقر فوق إظهار جدول.</a:t>
            </a:r>
          </a:p>
        </p:txBody>
      </p:sp>
      <p:pic>
        <p:nvPicPr>
          <p:cNvPr id="9232" name="Picture 16" descr="المجموعة علاقات ضمن علامة التبويب تصميم في الشريط"/>
          <p:cNvPicPr>
            <a:picLocks noChangeAspect="1" noChangeArrowheads="1"/>
          </p:cNvPicPr>
          <p:nvPr/>
        </p:nvPicPr>
        <p:blipFill>
          <a:blip r:embed="rId5" cstate="print"/>
          <a:srcRect/>
          <a:stretch>
            <a:fillRect/>
          </a:stretch>
        </p:blipFill>
        <p:spPr bwMode="auto">
          <a:xfrm>
            <a:off x="323528" y="5525782"/>
            <a:ext cx="3033719" cy="107157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مثال على تحرير العلاقة متعدد الى متعدد</a:t>
            </a:r>
            <a:endParaRPr lang="ar-SA" dirty="0"/>
          </a:p>
        </p:txBody>
      </p:sp>
      <p:sp>
        <p:nvSpPr>
          <p:cNvPr id="3" name="عنصر نائب للمحتوى 2"/>
          <p:cNvSpPr>
            <a:spLocks noGrp="1"/>
          </p:cNvSpPr>
          <p:nvPr>
            <p:ph idx="1"/>
          </p:nvPr>
        </p:nvSpPr>
        <p:spPr/>
        <p:txBody>
          <a:bodyPr/>
          <a:lstStyle/>
          <a:p>
            <a:endParaRPr lang="ar-SA"/>
          </a:p>
        </p:txBody>
      </p:sp>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7B542F1-364F-47DA-8284-D172AB361205}" type="slidenum">
              <a:rPr lang="ar-SA" b="1">
                <a:solidFill>
                  <a:schemeClr val="tx1"/>
                </a:solidFill>
              </a:rPr>
              <a:pPr algn="ctr">
                <a:defRPr/>
              </a:pPr>
              <a:t>20</a:t>
            </a:fld>
            <a:endParaRPr lang="ar-SA" b="1">
              <a:solidFill>
                <a:schemeClr val="tx1"/>
              </a:solidFill>
            </a:endParaRPr>
          </a:p>
        </p:txBody>
      </p:sp>
      <p:pic>
        <p:nvPicPr>
          <p:cNvPr id="19460" name="Picture 4"/>
          <p:cNvPicPr>
            <a:picLocks noChangeAspect="1" noChangeArrowheads="1"/>
          </p:cNvPicPr>
          <p:nvPr/>
        </p:nvPicPr>
        <p:blipFill>
          <a:blip r:embed="rId2" cstate="print"/>
          <a:srcRect/>
          <a:stretch>
            <a:fillRect/>
          </a:stretch>
        </p:blipFill>
        <p:spPr bwMode="auto">
          <a:xfrm>
            <a:off x="357158" y="1556792"/>
            <a:ext cx="8501121" cy="48726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08D736E2-F9FF-4CBD-9FD2-B8AA51E10014}" type="slidenum">
              <a:rPr lang="ar-SA" b="1">
                <a:solidFill>
                  <a:schemeClr val="tx1"/>
                </a:solidFill>
              </a:rPr>
              <a:pPr algn="ctr">
                <a:defRPr/>
              </a:pPr>
              <a:t>21</a:t>
            </a:fld>
            <a:endParaRPr lang="ar-SA" b="1">
              <a:solidFill>
                <a:schemeClr val="tx1"/>
              </a:solidFill>
            </a:endParaRPr>
          </a:p>
        </p:txBody>
      </p:sp>
      <p:pic>
        <p:nvPicPr>
          <p:cNvPr id="20484" name="Picture 4"/>
          <p:cNvPicPr>
            <a:picLocks noChangeAspect="1" noChangeArrowheads="1"/>
          </p:cNvPicPr>
          <p:nvPr/>
        </p:nvPicPr>
        <p:blipFill>
          <a:blip r:embed="rId2" cstate="print"/>
          <a:srcRect/>
          <a:stretch>
            <a:fillRect/>
          </a:stretch>
        </p:blipFill>
        <p:spPr bwMode="auto">
          <a:xfrm>
            <a:off x="357158" y="285728"/>
            <a:ext cx="8501122" cy="61436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a:solidFill>
            <a:schemeClr val="bg2"/>
          </a:solidFill>
        </p:spPr>
        <p:txBody>
          <a:bodyPr vert="horz" lIns="91440" tIns="45720" rIns="91440" bIns="45720" rtlCol="0" anchor="ctr"/>
          <a:lstStyle/>
          <a:p>
            <a:pPr algn="ctr">
              <a:defRPr/>
            </a:pPr>
            <a:fld id="{12878BC4-50D3-479B-AB2C-54C7C28FAFF5}" type="slidenum">
              <a:rPr lang="ar-SA" b="1">
                <a:solidFill>
                  <a:schemeClr val="tx1"/>
                </a:solidFill>
              </a:rPr>
              <a:pPr algn="ctr">
                <a:defRPr/>
              </a:pPr>
              <a:t>22</a:t>
            </a:fld>
            <a:endParaRPr lang="ar-SA" b="1">
              <a:solidFill>
                <a:schemeClr val="tx1"/>
              </a:solidFill>
            </a:endParaRPr>
          </a:p>
        </p:txBody>
      </p:sp>
      <p:pic>
        <p:nvPicPr>
          <p:cNvPr id="21508" name="Picture 4"/>
          <p:cNvPicPr>
            <a:picLocks noChangeAspect="1" noChangeArrowheads="1"/>
          </p:cNvPicPr>
          <p:nvPr/>
        </p:nvPicPr>
        <p:blipFill>
          <a:blip r:embed="rId2" cstate="print"/>
          <a:srcRect/>
          <a:stretch>
            <a:fillRect/>
          </a:stretch>
        </p:blipFill>
        <p:spPr bwMode="auto">
          <a:xfrm>
            <a:off x="428596" y="285728"/>
            <a:ext cx="8429684" cy="61436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solidFill>
            <a:schemeClr val="bg2"/>
          </a:solidFill>
        </p:spPr>
        <p:txBody>
          <a:bodyPr vert="horz" lIns="91440" tIns="45720" rIns="91440" bIns="45720" rtlCol="0" anchor="ctr"/>
          <a:lstStyle/>
          <a:p>
            <a:pPr algn="ctr">
              <a:defRPr/>
            </a:pPr>
            <a:fld id="{531E6A03-11E5-4CE3-82D7-F048DCB7DBF3}" type="slidenum">
              <a:rPr lang="ar-SA" b="1">
                <a:solidFill>
                  <a:schemeClr val="tx1"/>
                </a:solidFill>
              </a:rPr>
              <a:pPr algn="ctr">
                <a:defRPr/>
              </a:pPr>
              <a:t>23</a:t>
            </a:fld>
            <a:endParaRPr lang="ar-SA" b="1">
              <a:solidFill>
                <a:schemeClr val="tx1"/>
              </a:solidFill>
            </a:endParaRPr>
          </a:p>
        </p:txBody>
      </p:sp>
      <p:pic>
        <p:nvPicPr>
          <p:cNvPr id="22533" name="Picture 5"/>
          <p:cNvPicPr>
            <a:picLocks noChangeAspect="1" noChangeArrowheads="1"/>
          </p:cNvPicPr>
          <p:nvPr/>
        </p:nvPicPr>
        <p:blipFill>
          <a:blip r:embed="rId2" cstate="print"/>
          <a:srcRect/>
          <a:stretch>
            <a:fillRect/>
          </a:stretch>
        </p:blipFill>
        <p:spPr bwMode="auto">
          <a:xfrm>
            <a:off x="357159" y="357166"/>
            <a:ext cx="8501122" cy="60007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solidFill>
            <a:schemeClr val="bg2"/>
          </a:solidFill>
        </p:spPr>
        <p:txBody>
          <a:bodyPr vert="horz" lIns="91440" tIns="45720" rIns="91440" bIns="45720" rtlCol="0" anchor="ctr"/>
          <a:lstStyle/>
          <a:p>
            <a:pPr algn="ctr">
              <a:defRPr/>
            </a:pPr>
            <a:fld id="{D9016961-88F4-425E-99D6-D352A1A39BF7}" type="slidenum">
              <a:rPr lang="ar-SA" b="1">
                <a:solidFill>
                  <a:schemeClr val="tx1"/>
                </a:solidFill>
              </a:rPr>
              <a:pPr algn="ctr">
                <a:defRPr/>
              </a:pPr>
              <a:t>24</a:t>
            </a:fld>
            <a:endParaRPr lang="ar-SA" b="1">
              <a:solidFill>
                <a:schemeClr val="tx1"/>
              </a:solidFill>
            </a:endParaRPr>
          </a:p>
        </p:txBody>
      </p:sp>
      <p:pic>
        <p:nvPicPr>
          <p:cNvPr id="25605" name="Picture 5"/>
          <p:cNvPicPr>
            <a:picLocks noChangeAspect="1" noChangeArrowheads="1"/>
          </p:cNvPicPr>
          <p:nvPr/>
        </p:nvPicPr>
        <p:blipFill>
          <a:blip r:embed="rId2" cstate="print"/>
          <a:srcRect/>
          <a:stretch>
            <a:fillRect/>
          </a:stretch>
        </p:blipFill>
        <p:spPr bwMode="auto">
          <a:xfrm>
            <a:off x="428596" y="285728"/>
            <a:ext cx="8429684" cy="6072230"/>
          </a:xfrm>
          <a:prstGeom prst="rect">
            <a:avLst/>
          </a:prstGeom>
          <a:noFill/>
          <a:ln w="9525">
            <a:noFill/>
            <a:miter lim="800000"/>
            <a:headEnd/>
            <a:tailEnd/>
          </a:ln>
        </p:spPr>
      </p:pic>
      <p:sp>
        <p:nvSpPr>
          <p:cNvPr id="2" name="مستطيل 1"/>
          <p:cNvSpPr/>
          <p:nvPr/>
        </p:nvSpPr>
        <p:spPr>
          <a:xfrm>
            <a:off x="4643438" y="3032102"/>
            <a:ext cx="2088802" cy="28974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وسيلة شرح مستطيلة مستديرة الزوايا 2"/>
          <p:cNvSpPr/>
          <p:nvPr/>
        </p:nvSpPr>
        <p:spPr>
          <a:xfrm>
            <a:off x="6516216" y="3573016"/>
            <a:ext cx="2342064" cy="936104"/>
          </a:xfrm>
          <a:prstGeom prst="wedgeRoundRectCallout">
            <a:avLst>
              <a:gd name="adj1" fmla="val -44393"/>
              <a:gd name="adj2" fmla="val -104232"/>
              <a:gd name="adj3" fmla="val 16667"/>
            </a:avLst>
          </a:prstGeom>
          <a:gradFill>
            <a:gsLst>
              <a:gs pos="74000">
                <a:srgbClr val="FDD7DD"/>
              </a:gs>
              <a:gs pos="100000">
                <a:srgbClr val="FCB2BE"/>
              </a:gs>
              <a:gs pos="0">
                <a:schemeClr val="accent2">
                  <a:lumMod val="40000"/>
                  <a:lumOff val="60000"/>
                </a:schemeClr>
              </a:gs>
              <a:gs pos="100000">
                <a:schemeClr val="accent1">
                  <a:tint val="44500"/>
                  <a:satMod val="160000"/>
                </a:schemeClr>
              </a:gs>
              <a:gs pos="21000">
                <a:srgbClr val="FDD7DD"/>
              </a:gs>
            </a:gsLst>
            <a:lin ang="5400000" scaled="0"/>
          </a:gradFill>
          <a:ln w="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2"/>
                </a:solidFill>
              </a:rPr>
              <a:t>نفرض التكامل المرجعي</a:t>
            </a:r>
            <a:endParaRPr lang="ar-SA" dirty="0">
              <a:solidFill>
                <a:schemeClr val="tx2"/>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EE6916BC-8D25-467D-8E26-E242BCAD3C44}" type="slidenum">
              <a:rPr lang="ar-SA" b="1">
                <a:solidFill>
                  <a:schemeClr val="tx1"/>
                </a:solidFill>
              </a:rPr>
              <a:pPr algn="ctr">
                <a:defRPr/>
              </a:pPr>
              <a:t>25</a:t>
            </a:fld>
            <a:endParaRPr lang="ar-SA" b="1">
              <a:solidFill>
                <a:schemeClr val="tx1"/>
              </a:solidFill>
            </a:endParaRPr>
          </a:p>
        </p:txBody>
      </p:sp>
      <p:pic>
        <p:nvPicPr>
          <p:cNvPr id="26628" name="Picture 4"/>
          <p:cNvPicPr>
            <a:picLocks noChangeAspect="1" noChangeArrowheads="1"/>
          </p:cNvPicPr>
          <p:nvPr/>
        </p:nvPicPr>
        <p:blipFill>
          <a:blip r:embed="rId2" cstate="print"/>
          <a:srcRect/>
          <a:stretch>
            <a:fillRect/>
          </a:stretch>
        </p:blipFill>
        <p:spPr bwMode="auto">
          <a:xfrm>
            <a:off x="428596" y="428604"/>
            <a:ext cx="8358246" cy="59293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1AD824AD-B304-4740-BBDE-C68B2012CD9A}" type="slidenum">
              <a:rPr lang="ar-SA" b="1">
                <a:solidFill>
                  <a:schemeClr val="tx1"/>
                </a:solidFill>
              </a:rPr>
              <a:pPr algn="ctr">
                <a:defRPr/>
              </a:pPr>
              <a:t>26</a:t>
            </a:fld>
            <a:endParaRPr lang="ar-SA" b="1">
              <a:solidFill>
                <a:schemeClr val="tx1"/>
              </a:solidFill>
            </a:endParaRPr>
          </a:p>
        </p:txBody>
      </p:sp>
      <p:pic>
        <p:nvPicPr>
          <p:cNvPr id="27652" name="Picture 4"/>
          <p:cNvPicPr>
            <a:picLocks noChangeAspect="1" noChangeArrowheads="1"/>
          </p:cNvPicPr>
          <p:nvPr/>
        </p:nvPicPr>
        <p:blipFill>
          <a:blip r:embed="rId2" cstate="print"/>
          <a:srcRect/>
          <a:stretch>
            <a:fillRect/>
          </a:stretch>
        </p:blipFill>
        <p:spPr bwMode="auto">
          <a:xfrm>
            <a:off x="428596" y="357166"/>
            <a:ext cx="8358246" cy="60007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4DD57738-C062-4C61-B872-A584A8529D2F}" type="slidenum">
              <a:rPr lang="ar-SA" b="1">
                <a:solidFill>
                  <a:schemeClr val="tx1"/>
                </a:solidFill>
              </a:rPr>
              <a:pPr algn="ctr">
                <a:defRPr/>
              </a:pPr>
              <a:t>27</a:t>
            </a:fld>
            <a:endParaRPr lang="ar-SA" b="1">
              <a:solidFill>
                <a:schemeClr val="tx1"/>
              </a:solidFill>
            </a:endParaRPr>
          </a:p>
        </p:txBody>
      </p:sp>
      <p:pic>
        <p:nvPicPr>
          <p:cNvPr id="28677" name="Picture 5"/>
          <p:cNvPicPr>
            <a:picLocks noChangeAspect="1" noChangeArrowheads="1"/>
          </p:cNvPicPr>
          <p:nvPr/>
        </p:nvPicPr>
        <p:blipFill>
          <a:blip r:embed="rId2" cstate="print"/>
          <a:srcRect/>
          <a:stretch>
            <a:fillRect/>
          </a:stretch>
        </p:blipFill>
        <p:spPr bwMode="auto">
          <a:xfrm>
            <a:off x="428596" y="785813"/>
            <a:ext cx="8286808" cy="5286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534" y="528277"/>
            <a:ext cx="7429552" cy="500066"/>
          </a:xfrm>
        </p:spPr>
        <p:txBody>
          <a:bodyPr vert="horz" lIns="91440" tIns="45720" rIns="91440" bIns="45720" rtlCol="0" anchor="ctr"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base">
              <a:spcAft>
                <a:spcPct val="0"/>
              </a:spcAft>
            </a:pPr>
            <a:r>
              <a:rPr lang="ar-SA"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عرض وتحرير وحذف </a:t>
            </a:r>
            <a:r>
              <a:rPr lang="ar-SA"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العلاقات</a:t>
            </a:r>
            <a:endParaRPr lang="ar-SA"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endParaRPr>
          </a:p>
        </p:txBody>
      </p:sp>
      <p:sp>
        <p:nvSpPr>
          <p:cNvPr id="10" name="Slide Number Placeholder 9"/>
          <p:cNvSpPr>
            <a:spLocks noGrp="1"/>
          </p:cNvSpPr>
          <p:nvPr>
            <p:ph type="sldNum" sz="quarter" idx="12"/>
          </p:nvPr>
        </p:nvSpPr>
        <p:spPr>
          <a:solidFill>
            <a:schemeClr val="bg2"/>
          </a:solidFill>
        </p:spPr>
        <p:txBody>
          <a:bodyPr vert="horz" lIns="91440" tIns="45720" rIns="91440" bIns="45720" rtlCol="0" anchor="ctr"/>
          <a:lstStyle/>
          <a:p>
            <a:pPr algn="ctr">
              <a:defRPr/>
            </a:pPr>
            <a:fld id="{FDC2D9D1-CFC4-4774-AC31-1882EABD3E32}" type="slidenum">
              <a:rPr lang="ar-SA" b="1">
                <a:solidFill>
                  <a:schemeClr val="tx1"/>
                </a:solidFill>
              </a:rPr>
              <a:pPr algn="ctr">
                <a:defRPr/>
              </a:pPr>
              <a:t>28</a:t>
            </a:fld>
            <a:endParaRPr lang="ar-SA" b="1" dirty="0">
              <a:solidFill>
                <a:schemeClr val="tx1"/>
              </a:solidFill>
            </a:endParaRPr>
          </a:p>
        </p:txBody>
      </p:sp>
      <p:sp>
        <p:nvSpPr>
          <p:cNvPr id="9226" name="Rectangle 10"/>
          <p:cNvSpPr>
            <a:spLocks noChangeArrowheads="1"/>
          </p:cNvSpPr>
          <p:nvPr/>
        </p:nvSpPr>
        <p:spPr bwMode="auto">
          <a:xfrm>
            <a:off x="683568" y="1503072"/>
            <a:ext cx="8254287"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85750" indent="-285750" algn="just">
              <a:buFont typeface="Arial" pitchFamily="34" charset="0"/>
              <a:buChar char="•"/>
            </a:pPr>
            <a:r>
              <a:rPr lang="ar-SA" sz="2000" dirty="0"/>
              <a:t>تحرير علاقة جدول</a:t>
            </a:r>
          </a:p>
          <a:p>
            <a:pPr marL="285750" indent="-285750" algn="just">
              <a:buFont typeface="Arial" pitchFamily="34" charset="0"/>
              <a:buChar char="•"/>
            </a:pPr>
            <a:r>
              <a:rPr lang="ar-SA" sz="2000" dirty="0"/>
              <a:t>يمكنك تغيير علاقة الجدول عن طريق تحديدها في علامة تبويب المستند "علاقات" ثم تحريرها.</a:t>
            </a:r>
          </a:p>
          <a:p>
            <a:pPr marL="285750" indent="-285750" algn="just">
              <a:buFont typeface="Arial" pitchFamily="34" charset="0"/>
              <a:buChar char="•"/>
            </a:pPr>
            <a:r>
              <a:rPr lang="ar-SA" sz="2000" dirty="0"/>
              <a:t>حدد موقع المؤشر بحذر بحيث يشير إلى خط العلاقة، ثم انقر فوق الخط لتحديده. </a:t>
            </a:r>
          </a:p>
          <a:p>
            <a:pPr marL="285750" indent="-285750" algn="just">
              <a:buFont typeface="Arial" pitchFamily="34" charset="0"/>
              <a:buChar char="•"/>
            </a:pPr>
            <a:r>
              <a:rPr lang="ar-SA" sz="2000" dirty="0"/>
              <a:t>يظهر خط العلاقة بشكل أكثر سمكًا عندما يتم تحديده.</a:t>
            </a:r>
          </a:p>
          <a:p>
            <a:pPr marL="285750" indent="-285750" algn="just">
              <a:buFont typeface="Arial" pitchFamily="34" charset="0"/>
              <a:buChar char="•"/>
            </a:pPr>
            <a:r>
              <a:rPr lang="ar-SA" sz="2000" dirty="0"/>
              <a:t>عندما تقوم بتحديد خط العلاقة، انقر نقرًا مزدوجًا فوقه. </a:t>
            </a:r>
          </a:p>
          <a:p>
            <a:pPr marL="285750" indent="-285750" algn="just">
              <a:buFont typeface="Arial" pitchFamily="34" charset="0"/>
              <a:buChar char="•"/>
            </a:pPr>
            <a:r>
              <a:rPr lang="ar-SA" sz="2000" dirty="0"/>
              <a:t>-أو-</a:t>
            </a:r>
          </a:p>
          <a:p>
            <a:pPr marL="285750" indent="-285750" algn="just">
              <a:buFont typeface="Arial" pitchFamily="34" charset="0"/>
              <a:buChar char="•"/>
            </a:pPr>
            <a:r>
              <a:rPr lang="ar-SA" sz="2000" dirty="0"/>
              <a:t>ضمن علامة التبويب تصميم، في المجموعة أدوات، انقر فوق تحرير علاقات.</a:t>
            </a:r>
          </a:p>
          <a:p>
            <a:pPr marL="285750" indent="-285750" algn="just">
              <a:buFont typeface="Arial" pitchFamily="34" charset="0"/>
              <a:buChar char="•"/>
            </a:pPr>
            <a:r>
              <a:rPr lang="ar-SA" sz="2000" dirty="0"/>
              <a:t>يظهر مربع الحوار تحرير علاقات.</a:t>
            </a:r>
          </a:p>
          <a:p>
            <a:pPr marL="285750" indent="-285750" algn="just">
              <a:buFont typeface="Arial" pitchFamily="34" charset="0"/>
              <a:buChar char="•"/>
            </a:pPr>
            <a:r>
              <a:rPr lang="ar-SA" sz="2000" dirty="0"/>
              <a:t>فتح مربع الحوار "تحرير علاقات"</a:t>
            </a:r>
          </a:p>
          <a:p>
            <a:pPr marL="285750" indent="-285750" algn="just">
              <a:buFont typeface="Arial" pitchFamily="34" charset="0"/>
              <a:buChar char="•"/>
            </a:pPr>
            <a:r>
              <a:rPr lang="ar-SA" sz="2000" dirty="0"/>
              <a:t>انقر فوق زر </a:t>
            </a:r>
            <a:r>
              <a:rPr lang="en-US" sz="2000" dirty="0" smtClean="0"/>
              <a:t>      Microsoft </a:t>
            </a:r>
            <a:r>
              <a:rPr lang="en-US" sz="2000" dirty="0"/>
              <a:t>Office ، </a:t>
            </a:r>
            <a:r>
              <a:rPr lang="ar-SA" sz="2000" dirty="0"/>
              <a:t>ثم انقر فوق فتح. </a:t>
            </a:r>
          </a:p>
          <a:p>
            <a:pPr marL="285750" indent="-285750" algn="just">
              <a:buFont typeface="Arial" pitchFamily="34" charset="0"/>
              <a:buChar char="•"/>
            </a:pPr>
            <a:r>
              <a:rPr lang="ar-SA" sz="2000" dirty="0"/>
              <a:t>في مربع الحوار فتح، حدد قاعدة البيانات وافتحها. </a:t>
            </a:r>
          </a:p>
          <a:p>
            <a:pPr marL="285750" indent="-285750" algn="just">
              <a:buFont typeface="Arial" pitchFamily="34" charset="0"/>
              <a:buChar char="•"/>
            </a:pPr>
            <a:r>
              <a:rPr lang="ar-SA" sz="2000" dirty="0"/>
              <a:t>ضمن علامة التبويب أدوات قاعدة البيانات، في المجموعة إظهار/إخفاء، انقر فوق علاقات. </a:t>
            </a:r>
          </a:p>
          <a:p>
            <a:pPr marL="285750" indent="-285750" algn="just">
              <a:buFont typeface="Arial" pitchFamily="34" charset="0"/>
              <a:buChar char="•"/>
            </a:pPr>
            <a:r>
              <a:rPr lang="ar-SA" sz="2000" dirty="0"/>
              <a:t>تظهر علامة تبويب المستند "علاقات</a:t>
            </a:r>
            <a:r>
              <a:rPr lang="ar-SA" sz="2000" dirty="0" smtClean="0"/>
              <a:t>".</a:t>
            </a:r>
          </a:p>
          <a:p>
            <a:pPr algn="just"/>
            <a:r>
              <a:rPr lang="ar-SA" sz="2000" dirty="0"/>
              <a:t>إذا لم تقم بعد بتعريف أي علاقات وكانت هذه هي المرة الأولى التي تفتح فيها علامة تبويب المستند "علاقات"، يظهر مربع الحوار إظهار جدول. في حال ظهور مربع الحوار، انقر فوق إغلاق.</a:t>
            </a:r>
          </a:p>
          <a:p>
            <a:pPr algn="just"/>
            <a:r>
              <a:rPr lang="ar-SA" sz="2000" dirty="0"/>
              <a:t>ضمن علامة التبويب تصميم, في المجموعة علاقات, انقر فوق كافة العلاقات</a:t>
            </a:r>
            <a:r>
              <a:rPr lang="ar-SA" sz="2000" dirty="0" smtClean="0"/>
              <a:t>.</a:t>
            </a:r>
            <a:endParaRPr lang="ar-SA" sz="2000" dirty="0"/>
          </a:p>
        </p:txBody>
      </p:sp>
      <p:pic>
        <p:nvPicPr>
          <p:cNvPr id="9227" name="Picture 11" descr="شكل الزر"/>
          <p:cNvPicPr>
            <a:picLocks noChangeAspect="1" noChangeArrowheads="1"/>
          </p:cNvPicPr>
          <p:nvPr/>
        </p:nvPicPr>
        <p:blipFill>
          <a:blip r:embed="rId2" cstate="print"/>
          <a:srcRect/>
          <a:stretch>
            <a:fillRect/>
          </a:stretch>
        </p:blipFill>
        <p:spPr bwMode="auto">
          <a:xfrm>
            <a:off x="1050925" y="38100"/>
            <a:ext cx="257175" cy="257175"/>
          </a:xfrm>
          <a:prstGeom prst="rect">
            <a:avLst/>
          </a:prstGeom>
          <a:noFill/>
        </p:spPr>
      </p:pic>
      <p:pic>
        <p:nvPicPr>
          <p:cNvPr id="9228" name="Picture 12"/>
          <p:cNvPicPr>
            <a:picLocks noChangeAspect="1" noChangeArrowheads="1"/>
          </p:cNvPicPr>
          <p:nvPr/>
        </p:nvPicPr>
        <p:blipFill>
          <a:blip r:embed="rId3" cstate="print"/>
          <a:srcRect/>
          <a:stretch>
            <a:fillRect/>
          </a:stretch>
        </p:blipFill>
        <p:spPr bwMode="auto">
          <a:xfrm>
            <a:off x="5643570" y="3429000"/>
            <a:ext cx="357190" cy="293406"/>
          </a:xfrm>
          <a:prstGeom prst="rect">
            <a:avLst/>
          </a:prstGeom>
          <a:noFill/>
          <a:ln w="9525">
            <a:noFill/>
            <a:miter lim="800000"/>
            <a:headEnd/>
            <a:tailEnd/>
          </a:ln>
        </p:spPr>
      </p:pic>
      <p:pic>
        <p:nvPicPr>
          <p:cNvPr id="9232" name="Picture 16" descr="المجموعة علاقات ضمن علامة التبويب تصميم في الشريط"/>
          <p:cNvPicPr>
            <a:picLocks noChangeAspect="1" noChangeArrowheads="1"/>
          </p:cNvPicPr>
          <p:nvPr/>
        </p:nvPicPr>
        <p:blipFill>
          <a:blip r:embed="rId4" cstate="print"/>
          <a:srcRect/>
          <a:stretch>
            <a:fillRect/>
          </a:stretch>
        </p:blipFill>
        <p:spPr bwMode="auto">
          <a:xfrm>
            <a:off x="263993" y="3797590"/>
            <a:ext cx="3033719" cy="107157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solidFill>
            <a:schemeClr val="bg2"/>
          </a:solidFill>
        </p:spPr>
        <p:txBody>
          <a:bodyPr vert="horz" lIns="91440" tIns="45720" rIns="91440" bIns="45720" rtlCol="0" anchor="ctr"/>
          <a:lstStyle/>
          <a:p>
            <a:pPr algn="ctr">
              <a:defRPr/>
            </a:pPr>
            <a:fld id="{131B99BA-F77D-4673-8DF3-ADCD3172BE72}" type="slidenum">
              <a:rPr lang="ar-SA" b="1">
                <a:solidFill>
                  <a:schemeClr val="tx1"/>
                </a:solidFill>
              </a:rPr>
              <a:pPr algn="ctr">
                <a:defRPr/>
              </a:pPr>
              <a:t>29</a:t>
            </a:fld>
            <a:endParaRPr lang="ar-SA" b="1">
              <a:solidFill>
                <a:schemeClr val="tx1"/>
              </a:solidFill>
            </a:endParaRPr>
          </a:p>
        </p:txBody>
      </p:sp>
      <p:sp>
        <p:nvSpPr>
          <p:cNvPr id="5" name="Rectangle 4"/>
          <p:cNvSpPr/>
          <p:nvPr/>
        </p:nvSpPr>
        <p:spPr>
          <a:xfrm>
            <a:off x="251520" y="404664"/>
            <a:ext cx="8750776" cy="8710077"/>
          </a:xfrm>
          <a:prstGeom prst="rect">
            <a:avLst/>
          </a:prstGeom>
        </p:spPr>
        <p:txBody>
          <a:bodyPr wrap="square">
            <a:spAutoFit/>
          </a:bodyPr>
          <a:lstStyle/>
          <a:p>
            <a:pPr marL="285750" indent="-285750" algn="just">
              <a:buFont typeface="Arial" pitchFamily="34" charset="0"/>
              <a:buChar char="•"/>
            </a:pPr>
            <a:r>
              <a:rPr lang="ar-SA" sz="2000" dirty="0"/>
              <a:t>يتم عرض كافة الجداول التي تربط بينها علاقات، </a:t>
            </a:r>
            <a:r>
              <a:rPr lang="ar-SA" sz="2000" dirty="0" smtClean="0"/>
              <a:t>مع </a:t>
            </a:r>
            <a:r>
              <a:rPr lang="ar-SA" sz="2000" dirty="0"/>
              <a:t>عرض خطوط العلاقات. </a:t>
            </a:r>
            <a:endParaRPr lang="ar-SA" sz="2000" dirty="0" smtClean="0"/>
          </a:p>
          <a:p>
            <a:pPr marL="285750" indent="-285750" algn="just">
              <a:buFont typeface="Arial" pitchFamily="34" charset="0"/>
              <a:buChar char="•"/>
            </a:pPr>
            <a:r>
              <a:rPr lang="ar-SA" sz="2000" dirty="0" smtClean="0"/>
              <a:t>لاحظ </a:t>
            </a:r>
            <a:r>
              <a:rPr lang="ar-SA" sz="2000" dirty="0"/>
              <a:t>أن الجداول المخفية (الجداول حيث تكون خانة الاختيار مخفي في مربع الحوار خصائص للجدول محددة) </a:t>
            </a:r>
            <a:endParaRPr lang="ar-SA" sz="2000" dirty="0" smtClean="0"/>
          </a:p>
          <a:p>
            <a:pPr marL="285750" indent="-285750" algn="just">
              <a:buFont typeface="Arial" pitchFamily="34" charset="0"/>
              <a:buChar char="•"/>
            </a:pPr>
            <a:r>
              <a:rPr lang="ar-SA" sz="2000" dirty="0" smtClean="0"/>
              <a:t>والعلاقات </a:t>
            </a:r>
            <a:r>
              <a:rPr lang="ar-SA" sz="2000" dirty="0"/>
              <a:t>الخاصة بها لا يتم إظهارها إذا لم تكن "إظهار الكائنات المخفية" محددة في مربع الحوار خيارات التنقل</a:t>
            </a:r>
            <a:r>
              <a:rPr lang="ar-SA" sz="2000" dirty="0" smtClean="0"/>
              <a:t>.</a:t>
            </a:r>
          </a:p>
          <a:p>
            <a:pPr marL="285750" indent="-285750" algn="just">
              <a:buFont typeface="Arial" pitchFamily="34" charset="0"/>
              <a:buChar char="•"/>
            </a:pPr>
            <a:r>
              <a:rPr lang="ar-SA" sz="2000" dirty="0" smtClean="0"/>
              <a:t>انقر </a:t>
            </a:r>
            <a:r>
              <a:rPr lang="ar-SA" sz="2000" dirty="0"/>
              <a:t>فوق خط العلاقة للعلاقة التي تريد تغييرها. يظهر خط العلاقة سميكًا عند تحديده. </a:t>
            </a:r>
          </a:p>
          <a:p>
            <a:pPr marL="285750" indent="-285750" algn="just">
              <a:buFont typeface="Arial" pitchFamily="34" charset="0"/>
              <a:buChar char="•"/>
            </a:pPr>
            <a:r>
              <a:rPr lang="ar-SA" sz="2000" dirty="0"/>
              <a:t>انقر نقراً مزدوجاً فوق خط العلاقة. </a:t>
            </a:r>
          </a:p>
          <a:p>
            <a:pPr algn="just"/>
            <a:r>
              <a:rPr lang="ar-SA" sz="2000" dirty="0"/>
              <a:t>-أو-</a:t>
            </a:r>
          </a:p>
          <a:p>
            <a:pPr marL="285750" indent="-285750" algn="just">
              <a:buFont typeface="Arial" pitchFamily="34" charset="0"/>
              <a:buChar char="•"/>
            </a:pPr>
            <a:r>
              <a:rPr lang="ar-SA" sz="2000" dirty="0"/>
              <a:t>في علامة التبويب تصميم، في المجموعة إظهار/إخفاء، انقر </a:t>
            </a:r>
            <a:r>
              <a:rPr lang="ar-SA" sz="2000" dirty="0" smtClean="0"/>
              <a:t>فوق</a:t>
            </a:r>
          </a:p>
          <a:p>
            <a:pPr marL="285750" indent="-285750" algn="just">
              <a:buFont typeface="Arial" pitchFamily="34" charset="0"/>
              <a:buChar char="•"/>
            </a:pPr>
            <a:r>
              <a:rPr lang="ar-SA" sz="2000" dirty="0" smtClean="0"/>
              <a:t> </a:t>
            </a:r>
            <a:r>
              <a:rPr lang="ar-SA" sz="2000" dirty="0"/>
              <a:t>كافة العلاقات.</a:t>
            </a:r>
          </a:p>
          <a:p>
            <a:pPr marL="285750" indent="-285750" algn="just">
              <a:buFont typeface="Arial" pitchFamily="34" charset="0"/>
              <a:buChar char="•"/>
            </a:pPr>
            <a:r>
              <a:rPr lang="ar-SA" sz="2000" dirty="0"/>
              <a:t>يظهر مربع الحوار تحرير </a:t>
            </a:r>
            <a:r>
              <a:rPr lang="ar-SA" sz="2000" dirty="0" smtClean="0"/>
              <a:t>علاقات قم </a:t>
            </a:r>
            <a:r>
              <a:rPr lang="ar-SA" sz="2000" dirty="0"/>
              <a:t>بإجراء التغييرات، ثم انقر فوق موافق</a:t>
            </a:r>
            <a:r>
              <a:rPr lang="ar-SA" sz="2000" dirty="0" smtClean="0"/>
              <a:t>.</a:t>
            </a:r>
          </a:p>
          <a:p>
            <a:pPr marL="285750" indent="-285750">
              <a:buFont typeface="Arial" pitchFamily="34" charset="0"/>
              <a:buChar char="•"/>
            </a:pPr>
            <a:r>
              <a:rPr lang="ar-SA" sz="2000" dirty="0" smtClean="0"/>
              <a:t>يسمح </a:t>
            </a:r>
            <a:r>
              <a:rPr lang="ar-SA" sz="2000" dirty="0"/>
              <a:t>لك مربع الحوار تحرير علاقات بتغيير علاقة الجدول. بشكل خاص، </a:t>
            </a:r>
            <a:endParaRPr lang="ar-SA" sz="2000" dirty="0" smtClean="0"/>
          </a:p>
          <a:p>
            <a:pPr marL="285750" indent="-285750">
              <a:buFont typeface="Arial" pitchFamily="34" charset="0"/>
              <a:buChar char="•"/>
            </a:pPr>
            <a:r>
              <a:rPr lang="ar-SA" sz="2000" dirty="0" smtClean="0"/>
              <a:t>يمكنك </a:t>
            </a:r>
            <a:r>
              <a:rPr lang="ar-SA" sz="2000" dirty="0"/>
              <a:t>تغيير الجداول أو الاستعلامات في كلا جانبي العلاقة، أو الحقول في كلا الجانبين. يمكنك أيضًا تعيين نوع الصلة، </a:t>
            </a:r>
          </a:p>
          <a:p>
            <a:r>
              <a:rPr lang="ar-SA" sz="2000" b="1" i="1" u="sng" dirty="0"/>
              <a:t>حذف علاقة جداول</a:t>
            </a:r>
          </a:p>
          <a:p>
            <a:r>
              <a:rPr lang="ar-SA" sz="2000" dirty="0"/>
              <a:t>لإزالة علاقة جدول، يجب حذف خط العلاقة في علامة تبويب المستند "علاقات". حدد موقع المؤشر بحذر بحيث يشير إلى خط العلاقة، ثم انقر فوق الخط. يظهر خط العلاقة سميكًا عند تحديده. </a:t>
            </a:r>
            <a:r>
              <a:rPr lang="ar-SA" sz="2000" dirty="0" smtClean="0"/>
              <a:t>عندما </a:t>
            </a:r>
            <a:r>
              <a:rPr lang="ar-SA" sz="2000" dirty="0"/>
              <a:t>تقوم بتحديد خط العلاقة، اضغط على </a:t>
            </a:r>
            <a:r>
              <a:rPr lang="en-US" sz="2000" dirty="0"/>
              <a:t> DELETE.</a:t>
            </a:r>
            <a:r>
              <a:rPr lang="ar-SA" sz="2000" dirty="0" smtClean="0"/>
              <a:t>.</a:t>
            </a:r>
          </a:p>
          <a:p>
            <a:endParaRPr lang="ar-SA" sz="2000" dirty="0"/>
          </a:p>
          <a:p>
            <a:endParaRPr lang="ar-SA" sz="2000" dirty="0" smtClean="0"/>
          </a:p>
          <a:p>
            <a:endParaRPr lang="ar-SA" sz="2000" dirty="0"/>
          </a:p>
          <a:p>
            <a:endParaRPr lang="ar-SA" sz="2000" dirty="0" smtClean="0"/>
          </a:p>
          <a:p>
            <a:endParaRPr lang="ar-SA" sz="2000" dirty="0"/>
          </a:p>
          <a:p>
            <a:endParaRPr lang="ar-SA" sz="2000" dirty="0" smtClean="0"/>
          </a:p>
          <a:p>
            <a:endParaRPr lang="ar-SA" sz="2000" dirty="0"/>
          </a:p>
          <a:p>
            <a:endParaRPr lang="ar-SA" sz="2000" dirty="0"/>
          </a:p>
          <a:p>
            <a:pPr marL="285750" indent="-285750" algn="just">
              <a:buFont typeface="Arial" pitchFamily="34" charset="0"/>
              <a:buChar char="•"/>
            </a:pPr>
            <a:endParaRPr lang="ar-SA" sz="2000" dirty="0"/>
          </a:p>
        </p:txBody>
      </p:sp>
      <p:pic>
        <p:nvPicPr>
          <p:cNvPr id="6" name="Picture 16" descr="المجموعة علاقات ضمن علامة التبويب تصميم في الشريط"/>
          <p:cNvPicPr>
            <a:picLocks noChangeAspect="1" noChangeArrowheads="1"/>
          </p:cNvPicPr>
          <p:nvPr/>
        </p:nvPicPr>
        <p:blipFill>
          <a:blip r:embed="rId2" cstate="print"/>
          <a:srcRect/>
          <a:stretch>
            <a:fillRect/>
          </a:stretch>
        </p:blipFill>
        <p:spPr bwMode="auto">
          <a:xfrm>
            <a:off x="412704" y="2492896"/>
            <a:ext cx="3033719" cy="107157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solidFill>
            <a:schemeClr val="bg2"/>
          </a:solidFill>
        </p:spPr>
        <p:txBody>
          <a:bodyPr vert="horz" lIns="91440" tIns="45720" rIns="91440" bIns="45720" rtlCol="0" anchor="ctr"/>
          <a:lstStyle/>
          <a:p>
            <a:pPr algn="ctr">
              <a:defRPr/>
            </a:pPr>
            <a:fld id="{131B99BA-F77D-4673-8DF3-ADCD3172BE72}" type="slidenum">
              <a:rPr lang="ar-SA" b="1">
                <a:solidFill>
                  <a:schemeClr val="tx1"/>
                </a:solidFill>
              </a:rPr>
              <a:pPr algn="ctr">
                <a:defRPr/>
              </a:pPr>
              <a:t>3</a:t>
            </a:fld>
            <a:endParaRPr lang="ar-SA" b="1">
              <a:solidFill>
                <a:schemeClr val="tx1"/>
              </a:solidFill>
            </a:endParaRPr>
          </a:p>
        </p:txBody>
      </p:sp>
      <p:sp>
        <p:nvSpPr>
          <p:cNvPr id="5" name="Rectangle 4"/>
          <p:cNvSpPr/>
          <p:nvPr/>
        </p:nvSpPr>
        <p:spPr>
          <a:xfrm>
            <a:off x="3879978" y="1436578"/>
            <a:ext cx="5013568" cy="5016758"/>
          </a:xfrm>
          <a:prstGeom prst="rect">
            <a:avLst/>
          </a:prstGeom>
        </p:spPr>
        <p:txBody>
          <a:bodyPr wrap="square">
            <a:spAutoFit/>
          </a:bodyPr>
          <a:lstStyle/>
          <a:p>
            <a:pPr marL="342900" indent="-342900" algn="just">
              <a:buFont typeface="Arial" pitchFamily="34" charset="0"/>
              <a:buChar char="•"/>
            </a:pPr>
            <a:r>
              <a:rPr lang="ar-SA" sz="2000" dirty="0">
                <a:latin typeface="Comic Sans MS" pitchFamily="66" charset="0"/>
                <a:cs typeface="Tahoma" pitchFamily="34" charset="0"/>
              </a:rPr>
              <a:t>يعرض مربع الحوار إظهار جدول كافة الجداول والاستعلامات في قاعدة البيانات</a:t>
            </a:r>
            <a:r>
              <a:rPr lang="ar-SA" sz="2000" dirty="0" smtClean="0">
                <a:latin typeface="Comic Sans MS" pitchFamily="66" charset="0"/>
                <a:cs typeface="Tahoma" pitchFamily="34" charset="0"/>
              </a:rPr>
              <a:t>.</a:t>
            </a:r>
          </a:p>
          <a:p>
            <a:pPr marL="342900" indent="-342900" algn="just">
              <a:buFont typeface="Arial" pitchFamily="34" charset="0"/>
              <a:buChar char="•"/>
            </a:pPr>
            <a:r>
              <a:rPr lang="ar-SA" sz="2000" dirty="0" smtClean="0">
                <a:latin typeface="Comic Sans MS" pitchFamily="66" charset="0"/>
                <a:cs typeface="Tahoma" pitchFamily="34" charset="0"/>
              </a:rPr>
              <a:t> لمشاهدة الجداول </a:t>
            </a:r>
            <a:r>
              <a:rPr lang="ar-SA" sz="2000" dirty="0">
                <a:latin typeface="Comic Sans MS" pitchFamily="66" charset="0"/>
                <a:cs typeface="Tahoma" pitchFamily="34" charset="0"/>
              </a:rPr>
              <a:t>فقط، انقر فوق جداول. </a:t>
            </a:r>
            <a:endParaRPr lang="ar-SA" sz="2000" dirty="0" smtClean="0">
              <a:latin typeface="Comic Sans MS" pitchFamily="66" charset="0"/>
              <a:cs typeface="Tahoma" pitchFamily="34" charset="0"/>
            </a:endParaRPr>
          </a:p>
          <a:p>
            <a:pPr marL="342900" indent="-342900" algn="just">
              <a:buFont typeface="Arial" pitchFamily="34" charset="0"/>
              <a:buChar char="•"/>
            </a:pPr>
            <a:r>
              <a:rPr lang="ar-SA" sz="2000" dirty="0" smtClean="0">
                <a:latin typeface="Comic Sans MS" pitchFamily="66" charset="0"/>
                <a:cs typeface="Tahoma" pitchFamily="34" charset="0"/>
              </a:rPr>
              <a:t>ولمشاهدة </a:t>
            </a:r>
            <a:r>
              <a:rPr lang="ar-SA" sz="2000" dirty="0">
                <a:latin typeface="Comic Sans MS" pitchFamily="66" charset="0"/>
                <a:cs typeface="Tahoma" pitchFamily="34" charset="0"/>
              </a:rPr>
              <a:t>الاستعلامات فقط، انقر فوق استعلامات</a:t>
            </a:r>
            <a:r>
              <a:rPr lang="ar-SA" sz="2000" dirty="0" smtClean="0">
                <a:latin typeface="Comic Sans MS" pitchFamily="66" charset="0"/>
                <a:cs typeface="Tahoma" pitchFamily="34" charset="0"/>
              </a:rPr>
              <a:t>.</a:t>
            </a:r>
          </a:p>
          <a:p>
            <a:pPr marL="342900" indent="-342900" algn="just">
              <a:buFont typeface="Arial" pitchFamily="34" charset="0"/>
              <a:buChar char="•"/>
            </a:pPr>
            <a:r>
              <a:rPr lang="ar-SA" sz="2000" dirty="0" smtClean="0">
                <a:latin typeface="Comic Sans MS" pitchFamily="66" charset="0"/>
                <a:cs typeface="Tahoma" pitchFamily="34" charset="0"/>
              </a:rPr>
              <a:t> </a:t>
            </a:r>
            <a:r>
              <a:rPr lang="ar-SA" sz="2000" dirty="0">
                <a:latin typeface="Comic Sans MS" pitchFamily="66" charset="0"/>
                <a:cs typeface="Tahoma" pitchFamily="34" charset="0"/>
              </a:rPr>
              <a:t>لمشاهدة الاثنين، انقر فوق كلاهما.</a:t>
            </a:r>
          </a:p>
          <a:p>
            <a:pPr marL="342900" indent="-342900" algn="just">
              <a:buFont typeface="Arial" pitchFamily="34" charset="0"/>
              <a:buChar char="•"/>
            </a:pPr>
            <a:r>
              <a:rPr lang="ar-SA" sz="2000" dirty="0">
                <a:latin typeface="Comic Sans MS" pitchFamily="66" charset="0"/>
                <a:cs typeface="Tahoma" pitchFamily="34" charset="0"/>
              </a:rPr>
              <a:t>قم بتحديد جدول أو استعلام واحد أو أكثر ثم انقر فوق إضافة. بعد الانتهاء من إضافة الجداول والاستعلامات إلى علامة تبويب المستند "علاقات"، انقر فوق إغلاق. </a:t>
            </a:r>
          </a:p>
          <a:p>
            <a:pPr marL="342900" indent="-342900" algn="just">
              <a:buFont typeface="Arial" pitchFamily="34" charset="0"/>
              <a:buChar char="•"/>
            </a:pPr>
            <a:r>
              <a:rPr lang="ar-SA" sz="2000" dirty="0">
                <a:latin typeface="Comic Sans MS" pitchFamily="66" charset="0"/>
                <a:cs typeface="Tahoma" pitchFamily="34" charset="0"/>
              </a:rPr>
              <a:t>اسحب حقلاً (المفتاح الأساسي) من جدول واحد إلى الحقل المشترك (المفتاح الخارجي) في الجدول الآخر. لسحب حقول متعددة، اضغط المفتاح </a:t>
            </a:r>
            <a:r>
              <a:rPr lang="en-US" sz="2000" dirty="0">
                <a:latin typeface="Comic Sans MS" pitchFamily="66" charset="0"/>
                <a:cs typeface="Tahoma" pitchFamily="34" charset="0"/>
              </a:rPr>
              <a:t>CTRL، </a:t>
            </a:r>
            <a:r>
              <a:rPr lang="ar-SA" sz="2000" dirty="0">
                <a:latin typeface="Comic Sans MS" pitchFamily="66" charset="0"/>
                <a:cs typeface="Tahoma" pitchFamily="34" charset="0"/>
              </a:rPr>
              <a:t>ثم انقر فوق كل حقل، ثم اسحب الحقول معًا. </a:t>
            </a:r>
          </a:p>
          <a:p>
            <a:pPr marL="342900" indent="-342900" algn="just">
              <a:buFont typeface="Arial" pitchFamily="34" charset="0"/>
              <a:buChar char="•"/>
            </a:pPr>
            <a:r>
              <a:rPr lang="ar-SA" sz="2000" dirty="0">
                <a:latin typeface="Comic Sans MS" pitchFamily="66" charset="0"/>
                <a:cs typeface="Tahoma" pitchFamily="34" charset="0"/>
              </a:rPr>
              <a:t>يظهر مربع الحوار تحرير علاقات.</a:t>
            </a:r>
          </a:p>
        </p:txBody>
      </p:sp>
      <p:pic>
        <p:nvPicPr>
          <p:cNvPr id="10246" name="Picture 6" descr="مربع الحوار تحرير علاقات"/>
          <p:cNvPicPr>
            <a:picLocks noChangeAspect="1" noChangeArrowheads="1"/>
          </p:cNvPicPr>
          <p:nvPr/>
        </p:nvPicPr>
        <p:blipFill>
          <a:blip r:embed="rId2" cstate="print"/>
          <a:srcRect/>
          <a:stretch>
            <a:fillRect/>
          </a:stretch>
        </p:blipFill>
        <p:spPr bwMode="auto">
          <a:xfrm>
            <a:off x="206867" y="2551916"/>
            <a:ext cx="3700466" cy="2786082"/>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72072E55-DADC-41AE-BB3F-496F8C002CEF}" type="slidenum">
              <a:rPr lang="ar-SA" b="1">
                <a:solidFill>
                  <a:schemeClr val="tx1"/>
                </a:solidFill>
              </a:rPr>
              <a:pPr algn="ctr">
                <a:defRPr/>
              </a:pPr>
              <a:t>30</a:t>
            </a:fld>
            <a:endParaRPr lang="ar-SA" b="1">
              <a:solidFill>
                <a:schemeClr val="tx1"/>
              </a:solidFill>
            </a:endParaRPr>
          </a:p>
        </p:txBody>
      </p:sp>
      <p:pic>
        <p:nvPicPr>
          <p:cNvPr id="5" name="Picture 4"/>
          <p:cNvPicPr>
            <a:picLocks noChangeAspect="1" noChangeArrowheads="1"/>
          </p:cNvPicPr>
          <p:nvPr/>
        </p:nvPicPr>
        <p:blipFill>
          <a:blip r:embed="rId2" cstate="print"/>
          <a:srcRect/>
          <a:stretch>
            <a:fillRect/>
          </a:stretch>
        </p:blipFill>
        <p:spPr bwMode="auto">
          <a:xfrm>
            <a:off x="285720" y="285728"/>
            <a:ext cx="8643998" cy="61436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F3F6AD18-2457-488A-90FC-71FB149B07BF}" type="slidenum">
              <a:rPr lang="ar-SA" b="1">
                <a:solidFill>
                  <a:schemeClr val="tx1"/>
                </a:solidFill>
              </a:rPr>
              <a:pPr algn="ctr">
                <a:defRPr/>
              </a:pPr>
              <a:t>31</a:t>
            </a:fld>
            <a:endParaRPr lang="ar-SA" b="1">
              <a:solidFill>
                <a:schemeClr val="tx1"/>
              </a:solidFill>
            </a:endParaRPr>
          </a:p>
        </p:txBody>
      </p:sp>
      <p:pic>
        <p:nvPicPr>
          <p:cNvPr id="5" name="Picture 4"/>
          <p:cNvPicPr>
            <a:picLocks noChangeAspect="1" noChangeArrowheads="1"/>
          </p:cNvPicPr>
          <p:nvPr/>
        </p:nvPicPr>
        <p:blipFill>
          <a:blip r:embed="rId2" cstate="print"/>
          <a:srcRect/>
          <a:stretch>
            <a:fillRect/>
          </a:stretch>
        </p:blipFill>
        <p:spPr bwMode="auto">
          <a:xfrm>
            <a:off x="428596" y="500042"/>
            <a:ext cx="8429684" cy="58579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69178FA8-BAFB-4771-AD9B-0679C06863B9}" type="slidenum">
              <a:rPr lang="ar-SA" b="1">
                <a:solidFill>
                  <a:schemeClr val="tx1"/>
                </a:solidFill>
              </a:rPr>
              <a:pPr algn="ctr">
                <a:defRPr/>
              </a:pPr>
              <a:t>32</a:t>
            </a:fld>
            <a:endParaRPr lang="ar-SA" b="1">
              <a:solidFill>
                <a:schemeClr val="tx1"/>
              </a:solidFill>
            </a:endParaRPr>
          </a:p>
        </p:txBody>
      </p:sp>
      <p:pic>
        <p:nvPicPr>
          <p:cNvPr id="31748" name="Picture 4"/>
          <p:cNvPicPr>
            <a:picLocks noChangeAspect="1" noChangeArrowheads="1"/>
          </p:cNvPicPr>
          <p:nvPr/>
        </p:nvPicPr>
        <p:blipFill>
          <a:blip r:embed="rId2" cstate="print"/>
          <a:srcRect/>
          <a:stretch>
            <a:fillRect/>
          </a:stretch>
        </p:blipFill>
        <p:spPr bwMode="auto">
          <a:xfrm>
            <a:off x="428596" y="357166"/>
            <a:ext cx="8429684" cy="60007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4744D686-9C3C-4DF2-A22E-AE89664AB85D}" type="slidenum">
              <a:rPr lang="ar-SA" b="1">
                <a:solidFill>
                  <a:schemeClr val="tx1"/>
                </a:solidFill>
              </a:rPr>
              <a:pPr algn="ctr">
                <a:defRPr/>
              </a:pPr>
              <a:t>33</a:t>
            </a:fld>
            <a:endParaRPr lang="ar-SA" b="1">
              <a:solidFill>
                <a:schemeClr val="tx1"/>
              </a:solidFill>
            </a:endParaRPr>
          </a:p>
        </p:txBody>
      </p:sp>
      <p:pic>
        <p:nvPicPr>
          <p:cNvPr id="32772" name="Picture 4"/>
          <p:cNvPicPr>
            <a:picLocks noChangeAspect="1" noChangeArrowheads="1"/>
          </p:cNvPicPr>
          <p:nvPr/>
        </p:nvPicPr>
        <p:blipFill>
          <a:blip r:embed="rId2" cstate="print"/>
          <a:srcRect/>
          <a:stretch>
            <a:fillRect/>
          </a:stretch>
        </p:blipFill>
        <p:spPr bwMode="auto">
          <a:xfrm>
            <a:off x="357158" y="285728"/>
            <a:ext cx="8429684" cy="60722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0F4AD62E-F7DE-4748-936D-1E322DD0C547}" type="slidenum">
              <a:rPr lang="ar-SA" b="1">
                <a:solidFill>
                  <a:schemeClr val="tx1"/>
                </a:solidFill>
              </a:rPr>
              <a:pPr algn="ctr">
                <a:defRPr/>
              </a:pPr>
              <a:t>34</a:t>
            </a:fld>
            <a:endParaRPr lang="ar-SA" b="1">
              <a:solidFill>
                <a:schemeClr val="tx1"/>
              </a:solidFill>
            </a:endParaRPr>
          </a:p>
        </p:txBody>
      </p:sp>
      <p:pic>
        <p:nvPicPr>
          <p:cNvPr id="33796" name="Picture 4"/>
          <p:cNvPicPr>
            <a:picLocks noChangeAspect="1" noChangeArrowheads="1"/>
          </p:cNvPicPr>
          <p:nvPr/>
        </p:nvPicPr>
        <p:blipFill>
          <a:blip r:embed="rId2" cstate="print"/>
          <a:srcRect/>
          <a:stretch>
            <a:fillRect/>
          </a:stretch>
        </p:blipFill>
        <p:spPr bwMode="auto">
          <a:xfrm>
            <a:off x="428597" y="357166"/>
            <a:ext cx="8429684" cy="59293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solidFill>
            <a:schemeClr val="bg2"/>
          </a:solidFill>
        </p:spPr>
        <p:txBody>
          <a:bodyPr vert="horz" lIns="91440" tIns="45720" rIns="91440" bIns="45720" rtlCol="0" anchor="ctr"/>
          <a:lstStyle/>
          <a:p>
            <a:pPr algn="ctr">
              <a:defRPr/>
            </a:pPr>
            <a:fld id="{5DC3017F-F70C-4B98-BF8C-FCAD42BA6F33}" type="slidenum">
              <a:rPr lang="ar-SA" b="1">
                <a:solidFill>
                  <a:schemeClr val="tx1"/>
                </a:solidFill>
              </a:rPr>
              <a:pPr algn="ctr">
                <a:defRPr/>
              </a:pPr>
              <a:t>35</a:t>
            </a:fld>
            <a:endParaRPr lang="ar-SA" b="1">
              <a:solidFill>
                <a:schemeClr val="tx1"/>
              </a:solidFill>
            </a:endParaRPr>
          </a:p>
        </p:txBody>
      </p:sp>
      <p:pic>
        <p:nvPicPr>
          <p:cNvPr id="34820" name="Picture 4"/>
          <p:cNvPicPr>
            <a:picLocks noChangeAspect="1" noChangeArrowheads="1"/>
          </p:cNvPicPr>
          <p:nvPr/>
        </p:nvPicPr>
        <p:blipFill>
          <a:blip r:embed="rId2" cstate="print"/>
          <a:srcRect/>
          <a:stretch>
            <a:fillRect/>
          </a:stretch>
        </p:blipFill>
        <p:spPr bwMode="auto">
          <a:xfrm>
            <a:off x="428596" y="428604"/>
            <a:ext cx="8429684" cy="60007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solidFill>
            <a:schemeClr val="bg2"/>
          </a:solidFill>
        </p:spPr>
        <p:txBody>
          <a:bodyPr vert="horz" lIns="91440" tIns="45720" rIns="91440" bIns="45720" rtlCol="0" anchor="ctr"/>
          <a:lstStyle/>
          <a:p>
            <a:pPr algn="ctr">
              <a:defRPr/>
            </a:pPr>
            <a:fld id="{BFD89FEB-04E6-4937-82A6-2ECCA7D29568}" type="slidenum">
              <a:rPr lang="ar-SA" b="1">
                <a:solidFill>
                  <a:schemeClr val="tx1"/>
                </a:solidFill>
              </a:rPr>
              <a:pPr algn="ctr">
                <a:defRPr/>
              </a:pPr>
              <a:t>36</a:t>
            </a:fld>
            <a:endParaRPr lang="ar-SA" b="1">
              <a:solidFill>
                <a:schemeClr val="tx1"/>
              </a:solidFill>
            </a:endParaRPr>
          </a:p>
        </p:txBody>
      </p:sp>
      <p:pic>
        <p:nvPicPr>
          <p:cNvPr id="35844" name="Picture 4"/>
          <p:cNvPicPr>
            <a:picLocks noChangeAspect="1" noChangeArrowheads="1"/>
          </p:cNvPicPr>
          <p:nvPr/>
        </p:nvPicPr>
        <p:blipFill>
          <a:blip r:embed="rId2" cstate="print"/>
          <a:srcRect/>
          <a:stretch>
            <a:fillRect/>
          </a:stretch>
        </p:blipFill>
        <p:spPr bwMode="auto">
          <a:xfrm>
            <a:off x="428597" y="357166"/>
            <a:ext cx="8429684" cy="60007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396DE1FA-AC91-43DF-98B5-CE33696E7070}" type="slidenum">
              <a:rPr lang="ar-SA" b="1">
                <a:solidFill>
                  <a:schemeClr val="tx1"/>
                </a:solidFill>
              </a:rPr>
              <a:pPr algn="ctr">
                <a:defRPr/>
              </a:pPr>
              <a:t>37</a:t>
            </a:fld>
            <a:endParaRPr lang="ar-SA" b="1">
              <a:solidFill>
                <a:schemeClr val="tx1"/>
              </a:solidFill>
            </a:endParaRPr>
          </a:p>
        </p:txBody>
      </p:sp>
      <p:pic>
        <p:nvPicPr>
          <p:cNvPr id="36868" name="Picture 4"/>
          <p:cNvPicPr>
            <a:picLocks noChangeAspect="1" noChangeArrowheads="1"/>
          </p:cNvPicPr>
          <p:nvPr/>
        </p:nvPicPr>
        <p:blipFill>
          <a:blip r:embed="rId2" cstate="print"/>
          <a:srcRect/>
          <a:stretch>
            <a:fillRect/>
          </a:stretch>
        </p:blipFill>
        <p:spPr bwMode="auto">
          <a:xfrm>
            <a:off x="428597" y="357166"/>
            <a:ext cx="8429684" cy="60722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FB2038E-A092-464B-ACED-0E76A9E8EFE2}" type="slidenum">
              <a:rPr lang="ar-SA" b="1">
                <a:solidFill>
                  <a:schemeClr val="tx1"/>
                </a:solidFill>
              </a:rPr>
              <a:pPr algn="ctr">
                <a:defRPr/>
              </a:pPr>
              <a:t>4</a:t>
            </a:fld>
            <a:endParaRPr lang="ar-SA" b="1">
              <a:solidFill>
                <a:schemeClr val="tx1"/>
              </a:solidFill>
            </a:endParaRPr>
          </a:p>
        </p:txBody>
      </p:sp>
      <p:sp>
        <p:nvSpPr>
          <p:cNvPr id="4" name="Rectangle 3"/>
          <p:cNvSpPr/>
          <p:nvPr/>
        </p:nvSpPr>
        <p:spPr>
          <a:xfrm>
            <a:off x="4644008" y="1672347"/>
            <a:ext cx="4285710" cy="4708981"/>
          </a:xfrm>
          <a:prstGeom prst="rect">
            <a:avLst/>
          </a:prstGeom>
        </p:spPr>
        <p:txBody>
          <a:bodyPr wrap="square">
            <a:spAutoFit/>
          </a:bodyPr>
          <a:lstStyle/>
          <a:p>
            <a:pPr marL="342900" indent="-342900" algn="just">
              <a:buFont typeface="Arial" pitchFamily="34" charset="0"/>
              <a:buChar char="•"/>
            </a:pPr>
            <a:r>
              <a:rPr lang="ar-SA" sz="2000" b="1" dirty="0"/>
              <a:t>تأكد أن أسماء الحقول المعروضة هي الحقول المشتركة للعلاقة. </a:t>
            </a:r>
            <a:endParaRPr lang="ar-SA" sz="2000" b="1" dirty="0" smtClean="0"/>
          </a:p>
          <a:p>
            <a:pPr marL="342900" indent="-342900" algn="just">
              <a:buFont typeface="Arial" pitchFamily="34" charset="0"/>
              <a:buChar char="•"/>
            </a:pPr>
            <a:r>
              <a:rPr lang="ar-SA" sz="2000" b="1" dirty="0" smtClean="0"/>
              <a:t>إذا </a:t>
            </a:r>
            <a:r>
              <a:rPr lang="ar-SA" sz="2000" b="1" dirty="0"/>
              <a:t>كان اسم الحقل غير صحيح، </a:t>
            </a:r>
            <a:endParaRPr lang="ar-SA" sz="2000" b="1" dirty="0" smtClean="0"/>
          </a:p>
          <a:p>
            <a:pPr marL="342900" indent="-342900" algn="just">
              <a:buFont typeface="Arial" pitchFamily="34" charset="0"/>
              <a:buChar char="•"/>
            </a:pPr>
            <a:r>
              <a:rPr lang="ar-SA" sz="2000" b="1" dirty="0" smtClean="0"/>
              <a:t>انقر </a:t>
            </a:r>
            <a:r>
              <a:rPr lang="ar-SA" sz="2000" b="1" dirty="0"/>
              <a:t>فوق اسم الحقل </a:t>
            </a:r>
            <a:endParaRPr lang="ar-SA" sz="2000" b="1" dirty="0" smtClean="0"/>
          </a:p>
          <a:p>
            <a:pPr marL="342900" indent="-342900" algn="just">
              <a:buFont typeface="Arial" pitchFamily="34" charset="0"/>
              <a:buChar char="•"/>
            </a:pPr>
            <a:r>
              <a:rPr lang="ar-SA" sz="2000" b="1" dirty="0" smtClean="0"/>
              <a:t>وحدد </a:t>
            </a:r>
            <a:r>
              <a:rPr lang="ar-SA" sz="2000" b="1" dirty="0"/>
              <a:t>الحقل المناسب من القائمة. </a:t>
            </a:r>
          </a:p>
          <a:p>
            <a:pPr marL="342900" indent="-342900" algn="just">
              <a:buFont typeface="Arial" pitchFamily="34" charset="0"/>
              <a:buChar char="•"/>
            </a:pPr>
            <a:r>
              <a:rPr lang="ar-SA" sz="2000" b="1" dirty="0" smtClean="0"/>
              <a:t>انقر </a:t>
            </a:r>
            <a:r>
              <a:rPr lang="ar-SA" sz="2000" b="1" dirty="0"/>
              <a:t>فوق إنشاء. </a:t>
            </a:r>
          </a:p>
          <a:p>
            <a:pPr marL="342900" indent="-342900" algn="just">
              <a:buFont typeface="Arial" pitchFamily="34" charset="0"/>
              <a:buChar char="•"/>
            </a:pPr>
            <a:r>
              <a:rPr lang="ar-SA" sz="2000" b="1" dirty="0"/>
              <a:t>يرسم </a:t>
            </a:r>
            <a:r>
              <a:rPr lang="en-US" sz="2000" b="1" dirty="0" smtClean="0"/>
              <a:t> Access </a:t>
            </a:r>
            <a:r>
              <a:rPr lang="ar-SA" sz="2000" b="1" dirty="0"/>
              <a:t>خط علاقة بين الجدولين. </a:t>
            </a:r>
            <a:endParaRPr lang="ar-SA" sz="2000" b="1" dirty="0" smtClean="0"/>
          </a:p>
          <a:p>
            <a:pPr marL="342900" indent="-342900" algn="just">
              <a:buFont typeface="Arial" pitchFamily="34" charset="0"/>
              <a:buChar char="•"/>
            </a:pPr>
            <a:r>
              <a:rPr lang="ar-SA" sz="2000" b="1" dirty="0" smtClean="0"/>
              <a:t>إذا </a:t>
            </a:r>
            <a:r>
              <a:rPr lang="ar-SA" sz="2000" b="1" dirty="0"/>
              <a:t>قمت بتحديد خانة الاختيار فرض التكامل المرجعي، يظهر الخط سميكًا عند كل نهاية. </a:t>
            </a:r>
            <a:endParaRPr lang="ar-SA" sz="2000" b="1" dirty="0" smtClean="0"/>
          </a:p>
          <a:p>
            <a:pPr marL="342900" indent="-342900" algn="just">
              <a:buFont typeface="Arial" pitchFamily="34" charset="0"/>
              <a:buChar char="•"/>
            </a:pPr>
            <a:r>
              <a:rPr lang="ar-SA" sz="2000" b="1" dirty="0" smtClean="0"/>
              <a:t>وكذلك</a:t>
            </a:r>
            <a:r>
              <a:rPr lang="ar-SA" sz="2000" b="1" dirty="0"/>
              <a:t>، إذا قمت فقط بتحديد خانة الاختيار فرض التكامل المرجعي، يظهر الرقم 1 فوق الجزء السميك على أحد جوانب خط العلاقة، ويظهر الرمز (∞) فوق الجزء السميك من في الجزء الآخر من الخط، كما هو موضح في الشكل التالي.</a:t>
            </a:r>
          </a:p>
        </p:txBody>
      </p:sp>
      <p:pic>
        <p:nvPicPr>
          <p:cNvPr id="11269" name="Picture 5" descr="سحب حقل من جدول إلى الحقل المطابق في جدول آخر"/>
          <p:cNvPicPr>
            <a:picLocks noChangeAspect="1" noChangeArrowheads="1"/>
          </p:cNvPicPr>
          <p:nvPr/>
        </p:nvPicPr>
        <p:blipFill>
          <a:blip r:embed="rId2" cstate="print"/>
          <a:srcRect/>
          <a:stretch>
            <a:fillRect/>
          </a:stretch>
        </p:blipFill>
        <p:spPr bwMode="auto">
          <a:xfrm>
            <a:off x="322441" y="1848472"/>
            <a:ext cx="4321567" cy="335758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7C4F589F-0FCC-4D63-B899-8A808FBBF9D6}" type="slidenum">
              <a:rPr lang="ar-SA" b="1">
                <a:solidFill>
                  <a:schemeClr val="tx1"/>
                </a:solidFill>
              </a:rPr>
              <a:pPr algn="ctr">
                <a:defRPr/>
              </a:pPr>
              <a:t>5</a:t>
            </a:fld>
            <a:endParaRPr lang="ar-SA" b="1">
              <a:solidFill>
                <a:schemeClr val="tx1"/>
              </a:solidFill>
            </a:endParaRPr>
          </a:p>
        </p:txBody>
      </p:sp>
      <p:pic>
        <p:nvPicPr>
          <p:cNvPr id="12292" name="Picture 4"/>
          <p:cNvPicPr>
            <a:picLocks noChangeAspect="1" noChangeArrowheads="1"/>
          </p:cNvPicPr>
          <p:nvPr/>
        </p:nvPicPr>
        <p:blipFill>
          <a:blip r:embed="rId2" cstate="print"/>
          <a:srcRect/>
          <a:stretch>
            <a:fillRect/>
          </a:stretch>
        </p:blipFill>
        <p:spPr bwMode="auto">
          <a:xfrm>
            <a:off x="107504" y="116632"/>
            <a:ext cx="9011672" cy="64807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3C46520-A3BA-4938-A216-01F8C38FD97C}" type="slidenum">
              <a:rPr lang="ar-SA" b="1">
                <a:solidFill>
                  <a:schemeClr val="tx1"/>
                </a:solidFill>
              </a:rPr>
              <a:pPr algn="ctr">
                <a:defRPr/>
              </a:pPr>
              <a:t>6</a:t>
            </a:fld>
            <a:endParaRPr lang="ar-SA" b="1">
              <a:solidFill>
                <a:schemeClr val="tx1"/>
              </a:solidFill>
            </a:endParaRPr>
          </a:p>
        </p:txBody>
      </p:sp>
      <p:pic>
        <p:nvPicPr>
          <p:cNvPr id="13316" name="Picture 4"/>
          <p:cNvPicPr>
            <a:picLocks noChangeAspect="1" noChangeArrowheads="1"/>
          </p:cNvPicPr>
          <p:nvPr/>
        </p:nvPicPr>
        <p:blipFill>
          <a:blip r:embed="rId2" cstate="print"/>
          <a:srcRect/>
          <a:stretch>
            <a:fillRect/>
          </a:stretch>
        </p:blipFill>
        <p:spPr bwMode="auto">
          <a:xfrm>
            <a:off x="285720" y="285728"/>
            <a:ext cx="8643998" cy="61436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solidFill>
            <a:schemeClr val="bg2"/>
          </a:solidFill>
        </p:spPr>
        <p:txBody>
          <a:bodyPr vert="horz" lIns="91440" tIns="45720" rIns="91440" bIns="45720" rtlCol="0" anchor="ctr"/>
          <a:lstStyle/>
          <a:p>
            <a:pPr algn="ctr">
              <a:defRPr/>
            </a:pPr>
            <a:fld id="{7F839E01-1D82-4823-92B6-61E1486F6A36}" type="slidenum">
              <a:rPr lang="ar-SA" b="1">
                <a:solidFill>
                  <a:schemeClr val="tx1"/>
                </a:solidFill>
              </a:rPr>
              <a:pPr algn="ctr">
                <a:defRPr/>
              </a:pPr>
              <a:t>7</a:t>
            </a:fld>
            <a:endParaRPr lang="ar-SA" b="1">
              <a:solidFill>
                <a:schemeClr val="tx1"/>
              </a:solidFill>
            </a:endParaRPr>
          </a:p>
        </p:txBody>
      </p:sp>
      <p:pic>
        <p:nvPicPr>
          <p:cNvPr id="14340" name="Picture 4"/>
          <p:cNvPicPr>
            <a:picLocks noChangeAspect="1" noChangeArrowheads="1"/>
          </p:cNvPicPr>
          <p:nvPr/>
        </p:nvPicPr>
        <p:blipFill>
          <a:blip r:embed="rId2" cstate="print"/>
          <a:srcRect/>
          <a:stretch>
            <a:fillRect/>
          </a:stretch>
        </p:blipFill>
        <p:spPr bwMode="auto">
          <a:xfrm>
            <a:off x="428596" y="500042"/>
            <a:ext cx="8429684" cy="58579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C9C287E6-CE75-41DF-BA7D-DC0D7B4AF49E}" type="slidenum">
              <a:rPr lang="ar-SA" b="1">
                <a:solidFill>
                  <a:schemeClr val="tx1"/>
                </a:solidFill>
              </a:rPr>
              <a:pPr algn="ctr">
                <a:defRPr/>
              </a:pPr>
              <a:t>8</a:t>
            </a:fld>
            <a:endParaRPr lang="ar-SA" b="1">
              <a:solidFill>
                <a:schemeClr val="tx1"/>
              </a:solidFill>
            </a:endParaRPr>
          </a:p>
        </p:txBody>
      </p:sp>
      <p:pic>
        <p:nvPicPr>
          <p:cNvPr id="15364" name="Picture 4"/>
          <p:cNvPicPr>
            <a:picLocks noChangeAspect="1" noChangeArrowheads="1"/>
          </p:cNvPicPr>
          <p:nvPr/>
        </p:nvPicPr>
        <p:blipFill>
          <a:blip r:embed="rId2" cstate="print"/>
          <a:srcRect/>
          <a:stretch>
            <a:fillRect/>
          </a:stretch>
        </p:blipFill>
        <p:spPr bwMode="auto">
          <a:xfrm>
            <a:off x="428597" y="357166"/>
            <a:ext cx="8358246" cy="62151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AC8AD4F1-2297-4D57-953C-6B212DFDCFB7}" type="slidenum">
              <a:rPr lang="ar-SA" b="1">
                <a:solidFill>
                  <a:schemeClr val="tx1"/>
                </a:solidFill>
              </a:rPr>
              <a:pPr algn="ctr">
                <a:defRPr/>
              </a:pPr>
              <a:t>9</a:t>
            </a:fld>
            <a:endParaRPr lang="ar-SA" b="1">
              <a:solidFill>
                <a:schemeClr val="tx1"/>
              </a:solidFill>
            </a:endParaRPr>
          </a:p>
        </p:txBody>
      </p:sp>
      <p:pic>
        <p:nvPicPr>
          <p:cNvPr id="16388" name="Picture 4"/>
          <p:cNvPicPr>
            <a:picLocks noChangeAspect="1" noChangeArrowheads="1"/>
          </p:cNvPicPr>
          <p:nvPr/>
        </p:nvPicPr>
        <p:blipFill>
          <a:blip r:embed="rId2" cstate="print"/>
          <a:srcRect/>
          <a:stretch>
            <a:fillRect/>
          </a:stretch>
        </p:blipFill>
        <p:spPr bwMode="auto">
          <a:xfrm>
            <a:off x="357158" y="357166"/>
            <a:ext cx="8501122" cy="62151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صيدلاني">
  <a:themeElements>
    <a:clrScheme name="صيدلاني">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صيدلاني">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صيدلاني">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24A8EF81518844905C9EE96F3BA77B" ma:contentTypeVersion="0" ma:contentTypeDescription="Create a new document." ma:contentTypeScope="" ma:versionID="8451154b3b9f472bdf091692708e300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19F450B-672F-460E-9227-D66F8BE3FE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D1EA7AD-E7EE-4AB0-8465-84D270AEAB22}">
  <ds:schemaRefs>
    <ds:schemaRef ds:uri="http://schemas.microsoft.com/sharepoint/v3/contenttype/forms"/>
  </ds:schemaRefs>
</ds:datastoreItem>
</file>

<file path=customXml/itemProps3.xml><?xml version="1.0" encoding="utf-8"?>
<ds:datastoreItem xmlns:ds="http://schemas.openxmlformats.org/officeDocument/2006/customXml" ds:itemID="{5C2F6C18-FD7F-4FF4-B47E-8369333223D1}">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562</TotalTime>
  <Words>910</Words>
  <Application>Microsoft Office PowerPoint</Application>
  <PresentationFormat>عرض على الشاشة (3:4)‏</PresentationFormat>
  <Paragraphs>118</Paragraphs>
  <Slides>37</Slides>
  <Notes>1</Notes>
  <HiddenSlides>0</HiddenSlides>
  <MMClips>0</MMClips>
  <ScaleCrop>false</ScaleCrop>
  <HeadingPairs>
    <vt:vector size="4" baseType="variant">
      <vt:variant>
        <vt:lpstr>نسق</vt:lpstr>
      </vt:variant>
      <vt:variant>
        <vt:i4>1</vt:i4>
      </vt:variant>
      <vt:variant>
        <vt:lpstr>عناوين الشرائح</vt:lpstr>
      </vt:variant>
      <vt:variant>
        <vt:i4>37</vt:i4>
      </vt:variant>
    </vt:vector>
  </HeadingPairs>
  <TitlesOfParts>
    <vt:vector size="38" baseType="lpstr">
      <vt:lpstr>صيدلاني</vt:lpstr>
      <vt:lpstr>العلاقات بين الجداول في الاكسس 2007</vt:lpstr>
      <vt:lpstr>إنشاء العلاقات بين الجداول</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انواع العلاقات</vt:lpstr>
      <vt:lpstr>عرض تقديمي في PowerPoint</vt:lpstr>
      <vt:lpstr>عرض تقديمي في PowerPoint</vt:lpstr>
      <vt:lpstr>عرض تقديمي في PowerPoint</vt:lpstr>
      <vt:lpstr>عرض تقديمي في PowerPoint</vt:lpstr>
      <vt:lpstr>انواع العلاقات</vt:lpstr>
      <vt:lpstr>عرض تقديمي في PowerPoint</vt:lpstr>
      <vt:lpstr>عرض تقديمي في PowerPoint</vt:lpstr>
      <vt:lpstr>مثال على تحرير العلاقة متعدد الى متعدد</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وتحرير وحذف العلاقات</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Marwa</dc:creator>
  <cp:lastModifiedBy>اذكر الله</cp:lastModifiedBy>
  <cp:revision>62</cp:revision>
  <dcterms:created xsi:type="dcterms:W3CDTF">2010-02-27T16:58:01Z</dcterms:created>
  <dcterms:modified xsi:type="dcterms:W3CDTF">2012-11-23T10:30:06Z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0x010100D624A8EF81518844905C9EE96F3BA77B</vt:lpwstr>
  </property>
</Properties>
</file>