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7" r:id="rId2"/>
    <p:sldId id="256"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84" d="100"/>
          <a:sy n="84" d="100"/>
        </p:scale>
        <p:origin x="-1402"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423725D8-E716-4B07-99E7-277AB11F09F2}" type="datetimeFigureOut">
              <a:rPr lang="ar-SA" smtClean="0"/>
              <a:pPr/>
              <a:t>18/11/35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F97FD50-9E7F-4D52-988A-8C9D888FA677}"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23725D8-E716-4B07-99E7-277AB11F09F2}" type="datetimeFigureOut">
              <a:rPr lang="ar-SA" smtClean="0"/>
              <a:pPr/>
              <a:t>18/11/35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F97FD50-9E7F-4D52-988A-8C9D888FA677}"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23725D8-E716-4B07-99E7-277AB11F09F2}" type="datetimeFigureOut">
              <a:rPr lang="ar-SA" smtClean="0"/>
              <a:pPr/>
              <a:t>18/11/35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F97FD50-9E7F-4D52-988A-8C9D888FA677}"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423725D8-E716-4B07-99E7-277AB11F09F2}" type="datetimeFigureOut">
              <a:rPr lang="ar-SA" smtClean="0"/>
              <a:pPr/>
              <a:t>18/11/35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F97FD50-9E7F-4D52-988A-8C9D888FA677}"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423725D8-E716-4B07-99E7-277AB11F09F2}" type="datetimeFigureOut">
              <a:rPr lang="ar-SA" smtClean="0"/>
              <a:pPr/>
              <a:t>18/11/35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CF97FD50-9E7F-4D52-988A-8C9D888FA677}"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423725D8-E716-4B07-99E7-277AB11F09F2}" type="datetimeFigureOut">
              <a:rPr lang="ar-SA" smtClean="0"/>
              <a:pPr/>
              <a:t>18/11/35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F97FD50-9E7F-4D52-988A-8C9D888FA677}"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423725D8-E716-4B07-99E7-277AB11F09F2}" type="datetimeFigureOut">
              <a:rPr lang="ar-SA" smtClean="0"/>
              <a:pPr/>
              <a:t>18/11/35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CF97FD50-9E7F-4D52-988A-8C9D888FA677}"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423725D8-E716-4B07-99E7-277AB11F09F2}" type="datetimeFigureOut">
              <a:rPr lang="ar-SA" smtClean="0"/>
              <a:pPr/>
              <a:t>18/11/35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CF97FD50-9E7F-4D52-988A-8C9D888FA677}"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423725D8-E716-4B07-99E7-277AB11F09F2}" type="datetimeFigureOut">
              <a:rPr lang="ar-SA" smtClean="0"/>
              <a:pPr/>
              <a:t>18/11/35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CF97FD50-9E7F-4D52-988A-8C9D888FA677}"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23725D8-E716-4B07-99E7-277AB11F09F2}" type="datetimeFigureOut">
              <a:rPr lang="ar-SA" smtClean="0"/>
              <a:pPr/>
              <a:t>18/11/35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F97FD50-9E7F-4D52-988A-8C9D888FA677}"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423725D8-E716-4B07-99E7-277AB11F09F2}" type="datetimeFigureOut">
              <a:rPr lang="ar-SA" smtClean="0"/>
              <a:pPr/>
              <a:t>18/11/35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CF97FD50-9E7F-4D52-988A-8C9D888FA677}"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23725D8-E716-4B07-99E7-277AB11F09F2}" type="datetimeFigureOut">
              <a:rPr lang="ar-SA" smtClean="0"/>
              <a:pPr/>
              <a:t>18/11/35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CF97FD50-9E7F-4D52-988A-8C9D888FA677}"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boardofdirectors.jpg"/>
          <p:cNvPicPr>
            <a:picLocks noChangeAspect="1"/>
          </p:cNvPicPr>
          <p:nvPr/>
        </p:nvPicPr>
        <p:blipFill>
          <a:blip r:embed="rId2" cstate="print"/>
          <a:stretch>
            <a:fillRect/>
          </a:stretch>
        </p:blipFill>
        <p:spPr>
          <a:xfrm>
            <a:off x="0" y="2276872"/>
            <a:ext cx="9144000" cy="4848200"/>
          </a:xfrm>
          <a:prstGeom prst="rect">
            <a:avLst/>
          </a:prstGeom>
        </p:spPr>
      </p:pic>
      <p:sp>
        <p:nvSpPr>
          <p:cNvPr id="2049" name="Rectangle 1"/>
          <p:cNvSpPr>
            <a:spLocks noChangeArrowheads="1"/>
          </p:cNvSpPr>
          <p:nvPr/>
        </p:nvSpPr>
        <p:spPr bwMode="auto">
          <a:xfrm>
            <a:off x="1852195" y="1159390"/>
            <a:ext cx="5942653" cy="110799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tab pos="142875" algn="r"/>
                <a:tab pos="257175" algn="r"/>
              </a:tabLst>
            </a:pPr>
            <a:r>
              <a:rPr kumimoji="0" lang="ar-SA" sz="6600" b="1" i="0" u="none" strike="noStrike" normalizeH="0" baseline="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Calibri" pitchFamily="34" charset="0"/>
                <a:ea typeface="Calibri" pitchFamily="34" charset="0"/>
                <a:cs typeface="PT Bold Heading" pitchFamily="2" charset="-78"/>
              </a:rPr>
              <a:t>الأساليب الإشرافية</a:t>
            </a:r>
            <a:endParaRPr kumimoji="0" lang="ar-SA" sz="6600" b="1" i="0" u="none" strike="noStrike" normalizeH="0" baseline="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صورة 3" descr="boardofdirectors.jpg"/>
          <p:cNvPicPr>
            <a:picLocks noChangeAspect="1"/>
          </p:cNvPicPr>
          <p:nvPr/>
        </p:nvPicPr>
        <p:blipFill>
          <a:blip r:embed="rId2" cstate="print">
            <a:lum bright="97000"/>
          </a:blip>
          <a:stretch>
            <a:fillRect/>
          </a:stretch>
        </p:blipFill>
        <p:spPr>
          <a:xfrm>
            <a:off x="0" y="0"/>
            <a:ext cx="9144000" cy="6858000"/>
          </a:xfrm>
          <a:prstGeom prst="rect">
            <a:avLst/>
          </a:prstGeom>
        </p:spPr>
      </p:pic>
      <p:sp>
        <p:nvSpPr>
          <p:cNvPr id="23553" name="Rectangle 1"/>
          <p:cNvSpPr>
            <a:spLocks noChangeArrowheads="1"/>
          </p:cNvSpPr>
          <p:nvPr/>
        </p:nvSpPr>
        <p:spPr bwMode="auto">
          <a:xfrm>
            <a:off x="251520" y="620688"/>
            <a:ext cx="8640960" cy="52091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514350" marR="0" lvl="0" indent="-514350" algn="justLow" defTabSz="914400" rtl="1" eaLnBrk="1" fontAlgn="base" latinLnBrk="0" hangingPunct="1">
              <a:lnSpc>
                <a:spcPct val="150000"/>
              </a:lnSpc>
              <a:spcBef>
                <a:spcPct val="0"/>
              </a:spcBef>
              <a:spcAft>
                <a:spcPct val="0"/>
              </a:spcAft>
              <a:buClrTx/>
              <a:buSzTx/>
              <a:buFont typeface="Wingdings" pitchFamily="2" charset="2"/>
              <a:buChar char="q"/>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معاونة المعلمين في تقويم أعمالهم وحل المشكلات التي يعانون منها.</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514350" marR="0" lvl="0" indent="-514350" algn="justLow" defTabSz="914400" rtl="1" eaLnBrk="0" fontAlgn="base" latinLnBrk="0" hangingPunct="0">
              <a:lnSpc>
                <a:spcPct val="150000"/>
              </a:lnSpc>
              <a:spcBef>
                <a:spcPct val="0"/>
              </a:spcBef>
              <a:spcAft>
                <a:spcPct val="0"/>
              </a:spcAft>
              <a:buClrTx/>
              <a:buSzTx/>
              <a:buFont typeface="Wingdings" pitchFamily="2" charset="2"/>
              <a:buChar char="q"/>
              <a:tabLst>
                <a:tab pos="142875" algn="r"/>
                <a:tab pos="257175" algn="r"/>
              </a:tabLst>
            </a:pP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إكتشاف</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حاجات المعلمين ومواهبهم,وقدراتهم لتنميتها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والإستفادة</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منها.</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514350" marR="0" lvl="0" indent="-514350" algn="justLow" defTabSz="914400" rtl="1" eaLnBrk="0" fontAlgn="base" latinLnBrk="0" hangingPunct="0">
              <a:lnSpc>
                <a:spcPct val="150000"/>
              </a:lnSpc>
              <a:spcBef>
                <a:spcPct val="0"/>
              </a:spcBef>
              <a:spcAft>
                <a:spcPct val="0"/>
              </a:spcAft>
              <a:buClrTx/>
              <a:buSzTx/>
              <a:buFont typeface="Wingdings" pitchFamily="2" charset="2"/>
              <a:buChar char="q"/>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توثيق علاقة المشرف التربوي بالميدان لوضع الواقع في عين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الإعتبار</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عند القيام بعملية تخطيط البرنامج الإشرافي.</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514350" marR="0" lvl="0" indent="-514350" algn="justLow" defTabSz="914400" rtl="1" eaLnBrk="0" fontAlgn="base" latinLnBrk="0" hangingPunct="0">
              <a:lnSpc>
                <a:spcPct val="150000"/>
              </a:lnSpc>
              <a:spcBef>
                <a:spcPct val="0"/>
              </a:spcBef>
              <a:spcAft>
                <a:spcPct val="0"/>
              </a:spcAft>
              <a:buClrTx/>
              <a:buSzTx/>
              <a:buFont typeface="Wingdings" pitchFamily="2" charset="2"/>
              <a:buChar char="q"/>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إن الزيارة الصفية تتيح للمشرف التربوي متابعة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ماتم</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الإتفاق</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عليه مع المعلمين وتقويم العملية الإشرافية.</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514350" marR="0" lvl="0" indent="-514350" algn="justLow" defTabSz="914400" rtl="1" eaLnBrk="0" fontAlgn="base" latinLnBrk="0" hangingPunct="0">
              <a:lnSpc>
                <a:spcPct val="150000"/>
              </a:lnSpc>
              <a:spcBef>
                <a:spcPct val="0"/>
              </a:spcBef>
              <a:spcAft>
                <a:spcPct val="0"/>
              </a:spcAft>
              <a:buClrTx/>
              <a:buSzTx/>
              <a:buFont typeface="Wingdings" pitchFamily="2" charset="2"/>
              <a:buChar char="q"/>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زيادة رصيد المشرف التربوي من الخبرات التربوية بما يطلع عليه من أساليب وطرق جديدة لم يكن يعرفها وسبقه إليها بعض المعلمين</a:t>
            </a:r>
            <a:r>
              <a:rPr kumimoji="0" lang="ar-SA" sz="16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صورة 3" descr="boardofdirectors.jpg"/>
          <p:cNvPicPr>
            <a:picLocks noChangeAspect="1"/>
          </p:cNvPicPr>
          <p:nvPr/>
        </p:nvPicPr>
        <p:blipFill>
          <a:blip r:embed="rId2" cstate="print">
            <a:lum bright="97000"/>
          </a:blip>
          <a:stretch>
            <a:fillRect/>
          </a:stretch>
        </p:blipFill>
        <p:spPr>
          <a:xfrm>
            <a:off x="0" y="0"/>
            <a:ext cx="9144000" cy="6858000"/>
          </a:xfrm>
          <a:prstGeom prst="rect">
            <a:avLst/>
          </a:prstGeom>
        </p:spPr>
      </p:pic>
      <p:sp>
        <p:nvSpPr>
          <p:cNvPr id="22529" name="Rectangle 1"/>
          <p:cNvSpPr>
            <a:spLocks noChangeArrowheads="1"/>
          </p:cNvSpPr>
          <p:nvPr/>
        </p:nvSpPr>
        <p:spPr bwMode="auto">
          <a:xfrm>
            <a:off x="179512" y="323945"/>
            <a:ext cx="8784976" cy="64325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142875" algn="r"/>
                <a:tab pos="257175" algn="r"/>
              </a:tabLst>
            </a:pPr>
            <a:r>
              <a:rPr kumimoji="0" lang="ar-SA" sz="2800" b="0" i="0" u="none" strike="noStrike" cap="none" normalizeH="0" baseline="0" dirty="0" smtClean="0">
                <a:ln>
                  <a:noFill/>
                </a:ln>
                <a:solidFill>
                  <a:srgbClr val="FF0000"/>
                </a:solidFill>
                <a:effectLst/>
                <a:latin typeface="AL-Mateen"/>
                <a:ea typeface="Calibri" pitchFamily="34" charset="0"/>
                <a:cs typeface="Arial" pitchFamily="34" charset="0"/>
              </a:rPr>
              <a:t>الثالث: المداولات الإشرافية:</a:t>
            </a:r>
            <a:endParaRPr kumimoji="0" lang="en-US" sz="28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عي عبارة عن كل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مايدور</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من مناقشات أو مشاورات بين المشرف التربوي والمعلم حول بعض المسائل المتعلقة بالأمور التربوية العامة أو أساليب التعلم,ومشكلات تعليمية,أو ملاحظات تتصل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بكفايات</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المعلم العلمية والمهنية.</a:t>
            </a: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400" b="0" i="0" u="sng"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وبعبارة أخرى يقصد </a:t>
            </a:r>
            <a:r>
              <a:rPr kumimoji="0" lang="ar-SA" sz="2400" b="0" i="0" u="sng"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بها</a:t>
            </a:r>
            <a:r>
              <a:rPr kumimoji="0" lang="ar-SA" sz="2400" b="0" i="0" u="sng"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a:t>
            </a:r>
            <a:r>
              <a:rPr kumimoji="0" lang="ar-SA" sz="2400" b="0" i="0" u="sng"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مايدور</a:t>
            </a:r>
            <a:r>
              <a:rPr kumimoji="0" lang="ar-SA" sz="2400" b="0" i="0" u="sng"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من مناقشات بين المشرف التربوي وأحد المدرسين حول بعض المسائل المتعلقة بالأمور التربوية العامة,التي يشتركان في ممارستها,سواء كانت هذه المناقشات موجزة أم مفصلة,عرضية,أم مرتبا لها</a:t>
            </a:r>
            <a:r>
              <a:rPr kumimoji="0" lang="ar-SA" sz="2400" b="0" i="0" u="sng"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a:t>
            </a:r>
            <a:endParaRPr kumimoji="0" lang="ar-SA" sz="2400" b="0" i="0" u="sng"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ويذكر ويذكر أن المداولات الإشرافية ليس لها وقت محدد,فقد تتم بناءا على طلب المعلم,وقد تتم في وقت يرى فيه المشرف التربوي أن لديه شيء ما يريد أن يقوله,غير أنه من المتعارف عليه عادة أن المشرف التربوي يلتقي بالمعلم الجديد قبل أن يدخل عليه في الصف,وذلك لطمأنته وإزالة الرهبة من نفسه,أما بالنسبة للمعلم القديم فتكون المداولة عادة بعد الزيارة الصفية,لمناقشة بعض المستجدات التي قد تطرأ  أثناء عرض الحصة,أو لإتمام مناقشة قضية تمت إثارتها في جلسة سابقة, وقد تدور حول مشكلة معينة واجهت المعلم أثناء تأديته مهنته كتوزيع الحصص والفصول أو حول خلاف بين المعلم وأحد الطلاب في المدرسة.</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صورة 3" descr="boardofdirectors.jpg"/>
          <p:cNvPicPr>
            <a:picLocks noChangeAspect="1"/>
          </p:cNvPicPr>
          <p:nvPr/>
        </p:nvPicPr>
        <p:blipFill>
          <a:blip r:embed="rId2" cstate="print">
            <a:lum bright="97000"/>
          </a:blip>
          <a:stretch>
            <a:fillRect/>
          </a:stretch>
        </p:blipFill>
        <p:spPr>
          <a:xfrm>
            <a:off x="0" y="0"/>
            <a:ext cx="9144000" cy="6858000"/>
          </a:xfrm>
          <a:prstGeom prst="rect">
            <a:avLst/>
          </a:prstGeom>
        </p:spPr>
      </p:pic>
      <p:sp>
        <p:nvSpPr>
          <p:cNvPr id="21505" name="Rectangle 1"/>
          <p:cNvSpPr>
            <a:spLocks noChangeArrowheads="1"/>
          </p:cNvSpPr>
          <p:nvPr/>
        </p:nvSpPr>
        <p:spPr bwMode="auto">
          <a:xfrm>
            <a:off x="179512" y="476672"/>
            <a:ext cx="8783960"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142875" algn="r"/>
                <a:tab pos="257175" algn="r"/>
              </a:tabLst>
            </a:pPr>
            <a:r>
              <a:rPr kumimoji="0" lang="ar-SA" sz="2800" b="1" i="0" u="none"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ويرى حامد الأفندي وإبراهيم </a:t>
            </a:r>
            <a:r>
              <a:rPr kumimoji="0" lang="ar-SA" sz="2800" b="1" i="0" u="none" strike="noStrike" cap="none" normalizeH="0" baseline="0" dirty="0" err="1" smtClean="0">
                <a:ln>
                  <a:noFill/>
                </a:ln>
                <a:solidFill>
                  <a:schemeClr val="accent1"/>
                </a:solidFill>
                <a:effectLst/>
                <a:latin typeface="Simplified Arabic" pitchFamily="18" charset="-78"/>
                <a:ea typeface="Calibri" pitchFamily="34" charset="0"/>
                <a:cs typeface="Simplified Arabic" pitchFamily="18" charset="-78"/>
              </a:rPr>
              <a:t>الحماد</a:t>
            </a:r>
            <a:r>
              <a:rPr kumimoji="0" lang="ar-SA" sz="2800" b="1" i="0" u="none"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 أن هنالك ستة أهداف بارزة تسعى المداولة الإشرافية إلى </a:t>
            </a:r>
            <a:r>
              <a:rPr kumimoji="0" lang="ar-SA" sz="2800" b="1" i="0" u="none" strike="noStrike" cap="none" normalizeH="0" baseline="0" dirty="0" err="1" smtClean="0">
                <a:ln>
                  <a:noFill/>
                </a:ln>
                <a:solidFill>
                  <a:schemeClr val="accent1"/>
                </a:solidFill>
                <a:effectLst/>
                <a:latin typeface="Simplified Arabic" pitchFamily="18" charset="-78"/>
                <a:ea typeface="Calibri" pitchFamily="34" charset="0"/>
                <a:cs typeface="Simplified Arabic" pitchFamily="18" charset="-78"/>
              </a:rPr>
              <a:t>تحقيقها,وهي:</a:t>
            </a:r>
            <a:endParaRPr kumimoji="0" lang="ar-SA" sz="2800" b="1" i="0" u="none"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endParaRPr>
          </a:p>
          <a:p>
            <a:pPr marL="0" marR="0" lvl="0" indent="0" algn="justLow" defTabSz="914400" rtl="1" eaLnBrk="1" fontAlgn="base" latinLnBrk="0" hangingPunct="1">
              <a:lnSpc>
                <a:spcPct val="100000"/>
              </a:lnSpc>
              <a:spcBef>
                <a:spcPct val="0"/>
              </a:spcBef>
              <a:spcAft>
                <a:spcPct val="0"/>
              </a:spcAft>
              <a:buClrTx/>
              <a:buSzTx/>
              <a:buFontTx/>
              <a:buNone/>
              <a:tabLst>
                <a:tab pos="142875" algn="r"/>
                <a:tab pos="257175" algn="r"/>
              </a:tabLst>
            </a:pP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50000"/>
              </a:lnSpc>
              <a:spcBef>
                <a:spcPct val="0"/>
              </a:spcBef>
              <a:spcAft>
                <a:spcPct val="0"/>
              </a:spcAft>
              <a:buClrTx/>
              <a:buSzTx/>
              <a:buFontTx/>
              <a:buChar char="•"/>
              <a:tabLst>
                <a:tab pos="142875" algn="r"/>
                <a:tab pos="257175" algn="r"/>
              </a:tabLst>
            </a:pPr>
            <a:r>
              <a:rPr kumimoji="0" lang="ar-SA" sz="28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تعرف المشرف التربوي على المعلم.</a:t>
            </a:r>
            <a:endParaRPr kumimoji="0" lang="en-US" sz="2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50000"/>
              </a:lnSpc>
              <a:spcBef>
                <a:spcPct val="0"/>
              </a:spcBef>
              <a:spcAft>
                <a:spcPct val="0"/>
              </a:spcAft>
              <a:buClrTx/>
              <a:buSzTx/>
              <a:buFontTx/>
              <a:buChar char="•"/>
              <a:tabLst>
                <a:tab pos="142875" algn="r"/>
                <a:tab pos="257175" algn="r"/>
              </a:tabLst>
            </a:pPr>
            <a:r>
              <a:rPr kumimoji="0" lang="ar-SA" sz="28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مساعدة المعلمين في التعرف على حقيقة أنفسهم </a:t>
            </a:r>
            <a:r>
              <a:rPr kumimoji="0" lang="ar-SA" sz="2800" b="1"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ومالديهم</a:t>
            </a:r>
            <a:r>
              <a:rPr kumimoji="0" lang="ar-SA" sz="28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من مواهب وقدرات.</a:t>
            </a:r>
            <a:endParaRPr kumimoji="0" lang="en-US" sz="2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50000"/>
              </a:lnSpc>
              <a:spcBef>
                <a:spcPct val="0"/>
              </a:spcBef>
              <a:spcAft>
                <a:spcPct val="0"/>
              </a:spcAft>
              <a:buClrTx/>
              <a:buSzTx/>
              <a:buFontTx/>
              <a:buChar char="•"/>
              <a:tabLst>
                <a:tab pos="142875" algn="r"/>
                <a:tab pos="257175" algn="r"/>
              </a:tabLst>
            </a:pPr>
            <a:r>
              <a:rPr kumimoji="0" lang="ar-SA" sz="28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وغرس الثقة في نفس المعلم وتنمية الحماس والطموح وقوة الإرادة لديه.</a:t>
            </a:r>
            <a:endParaRPr kumimoji="0" lang="en-US" sz="2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50000"/>
              </a:lnSpc>
              <a:spcBef>
                <a:spcPct val="0"/>
              </a:spcBef>
              <a:spcAft>
                <a:spcPct val="0"/>
              </a:spcAft>
              <a:buClrTx/>
              <a:buSzTx/>
              <a:buFontTx/>
              <a:buChar char="•"/>
              <a:tabLst>
                <a:tab pos="142875" algn="r"/>
                <a:tab pos="257175" algn="r"/>
              </a:tabLst>
            </a:pPr>
            <a:r>
              <a:rPr kumimoji="0" lang="ar-SA" sz="28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إزالة المشكوك وتوضيح النقاط الغامضة.</a:t>
            </a:r>
            <a:endParaRPr kumimoji="0" lang="en-US" sz="2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50000"/>
              </a:lnSpc>
              <a:spcBef>
                <a:spcPct val="0"/>
              </a:spcBef>
              <a:spcAft>
                <a:spcPct val="0"/>
              </a:spcAft>
              <a:buClrTx/>
              <a:buSzTx/>
              <a:buFontTx/>
              <a:buChar char="•"/>
              <a:tabLst>
                <a:tab pos="142875" algn="r"/>
                <a:tab pos="257175" algn="r"/>
              </a:tabLst>
            </a:pPr>
            <a:r>
              <a:rPr kumimoji="0" lang="ar-SA" sz="28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إظهار التقدير للمعلمين بالتعبير عن شكرهم ومكافئتهم.</a:t>
            </a:r>
            <a:endParaRPr kumimoji="0" lang="en-US" sz="28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50000"/>
              </a:lnSpc>
              <a:spcBef>
                <a:spcPct val="0"/>
              </a:spcBef>
              <a:spcAft>
                <a:spcPct val="0"/>
              </a:spcAft>
              <a:buClrTx/>
              <a:buSzTx/>
              <a:buFontTx/>
              <a:buChar char="•"/>
              <a:tabLst>
                <a:tab pos="142875" algn="r"/>
                <a:tab pos="257175" algn="r"/>
              </a:tabLst>
            </a:pPr>
            <a:r>
              <a:rPr kumimoji="0" lang="ar-SA" sz="28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تبادل الآراء والأفكار,وضمان المساعدة عند الحاجة.</a:t>
            </a:r>
            <a:endParaRPr kumimoji="0" lang="ar-SA" sz="28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صورة 3" descr="boardofdirectors.jpg"/>
          <p:cNvPicPr>
            <a:picLocks noChangeAspect="1"/>
          </p:cNvPicPr>
          <p:nvPr/>
        </p:nvPicPr>
        <p:blipFill>
          <a:blip r:embed="rId2" cstate="print">
            <a:lum bright="97000"/>
          </a:blip>
          <a:stretch>
            <a:fillRect/>
          </a:stretch>
        </p:blipFill>
        <p:spPr>
          <a:xfrm>
            <a:off x="0" y="0"/>
            <a:ext cx="9144000" cy="6858000"/>
          </a:xfrm>
          <a:prstGeom prst="rect">
            <a:avLst/>
          </a:prstGeom>
        </p:spPr>
      </p:pic>
      <p:sp>
        <p:nvSpPr>
          <p:cNvPr id="20481" name="Rectangle 1"/>
          <p:cNvSpPr>
            <a:spLocks noChangeArrowheads="1"/>
          </p:cNvSpPr>
          <p:nvPr/>
        </p:nvSpPr>
        <p:spPr bwMode="auto">
          <a:xfrm>
            <a:off x="179512" y="0"/>
            <a:ext cx="8568952" cy="68326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142875" algn="r"/>
                <a:tab pos="257175" algn="r"/>
              </a:tabLst>
            </a:pPr>
            <a:r>
              <a:rPr kumimoji="0" lang="ar-SA" sz="2400" b="1" i="0" u="none" strike="noStrike" cap="none" normalizeH="0" baseline="0" dirty="0" smtClean="0">
                <a:ln>
                  <a:noFill/>
                </a:ln>
                <a:solidFill>
                  <a:srgbClr val="FF0000"/>
                </a:solidFill>
                <a:effectLst/>
                <a:latin typeface="AL-Mateen"/>
                <a:ea typeface="Calibri" pitchFamily="34" charset="0"/>
                <a:cs typeface="Arial" pitchFamily="34" charset="0"/>
              </a:rPr>
              <a:t>الرابع: النشرات </a:t>
            </a:r>
            <a:r>
              <a:rPr kumimoji="0" lang="ar-SA" sz="2400" b="1" i="0" u="none" strike="noStrike" cap="none" normalizeH="0" baseline="0" dirty="0" err="1" smtClean="0">
                <a:ln>
                  <a:noFill/>
                </a:ln>
                <a:solidFill>
                  <a:srgbClr val="FF0000"/>
                </a:solidFill>
                <a:effectLst/>
                <a:latin typeface="AL-Mateen"/>
                <a:ea typeface="Calibri" pitchFamily="34" charset="0"/>
                <a:cs typeface="Arial" pitchFamily="34" charset="0"/>
              </a:rPr>
              <a:t>الإشرافيه</a:t>
            </a:r>
            <a:r>
              <a:rPr kumimoji="0" lang="ar-SA" sz="2400" b="1" i="0" u="none" strike="noStrike" cap="none" normalizeH="0" baseline="0" dirty="0" smtClean="0">
                <a:ln>
                  <a:noFill/>
                </a:ln>
                <a:solidFill>
                  <a:srgbClr val="FF0000"/>
                </a:solidFill>
                <a:effectLst/>
                <a:latin typeface="AL-Mateen"/>
                <a:ea typeface="Calibri" pitchFamily="34" charset="0"/>
                <a:cs typeface="Arial" pitchFamily="34" charset="0"/>
              </a:rPr>
              <a:t> (التوجيهية</a:t>
            </a:r>
            <a:r>
              <a:rPr kumimoji="0" lang="ar-SA" sz="2400" b="1" i="0" u="none" strike="noStrike" cap="none" normalizeH="0" baseline="0" dirty="0" err="1" smtClean="0">
                <a:ln>
                  <a:noFill/>
                </a:ln>
                <a:solidFill>
                  <a:srgbClr val="FF0000"/>
                </a:solidFill>
                <a:effectLst/>
                <a:latin typeface="AL-Mateen"/>
                <a:ea typeface="Calibri" pitchFamily="34" charset="0"/>
                <a:cs typeface="Arial" pitchFamily="34" charset="0"/>
              </a:rPr>
              <a:t>):</a:t>
            </a:r>
            <a:endParaRPr kumimoji="0" lang="en-US" sz="2400" b="1"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Low" defTabSz="914400" rtl="1" eaLnBrk="0" fontAlgn="base" latinLnBrk="0" hangingPunct="0">
              <a:lnSpc>
                <a:spcPct val="150000"/>
              </a:lnSpc>
              <a:spcBef>
                <a:spcPct val="0"/>
              </a:spcBef>
              <a:spcAft>
                <a:spcPct val="0"/>
              </a:spcAft>
              <a:buClrTx/>
              <a:buSzTx/>
              <a:buFontTx/>
              <a:buNone/>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هي وسيلة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إتصال</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بين المشرف التربوي والمعلمين,ويستطيع المشرف من خلالها أن ينقل إلى المعلمين بعض خبراته,وقراءاته,ومقترحاته,ومشاهداته,بقد معقول من الوقت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واالجهد.</a:t>
            </a:r>
            <a:endPar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endParaRPr>
          </a:p>
          <a:p>
            <a:pPr marL="0" marR="0" lvl="0" indent="0" algn="justLow" defTabSz="914400" rtl="1" eaLnBrk="0" fontAlgn="base" latinLnBrk="0" hangingPunct="0">
              <a:lnSpc>
                <a:spcPct val="150000"/>
              </a:lnSpc>
              <a:spcBef>
                <a:spcPct val="0"/>
              </a:spcBef>
              <a:spcAft>
                <a:spcPct val="0"/>
              </a:spcAft>
              <a:buClrTx/>
              <a:buSzTx/>
              <a:buFontTx/>
              <a:buNone/>
              <a:tabLst>
                <a:tab pos="142875" algn="r"/>
                <a:tab pos="257175" algn="r"/>
              </a:tabLst>
            </a:pPr>
            <a:endParaRPr kumimoji="0" lang="en-US" sz="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50000"/>
              </a:lnSpc>
              <a:spcBef>
                <a:spcPct val="0"/>
              </a:spcBef>
              <a:spcAft>
                <a:spcPct val="0"/>
              </a:spcAft>
              <a:buClrTx/>
              <a:buSzTx/>
              <a:buFontTx/>
              <a:buNone/>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ويقصد جميل البني بالنشرات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الإشرافية </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(التوجيهية) عدد من الصفحات المطبوعة يرسلها المشرف التربوي لكل الأشخاص الذين يشرفون عليها بغية تطوير عملهم,يقدم المشرف فيها(خلاصة مقترحاته,وعصارة تجاربه وإطلاعه على أحدث المفاهيم والنظريات التربوية في جميع ميادين العمل,مركزا على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مايسهم</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في إثراء نموهم المهني,وعلاج الصعوبات والمشكلات التي يمرون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بها</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سواء أنفسهم أو طلابهم</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a:t>
            </a:r>
          </a:p>
          <a:p>
            <a:pPr marL="0" marR="0" lvl="0" indent="0" algn="justLow" defTabSz="914400" rtl="1" eaLnBrk="0" fontAlgn="base" latinLnBrk="0" hangingPunct="0">
              <a:lnSpc>
                <a:spcPct val="150000"/>
              </a:lnSpc>
              <a:spcBef>
                <a:spcPct val="0"/>
              </a:spcBef>
              <a:spcAft>
                <a:spcPct val="0"/>
              </a:spcAft>
              <a:buClrTx/>
              <a:buSzTx/>
              <a:buFontTx/>
              <a:buNone/>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ويذكر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رداح</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الخطيب وآخرون أن النشرة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الأشرافية</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يمكن ان تتضمن إشارات إلى المقالات الصادرة في النشرات والدوريات التربوية التي يمكن أن تهم المعلمين,وإلى مراجع علمية ومهنية تهم وتفيد المعلمين,وإلى أخبار مهنية,كما يمكن أن تتضمن نتائج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إختبارات</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وأبحاث تربوية ومقالات جديدة.</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صورة 3" descr="boardofdirectors.jpg"/>
          <p:cNvPicPr>
            <a:picLocks noChangeAspect="1"/>
          </p:cNvPicPr>
          <p:nvPr/>
        </p:nvPicPr>
        <p:blipFill>
          <a:blip r:embed="rId2" cstate="print">
            <a:lum bright="97000"/>
          </a:blip>
          <a:stretch>
            <a:fillRect/>
          </a:stretch>
        </p:blipFill>
        <p:spPr>
          <a:xfrm>
            <a:off x="0" y="0"/>
            <a:ext cx="9144000" cy="6858000"/>
          </a:xfrm>
          <a:prstGeom prst="rect">
            <a:avLst/>
          </a:prstGeom>
        </p:spPr>
      </p:pic>
      <p:sp>
        <p:nvSpPr>
          <p:cNvPr id="33793" name="Rectangle 1"/>
          <p:cNvSpPr>
            <a:spLocks noChangeArrowheads="1"/>
          </p:cNvSpPr>
          <p:nvPr/>
        </p:nvSpPr>
        <p:spPr bwMode="auto">
          <a:xfrm>
            <a:off x="179512" y="261228"/>
            <a:ext cx="8712968"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142875" algn="r"/>
                <a:tab pos="257175" algn="r"/>
              </a:tabLst>
            </a:pPr>
            <a:r>
              <a:rPr kumimoji="0" lang="ar-SA" sz="2800" b="1" i="0" u="none" strike="noStrike" cap="none" normalizeH="0" baseline="0" dirty="0" smtClean="0">
                <a:ln>
                  <a:noFill/>
                </a:ln>
                <a:solidFill>
                  <a:srgbClr val="FF0000"/>
                </a:solidFill>
                <a:effectLst/>
                <a:latin typeface="AL-Mateen"/>
                <a:ea typeface="Calibri" pitchFamily="34" charset="0"/>
                <a:cs typeface="Arial" pitchFamily="34" charset="0"/>
              </a:rPr>
              <a:t>الخامس:القراءات الموجهة:</a:t>
            </a:r>
            <a:endParaRPr kumimoji="0" lang="en-US" sz="2800" b="1"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القراءات الموجهة هو أسلوب من أساليب الأشراف التربوي الحديث وتحدد وزارة المعارف أنه يهدف إلى تنمية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كفايات</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المعلمين أثناء الخدمة من خلال إثارة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إهتمامهم</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بالقراءات الخارجية وتبادل الكتب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وإقتنائها</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,وتوجيهم إليها تنظيما موجها ومدروسا.</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وفي ضوء هذا المعنى ترى صالحة سنقر أنها بهذا تعد من الأساليب التي تحقق للمعلم أسباب النمو الأكاديمي والمهني في مجال عمله التربوي,وتعمل على تطوير معلوماته وأساليبه,كما تمكنه من العمل على تكييف القدرات العالمية المتنوعة ليتلاءم مع الواقع التربوي الذي يعيشه مما يساعد على تطوير تحصيل التلاميذ وتقدمهم.</a:t>
            </a: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800" b="1" i="0" u="none" strike="noStrike" cap="none" normalizeH="0" baseline="0" dirty="0" smtClean="0">
                <a:ln>
                  <a:noFill/>
                </a:ln>
                <a:solidFill>
                  <a:srgbClr val="FF0000"/>
                </a:solidFill>
                <a:effectLst/>
                <a:latin typeface="AL-Mateen"/>
                <a:ea typeface="Calibri" pitchFamily="34" charset="0"/>
                <a:cs typeface="Arial" pitchFamily="34" charset="0"/>
              </a:rPr>
              <a:t>السادس:الندوات التربوية:</a:t>
            </a:r>
            <a:endParaRPr kumimoji="0" lang="en-US" sz="2800" b="1"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وهي عبارة عن عرض عدد من القادة التربويين لقضية تربوية,أو موضوع محدد,وفتح المجال,بعد ذلك للمناقشة الهادفة المثمرة.</a:t>
            </a:r>
            <a:endParaRPr kumimoji="0" lang="ar-SA"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صورة 3" descr="boardofdirectors.jpg"/>
          <p:cNvPicPr>
            <a:picLocks noChangeAspect="1"/>
          </p:cNvPicPr>
          <p:nvPr/>
        </p:nvPicPr>
        <p:blipFill>
          <a:blip r:embed="rId2" cstate="print">
            <a:lum bright="97000"/>
          </a:blip>
          <a:stretch>
            <a:fillRect/>
          </a:stretch>
        </p:blipFill>
        <p:spPr>
          <a:xfrm>
            <a:off x="0" y="0"/>
            <a:ext cx="9144000" cy="6858000"/>
          </a:xfrm>
          <a:prstGeom prst="rect">
            <a:avLst/>
          </a:prstGeom>
        </p:spPr>
      </p:pic>
      <p:sp>
        <p:nvSpPr>
          <p:cNvPr id="32769" name="Rectangle 1"/>
          <p:cNvSpPr>
            <a:spLocks noChangeArrowheads="1"/>
          </p:cNvSpPr>
          <p:nvPr/>
        </p:nvSpPr>
        <p:spPr bwMode="auto">
          <a:xfrm>
            <a:off x="179512" y="66690"/>
            <a:ext cx="8712968"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142875" algn="r"/>
                <a:tab pos="257175" algn="r"/>
              </a:tabLst>
            </a:pPr>
            <a:r>
              <a:rPr kumimoji="0" lang="ar-SA" sz="2400" b="1" i="0" u="none" strike="noStrike" cap="none" normalizeH="0" baseline="0" dirty="0" err="1" smtClean="0">
                <a:ln>
                  <a:noFill/>
                </a:ln>
                <a:solidFill>
                  <a:srgbClr val="FF0000"/>
                </a:solidFill>
                <a:effectLst/>
                <a:latin typeface="Calibri" pitchFamily="34" charset="0"/>
                <a:ea typeface="Calibri" pitchFamily="34" charset="0"/>
                <a:cs typeface="AL-Mateen" charset="-78"/>
              </a:rPr>
              <a:t>السابع:التقارير:</a:t>
            </a:r>
            <a:endParaRPr kumimoji="0" lang="ar-SA" sz="2400" b="1" i="0" u="none" strike="noStrike" cap="none" normalizeH="0" baseline="0" dirty="0" smtClean="0">
              <a:ln>
                <a:noFill/>
              </a:ln>
              <a:solidFill>
                <a:srgbClr val="FF0000"/>
              </a:solidFill>
              <a:effectLst/>
              <a:latin typeface="Calibri" pitchFamily="34" charset="0"/>
              <a:ea typeface="Calibri" pitchFamily="34" charset="0"/>
              <a:cs typeface="AL-Mateen" charset="-78"/>
            </a:endParaRPr>
          </a:p>
          <a:p>
            <a:pPr marL="0" marR="0" lvl="0" indent="0" algn="justLow" defTabSz="914400" rtl="1" eaLnBrk="1" fontAlgn="base" latinLnBrk="0" hangingPunct="1">
              <a:lnSpc>
                <a:spcPct val="100000"/>
              </a:lnSpc>
              <a:spcBef>
                <a:spcPct val="0"/>
              </a:spcBef>
              <a:spcAft>
                <a:spcPct val="0"/>
              </a:spcAft>
              <a:buClrTx/>
              <a:buSzTx/>
              <a:buFontTx/>
              <a:buNone/>
              <a:tabLst>
                <a:tab pos="142875" algn="r"/>
                <a:tab pos="257175" algn="r"/>
              </a:tabLst>
            </a:pPr>
            <a:endParaRPr kumimoji="0" lang="en-US" sz="2400" b="1"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هي وسيلة مهمة لنقل الآراء والأفكار والمعلومات من طرف لآخر وهي من الوسائط الهامة إذا توفرت فيها الشروط التالية:</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 typeface="Wingdings" pitchFamily="2" charset="2"/>
              <a:buChar char="q"/>
              <a:tabLst>
                <a:tab pos="142875" algn="r"/>
                <a:tab pos="257175" algn="r"/>
              </a:tabLst>
            </a:pPr>
            <a:r>
              <a:rPr kumimoji="0" lang="ar-SA" sz="2400" b="1" i="0" u="none" strike="noStrike" cap="none" normalizeH="0" baseline="0" dirty="0" err="1" smtClean="0">
                <a:ln>
                  <a:noFill/>
                </a:ln>
                <a:solidFill>
                  <a:schemeClr val="accent1"/>
                </a:solidFill>
                <a:effectLst/>
                <a:latin typeface="Simplified Arabic" pitchFamily="18" charset="-78"/>
                <a:ea typeface="Calibri" pitchFamily="34" charset="0"/>
                <a:cs typeface="Simplified Arabic" pitchFamily="18" charset="-78"/>
              </a:rPr>
              <a:t>إقتصارها</a:t>
            </a:r>
            <a:r>
              <a:rPr kumimoji="0" lang="ar-SA" sz="2400" b="1" i="0" u="none"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 على المعلومات والبيانات الضرورية التي يستفاد منها.</a:t>
            </a:r>
            <a:endParaRPr kumimoji="0" lang="en-US" sz="24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 typeface="Wingdings" pitchFamily="2" charset="2"/>
              <a:buChar char="q"/>
              <a:tabLst>
                <a:tab pos="142875" algn="r"/>
                <a:tab pos="257175" algn="r"/>
              </a:tabLst>
            </a:pPr>
            <a:r>
              <a:rPr kumimoji="0" lang="ar-SA" sz="2400" b="1" i="0" u="none" strike="noStrike" cap="none" normalizeH="0" baseline="0" dirty="0" err="1" smtClean="0">
                <a:ln>
                  <a:noFill/>
                </a:ln>
                <a:solidFill>
                  <a:schemeClr val="accent1"/>
                </a:solidFill>
                <a:effectLst/>
                <a:latin typeface="Simplified Arabic" pitchFamily="18" charset="-78"/>
                <a:ea typeface="Calibri" pitchFamily="34" charset="0"/>
                <a:cs typeface="Simplified Arabic" pitchFamily="18" charset="-78"/>
              </a:rPr>
              <a:t>إتصافها</a:t>
            </a:r>
            <a:r>
              <a:rPr kumimoji="0" lang="ar-SA" sz="2400" b="1" i="0" u="none"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 بالوضوح والبساطة.</a:t>
            </a:r>
            <a:endParaRPr kumimoji="0" lang="en-US" sz="24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 typeface="Wingdings" pitchFamily="2" charset="2"/>
              <a:buChar char="q"/>
              <a:tabLst>
                <a:tab pos="142875" algn="r"/>
                <a:tab pos="257175" algn="r"/>
              </a:tabLst>
            </a:pPr>
            <a:r>
              <a:rPr kumimoji="0" lang="ar-SA" sz="2400" b="1" i="0" u="none" strike="noStrike" cap="none" normalizeH="0" baseline="0" dirty="0" err="1" smtClean="0">
                <a:ln>
                  <a:noFill/>
                </a:ln>
                <a:solidFill>
                  <a:schemeClr val="accent1"/>
                </a:solidFill>
                <a:effectLst/>
                <a:latin typeface="Simplified Arabic" pitchFamily="18" charset="-78"/>
                <a:ea typeface="Calibri" pitchFamily="34" charset="0"/>
                <a:cs typeface="Simplified Arabic" pitchFamily="18" charset="-78"/>
              </a:rPr>
              <a:t>إلتزامها</a:t>
            </a:r>
            <a:r>
              <a:rPr kumimoji="0" lang="ar-SA" sz="2400" b="1" i="0" u="none"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 بالدقة والموضوعية في </a:t>
            </a:r>
            <a:r>
              <a:rPr kumimoji="0" lang="ar-SA" sz="2400" b="1" i="0" u="none" strike="noStrike" cap="none" normalizeH="0" baseline="0" dirty="0" err="1" smtClean="0">
                <a:ln>
                  <a:noFill/>
                </a:ln>
                <a:solidFill>
                  <a:schemeClr val="accent1"/>
                </a:solidFill>
                <a:effectLst/>
                <a:latin typeface="Simplified Arabic" pitchFamily="18" charset="-78"/>
                <a:ea typeface="Calibri" pitchFamily="34" charset="0"/>
                <a:cs typeface="Simplified Arabic" pitchFamily="18" charset="-78"/>
              </a:rPr>
              <a:t>إستخدام</a:t>
            </a:r>
            <a:r>
              <a:rPr kumimoji="0" lang="ar-SA" sz="2400" b="1" i="0" u="none"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 الألفاظ المحددة.</a:t>
            </a:r>
            <a:endParaRPr kumimoji="0" lang="en-US" sz="24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 typeface="Wingdings" pitchFamily="2" charset="2"/>
              <a:buChar char="q"/>
              <a:tabLst>
                <a:tab pos="142875" algn="r"/>
                <a:tab pos="257175" algn="r"/>
              </a:tabLst>
            </a:pPr>
            <a:r>
              <a:rPr kumimoji="0" lang="ar-SA" sz="2400" b="1" i="0" u="none"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ان يكون التقرير إيجابيا بناءا </a:t>
            </a:r>
            <a:r>
              <a:rPr kumimoji="0" lang="ar-SA" sz="2400" b="1" i="0" u="none" strike="noStrike" cap="none" normalizeH="0" baseline="0" dirty="0" err="1" smtClean="0">
                <a:ln>
                  <a:noFill/>
                </a:ln>
                <a:solidFill>
                  <a:schemeClr val="accent1"/>
                </a:solidFill>
                <a:effectLst/>
                <a:latin typeface="Simplified Arabic" pitchFamily="18" charset="-78"/>
                <a:ea typeface="Calibri" pitchFamily="34" charset="0"/>
                <a:cs typeface="Simplified Arabic" pitchFamily="18" charset="-78"/>
              </a:rPr>
              <a:t>لاسلبيا</a:t>
            </a:r>
            <a:r>
              <a:rPr kumimoji="0" lang="ar-SA" sz="2400" b="1" i="0" u="none"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 هداما.</a:t>
            </a:r>
          </a:p>
          <a:p>
            <a:pPr marL="0" marR="0" lvl="0" indent="0" algn="justLow" defTabSz="914400" rtl="1" eaLnBrk="0" fontAlgn="base" latinLnBrk="0" hangingPunct="0">
              <a:lnSpc>
                <a:spcPct val="100000"/>
              </a:lnSpc>
              <a:spcBef>
                <a:spcPct val="0"/>
              </a:spcBef>
              <a:spcAft>
                <a:spcPct val="0"/>
              </a:spcAft>
              <a:buClrTx/>
              <a:buSzTx/>
              <a:buFont typeface="Wingdings" pitchFamily="2" charset="2"/>
              <a:buChar char="q"/>
              <a:tabLst>
                <a:tab pos="142875" algn="r"/>
                <a:tab pos="257175" algn="r"/>
              </a:tabLst>
            </a:pPr>
            <a:endParaRPr kumimoji="0" lang="en-US" sz="24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والتقرير هو مجموعة من الحقائق والمعلومات المنظمة بشكل يعطي صورة واقعية عن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شيئ</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ما لشخص أو أشخاص يهمهم موضوع هذا التقرير.</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وتختلف التقارير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بإختلاف</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الهدف منها إلا أنها جميعا تشترك فيها صفات تجعل منها تقريرا يؤدي الغرض منها ومن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أهمها:</a:t>
            </a:r>
            <a:endPar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 typeface="Wingdings" pitchFamily="2" charset="2"/>
              <a:buChar char="v"/>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أن يكون للتقرير هدف واحد محدد.</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 typeface="Wingdings" pitchFamily="2" charset="2"/>
              <a:buChar char="v"/>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أن يحوي المعلومات اللازمة والمطلوب إيصالها إلى الغير.</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 typeface="Wingdings" pitchFamily="2" charset="2"/>
              <a:buChar char="v"/>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أن يصاغ التقرير بلغة واضحة وسليمة وبعبارات موجزة دون الدخول في التفاصيل.</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صورة 3" descr="boardofdirectors.jpg"/>
          <p:cNvPicPr>
            <a:picLocks noChangeAspect="1"/>
          </p:cNvPicPr>
          <p:nvPr/>
        </p:nvPicPr>
        <p:blipFill>
          <a:blip r:embed="rId2" cstate="print">
            <a:lum bright="97000"/>
          </a:blip>
          <a:stretch>
            <a:fillRect/>
          </a:stretch>
        </p:blipFill>
        <p:spPr>
          <a:xfrm>
            <a:off x="0" y="0"/>
            <a:ext cx="9144000" cy="6858000"/>
          </a:xfrm>
          <a:prstGeom prst="rect">
            <a:avLst/>
          </a:prstGeom>
        </p:spPr>
      </p:pic>
      <p:sp>
        <p:nvSpPr>
          <p:cNvPr id="31745" name="Rectangle 1"/>
          <p:cNvSpPr>
            <a:spLocks noChangeArrowheads="1"/>
          </p:cNvSpPr>
          <p:nvPr/>
        </p:nvSpPr>
        <p:spPr bwMode="auto">
          <a:xfrm>
            <a:off x="251520" y="404664"/>
            <a:ext cx="8640960"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1" fontAlgn="base" latinLnBrk="0" hangingPunct="1">
              <a:lnSpc>
                <a:spcPct val="100000"/>
              </a:lnSpc>
              <a:spcBef>
                <a:spcPct val="0"/>
              </a:spcBef>
              <a:spcAft>
                <a:spcPct val="0"/>
              </a:spcAft>
              <a:buClrTx/>
              <a:buSzTx/>
              <a:buFontTx/>
              <a:buNone/>
              <a:tabLst>
                <a:tab pos="142875" algn="r"/>
                <a:tab pos="257175" algn="r"/>
              </a:tabLst>
            </a:pPr>
            <a:r>
              <a:rPr kumimoji="0" lang="ar-SA" sz="2800" b="1" i="0" u="none" strike="noStrike" cap="none" normalizeH="0" baseline="0" dirty="0" smtClean="0">
                <a:ln>
                  <a:noFill/>
                </a:ln>
                <a:solidFill>
                  <a:srgbClr val="FF0000"/>
                </a:solidFill>
                <a:effectLst/>
                <a:latin typeface="AL-Mateen"/>
                <a:ea typeface="Calibri" pitchFamily="34" charset="0"/>
                <a:cs typeface="Arial" pitchFamily="34" charset="0"/>
              </a:rPr>
              <a:t>الثامن:</a:t>
            </a:r>
            <a:r>
              <a:rPr kumimoji="0" lang="ar-SA" sz="2800" b="1" i="0" u="none" strike="noStrike" cap="none" normalizeH="0" baseline="0" dirty="0" err="1" smtClean="0">
                <a:ln>
                  <a:noFill/>
                </a:ln>
                <a:solidFill>
                  <a:srgbClr val="FF0000"/>
                </a:solidFill>
                <a:effectLst/>
                <a:latin typeface="AL-Mateen"/>
                <a:ea typeface="Calibri" pitchFamily="34" charset="0"/>
                <a:cs typeface="Arial" pitchFamily="34" charset="0"/>
              </a:rPr>
              <a:t>إجتماعات</a:t>
            </a:r>
            <a:r>
              <a:rPr kumimoji="0" lang="ar-SA" sz="2800" b="1" i="0" u="none" strike="noStrike" cap="none" normalizeH="0" baseline="0" dirty="0" smtClean="0">
                <a:ln>
                  <a:noFill/>
                </a:ln>
                <a:solidFill>
                  <a:srgbClr val="FF0000"/>
                </a:solidFill>
                <a:effectLst/>
                <a:latin typeface="AL-Mateen"/>
                <a:ea typeface="Calibri" pitchFamily="34" charset="0"/>
                <a:cs typeface="Arial" pitchFamily="34" charset="0"/>
              </a:rPr>
              <a:t> المشرف التربوي بالمعلمين:</a:t>
            </a:r>
            <a:endParaRPr kumimoji="0" lang="en-US" sz="2800" b="1"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tab pos="142875" algn="r"/>
                <a:tab pos="257175" algn="r"/>
              </a:tabLst>
            </a:pP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إجتماعات</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المشرف التربوي مع المعلمين عبارة عن لقاءات تربوية بمعلمي مادة دراسية,أو صف معين,أو مجموعة معلمين بتخصصات مختلفة لتحقيق تكامل بين جهودهم بتجميع الأفكار لمواجهة المشكلات التربوية وهي ثلاثة أنواع:</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Char char="•"/>
              <a:tabLst>
                <a:tab pos="142875" algn="r"/>
                <a:tab pos="257175" algn="r"/>
              </a:tabLst>
            </a:pPr>
            <a:r>
              <a:rPr kumimoji="0" lang="ar-SA" sz="2800" b="1" i="0" u="none" strike="noStrike" cap="none" normalizeH="0" baseline="0" dirty="0" err="1" smtClean="0">
                <a:ln>
                  <a:noFill/>
                </a:ln>
                <a:solidFill>
                  <a:schemeClr val="tx2">
                    <a:lumMod val="60000"/>
                    <a:lumOff val="40000"/>
                  </a:schemeClr>
                </a:solidFill>
                <a:effectLst/>
                <a:latin typeface="Simplified Arabic" pitchFamily="18" charset="-78"/>
                <a:ea typeface="Calibri" pitchFamily="34" charset="0"/>
                <a:cs typeface="Simplified Arabic" pitchFamily="18" charset="-78"/>
              </a:rPr>
              <a:t>إجتماعات</a:t>
            </a:r>
            <a:r>
              <a:rPr kumimoji="0" lang="ar-SA" sz="2800" b="1" i="0" u="none" strike="noStrike" cap="none" normalizeH="0" baseline="0" dirty="0" smtClean="0">
                <a:ln>
                  <a:noFill/>
                </a:ln>
                <a:solidFill>
                  <a:schemeClr val="tx2">
                    <a:lumMod val="60000"/>
                    <a:lumOff val="40000"/>
                  </a:schemeClr>
                </a:solidFill>
                <a:effectLst/>
                <a:latin typeface="Simplified Arabic" pitchFamily="18" charset="-78"/>
                <a:ea typeface="Calibri" pitchFamily="34" charset="0"/>
                <a:cs typeface="Simplified Arabic" pitchFamily="18" charset="-78"/>
              </a:rPr>
              <a:t> فردية مع معلم واحد بتخصص معين.</a:t>
            </a:r>
            <a:endParaRPr kumimoji="0" lang="en-US" sz="2800" b="1" i="0" u="none" strike="noStrike" cap="none" normalizeH="0" baseline="0" dirty="0" smtClean="0">
              <a:ln>
                <a:noFill/>
              </a:ln>
              <a:solidFill>
                <a:schemeClr val="tx2">
                  <a:lumMod val="60000"/>
                  <a:lumOff val="40000"/>
                </a:schemeClr>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Char char="•"/>
              <a:tabLst>
                <a:tab pos="142875" algn="r"/>
                <a:tab pos="257175" algn="r"/>
              </a:tabLst>
            </a:pPr>
            <a:r>
              <a:rPr kumimoji="0" lang="ar-SA" sz="2800" b="1" i="0" u="none" strike="noStrike" cap="none" normalizeH="0" baseline="0" dirty="0" err="1" smtClean="0">
                <a:ln>
                  <a:noFill/>
                </a:ln>
                <a:solidFill>
                  <a:schemeClr val="tx2">
                    <a:lumMod val="60000"/>
                    <a:lumOff val="40000"/>
                  </a:schemeClr>
                </a:solidFill>
                <a:effectLst/>
                <a:latin typeface="Simplified Arabic" pitchFamily="18" charset="-78"/>
                <a:ea typeface="Calibri" pitchFamily="34" charset="0"/>
                <a:cs typeface="Simplified Arabic" pitchFamily="18" charset="-78"/>
              </a:rPr>
              <a:t>إجتماعات</a:t>
            </a:r>
            <a:r>
              <a:rPr kumimoji="0" lang="ar-SA" sz="2800" b="1" i="0" u="none" strike="noStrike" cap="none" normalizeH="0" baseline="0" dirty="0" smtClean="0">
                <a:ln>
                  <a:noFill/>
                </a:ln>
                <a:solidFill>
                  <a:schemeClr val="tx2">
                    <a:lumMod val="60000"/>
                    <a:lumOff val="40000"/>
                  </a:schemeClr>
                </a:solidFill>
                <a:effectLst/>
                <a:latin typeface="Simplified Arabic" pitchFamily="18" charset="-78"/>
                <a:ea typeface="Calibri" pitchFamily="34" charset="0"/>
                <a:cs typeface="Simplified Arabic" pitchFamily="18" charset="-78"/>
              </a:rPr>
              <a:t> عامة لكافة المعلمين لجميع التخصصات.</a:t>
            </a:r>
            <a:endParaRPr kumimoji="0" lang="en-US" sz="2800" b="1" i="0" u="none" strike="noStrike" cap="none" normalizeH="0" baseline="0" dirty="0" smtClean="0">
              <a:ln>
                <a:noFill/>
              </a:ln>
              <a:solidFill>
                <a:schemeClr val="tx2">
                  <a:lumMod val="60000"/>
                  <a:lumOff val="40000"/>
                </a:schemeClr>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Char char="•"/>
              <a:tabLst>
                <a:tab pos="142875" algn="r"/>
                <a:tab pos="257175" algn="r"/>
              </a:tabLst>
            </a:pPr>
            <a:r>
              <a:rPr kumimoji="0" lang="ar-SA" sz="2800" b="1" i="0" u="none" strike="noStrike" cap="none" normalizeH="0" baseline="0" dirty="0" err="1" smtClean="0">
                <a:ln>
                  <a:noFill/>
                </a:ln>
                <a:solidFill>
                  <a:schemeClr val="tx2">
                    <a:lumMod val="60000"/>
                    <a:lumOff val="40000"/>
                  </a:schemeClr>
                </a:solidFill>
                <a:effectLst/>
                <a:latin typeface="Simplified Arabic" pitchFamily="18" charset="-78"/>
                <a:ea typeface="Calibri" pitchFamily="34" charset="0"/>
                <a:cs typeface="Simplified Arabic" pitchFamily="18" charset="-78"/>
              </a:rPr>
              <a:t>إجتماعات</a:t>
            </a:r>
            <a:r>
              <a:rPr kumimoji="0" lang="ar-SA" sz="2800" b="1" i="0" u="none" strike="noStrike" cap="none" normalizeH="0" baseline="0" dirty="0" smtClean="0">
                <a:ln>
                  <a:noFill/>
                </a:ln>
                <a:solidFill>
                  <a:schemeClr val="tx2">
                    <a:lumMod val="60000"/>
                    <a:lumOff val="40000"/>
                  </a:schemeClr>
                </a:solidFill>
                <a:effectLst/>
                <a:latin typeface="Simplified Arabic" pitchFamily="18" charset="-78"/>
                <a:ea typeface="Calibri" pitchFamily="34" charset="0"/>
                <a:cs typeface="Simplified Arabic" pitchFamily="18" charset="-78"/>
              </a:rPr>
              <a:t> تضم فئة واحدة(معلمين في تخصص واحد</a:t>
            </a:r>
            <a:r>
              <a:rPr kumimoji="0" lang="ar-SA" sz="2800" b="1" i="0" u="none" strike="noStrike" cap="none" normalizeH="0" baseline="0" dirty="0" err="1" smtClean="0">
                <a:ln>
                  <a:noFill/>
                </a:ln>
                <a:solidFill>
                  <a:schemeClr val="tx2">
                    <a:lumMod val="60000"/>
                    <a:lumOff val="40000"/>
                  </a:schemeClr>
                </a:solidFill>
                <a:effectLst/>
                <a:latin typeface="Simplified Arabic" pitchFamily="18" charset="-78"/>
                <a:ea typeface="Calibri" pitchFamily="34" charset="0"/>
                <a:cs typeface="Simplified Arabic" pitchFamily="18" charset="-78"/>
              </a:rPr>
              <a:t>)</a:t>
            </a:r>
            <a:endParaRPr kumimoji="0" lang="ar-SA" sz="2800" b="1" i="0" u="none" strike="noStrike" cap="none" normalizeH="0" baseline="0" dirty="0" smtClean="0">
              <a:ln>
                <a:noFill/>
              </a:ln>
              <a:solidFill>
                <a:schemeClr val="tx2">
                  <a:lumMod val="60000"/>
                  <a:lumOff val="40000"/>
                </a:schemeClr>
              </a:solidFill>
              <a:effectLst/>
              <a:latin typeface="Simplified Arabic" pitchFamily="18" charset="-78"/>
              <a:ea typeface="Calibri" pitchFamily="34" charset="0"/>
              <a:cs typeface="Simplified Arabic" pitchFamily="18" charset="-78"/>
            </a:endParaRPr>
          </a:p>
          <a:p>
            <a:pPr marL="0" marR="0" lvl="0" indent="0" algn="just" defTabSz="914400" eaLnBrk="0" fontAlgn="base" latinLnBrk="0" hangingPunct="0">
              <a:lnSpc>
                <a:spcPct val="100000"/>
              </a:lnSpc>
              <a:spcBef>
                <a:spcPct val="0"/>
              </a:spcBef>
              <a:spcAft>
                <a:spcPct val="0"/>
              </a:spcAft>
              <a:buClrTx/>
              <a:buSzTx/>
              <a:buFontTx/>
              <a:buChar char="•"/>
              <a:tabLst>
                <a:tab pos="142875" algn="r"/>
                <a:tab pos="257175" algn="r"/>
              </a:tabLst>
            </a:pPr>
            <a:endParaRPr kumimoji="0" lang="ar-SA" sz="2800" b="1" i="0" u="none" strike="noStrike" cap="none" normalizeH="0" baseline="0" dirty="0" smtClean="0">
              <a:ln>
                <a:noFill/>
              </a:ln>
              <a:solidFill>
                <a:schemeClr val="tx2">
                  <a:lumMod val="60000"/>
                  <a:lumOff val="40000"/>
                </a:schemeClr>
              </a:solidFill>
              <a:effectLst/>
              <a:latin typeface="Simplified Arabic" pitchFamily="18" charset="-78"/>
              <a:ea typeface="Calibri" pitchFamily="34" charset="0"/>
              <a:cs typeface="Simplified Arabic" pitchFamily="18" charset="-78"/>
            </a:endParaRPr>
          </a:p>
          <a:p>
            <a:pPr marL="0" marR="0" lvl="0" indent="0" algn="just" defTabSz="914400" eaLnBrk="0" fontAlgn="base" latinLnBrk="0" hangingPunct="0">
              <a:lnSpc>
                <a:spcPct val="100000"/>
              </a:lnSpc>
              <a:spcBef>
                <a:spcPct val="0"/>
              </a:spcBef>
              <a:spcAft>
                <a:spcPct val="0"/>
              </a:spcAft>
              <a:buClrTx/>
              <a:buSzTx/>
              <a:buFontTx/>
              <a:buNone/>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ويرى السعدي وآخرون أن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الإجتماعات</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مع المعلمين أسلوب من أساليب الإشراف التربوي ويعمل على تحقيق التكامل بين جهود المعلمين والتنسيق بينهم,وأنهم عن طريق تلك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الإجتماعات</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يمكن رفع المستوى المعنوي للمعلمين وإيجاد أساس مشترك من الخبرات وتجميع الأفكار في مواجهة المشكلات التربوية والتعرف على مواطن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الإختلاف</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والإئتلاف</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بين قدراتهم</a:t>
            </a:r>
            <a:r>
              <a:rPr kumimoji="0" lang="en-US" sz="28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صورة 3" descr="boardofdirectors.jpg"/>
          <p:cNvPicPr>
            <a:picLocks noChangeAspect="1"/>
          </p:cNvPicPr>
          <p:nvPr/>
        </p:nvPicPr>
        <p:blipFill>
          <a:blip r:embed="rId2" cstate="print">
            <a:lum bright="97000"/>
          </a:blip>
          <a:stretch>
            <a:fillRect/>
          </a:stretch>
        </p:blipFill>
        <p:spPr>
          <a:xfrm>
            <a:off x="0" y="0"/>
            <a:ext cx="9144000" cy="6858000"/>
          </a:xfrm>
          <a:prstGeom prst="rect">
            <a:avLst/>
          </a:prstGeom>
        </p:spPr>
      </p:pic>
      <p:sp>
        <p:nvSpPr>
          <p:cNvPr id="30721" name="Rectangle 1"/>
          <p:cNvSpPr>
            <a:spLocks noChangeArrowheads="1"/>
          </p:cNvSpPr>
          <p:nvPr/>
        </p:nvSpPr>
        <p:spPr bwMode="auto">
          <a:xfrm>
            <a:off x="179512" y="96307"/>
            <a:ext cx="8712968" cy="67403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كما تهدف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الإجتماعات</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إلى بحث المشكلات التي تواجه المدرسة وتعيق سير العملية التربوية ومناقشة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الإقتراحات</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التي تؤدي إلى ترقية المدرسة والنهوض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بها</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وتعقد هذه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الإجتماعات</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بشكل دوري أو حسب الحاجة وحتى تتحقق الأهداف من هذه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الإجتماعات</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a:t>
            </a:r>
            <a:r>
              <a:rPr kumimoji="0" lang="ar-SA" sz="2400" b="1" i="0" u="sng"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لابد من توافر </a:t>
            </a:r>
            <a:r>
              <a:rPr kumimoji="0" lang="ar-SA" sz="2400" b="1" i="0" u="sng"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الآتي:</a:t>
            </a:r>
            <a:endParaRPr kumimoji="0" lang="ar-SA" sz="2400" b="1" i="0" u="sng"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endParaRPr>
          </a:p>
          <a:p>
            <a:pPr marL="0" marR="0" lvl="0" indent="0" algn="justLow" defTabSz="914400" rtl="1" eaLnBrk="1" fontAlgn="base" latinLnBrk="0" hangingPunct="1">
              <a:lnSpc>
                <a:spcPct val="100000"/>
              </a:lnSpc>
              <a:spcBef>
                <a:spcPct val="0"/>
              </a:spcBef>
              <a:spcAft>
                <a:spcPct val="0"/>
              </a:spcAft>
              <a:buClrTx/>
              <a:buSzTx/>
              <a:buFontTx/>
              <a:buNone/>
              <a:tabLst>
                <a:tab pos="142875" algn="r"/>
                <a:tab pos="257175" algn="r"/>
              </a:tabLst>
            </a:pPr>
            <a:endParaRPr kumimoji="0" lang="en-US" sz="2400" b="1" i="0" u="sng"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أن يكون لكل جدول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إجتماعا</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جدول أعمال مدروس بشكل مسبق.</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أن يكون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للإجتماع</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هدف واحد ومحدد.</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أن يتوفر في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الإجتماع</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الجو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الديموقراطي</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الذي يتيح لكل مشترك حرية التعبير عن الرأي.</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أن تكون الموضوعات المدرجة بجدول الأعمال من الأمور التي تهم المشتركين فيه.</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أن يحدد مكان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الإجتماع</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وزمانه بشكل يتناسب مع المشتركين في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الإجتماع</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أو الأكثرية منهم.</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أن تسجل وقائع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الإجتماع</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في سجل خاص,يدون فيه ملخص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مادار</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من نقاش في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الإجتماع</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وماتداوله</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المجتمعون من أراء وموضوعات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وماتوصلو</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إليه من نتائج بوضعها موضع التنفيذ والرجوع إليها عند الحاجة.</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400" b="1" i="0" u="none" strike="noStrike" cap="none" normalizeH="0" baseline="0" dirty="0" smtClean="0">
                <a:ln>
                  <a:noFill/>
                </a:ln>
                <a:solidFill>
                  <a:schemeClr val="tx2">
                    <a:lumMod val="60000"/>
                    <a:lumOff val="40000"/>
                  </a:schemeClr>
                </a:solidFill>
                <a:effectLst/>
                <a:latin typeface="Simplified Arabic" pitchFamily="18" charset="-78"/>
                <a:ea typeface="Calibri" pitchFamily="34" charset="0"/>
                <a:cs typeface="Simplified Arabic" pitchFamily="18" charset="-78"/>
              </a:rPr>
              <a:t>هذا وتؤدي </a:t>
            </a:r>
            <a:r>
              <a:rPr kumimoji="0" lang="ar-SA" sz="2400" b="1" i="0" u="none" strike="noStrike" cap="none" normalizeH="0" baseline="0" dirty="0" err="1" smtClean="0">
                <a:ln>
                  <a:noFill/>
                </a:ln>
                <a:solidFill>
                  <a:schemeClr val="tx2">
                    <a:lumMod val="60000"/>
                    <a:lumOff val="40000"/>
                  </a:schemeClr>
                </a:solidFill>
                <a:effectLst/>
                <a:latin typeface="Simplified Arabic" pitchFamily="18" charset="-78"/>
                <a:ea typeface="Calibri" pitchFamily="34" charset="0"/>
                <a:cs typeface="Simplified Arabic" pitchFamily="18" charset="-78"/>
              </a:rPr>
              <a:t>الإجتماعات</a:t>
            </a:r>
            <a:r>
              <a:rPr kumimoji="0" lang="ar-SA" sz="2400" b="1" i="0" u="none" strike="noStrike" cap="none" normalizeH="0" baseline="0" dirty="0" smtClean="0">
                <a:ln>
                  <a:noFill/>
                </a:ln>
                <a:solidFill>
                  <a:schemeClr val="tx2">
                    <a:lumMod val="60000"/>
                    <a:lumOff val="40000"/>
                  </a:schemeClr>
                </a:solidFill>
                <a:effectLst/>
                <a:latin typeface="Simplified Arabic" pitchFamily="18" charset="-78"/>
                <a:ea typeface="Calibri" pitchFamily="34" charset="0"/>
                <a:cs typeface="Simplified Arabic" pitchFamily="18" charset="-78"/>
              </a:rPr>
              <a:t> المدرسية عملا مهما في الإدارة التعليمية فهي من الوسائل الضرورية للإشراف التي </a:t>
            </a:r>
            <a:r>
              <a:rPr kumimoji="0" lang="ar-SA" sz="2400" b="1" i="0" u="none" strike="noStrike" cap="none" normalizeH="0" baseline="0" dirty="0" err="1" smtClean="0">
                <a:ln>
                  <a:noFill/>
                </a:ln>
                <a:solidFill>
                  <a:schemeClr val="tx2">
                    <a:lumMod val="60000"/>
                    <a:lumOff val="40000"/>
                  </a:schemeClr>
                </a:solidFill>
                <a:effectLst/>
                <a:latin typeface="Simplified Arabic" pitchFamily="18" charset="-78"/>
                <a:ea typeface="Calibri" pitchFamily="34" charset="0"/>
                <a:cs typeface="Simplified Arabic" pitchFamily="18" charset="-78"/>
              </a:rPr>
              <a:t>لايستغني</a:t>
            </a:r>
            <a:r>
              <a:rPr kumimoji="0" lang="ar-SA" sz="2400" b="1" i="0" u="none" strike="noStrike" cap="none" normalizeH="0" baseline="0" dirty="0" smtClean="0">
                <a:ln>
                  <a:noFill/>
                </a:ln>
                <a:solidFill>
                  <a:schemeClr val="tx2">
                    <a:lumMod val="60000"/>
                    <a:lumOff val="40000"/>
                  </a:schemeClr>
                </a:solidFill>
                <a:effectLst/>
                <a:latin typeface="Simplified Arabic" pitchFamily="18" charset="-78"/>
                <a:ea typeface="Calibri" pitchFamily="34" charset="0"/>
                <a:cs typeface="Simplified Arabic" pitchFamily="18" charset="-78"/>
              </a:rPr>
              <a:t> عنها المدير,أو المشرف أو غيرهم في ممارساتهم لنشاطهم وواجباتهم.</a:t>
            </a:r>
            <a:endParaRPr kumimoji="0" lang="ar-SA" sz="2400" b="1" i="0" u="none" strike="noStrike" cap="none" normalizeH="0" baseline="0" dirty="0" smtClean="0">
              <a:ln>
                <a:noFill/>
              </a:ln>
              <a:solidFill>
                <a:schemeClr val="tx2">
                  <a:lumMod val="60000"/>
                  <a:lumOff val="40000"/>
                </a:schemeClr>
              </a:solidFill>
              <a:effectLst/>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صورة 3" descr="boardofdirectors.jpg"/>
          <p:cNvPicPr>
            <a:picLocks noChangeAspect="1"/>
          </p:cNvPicPr>
          <p:nvPr/>
        </p:nvPicPr>
        <p:blipFill>
          <a:blip r:embed="rId2" cstate="print">
            <a:lum bright="97000"/>
          </a:blip>
          <a:stretch>
            <a:fillRect/>
          </a:stretch>
        </p:blipFill>
        <p:spPr>
          <a:xfrm>
            <a:off x="0" y="0"/>
            <a:ext cx="9144000" cy="6858000"/>
          </a:xfrm>
          <a:prstGeom prst="rect">
            <a:avLst/>
          </a:prstGeom>
        </p:spPr>
      </p:pic>
      <p:sp>
        <p:nvSpPr>
          <p:cNvPr id="37889" name="Rectangle 1"/>
          <p:cNvSpPr>
            <a:spLocks noChangeArrowheads="1"/>
          </p:cNvSpPr>
          <p:nvPr/>
        </p:nvSpPr>
        <p:spPr bwMode="auto">
          <a:xfrm>
            <a:off x="179512" y="368747"/>
            <a:ext cx="8783960"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142875" algn="r"/>
                <a:tab pos="257175" algn="r"/>
              </a:tabLst>
            </a:pPr>
            <a:r>
              <a:rPr kumimoji="0" lang="ar-SA" sz="2400" b="1" i="0" u="none" strike="noStrike" cap="none" normalizeH="0" baseline="0" dirty="0" smtClean="0">
                <a:ln>
                  <a:noFill/>
                </a:ln>
                <a:solidFill>
                  <a:srgbClr val="FF0000"/>
                </a:solidFill>
                <a:effectLst/>
                <a:latin typeface="AL-Mateen"/>
                <a:ea typeface="Calibri" pitchFamily="34" charset="0"/>
                <a:cs typeface="Arial" pitchFamily="34" charset="0"/>
              </a:rPr>
              <a:t>التاسع:الدروس التطبيقية:</a:t>
            </a:r>
            <a:endParaRPr kumimoji="0" lang="en-US" sz="2400" b="1"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إن الدرس التطبيقي هو نشاط عملي يتوخى توضيح فكرة أو طريقة أو وسيلة تعليمية يرى المشرف التربوي ضرورة تدريب المعلمين على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إستخدامها</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وهو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إسلوب</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أثبتت كثير من الدراسات انه محبب جدا لنفوس للمدرسين.</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ويشير جميل البني الى ستة فوائد يمكن أن تحققها الدروس التطبيقية وذلك على النحو التالي:</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tab pos="142875" algn="r"/>
                <a:tab pos="257175" algn="r"/>
              </a:tabLst>
            </a:pPr>
            <a:r>
              <a:rPr kumimoji="0" lang="ar-SA" sz="2400" b="1" i="0" u="none" strike="noStrike" cap="none" normalizeH="0" baseline="0" dirty="0" smtClean="0">
                <a:ln>
                  <a:noFill/>
                </a:ln>
                <a:solidFill>
                  <a:schemeClr val="tx2">
                    <a:lumMod val="60000"/>
                    <a:lumOff val="40000"/>
                  </a:schemeClr>
                </a:solidFill>
                <a:effectLst/>
                <a:latin typeface="Simplified Arabic" pitchFamily="18" charset="-78"/>
                <a:ea typeface="Calibri" pitchFamily="34" charset="0"/>
                <a:cs typeface="Simplified Arabic" pitchFamily="18" charset="-78"/>
              </a:rPr>
              <a:t>أنها تعطي الدليل على إمكان تطبيق الافكار والطرق والوسائل التي تحدث عنها المشرف التربوي.</a:t>
            </a:r>
            <a:endParaRPr kumimoji="0" lang="en-US" sz="2400" b="1" i="0" u="none" strike="noStrike" cap="none" normalizeH="0" baseline="0" dirty="0" smtClean="0">
              <a:ln>
                <a:noFill/>
              </a:ln>
              <a:solidFill>
                <a:schemeClr val="tx2">
                  <a:lumMod val="60000"/>
                  <a:lumOff val="40000"/>
                </a:schemeClr>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tab pos="142875" algn="r"/>
                <a:tab pos="257175" algn="r"/>
              </a:tabLst>
            </a:pPr>
            <a:r>
              <a:rPr kumimoji="0" lang="ar-SA" sz="2400" b="1" i="0" u="none" strike="noStrike" cap="none" normalizeH="0" baseline="0" dirty="0" smtClean="0">
                <a:ln>
                  <a:noFill/>
                </a:ln>
                <a:solidFill>
                  <a:schemeClr val="tx2">
                    <a:lumMod val="60000"/>
                    <a:lumOff val="40000"/>
                  </a:schemeClr>
                </a:solidFill>
                <a:effectLst/>
                <a:latin typeface="Simplified Arabic" pitchFamily="18" charset="-78"/>
                <a:ea typeface="Calibri" pitchFamily="34" charset="0"/>
                <a:cs typeface="Simplified Arabic" pitchFamily="18" charset="-78"/>
              </a:rPr>
              <a:t>تتيح تبادل الخبرة بين المعلمين.</a:t>
            </a:r>
            <a:endParaRPr kumimoji="0" lang="en-US" sz="2400" b="1" i="0" u="none" strike="noStrike" cap="none" normalizeH="0" baseline="0" dirty="0" smtClean="0">
              <a:ln>
                <a:noFill/>
              </a:ln>
              <a:solidFill>
                <a:schemeClr val="tx2">
                  <a:lumMod val="60000"/>
                  <a:lumOff val="40000"/>
                </a:schemeClr>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tab pos="142875" algn="r"/>
                <a:tab pos="257175" algn="r"/>
              </a:tabLst>
            </a:pPr>
            <a:r>
              <a:rPr kumimoji="0" lang="ar-SA" sz="2400" b="1" i="0" u="none" strike="noStrike" cap="none" normalizeH="0" baseline="0" dirty="0" smtClean="0">
                <a:ln>
                  <a:noFill/>
                </a:ln>
                <a:solidFill>
                  <a:schemeClr val="tx2">
                    <a:lumMod val="60000"/>
                    <a:lumOff val="40000"/>
                  </a:schemeClr>
                </a:solidFill>
                <a:effectLst/>
                <a:latin typeface="Simplified Arabic" pitchFamily="18" charset="-78"/>
                <a:ea typeface="Calibri" pitchFamily="34" charset="0"/>
                <a:cs typeface="Simplified Arabic" pitchFamily="18" charset="-78"/>
              </a:rPr>
              <a:t>تثير دافعة المعلمين لتجريب طرق جديدة.</a:t>
            </a:r>
            <a:endParaRPr kumimoji="0" lang="en-US" sz="2400" b="1" i="0" u="none" strike="noStrike" cap="none" normalizeH="0" baseline="0" dirty="0" smtClean="0">
              <a:ln>
                <a:noFill/>
              </a:ln>
              <a:solidFill>
                <a:schemeClr val="tx2">
                  <a:lumMod val="60000"/>
                  <a:lumOff val="40000"/>
                </a:schemeClr>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tab pos="142875" algn="r"/>
                <a:tab pos="257175" algn="r"/>
              </a:tabLst>
            </a:pPr>
            <a:r>
              <a:rPr kumimoji="0" lang="ar-SA" sz="2400" b="1" i="0" u="none" strike="noStrike" cap="none" normalizeH="0" baseline="0" dirty="0" smtClean="0">
                <a:ln>
                  <a:noFill/>
                </a:ln>
                <a:solidFill>
                  <a:schemeClr val="tx2">
                    <a:lumMod val="60000"/>
                    <a:lumOff val="40000"/>
                  </a:schemeClr>
                </a:solidFill>
                <a:effectLst/>
                <a:latin typeface="Simplified Arabic" pitchFamily="18" charset="-78"/>
                <a:ea typeface="Calibri" pitchFamily="34" charset="0"/>
                <a:cs typeface="Simplified Arabic" pitchFamily="18" charset="-78"/>
              </a:rPr>
              <a:t>تكسب المعلمين مهارة </a:t>
            </a:r>
            <a:r>
              <a:rPr kumimoji="0" lang="ar-SA" sz="2400" b="1" i="0" u="none" strike="noStrike" cap="none" normalizeH="0" baseline="0" dirty="0" err="1" smtClean="0">
                <a:ln>
                  <a:noFill/>
                </a:ln>
                <a:solidFill>
                  <a:schemeClr val="tx2">
                    <a:lumMod val="60000"/>
                    <a:lumOff val="40000"/>
                  </a:schemeClr>
                </a:solidFill>
                <a:effectLst/>
                <a:latin typeface="Simplified Arabic" pitchFamily="18" charset="-78"/>
                <a:ea typeface="Calibri" pitchFamily="34" charset="0"/>
                <a:cs typeface="Simplified Arabic" pitchFamily="18" charset="-78"/>
              </a:rPr>
              <a:t>إستخدام</a:t>
            </a:r>
            <a:r>
              <a:rPr kumimoji="0" lang="ar-SA" sz="2400" b="1" i="0" u="none" strike="noStrike" cap="none" normalizeH="0" baseline="0" dirty="0" smtClean="0">
                <a:ln>
                  <a:noFill/>
                </a:ln>
                <a:solidFill>
                  <a:schemeClr val="tx2">
                    <a:lumMod val="60000"/>
                    <a:lumOff val="40000"/>
                  </a:schemeClr>
                </a:solidFill>
                <a:effectLst/>
                <a:latin typeface="Simplified Arabic" pitchFamily="18" charset="-78"/>
                <a:ea typeface="Calibri" pitchFamily="34" charset="0"/>
                <a:cs typeface="Simplified Arabic" pitchFamily="18" charset="-78"/>
              </a:rPr>
              <a:t> بعض الطرق المبتكرة مما يسهم في تطوير ادائهم </a:t>
            </a:r>
            <a:r>
              <a:rPr kumimoji="0" lang="ar-SA" sz="2400" b="1" i="0" u="none" strike="noStrike" cap="none" normalizeH="0" baseline="0" dirty="0" err="1" smtClean="0">
                <a:ln>
                  <a:noFill/>
                </a:ln>
                <a:solidFill>
                  <a:schemeClr val="tx2">
                    <a:lumMod val="60000"/>
                    <a:lumOff val="40000"/>
                  </a:schemeClr>
                </a:solidFill>
                <a:effectLst/>
                <a:latin typeface="Simplified Arabic" pitchFamily="18" charset="-78"/>
                <a:ea typeface="Calibri" pitchFamily="34" charset="0"/>
                <a:cs typeface="Simplified Arabic" pitchFamily="18" charset="-78"/>
              </a:rPr>
              <a:t>وتحسينه .</a:t>
            </a:r>
            <a:endParaRPr kumimoji="0" lang="en-US" sz="2400" b="1" i="0" u="none" strike="noStrike" cap="none" normalizeH="0" baseline="0" dirty="0" smtClean="0">
              <a:ln>
                <a:noFill/>
              </a:ln>
              <a:solidFill>
                <a:schemeClr val="tx2">
                  <a:lumMod val="60000"/>
                  <a:lumOff val="40000"/>
                </a:schemeClr>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tab pos="142875" algn="r"/>
                <a:tab pos="257175" algn="r"/>
              </a:tabLst>
            </a:pPr>
            <a:r>
              <a:rPr kumimoji="0" lang="ar-SA" sz="2400" b="1" i="0" u="none" strike="noStrike" cap="none" normalizeH="0" baseline="0" dirty="0" smtClean="0">
                <a:ln>
                  <a:noFill/>
                </a:ln>
                <a:solidFill>
                  <a:schemeClr val="tx2">
                    <a:lumMod val="60000"/>
                    <a:lumOff val="40000"/>
                  </a:schemeClr>
                </a:solidFill>
                <a:effectLst/>
                <a:latin typeface="Simplified Arabic" pitchFamily="18" charset="-78"/>
                <a:ea typeface="Calibri" pitchFamily="34" charset="0"/>
                <a:cs typeface="Simplified Arabic" pitchFamily="18" charset="-78"/>
              </a:rPr>
              <a:t>تتيح الفرصة للمشرف التربوي </a:t>
            </a:r>
            <a:r>
              <a:rPr kumimoji="0" lang="ar-SA" sz="2400" b="1" i="0" u="none" strike="noStrike" cap="none" normalizeH="0" baseline="0" dirty="0" err="1" smtClean="0">
                <a:ln>
                  <a:noFill/>
                </a:ln>
                <a:solidFill>
                  <a:schemeClr val="tx2">
                    <a:lumMod val="60000"/>
                    <a:lumOff val="40000"/>
                  </a:schemeClr>
                </a:solidFill>
                <a:effectLst/>
                <a:latin typeface="Simplified Arabic" pitchFamily="18" charset="-78"/>
                <a:ea typeface="Calibri" pitchFamily="34" charset="0"/>
                <a:cs typeface="Simplified Arabic" pitchFamily="18" charset="-78"/>
              </a:rPr>
              <a:t>لإختبار</a:t>
            </a:r>
            <a:r>
              <a:rPr kumimoji="0" lang="ar-SA" sz="2400" b="1" i="0" u="none" strike="noStrike" cap="none" normalizeH="0" baseline="0" dirty="0" smtClean="0">
                <a:ln>
                  <a:noFill/>
                </a:ln>
                <a:solidFill>
                  <a:schemeClr val="tx2">
                    <a:lumMod val="60000"/>
                    <a:lumOff val="40000"/>
                  </a:schemeClr>
                </a:solidFill>
                <a:effectLst/>
                <a:latin typeface="Simplified Arabic" pitchFamily="18" charset="-78"/>
                <a:ea typeface="Calibri" pitchFamily="34" charset="0"/>
                <a:cs typeface="Simplified Arabic" pitchFamily="18" charset="-78"/>
              </a:rPr>
              <a:t> فاعلية أفكاره وإمكانية تطبيقها بالظروف الموضوعية المتاحة.</a:t>
            </a:r>
            <a:endParaRPr kumimoji="0" lang="en-US" sz="2400" b="1" i="0" u="none" strike="noStrike" cap="none" normalizeH="0" baseline="0" dirty="0" smtClean="0">
              <a:ln>
                <a:noFill/>
              </a:ln>
              <a:solidFill>
                <a:schemeClr val="tx2">
                  <a:lumMod val="60000"/>
                  <a:lumOff val="40000"/>
                </a:schemeClr>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tab pos="142875" algn="r"/>
                <a:tab pos="257175" algn="r"/>
              </a:tabLst>
            </a:pPr>
            <a:r>
              <a:rPr kumimoji="0" lang="ar-SA" sz="2400" b="1" i="0" u="none" strike="noStrike" cap="none" normalizeH="0" baseline="0" dirty="0" smtClean="0">
                <a:ln>
                  <a:noFill/>
                </a:ln>
                <a:solidFill>
                  <a:schemeClr val="tx2">
                    <a:lumMod val="60000"/>
                    <a:lumOff val="40000"/>
                  </a:schemeClr>
                </a:solidFill>
                <a:effectLst/>
                <a:latin typeface="Simplified Arabic" pitchFamily="18" charset="-78"/>
                <a:ea typeface="Calibri" pitchFamily="34" charset="0"/>
                <a:cs typeface="Simplified Arabic" pitchFamily="18" charset="-78"/>
              </a:rPr>
              <a:t>توثيق الصلة بين المعلمين </a:t>
            </a:r>
            <a:r>
              <a:rPr kumimoji="0" lang="ar-SA" sz="2400" b="1" i="0" u="none" strike="noStrike" cap="none" normalizeH="0" baseline="0" dirty="0" err="1" smtClean="0">
                <a:ln>
                  <a:noFill/>
                </a:ln>
                <a:solidFill>
                  <a:schemeClr val="tx2">
                    <a:lumMod val="60000"/>
                    <a:lumOff val="40000"/>
                  </a:schemeClr>
                </a:solidFill>
                <a:effectLst/>
                <a:latin typeface="Simplified Arabic" pitchFamily="18" charset="-78"/>
                <a:ea typeface="Calibri" pitchFamily="34" charset="0"/>
                <a:cs typeface="Simplified Arabic" pitchFamily="18" charset="-78"/>
              </a:rPr>
              <a:t>والمشرفيين</a:t>
            </a:r>
            <a:r>
              <a:rPr kumimoji="0" lang="ar-SA" sz="2400" b="1" i="0" u="none" strike="noStrike" cap="none" normalizeH="0" baseline="0" dirty="0" smtClean="0">
                <a:ln>
                  <a:noFill/>
                </a:ln>
                <a:solidFill>
                  <a:schemeClr val="tx2">
                    <a:lumMod val="60000"/>
                    <a:lumOff val="40000"/>
                  </a:schemeClr>
                </a:solidFill>
                <a:effectLst/>
                <a:latin typeface="Simplified Arabic" pitchFamily="18" charset="-78"/>
                <a:ea typeface="Calibri" pitchFamily="34" charset="0"/>
                <a:cs typeface="Simplified Arabic" pitchFamily="18" charset="-78"/>
              </a:rPr>
              <a:t> التربويين من خلال التعامل المشترك في التخطيط والتنفيذ وتقويم نتائج التطبيق</a:t>
            </a:r>
            <a:r>
              <a:rPr kumimoji="0" lang="ar-SA" sz="1600" b="1" i="0" u="none" strike="noStrike" cap="none" normalizeH="0" baseline="0" dirty="0" smtClean="0">
                <a:ln>
                  <a:noFill/>
                </a:ln>
                <a:solidFill>
                  <a:schemeClr val="tx2">
                    <a:lumMod val="60000"/>
                    <a:lumOff val="40000"/>
                  </a:schemeClr>
                </a:solidFill>
                <a:effectLst/>
                <a:latin typeface="Simplified Arabic" pitchFamily="18" charset="-78"/>
                <a:ea typeface="Calibri" pitchFamily="34" charset="0"/>
                <a:cs typeface="Simplified Arabic" pitchFamily="18" charset="-78"/>
              </a:rPr>
              <a:t>.</a:t>
            </a:r>
            <a:endParaRPr kumimoji="0" lang="ar-SA" sz="1800" b="1" i="0" u="none" strike="noStrike" cap="none" normalizeH="0" baseline="0" dirty="0" smtClean="0">
              <a:ln>
                <a:noFill/>
              </a:ln>
              <a:solidFill>
                <a:schemeClr val="tx2">
                  <a:lumMod val="60000"/>
                  <a:lumOff val="40000"/>
                </a:schemeClr>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صورة 3" descr="boardofdirectors.jpg"/>
          <p:cNvPicPr>
            <a:picLocks noChangeAspect="1"/>
          </p:cNvPicPr>
          <p:nvPr/>
        </p:nvPicPr>
        <p:blipFill>
          <a:blip r:embed="rId2" cstate="print">
            <a:lum bright="97000"/>
          </a:blip>
          <a:stretch>
            <a:fillRect/>
          </a:stretch>
        </p:blipFill>
        <p:spPr>
          <a:xfrm>
            <a:off x="0" y="0"/>
            <a:ext cx="9144000" cy="6858000"/>
          </a:xfrm>
          <a:prstGeom prst="rect">
            <a:avLst/>
          </a:prstGeom>
        </p:spPr>
      </p:pic>
      <p:sp>
        <p:nvSpPr>
          <p:cNvPr id="36865" name="Rectangle 1"/>
          <p:cNvSpPr>
            <a:spLocks noChangeArrowheads="1"/>
          </p:cNvSpPr>
          <p:nvPr/>
        </p:nvSpPr>
        <p:spPr bwMode="auto">
          <a:xfrm>
            <a:off x="179512" y="404664"/>
            <a:ext cx="8712968"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tab pos="142875" algn="r"/>
                <a:tab pos="257175" algn="r"/>
              </a:tabLst>
            </a:pPr>
            <a:r>
              <a:rPr kumimoji="0" lang="ar-SA" sz="2400" b="1" i="0" u="none" strike="noStrike" cap="none" normalizeH="0" baseline="0" dirty="0" smtClean="0">
                <a:ln>
                  <a:noFill/>
                </a:ln>
                <a:solidFill>
                  <a:srgbClr val="FF0000"/>
                </a:solidFill>
                <a:effectLst/>
                <a:latin typeface="Calibri" pitchFamily="34" charset="0"/>
                <a:ea typeface="Calibri" pitchFamily="34" charset="0"/>
                <a:cs typeface="AL-Mateen" charset="-78"/>
              </a:rPr>
              <a:t>العاشر: الزيارات المتبادلة بين </a:t>
            </a:r>
            <a:r>
              <a:rPr kumimoji="0" lang="ar-SA" sz="2400" b="1" i="0" u="none" strike="noStrike" cap="none" normalizeH="0" baseline="0" dirty="0" err="1" smtClean="0">
                <a:ln>
                  <a:noFill/>
                </a:ln>
                <a:solidFill>
                  <a:srgbClr val="FF0000"/>
                </a:solidFill>
                <a:effectLst/>
                <a:latin typeface="Calibri" pitchFamily="34" charset="0"/>
                <a:ea typeface="Calibri" pitchFamily="34" charset="0"/>
                <a:cs typeface="AL-Mateen" charset="-78"/>
              </a:rPr>
              <a:t>المعلمين:</a:t>
            </a:r>
            <a:endParaRPr kumimoji="0" lang="ar-SA" sz="2400" b="1" i="0" u="none" strike="noStrike" cap="none" normalizeH="0" baseline="0" dirty="0" smtClean="0">
              <a:ln>
                <a:noFill/>
              </a:ln>
              <a:solidFill>
                <a:srgbClr val="FF0000"/>
              </a:solidFill>
              <a:effectLst/>
              <a:latin typeface="Calibri" pitchFamily="34" charset="0"/>
              <a:ea typeface="Calibri" pitchFamily="34" charset="0"/>
              <a:cs typeface="AL-Mateen" charset="-78"/>
            </a:endParaRPr>
          </a:p>
          <a:p>
            <a:pPr marL="0" marR="0" lvl="0" indent="0" defTabSz="914400" rtl="1" eaLnBrk="1" fontAlgn="base" latinLnBrk="0" hangingPunct="1">
              <a:lnSpc>
                <a:spcPct val="100000"/>
              </a:lnSpc>
              <a:spcBef>
                <a:spcPct val="0"/>
              </a:spcBef>
              <a:spcAft>
                <a:spcPct val="0"/>
              </a:spcAft>
              <a:buClrTx/>
              <a:buSzTx/>
              <a:buFontTx/>
              <a:buNone/>
              <a:tabLst>
                <a:tab pos="142875" algn="r"/>
                <a:tab pos="257175" algn="r"/>
              </a:tabLst>
            </a:pPr>
            <a:endParaRPr kumimoji="0" lang="en-US" sz="2400" b="1" i="0" u="none" strike="noStrike" cap="none" normalizeH="0" baseline="0" dirty="0" smtClean="0">
              <a:ln>
                <a:noFill/>
              </a:ln>
              <a:solidFill>
                <a:srgbClr val="FF0000"/>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الزيارات المتبادلة بين المعلمين أسلوب أشرافي مرغوب فيه, يترك أثرا في نفس المعلم و يزيد من ثقته بنفسه,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لانه</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يجري في مواقف طبيعيه غير مصطنعه و يتم فيه زيارة معلم أو أكثر لزميل لهم داخل الفصل, و قد تتم الزيارات المتبادلة بين معلمي مدرسه واحده او مدرستين متجاورتين, و بين معلمي ماده واحده, أو مواد مختلفة, و ذلك تحت إشراف مدير المدرسة, أو المشرف التربوي.</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defTabSz="914400" rtl="1" eaLnBrk="0" fontAlgn="base" latinLnBrk="0" hangingPunct="0">
              <a:lnSpc>
                <a:spcPct val="150000"/>
              </a:lnSpc>
              <a:spcBef>
                <a:spcPct val="0"/>
              </a:spcBef>
              <a:spcAft>
                <a:spcPct val="0"/>
              </a:spcAft>
              <a:buClrTx/>
              <a:buSzTx/>
              <a:buFontTx/>
              <a:buNone/>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و المشرف التربوي في هذا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الأسلوب </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"يلعب دورا بارزا في عملية التخطيط لتبادل الزيارات, و التنسيق مع المعلمين من اجل تمكينهم من زيارة زملائهم الأكثر تأهيلا, و الأطول خبره.</a:t>
            </a:r>
          </a:p>
          <a:p>
            <a:pPr marL="0" marR="0" lvl="0" indent="0" algn="just" defTabSz="914400" eaLnBrk="0" fontAlgn="base" latinLnBrk="0" hangingPunct="0">
              <a:lnSpc>
                <a:spcPct val="150000"/>
              </a:lnSpc>
              <a:spcBef>
                <a:spcPct val="0"/>
              </a:spcBef>
              <a:spcAft>
                <a:spcPct val="0"/>
              </a:spcAft>
              <a:buClrTx/>
              <a:buSzTx/>
              <a:buFontTx/>
              <a:buNone/>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و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يرى </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عبد الله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ألحارثي </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أن هذا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الأسلوب </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و يعني تبادل الزيارات بين المعلمين- لا يجعل عملية الأشراف التربوي قاصرة على زيارة المشرف للمعلم, بل يجعل المعلم عاملا أساسيا في عملية الإشراف التربوي: حيث يقوم بإعداد مشكلاته, و زيارة زميل له لمناقشة هذه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المشكلات .</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صورة 4" descr="boardofdirectors.jpg"/>
          <p:cNvPicPr>
            <a:picLocks noChangeAspect="1"/>
          </p:cNvPicPr>
          <p:nvPr/>
        </p:nvPicPr>
        <p:blipFill>
          <a:blip r:embed="rId2" cstate="print">
            <a:lum bright="97000"/>
          </a:blip>
          <a:stretch>
            <a:fillRect/>
          </a:stretch>
        </p:blipFill>
        <p:spPr>
          <a:xfrm>
            <a:off x="0" y="0"/>
            <a:ext cx="9144000" cy="6858000"/>
          </a:xfrm>
          <a:prstGeom prst="rect">
            <a:avLst/>
          </a:prstGeom>
        </p:spPr>
      </p:pic>
      <p:sp>
        <p:nvSpPr>
          <p:cNvPr id="1027" name="Rectangle 3"/>
          <p:cNvSpPr>
            <a:spLocks noChangeArrowheads="1"/>
          </p:cNvSpPr>
          <p:nvPr/>
        </p:nvSpPr>
        <p:spPr bwMode="auto">
          <a:xfrm>
            <a:off x="611560" y="354723"/>
            <a:ext cx="8064896"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tab pos="142875" algn="r"/>
                <a:tab pos="257175" algn="r"/>
              </a:tabLst>
            </a:pPr>
            <a:r>
              <a:rPr kumimoji="0" lang="ar-SA" sz="2800" b="1" i="0" u="none" strike="noStrike" cap="none" normalizeH="0" baseline="0" dirty="0" smtClean="0">
                <a:ln>
                  <a:noFill/>
                </a:ln>
                <a:solidFill>
                  <a:srgbClr val="FF0000"/>
                </a:solidFill>
                <a:effectLst/>
                <a:latin typeface="AL-Mateen"/>
                <a:ea typeface="Calibri" pitchFamily="34" charset="0"/>
                <a:cs typeface="Arial" pitchFamily="34" charset="0"/>
              </a:rPr>
              <a:t>أولا: أساليب الإشراف </a:t>
            </a:r>
            <a:r>
              <a:rPr kumimoji="0" lang="ar-SA" sz="2800" b="1" i="0" u="none" strike="noStrike" cap="none" normalizeH="0" baseline="0" dirty="0" err="1" smtClean="0">
                <a:ln>
                  <a:noFill/>
                </a:ln>
                <a:solidFill>
                  <a:srgbClr val="FF0000"/>
                </a:solidFill>
                <a:effectLst/>
                <a:latin typeface="AL-Mateen"/>
                <a:ea typeface="Calibri" pitchFamily="34" charset="0"/>
                <a:cs typeface="Arial" pitchFamily="34" charset="0"/>
              </a:rPr>
              <a:t>التربوي:</a:t>
            </a:r>
            <a:endParaRPr kumimoji="0" lang="ar-SA" sz="2800" b="1" i="0" u="none" strike="noStrike" cap="none" normalizeH="0" baseline="0" dirty="0" smtClean="0">
              <a:ln>
                <a:noFill/>
              </a:ln>
              <a:solidFill>
                <a:srgbClr val="FF0000"/>
              </a:solidFill>
              <a:effectLst/>
              <a:latin typeface="AL-Mateen"/>
              <a:ea typeface="Calibri"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tab pos="142875" algn="r"/>
                <a:tab pos="257175" algn="r"/>
              </a:tabLst>
            </a:pPr>
            <a:endParaRPr kumimoji="0" lang="en-US" sz="2400" b="1"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لئن تعددت أساليب الإشراف التربوي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وتنوعت </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,فإنه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لايمكن</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القول أن أسلوبا واحدا منها هو أفضل الأساليب مع كل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المعلمين </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,وفي جميع الأحوال والمواقف التربوية,فقد يجد المشرف التربوي نفسه مضطرا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لإستخدام</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هذا الأسلوب أو ذاك,أو الجمع بينهما أو المزاوجة بين عدة أساليب مما يتلاءم مع المواقف التعليمية التي يشرف عليها.</a:t>
            </a:r>
          </a:p>
          <a:p>
            <a:pPr marL="0" marR="0" lvl="0" indent="0" algn="just" defTabSz="914400" eaLnBrk="0" fontAlgn="base" latinLnBrk="0" hangingPunct="0">
              <a:lnSpc>
                <a:spcPct val="100000"/>
              </a:lnSpc>
              <a:spcBef>
                <a:spcPct val="0"/>
              </a:spcBef>
              <a:spcAft>
                <a:spcPct val="0"/>
              </a:spcAft>
              <a:buClrTx/>
              <a:buSzTx/>
              <a:buFontTx/>
              <a:buNone/>
              <a:tabLst>
                <a:tab pos="142875" algn="r"/>
                <a:tab pos="257175" algn="r"/>
              </a:tabLst>
            </a:pPr>
            <a:endPar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endParaRPr>
          </a:p>
          <a:p>
            <a:pPr marL="0" marR="0" lvl="0" indent="0" algn="just" defTabSz="914400" eaLnBrk="0" fontAlgn="base" latinLnBrk="0" hangingPunct="0">
              <a:lnSpc>
                <a:spcPct val="100000"/>
              </a:lnSpc>
              <a:spcBef>
                <a:spcPct val="0"/>
              </a:spcBef>
              <a:spcAft>
                <a:spcPct val="0"/>
              </a:spcAft>
              <a:buClrTx/>
              <a:buSzTx/>
              <a:buFontTx/>
              <a:buNone/>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ويرى عبد العزيز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البابطين</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أنه يمكن تصنيف أساليب الأشراف التربوي إلى أساليب فردية وأخرى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جماعية </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,ويمكن تصنيفها أيضا إلى أساليب مباشرة وغير مباشرة,وأنه مهما يكن من أمر,فإنه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لاتوجد</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حدود فاصلة بين الأساليب الفردية والأساليب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الجماعية </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,أو بين الأساليب المباشرة والغير مباشرة</a:t>
            </a:r>
            <a:r>
              <a:rPr kumimoji="0" lang="en-US" sz="28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صورة 3" descr="boardofdirectors.jpg"/>
          <p:cNvPicPr>
            <a:picLocks noChangeAspect="1"/>
          </p:cNvPicPr>
          <p:nvPr/>
        </p:nvPicPr>
        <p:blipFill>
          <a:blip r:embed="rId2" cstate="print">
            <a:lum bright="97000"/>
          </a:blip>
          <a:stretch>
            <a:fillRect/>
          </a:stretch>
        </p:blipFill>
        <p:spPr>
          <a:xfrm>
            <a:off x="0" y="0"/>
            <a:ext cx="9144000" cy="6858000"/>
          </a:xfrm>
          <a:prstGeom prst="rect">
            <a:avLst/>
          </a:prstGeom>
        </p:spPr>
      </p:pic>
      <p:sp>
        <p:nvSpPr>
          <p:cNvPr id="35841" name="Rectangle 1"/>
          <p:cNvSpPr>
            <a:spLocks noChangeArrowheads="1"/>
          </p:cNvSpPr>
          <p:nvPr/>
        </p:nvSpPr>
        <p:spPr bwMode="auto">
          <a:xfrm>
            <a:off x="323528" y="260648"/>
            <a:ext cx="8640960"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142875" algn="r"/>
                <a:tab pos="257175" algn="r"/>
              </a:tabLst>
            </a:pPr>
            <a:r>
              <a:rPr kumimoji="0" lang="ar-SA" sz="16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يذكر عبد الحليم العبد اللطيف أن من بين الأهداف التي يمكن أن تحققها الزيارات المتبادل بين المعلمين ما يلي:</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 typeface="Wingdings" pitchFamily="2" charset="2"/>
              <a:buChar char="q"/>
              <a:tabLst>
                <a:tab pos="142875" algn="r"/>
                <a:tab pos="257175" algn="r"/>
              </a:tabLst>
            </a:pPr>
            <a:r>
              <a:rPr kumimoji="0" lang="ar-SA" sz="2400" b="1" i="0" u="none"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الاطلاع على طريقة المعلم في تعامله و تفاعله مع طلابه من اجل تحقيق الأهداف ألسلوكيه المحددة في خطته اليومية.</a:t>
            </a:r>
            <a:endParaRPr kumimoji="0" lang="en-US" sz="24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 typeface="Wingdings" pitchFamily="2" charset="2"/>
              <a:buChar char="q"/>
              <a:tabLst>
                <a:tab pos="142875" algn="r"/>
                <a:tab pos="257175" algn="r"/>
              </a:tabLst>
            </a:pPr>
            <a:r>
              <a:rPr kumimoji="0" lang="ar-SA" sz="2400" b="1" i="0" u="none"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كيفية الاستفادة من الوسائل التعليمية المتاحة.</a:t>
            </a:r>
            <a:endParaRPr kumimoji="0" lang="en-US" sz="24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 typeface="Wingdings" pitchFamily="2" charset="2"/>
              <a:buChar char="q"/>
              <a:tabLst>
                <a:tab pos="142875" algn="r"/>
                <a:tab pos="257175" algn="r"/>
              </a:tabLst>
            </a:pPr>
            <a:r>
              <a:rPr kumimoji="0" lang="ar-SA" sz="2400" b="1" i="0" u="none"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تقييم المعلم الزائر لنفسه, وذلك بعقد مقارنه بين ما يقوم </a:t>
            </a:r>
            <a:r>
              <a:rPr kumimoji="0" lang="ar-SA" sz="2400" b="1" i="0" u="none" strike="noStrike" cap="none" normalizeH="0" baseline="0" dirty="0" err="1" smtClean="0">
                <a:ln>
                  <a:noFill/>
                </a:ln>
                <a:solidFill>
                  <a:schemeClr val="accent1"/>
                </a:solidFill>
                <a:effectLst/>
                <a:latin typeface="Simplified Arabic" pitchFamily="18" charset="-78"/>
                <a:ea typeface="Calibri" pitchFamily="34" charset="0"/>
                <a:cs typeface="Simplified Arabic" pitchFamily="18" charset="-78"/>
              </a:rPr>
              <a:t>به</a:t>
            </a:r>
            <a:r>
              <a:rPr kumimoji="0" lang="ar-SA" sz="2400" b="1" i="0" u="none"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 </a:t>
            </a:r>
            <a:r>
              <a:rPr kumimoji="0" lang="ar-SA" sz="2400" b="1" i="0" u="none" strike="noStrike" cap="none" normalizeH="0" baseline="0" dirty="0" err="1" smtClean="0">
                <a:ln>
                  <a:noFill/>
                </a:ln>
                <a:solidFill>
                  <a:schemeClr val="accent1"/>
                </a:solidFill>
                <a:effectLst/>
                <a:latin typeface="Simplified Arabic" pitchFamily="18" charset="-78"/>
                <a:ea typeface="Calibri" pitchFamily="34" charset="0"/>
                <a:cs typeface="Simplified Arabic" pitchFamily="18" charset="-78"/>
              </a:rPr>
              <a:t>هو </a:t>
            </a:r>
            <a:r>
              <a:rPr kumimoji="0" lang="ar-SA" sz="2400" b="1" i="0" u="none"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 و ما يقوم </a:t>
            </a:r>
            <a:r>
              <a:rPr kumimoji="0" lang="ar-SA" sz="2400" b="1" i="0" u="none" strike="noStrike" cap="none" normalizeH="0" baseline="0" dirty="0" err="1" smtClean="0">
                <a:ln>
                  <a:noFill/>
                </a:ln>
                <a:solidFill>
                  <a:schemeClr val="accent1"/>
                </a:solidFill>
                <a:effectLst/>
                <a:latin typeface="Simplified Arabic" pitchFamily="18" charset="-78"/>
                <a:ea typeface="Calibri" pitchFamily="34" charset="0"/>
                <a:cs typeface="Simplified Arabic" pitchFamily="18" charset="-78"/>
              </a:rPr>
              <a:t>به</a:t>
            </a:r>
            <a:r>
              <a:rPr kumimoji="0" lang="ar-SA" sz="2400" b="1" i="0" u="none"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 زميله.</a:t>
            </a:r>
            <a:endParaRPr kumimoji="0" lang="en-US" sz="24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 typeface="Wingdings" pitchFamily="2" charset="2"/>
              <a:buChar char="q"/>
              <a:tabLst>
                <a:tab pos="142875" algn="r"/>
                <a:tab pos="257175" algn="r"/>
              </a:tabLst>
            </a:pPr>
            <a:r>
              <a:rPr kumimoji="0" lang="ar-SA" sz="2400" b="1" i="0" u="none"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تعزيز الجهود الرائده التي يقوم </a:t>
            </a:r>
            <a:r>
              <a:rPr kumimoji="0" lang="ar-SA" sz="2400" b="1" i="0" u="none" strike="noStrike" cap="none" normalizeH="0" baseline="0" dirty="0" err="1" smtClean="0">
                <a:ln>
                  <a:noFill/>
                </a:ln>
                <a:solidFill>
                  <a:schemeClr val="accent1"/>
                </a:solidFill>
                <a:effectLst/>
                <a:latin typeface="Simplified Arabic" pitchFamily="18" charset="-78"/>
                <a:ea typeface="Calibri" pitchFamily="34" charset="0"/>
                <a:cs typeface="Simplified Arabic" pitchFamily="18" charset="-78"/>
              </a:rPr>
              <a:t>بها</a:t>
            </a:r>
            <a:r>
              <a:rPr kumimoji="0" lang="ar-SA" sz="2400" b="1" i="0" u="none"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 المعلم الذي تمت </a:t>
            </a:r>
            <a:r>
              <a:rPr kumimoji="0" lang="ar-SA" sz="2400" b="1" i="0" u="none" strike="noStrike" cap="none" normalizeH="0" baseline="0" dirty="0" err="1" smtClean="0">
                <a:ln>
                  <a:noFill/>
                </a:ln>
                <a:solidFill>
                  <a:schemeClr val="accent1"/>
                </a:solidFill>
                <a:effectLst/>
                <a:latin typeface="Simplified Arabic" pitchFamily="18" charset="-78"/>
                <a:ea typeface="Calibri" pitchFamily="34" charset="0"/>
                <a:cs typeface="Simplified Arabic" pitchFamily="18" charset="-78"/>
              </a:rPr>
              <a:t>زبارته</a:t>
            </a:r>
            <a:r>
              <a:rPr kumimoji="0" lang="ar-SA" sz="2400" b="1" i="0" u="none"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 مما يجعله يقبل على مواصلة هذه الجهود بحماس ودافعية عالية.</a:t>
            </a:r>
            <a:endParaRPr kumimoji="0" lang="en-US" sz="24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ومن وجهة نظره,يشير محمود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المساد</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الى أن هناك أربع ضوابط يتعين مراعاتها إذا اردنا للزيارات المتبادلة بين المعلمين ان تحقق أهدافها المنشودة,وهذه الضوابط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الأربعه</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هي:</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tab pos="142875" algn="r"/>
                <a:tab pos="257175" algn="r"/>
              </a:tabLst>
            </a:pPr>
            <a:r>
              <a:rPr kumimoji="0" lang="ar-SA" sz="2400" b="1" i="0" u="none" strike="noStrike" cap="none" normalizeH="0" baseline="0" dirty="0" smtClean="0">
                <a:ln>
                  <a:noFill/>
                </a:ln>
                <a:solidFill>
                  <a:srgbClr val="FFC000"/>
                </a:solidFill>
                <a:effectLst/>
                <a:latin typeface="Simplified Arabic" pitchFamily="18" charset="-78"/>
                <a:ea typeface="Calibri" pitchFamily="34" charset="0"/>
                <a:cs typeface="Simplified Arabic" pitchFamily="18" charset="-78"/>
              </a:rPr>
              <a:t>أن تكون اهداف الزيارة واضحة ومحددة للجميع.</a:t>
            </a:r>
            <a:endParaRPr kumimoji="0" lang="en-US" sz="2400" b="1" i="0" u="none" strike="noStrike" cap="none" normalizeH="0" baseline="0" dirty="0" smtClean="0">
              <a:ln>
                <a:noFill/>
              </a:ln>
              <a:solidFill>
                <a:srgbClr val="FFC000"/>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tab pos="142875" algn="r"/>
                <a:tab pos="257175" algn="r"/>
              </a:tabLst>
            </a:pPr>
            <a:r>
              <a:rPr kumimoji="0" lang="ar-SA" sz="2400" b="1" i="0" u="none" strike="noStrike" cap="none" normalizeH="0" baseline="0" dirty="0" smtClean="0">
                <a:ln>
                  <a:noFill/>
                </a:ln>
                <a:solidFill>
                  <a:srgbClr val="FFC000"/>
                </a:solidFill>
                <a:effectLst/>
                <a:latin typeface="Simplified Arabic" pitchFamily="18" charset="-78"/>
                <a:ea typeface="Calibri" pitchFamily="34" charset="0"/>
                <a:cs typeface="Simplified Arabic" pitchFamily="18" charset="-78"/>
              </a:rPr>
              <a:t>أن ينوه المشرف التربوي </a:t>
            </a:r>
            <a:r>
              <a:rPr kumimoji="0" lang="ar-SA" sz="2400" b="1" i="0" u="none" strike="noStrike" cap="none" normalizeH="0" baseline="0" dirty="0" err="1" smtClean="0">
                <a:ln>
                  <a:noFill/>
                </a:ln>
                <a:solidFill>
                  <a:srgbClr val="FFC000"/>
                </a:solidFill>
                <a:effectLst/>
                <a:latin typeface="Simplified Arabic" pitchFamily="18" charset="-78"/>
                <a:ea typeface="Calibri" pitchFamily="34" charset="0"/>
                <a:cs typeface="Simplified Arabic" pitchFamily="18" charset="-78"/>
              </a:rPr>
              <a:t>باهمية</a:t>
            </a:r>
            <a:r>
              <a:rPr kumimoji="0" lang="ar-SA" sz="2400" b="1" i="0" u="none" strike="noStrike" cap="none" normalizeH="0" baseline="0" dirty="0" smtClean="0">
                <a:ln>
                  <a:noFill/>
                </a:ln>
                <a:solidFill>
                  <a:srgbClr val="FFC000"/>
                </a:solidFill>
                <a:effectLst/>
                <a:latin typeface="Simplified Arabic" pitchFamily="18" charset="-78"/>
                <a:ea typeface="Calibri" pitchFamily="34" charset="0"/>
                <a:cs typeface="Simplified Arabic" pitchFamily="18" charset="-78"/>
              </a:rPr>
              <a:t> البرنامج </a:t>
            </a:r>
            <a:r>
              <a:rPr kumimoji="0" lang="ar-SA" sz="2400" b="1" i="0" u="none" strike="noStrike" cap="none" normalizeH="0" baseline="0" dirty="0" err="1" smtClean="0">
                <a:ln>
                  <a:noFill/>
                </a:ln>
                <a:solidFill>
                  <a:srgbClr val="FFC000"/>
                </a:solidFill>
                <a:effectLst/>
                <a:latin typeface="Simplified Arabic" pitchFamily="18" charset="-78"/>
                <a:ea typeface="Calibri" pitchFamily="34" charset="0"/>
                <a:cs typeface="Simplified Arabic" pitchFamily="18" charset="-78"/>
              </a:rPr>
              <a:t>واهدافه</a:t>
            </a:r>
            <a:r>
              <a:rPr kumimoji="0" lang="ar-SA" sz="2400" b="1" i="0" u="none" strike="noStrike" cap="none" normalizeH="0" baseline="0" dirty="0" smtClean="0">
                <a:ln>
                  <a:noFill/>
                </a:ln>
                <a:solidFill>
                  <a:srgbClr val="FFC000"/>
                </a:solidFill>
                <a:effectLst/>
                <a:latin typeface="Simplified Arabic" pitchFamily="18" charset="-78"/>
                <a:ea typeface="Calibri" pitchFamily="34" charset="0"/>
                <a:cs typeface="Simplified Arabic" pitchFamily="18" charset="-78"/>
              </a:rPr>
              <a:t> قبل البدء في استخدامه.</a:t>
            </a:r>
            <a:endParaRPr kumimoji="0" lang="en-US" sz="2400" b="1" i="0" u="none" strike="noStrike" cap="none" normalizeH="0" baseline="0" dirty="0" smtClean="0">
              <a:ln>
                <a:noFill/>
              </a:ln>
              <a:solidFill>
                <a:srgbClr val="FFC000"/>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tab pos="142875" algn="r"/>
                <a:tab pos="257175" algn="r"/>
              </a:tabLst>
            </a:pPr>
            <a:r>
              <a:rPr kumimoji="0" lang="ar-SA" sz="2400" b="1" i="0" u="none" strike="noStrike" cap="none" normalizeH="0" baseline="0" dirty="0" smtClean="0">
                <a:ln>
                  <a:noFill/>
                </a:ln>
                <a:solidFill>
                  <a:srgbClr val="FFC000"/>
                </a:solidFill>
                <a:effectLst/>
                <a:latin typeface="Simplified Arabic" pitchFamily="18" charset="-78"/>
                <a:ea typeface="Calibri" pitchFamily="34" charset="0"/>
                <a:cs typeface="Simplified Arabic" pitchFamily="18" charset="-78"/>
              </a:rPr>
              <a:t>يعقب برنامج الزيارة مناقشة</a:t>
            </a:r>
            <a:r>
              <a:rPr kumimoji="0" lang="ar-SA" sz="2400" b="1" i="0" u="none" strike="noStrike" cap="none" normalizeH="0" dirty="0" smtClean="0">
                <a:ln>
                  <a:noFill/>
                </a:ln>
                <a:solidFill>
                  <a:srgbClr val="FFC000"/>
                </a:solidFill>
                <a:effectLst/>
                <a:latin typeface="Simplified Arabic" pitchFamily="18" charset="-78"/>
                <a:ea typeface="Calibri" pitchFamily="34" charset="0"/>
                <a:cs typeface="Simplified Arabic" pitchFamily="18" charset="-78"/>
              </a:rPr>
              <a:t> و</a:t>
            </a:r>
            <a:r>
              <a:rPr kumimoji="0" lang="ar-SA" sz="2400" b="1" i="0" u="none" strike="noStrike" cap="none" normalizeH="0" baseline="0" dirty="0" smtClean="0">
                <a:ln>
                  <a:noFill/>
                </a:ln>
                <a:solidFill>
                  <a:srgbClr val="FFC000"/>
                </a:solidFill>
                <a:effectLst/>
                <a:latin typeface="Simplified Arabic" pitchFamily="18" charset="-78"/>
                <a:ea typeface="Calibri" pitchFamily="34" charset="0"/>
                <a:cs typeface="Simplified Arabic" pitchFamily="18" charset="-78"/>
              </a:rPr>
              <a:t>حوار حول فعاليات الحصة المدرسية ومدى تحقيقها لأهدافها.</a:t>
            </a:r>
            <a:endParaRPr kumimoji="0" lang="en-US" sz="2400" b="1" i="0" u="none" strike="noStrike" cap="none" normalizeH="0" baseline="0" dirty="0" smtClean="0">
              <a:ln>
                <a:noFill/>
              </a:ln>
              <a:solidFill>
                <a:srgbClr val="FFC000"/>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tab pos="142875" algn="r"/>
                <a:tab pos="257175" algn="r"/>
              </a:tabLst>
            </a:pPr>
            <a:r>
              <a:rPr kumimoji="0" lang="ar-SA" sz="2400" b="1" i="0" u="none" strike="noStrike" cap="none" normalizeH="0" baseline="0" dirty="0" smtClean="0">
                <a:ln>
                  <a:noFill/>
                </a:ln>
                <a:solidFill>
                  <a:srgbClr val="FFC000"/>
                </a:solidFill>
                <a:effectLst/>
                <a:latin typeface="Simplified Arabic" pitchFamily="18" charset="-78"/>
                <a:ea typeface="Calibri" pitchFamily="34" charset="0"/>
                <a:cs typeface="Simplified Arabic" pitchFamily="18" charset="-78"/>
              </a:rPr>
              <a:t>أن ينتبه المشرف التربوي والمعلمون الى </a:t>
            </a:r>
            <a:r>
              <a:rPr kumimoji="0" lang="ar-SA" sz="2400" b="1" i="0" u="none" strike="noStrike" cap="none" normalizeH="0" baseline="0" dirty="0" err="1" smtClean="0">
                <a:ln>
                  <a:noFill/>
                </a:ln>
                <a:solidFill>
                  <a:srgbClr val="FFC000"/>
                </a:solidFill>
                <a:effectLst/>
                <a:latin typeface="Simplified Arabic" pitchFamily="18" charset="-78"/>
                <a:ea typeface="Calibri" pitchFamily="34" charset="0"/>
                <a:cs typeface="Simplified Arabic" pitchFamily="18" charset="-78"/>
              </a:rPr>
              <a:t>ضروره</a:t>
            </a:r>
            <a:r>
              <a:rPr kumimoji="0" lang="ar-SA" sz="2400" b="1" i="0" u="none" strike="noStrike" cap="none" normalizeH="0" baseline="0" dirty="0" smtClean="0">
                <a:ln>
                  <a:noFill/>
                </a:ln>
                <a:solidFill>
                  <a:srgbClr val="FFC000"/>
                </a:solidFill>
                <a:effectLst/>
                <a:latin typeface="Simplified Arabic" pitchFamily="18" charset="-78"/>
                <a:ea typeface="Calibri" pitchFamily="34" charset="0"/>
                <a:cs typeface="Simplified Arabic" pitchFamily="18" charset="-78"/>
              </a:rPr>
              <a:t> مراعاة الفروق في الظروف البيئية المحيطة تجنباً للتقليد الأعمى </a:t>
            </a:r>
            <a:endParaRPr kumimoji="0" lang="ar-SA" sz="2400" b="1" i="0" u="none" strike="noStrike" cap="none" normalizeH="0" baseline="0" dirty="0" smtClean="0">
              <a:ln>
                <a:noFill/>
              </a:ln>
              <a:solidFill>
                <a:srgbClr val="FFC000"/>
              </a:solidFill>
              <a:effectLst/>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صورة 3" descr="boardofdirectors.jpg"/>
          <p:cNvPicPr>
            <a:picLocks noChangeAspect="1"/>
          </p:cNvPicPr>
          <p:nvPr/>
        </p:nvPicPr>
        <p:blipFill>
          <a:blip r:embed="rId2" cstate="print">
            <a:lum bright="97000"/>
          </a:blip>
          <a:stretch>
            <a:fillRect/>
          </a:stretch>
        </p:blipFill>
        <p:spPr>
          <a:xfrm>
            <a:off x="0" y="0"/>
            <a:ext cx="9144000" cy="6858000"/>
          </a:xfrm>
          <a:prstGeom prst="rect">
            <a:avLst/>
          </a:prstGeom>
        </p:spPr>
      </p:pic>
      <p:sp>
        <p:nvSpPr>
          <p:cNvPr id="34817" name="Rectangle 1"/>
          <p:cNvSpPr>
            <a:spLocks noChangeArrowheads="1"/>
          </p:cNvSpPr>
          <p:nvPr/>
        </p:nvSpPr>
        <p:spPr bwMode="auto">
          <a:xfrm>
            <a:off x="323528" y="188640"/>
            <a:ext cx="8568952"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142875" algn="r"/>
                <a:tab pos="257175" algn="r"/>
              </a:tabLst>
            </a:pPr>
            <a:r>
              <a:rPr kumimoji="0" lang="ar-SA" sz="2400" b="1" i="0" u="none" strike="noStrike" cap="none" normalizeH="0" baseline="0" dirty="0" smtClean="0">
                <a:ln>
                  <a:noFill/>
                </a:ln>
                <a:solidFill>
                  <a:srgbClr val="FF0000"/>
                </a:solidFill>
                <a:effectLst/>
                <a:latin typeface="AL-Mateen"/>
                <a:ea typeface="Calibri" pitchFamily="34" charset="0"/>
                <a:cs typeface="Arial" pitchFamily="34" charset="0"/>
              </a:rPr>
              <a:t>ثانيا:الجهات المعنية </a:t>
            </a:r>
            <a:r>
              <a:rPr kumimoji="0" lang="ar-SA" sz="2400" b="1" i="0" u="none" strike="noStrike" cap="none" normalizeH="0" baseline="0" dirty="0" err="1" smtClean="0">
                <a:ln>
                  <a:noFill/>
                </a:ln>
                <a:solidFill>
                  <a:srgbClr val="FF0000"/>
                </a:solidFill>
                <a:effectLst/>
                <a:latin typeface="AL-Mateen"/>
                <a:ea typeface="Calibri" pitchFamily="34" charset="0"/>
                <a:cs typeface="Arial" pitchFamily="34" charset="0"/>
              </a:rPr>
              <a:t>بالاشراف</a:t>
            </a:r>
            <a:r>
              <a:rPr kumimoji="0" lang="ar-SA" sz="2400" b="1" i="0" u="none" strike="noStrike" cap="none" normalizeH="0" baseline="0" dirty="0" smtClean="0">
                <a:ln>
                  <a:noFill/>
                </a:ln>
                <a:solidFill>
                  <a:srgbClr val="FF0000"/>
                </a:solidFill>
                <a:effectLst/>
                <a:latin typeface="AL-Mateen"/>
                <a:ea typeface="Calibri" pitchFamily="34" charset="0"/>
                <a:cs typeface="Arial" pitchFamily="34" charset="0"/>
              </a:rPr>
              <a:t> على تعليم </a:t>
            </a:r>
            <a:r>
              <a:rPr kumimoji="0" lang="ar-SA" sz="2400" b="1" i="0" u="none" strike="noStrike" cap="none" normalizeH="0" baseline="0" dirty="0" err="1" smtClean="0">
                <a:ln>
                  <a:noFill/>
                </a:ln>
                <a:solidFill>
                  <a:srgbClr val="FF0000"/>
                </a:solidFill>
                <a:effectLst/>
                <a:latin typeface="AL-Mateen"/>
                <a:ea typeface="Calibri" pitchFamily="34" charset="0"/>
                <a:cs typeface="Arial" pitchFamily="34" charset="0"/>
              </a:rPr>
              <a:t>وتاهيل</a:t>
            </a:r>
            <a:r>
              <a:rPr kumimoji="0" lang="ar-SA" sz="2400" b="1" i="0" u="none" strike="noStrike" cap="none" normalizeH="0" baseline="0" dirty="0" smtClean="0">
                <a:ln>
                  <a:noFill/>
                </a:ln>
                <a:solidFill>
                  <a:srgbClr val="FF0000"/>
                </a:solidFill>
                <a:effectLst/>
                <a:latin typeface="AL-Mateen"/>
                <a:ea typeface="Calibri" pitchFamily="34" charset="0"/>
                <a:cs typeface="Arial" pitchFamily="34" charset="0"/>
              </a:rPr>
              <a:t> </a:t>
            </a:r>
            <a:r>
              <a:rPr kumimoji="0" lang="ar-SA" sz="2400" b="1" i="0" u="none" strike="noStrike" cap="none" normalizeH="0" baseline="0" dirty="0" err="1" smtClean="0">
                <a:ln>
                  <a:noFill/>
                </a:ln>
                <a:solidFill>
                  <a:srgbClr val="FF0000"/>
                </a:solidFill>
                <a:effectLst/>
                <a:latin typeface="AL-Mateen"/>
                <a:ea typeface="Calibri" pitchFamily="34" charset="0"/>
                <a:cs typeface="Arial" pitchFamily="34" charset="0"/>
              </a:rPr>
              <a:t>المعوقين:</a:t>
            </a:r>
            <a:endParaRPr kumimoji="0" lang="ar-SA" sz="2400" b="1" i="0" u="none" strike="noStrike" cap="none" normalizeH="0" baseline="0" dirty="0" smtClean="0">
              <a:ln>
                <a:noFill/>
              </a:ln>
              <a:solidFill>
                <a:srgbClr val="FF0000"/>
              </a:solidFill>
              <a:effectLst/>
              <a:latin typeface="AL-Mateen"/>
              <a:ea typeface="Calibri" pitchFamily="34" charset="0"/>
              <a:cs typeface="Arial" pitchFamily="34" charset="0"/>
            </a:endParaRPr>
          </a:p>
          <a:p>
            <a:pPr marL="0" marR="0" lvl="0" indent="0" algn="justLow" defTabSz="914400" rtl="1" eaLnBrk="1" fontAlgn="base" latinLnBrk="0" hangingPunct="1">
              <a:lnSpc>
                <a:spcPct val="100000"/>
              </a:lnSpc>
              <a:spcBef>
                <a:spcPct val="0"/>
              </a:spcBef>
              <a:spcAft>
                <a:spcPct val="0"/>
              </a:spcAft>
              <a:buClrTx/>
              <a:buSzTx/>
              <a:buFontTx/>
              <a:buNone/>
              <a:tabLst>
                <a:tab pos="142875" algn="r"/>
                <a:tab pos="257175" algn="r"/>
              </a:tabLst>
            </a:pPr>
            <a:endParaRPr kumimoji="0" lang="en-US" sz="2400" b="1"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لضمان سلامة البرامج المعده لخدمات المعوقين من حيث الكيف سعيا إلى تحقيق شمول تلك البرامج لكافة الخدمات المناسبة لكل اعاقة فقد عنيت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بالاشراف</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على خدمات المعوقين ثلاث جهات حكومية,كل جهة اختصت بنوع من تلك الخدمات على النحو التالي: وزارة</a:t>
            </a:r>
            <a:r>
              <a:rPr kumimoji="0" lang="ar-SA" sz="2400" b="0" i="0" u="none" strike="noStrike" cap="none" normalizeH="0" dirty="0" smtClean="0">
                <a:ln>
                  <a:noFill/>
                </a:ln>
                <a:solidFill>
                  <a:schemeClr val="tx1"/>
                </a:solidFill>
                <a:effectLst/>
                <a:latin typeface="Simplified Arabic" pitchFamily="18" charset="-78"/>
                <a:ea typeface="Calibri" pitchFamily="34" charset="0"/>
                <a:cs typeface="Simplified Arabic" pitchFamily="18" charset="-78"/>
              </a:rPr>
              <a:t> التربية والتعليم        وزارة العمل والشؤون الاجتماعية         وزارة الصحة</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زائد 5"/>
          <p:cNvSpPr/>
          <p:nvPr/>
        </p:nvSpPr>
        <p:spPr>
          <a:xfrm>
            <a:off x="5724128" y="2060848"/>
            <a:ext cx="576064" cy="432048"/>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زائد 6"/>
          <p:cNvSpPr/>
          <p:nvPr/>
        </p:nvSpPr>
        <p:spPr>
          <a:xfrm>
            <a:off x="1907704" y="2060848"/>
            <a:ext cx="576064" cy="432048"/>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34818" name="Rectangle 2"/>
          <p:cNvSpPr>
            <a:spLocks noChangeArrowheads="1"/>
          </p:cNvSpPr>
          <p:nvPr/>
        </p:nvSpPr>
        <p:spPr bwMode="auto">
          <a:xfrm>
            <a:off x="251520" y="2564904"/>
            <a:ext cx="864096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142875" algn="r"/>
                <a:tab pos="257175" algn="r"/>
              </a:tabLst>
            </a:pPr>
            <a:r>
              <a:rPr kumimoji="0" lang="ar-SA" sz="2400" b="1" i="0" u="none" strike="noStrike" cap="none" normalizeH="0" baseline="0" dirty="0" smtClean="0">
                <a:ln>
                  <a:noFill/>
                </a:ln>
                <a:solidFill>
                  <a:srgbClr val="FF0000"/>
                </a:solidFill>
                <a:effectLst/>
                <a:latin typeface="AL-Mateen"/>
                <a:ea typeface="Calibri" pitchFamily="34" charset="0"/>
                <a:cs typeface="Arial" pitchFamily="34" charset="0"/>
              </a:rPr>
              <a:t>ثالثا:أسس الاشراف التربوي:</a:t>
            </a:r>
            <a:endParaRPr kumimoji="0" lang="en-US" sz="2400" b="1"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يرتكز الاشراف التربوي الحديث على مجموعة من الاسس والمبادئ الفلسفية والاجتماعية والنفسية يمكن توضيحها فيما يلي:</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142875" algn="r"/>
                <a:tab pos="257175" algn="r"/>
              </a:tabLst>
            </a:pPr>
            <a:r>
              <a:rPr kumimoji="0" lang="ar-SA" sz="2400" b="1" i="0" u="none"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الاسس الفلسفية:</a:t>
            </a:r>
            <a:endParaRPr kumimoji="0" lang="en-US" sz="24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الاشراف التربوي كجانب من جوانب العملية التربوية تستند في تطوره الى الفلسفة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السائده</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في عصره,فعندما كانت الفلسفة تقليدية,فإن الاشراف بطبيعة الحال اتخذ طابعا تقليديا,فاعتمد على اسلوب التفتيش الذي ركز على الشكل دون المضمون,ونظرا للدراسات والبحوث في مجال العلوم الاجتماعية والنفسية فقد حدث تطور كبير في فلسفة الاشراف التربوي,فتحولت عملية الاشراف من تفتيش اعمال المعلمين الى عملية ارشاد وعون لهم,وذلك من اجل تطوير وتحسين ادائهم.</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صورة 3" descr="boardofdirectors.jpg"/>
          <p:cNvPicPr>
            <a:picLocks noChangeAspect="1"/>
          </p:cNvPicPr>
          <p:nvPr/>
        </p:nvPicPr>
        <p:blipFill>
          <a:blip r:embed="rId2" cstate="print">
            <a:lum bright="97000"/>
          </a:blip>
          <a:stretch>
            <a:fillRect/>
          </a:stretch>
        </p:blipFill>
        <p:spPr>
          <a:xfrm>
            <a:off x="0" y="0"/>
            <a:ext cx="9144000" cy="6858000"/>
          </a:xfrm>
          <a:prstGeom prst="rect">
            <a:avLst/>
          </a:prstGeom>
        </p:spPr>
      </p:pic>
      <p:sp>
        <p:nvSpPr>
          <p:cNvPr id="39937" name="Rectangle 1"/>
          <p:cNvSpPr>
            <a:spLocks noChangeArrowheads="1"/>
          </p:cNvSpPr>
          <p:nvPr/>
        </p:nvSpPr>
        <p:spPr bwMode="auto">
          <a:xfrm>
            <a:off x="251520" y="652046"/>
            <a:ext cx="8712968"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tab pos="142875" algn="r"/>
                <a:tab pos="257175" algn="r"/>
              </a:tabLst>
            </a:pPr>
            <a:r>
              <a:rPr kumimoji="0" lang="ar-SA" sz="2400" b="1" i="0" u="none"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الاسس الاجتماعية:</a:t>
            </a:r>
            <a:endParaRPr kumimoji="0" lang="en-US" sz="24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يقوم الاشراف التربوي الحديث على مجموعة من المبادئ الاجتماعية التي يعمل على تطبيقها في تعامله مع المعلمين,ومن هذه </a:t>
            </a: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المبادئ:</a:t>
            </a:r>
            <a:endPar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 typeface="Wingdings" pitchFamily="2" charset="2"/>
              <a:buChar char="ü"/>
              <a:tabLst>
                <a:tab pos="142875" algn="r"/>
                <a:tab pos="257175" algn="r"/>
              </a:tabLst>
            </a:pPr>
            <a:r>
              <a:rPr kumimoji="0" lang="ar-SA" sz="24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إحترام</a:t>
            </a: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شخصية المعلم.</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 typeface="Wingdings" pitchFamily="2" charset="2"/>
              <a:buChar char="ü"/>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تكافؤ الفرص والمساواة بين المعلمين.</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 typeface="Wingdings" pitchFamily="2" charset="2"/>
              <a:buChar char="ü"/>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حرية التعبير عن النفس.</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 typeface="Wingdings" pitchFamily="2" charset="2"/>
              <a:buChar char="ü"/>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التخطيط المشترك.</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 typeface="Wingdings" pitchFamily="2" charset="2"/>
              <a:buChar char="ü"/>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التعاون والمشاركة.</a:t>
            </a:r>
          </a:p>
          <a:p>
            <a:pPr marL="0" marR="0" lvl="0" indent="0" algn="justLow" defTabSz="914400" rtl="1" eaLnBrk="0" fontAlgn="base" latinLnBrk="0" hangingPunct="0">
              <a:lnSpc>
                <a:spcPct val="100000"/>
              </a:lnSpc>
              <a:spcBef>
                <a:spcPct val="0"/>
              </a:spcBef>
              <a:spcAft>
                <a:spcPct val="0"/>
              </a:spcAft>
              <a:buClrTx/>
              <a:buSzTx/>
              <a:buFontTx/>
              <a:buChar char="•"/>
              <a:tabLst>
                <a:tab pos="142875" algn="r"/>
                <a:tab pos="257175" algn="r"/>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142875" algn="r"/>
                <a:tab pos="257175" algn="r"/>
              </a:tabLst>
            </a:pPr>
            <a:r>
              <a:rPr kumimoji="0" lang="ar-SA" sz="2400" b="1" i="0" u="none"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الاسس النفسية:</a:t>
            </a:r>
            <a:endParaRPr kumimoji="0" lang="en-US" sz="24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4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الاشراف التربوي الحديث استفاد الكثير من الدراسات البحثية والنظريات السيكولوجية التي سلطت الضوء على السلوك الانساني وفسرته وفقا لدوافع الافراد والمواقف التي يتعرضون لها,لذلك فان الاشراف التربوي الحديث يراعي الاهتمام بالحاجات النفسية للمعلمين.</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صورة 3" descr="boardofdirectors.jpg"/>
          <p:cNvPicPr>
            <a:picLocks noChangeAspect="1"/>
          </p:cNvPicPr>
          <p:nvPr/>
        </p:nvPicPr>
        <p:blipFill>
          <a:blip r:embed="rId2" cstate="print">
            <a:lum bright="97000"/>
          </a:blip>
          <a:stretch>
            <a:fillRect/>
          </a:stretch>
        </p:blipFill>
        <p:spPr>
          <a:xfrm>
            <a:off x="0" y="0"/>
            <a:ext cx="9144000" cy="6858000"/>
          </a:xfrm>
          <a:prstGeom prst="rect">
            <a:avLst/>
          </a:prstGeom>
        </p:spPr>
      </p:pic>
      <p:sp>
        <p:nvSpPr>
          <p:cNvPr id="5" name="مستطيل 4"/>
          <p:cNvSpPr/>
          <p:nvPr/>
        </p:nvSpPr>
        <p:spPr>
          <a:xfrm>
            <a:off x="611560" y="476672"/>
            <a:ext cx="7992888" cy="5693866"/>
          </a:xfrm>
          <a:prstGeom prst="rect">
            <a:avLst/>
          </a:prstGeom>
        </p:spPr>
        <p:txBody>
          <a:bodyPr wrap="square">
            <a:spAutoFit/>
          </a:bodyPr>
          <a:lstStyle/>
          <a:p>
            <a:pPr lvl="0" algn="justLow" eaLnBrk="0" fontAlgn="base" hangingPunct="0">
              <a:spcBef>
                <a:spcPct val="0"/>
              </a:spcBef>
              <a:spcAft>
                <a:spcPct val="0"/>
              </a:spcAft>
              <a:tabLst>
                <a:tab pos="142875" algn="r"/>
                <a:tab pos="257175" algn="r"/>
              </a:tabLst>
            </a:pPr>
            <a:r>
              <a:rPr kumimoji="0" lang="ar-SA" sz="2800" b="1" i="0" u="none" strike="noStrike" cap="none" normalizeH="0" baseline="0" dirty="0" smtClean="0">
                <a:ln>
                  <a:noFill/>
                </a:ln>
                <a:solidFill>
                  <a:srgbClr val="FF0000"/>
                </a:solidFill>
                <a:effectLst/>
                <a:latin typeface="AL-Mateen"/>
                <a:ea typeface="Calibri" pitchFamily="34" charset="0"/>
                <a:cs typeface="Arial" pitchFamily="34" charset="0"/>
              </a:rPr>
              <a:t>رابعا:أهم مبادئ الاشراف </a:t>
            </a:r>
            <a:r>
              <a:rPr kumimoji="0" lang="ar-SA" sz="2800" b="1" i="0" u="none" strike="noStrike" cap="none" normalizeH="0" baseline="0" dirty="0" err="1" smtClean="0">
                <a:ln>
                  <a:noFill/>
                </a:ln>
                <a:solidFill>
                  <a:srgbClr val="FF0000"/>
                </a:solidFill>
                <a:effectLst/>
                <a:latin typeface="AL-Mateen"/>
                <a:ea typeface="Calibri" pitchFamily="34" charset="0"/>
                <a:cs typeface="Arial" pitchFamily="34" charset="0"/>
              </a:rPr>
              <a:t>التربوي:</a:t>
            </a:r>
            <a:endParaRPr kumimoji="0" lang="ar-SA" sz="2800" b="1" i="0" u="none" strike="noStrike" cap="none" normalizeH="0" baseline="0" dirty="0" smtClean="0">
              <a:ln>
                <a:noFill/>
              </a:ln>
              <a:solidFill>
                <a:srgbClr val="FF0000"/>
              </a:solidFill>
              <a:effectLst/>
              <a:latin typeface="AL-Mateen"/>
              <a:ea typeface="Calibri" pitchFamily="34" charset="0"/>
              <a:cs typeface="Arial" pitchFamily="34" charset="0"/>
            </a:endParaRPr>
          </a:p>
          <a:p>
            <a:pPr lvl="0" algn="justLow" eaLnBrk="0" fontAlgn="base" hangingPunct="0">
              <a:spcBef>
                <a:spcPct val="0"/>
              </a:spcBef>
              <a:spcAft>
                <a:spcPct val="0"/>
              </a:spcAft>
              <a:tabLst>
                <a:tab pos="142875" algn="r"/>
                <a:tab pos="257175" algn="r"/>
              </a:tabLst>
            </a:pPr>
            <a:endParaRPr kumimoji="0" lang="en-US" sz="2800" b="1" i="0" u="none" strike="noStrike" cap="none" normalizeH="0" baseline="0" dirty="0" smtClean="0">
              <a:ln>
                <a:noFill/>
              </a:ln>
              <a:solidFill>
                <a:srgbClr val="FF0000"/>
              </a:solidFill>
              <a:effectLst/>
              <a:latin typeface="Arial" pitchFamily="34" charset="0"/>
              <a:cs typeface="Arial" pitchFamily="34" charset="0"/>
            </a:endParaRPr>
          </a:p>
          <a:p>
            <a:pPr lvl="0" algn="justLow" eaLnBrk="0" fontAlgn="base" hangingPunct="0">
              <a:spcBef>
                <a:spcPct val="0"/>
              </a:spcBef>
              <a:spcAft>
                <a:spcPct val="0"/>
              </a:spcAft>
              <a:buFontTx/>
              <a:buChar char="•"/>
              <a:tabLst>
                <a:tab pos="142875" algn="r"/>
                <a:tab pos="257175" algn="r"/>
              </a:tabLst>
            </a:pPr>
            <a:r>
              <a:rPr kumimoji="0" lang="ar-SA" sz="2800" b="0" i="0" u="none"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وحدة الآمر:</a:t>
            </a:r>
            <a:endParaRPr kumimoji="0" lang="en-US" sz="2800" b="0" i="0" u="none" strike="noStrike" cap="none" normalizeH="0" baseline="0" dirty="0" smtClean="0">
              <a:ln>
                <a:noFill/>
              </a:ln>
              <a:solidFill>
                <a:schemeClr val="accent1"/>
              </a:solidFill>
              <a:effectLst/>
              <a:latin typeface="Arial" pitchFamily="34" charset="0"/>
              <a:cs typeface="Arial" pitchFamily="34" charset="0"/>
            </a:endParaRPr>
          </a:p>
          <a:p>
            <a:pPr lvl="0" algn="justLow" eaLnBrk="0" fontAlgn="base" hangingPunct="0">
              <a:spcBef>
                <a:spcPct val="0"/>
              </a:spcBef>
              <a:spcAft>
                <a:spcPct val="0"/>
              </a:spcAft>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يكون التوجيه أبسط إذ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ماتلقى</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الاشخاص الاوامر من رئيس واحد يكونون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مسؤلين</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امامه.</a:t>
            </a:r>
          </a:p>
          <a:p>
            <a:pPr lvl="0" algn="justLow" eaLnBrk="0" fontAlgn="base" hangingPunct="0">
              <a:spcBef>
                <a:spcPct val="0"/>
              </a:spcBef>
              <a:spcAft>
                <a:spcPct val="0"/>
              </a:spcAft>
              <a:tabLst>
                <a:tab pos="142875" algn="r"/>
                <a:tab pos="257175" algn="r"/>
              </a:tabLst>
            </a:pP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buFontTx/>
              <a:buChar char="•"/>
              <a:tabLst>
                <a:tab pos="142875" algn="r"/>
                <a:tab pos="257175" algn="r"/>
              </a:tabLst>
            </a:pPr>
            <a:r>
              <a:rPr kumimoji="0" lang="ar-SA" sz="2800" b="0" i="0" u="none"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الاشراف المباشر:</a:t>
            </a:r>
            <a:endParaRPr kumimoji="0" lang="en-US" sz="2800" b="0" i="0" u="none" strike="noStrike" cap="none" normalizeH="0" baseline="0" dirty="0" smtClean="0">
              <a:ln>
                <a:noFill/>
              </a:ln>
              <a:solidFill>
                <a:schemeClr val="accent1"/>
              </a:solidFill>
              <a:effectLst/>
              <a:latin typeface="Arial" pitchFamily="34" charset="0"/>
              <a:cs typeface="Arial" pitchFamily="34" charset="0"/>
            </a:endParaRPr>
          </a:p>
          <a:p>
            <a:pPr lvl="0" algn="justLow" eaLnBrk="0" fontAlgn="base" hangingPunct="0">
              <a:spcBef>
                <a:spcPct val="0"/>
              </a:spcBef>
              <a:spcAft>
                <a:spcPct val="0"/>
              </a:spcAft>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إذ يتطلب التوجيه الفعال ان يقوم المدير بالاتصال الشخصي المباشر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بالمرؤسين.</a:t>
            </a:r>
            <a:endPar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endParaRPr>
          </a:p>
          <a:p>
            <a:pPr lvl="0" algn="justLow" eaLnBrk="0" fontAlgn="base" hangingPunct="0">
              <a:spcBef>
                <a:spcPct val="0"/>
              </a:spcBef>
              <a:spcAft>
                <a:spcPct val="0"/>
              </a:spcAft>
              <a:tabLst>
                <a:tab pos="142875" algn="r"/>
                <a:tab pos="257175" algn="r"/>
              </a:tabLst>
            </a:pP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lvl="0" algn="justLow" eaLnBrk="0" fontAlgn="base" hangingPunct="0">
              <a:spcBef>
                <a:spcPct val="0"/>
              </a:spcBef>
              <a:spcAft>
                <a:spcPct val="0"/>
              </a:spcAft>
              <a:buFontTx/>
              <a:buChar char="•"/>
              <a:tabLst>
                <a:tab pos="142875" algn="r"/>
                <a:tab pos="257175" algn="r"/>
              </a:tabLst>
            </a:pPr>
            <a:r>
              <a:rPr kumimoji="0" lang="ar-SA" sz="2800" b="0" i="0" u="none" strike="noStrike" cap="none" normalizeH="0" baseline="0" dirty="0" err="1" smtClean="0">
                <a:ln>
                  <a:noFill/>
                </a:ln>
                <a:solidFill>
                  <a:schemeClr val="accent1"/>
                </a:solidFill>
                <a:effectLst/>
                <a:latin typeface="Simplified Arabic" pitchFamily="18" charset="-78"/>
                <a:ea typeface="Calibri" pitchFamily="34" charset="0"/>
                <a:cs typeface="Simplified Arabic" pitchFamily="18" charset="-78"/>
              </a:rPr>
              <a:t>إختيار</a:t>
            </a:r>
            <a:r>
              <a:rPr kumimoji="0" lang="ar-SA" sz="2800" b="0" i="0" u="none"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 الاسلوب:</a:t>
            </a:r>
            <a:endParaRPr kumimoji="0" lang="en-US" sz="2800" b="0" i="0" u="none" strike="noStrike" cap="none" normalizeH="0" baseline="0" dirty="0" smtClean="0">
              <a:ln>
                <a:noFill/>
              </a:ln>
              <a:solidFill>
                <a:schemeClr val="accent1"/>
              </a:solidFill>
              <a:effectLst/>
              <a:latin typeface="Arial" pitchFamily="34" charset="0"/>
              <a:cs typeface="Arial" pitchFamily="34" charset="0"/>
            </a:endParaRPr>
          </a:p>
          <a:p>
            <a:pPr lvl="0" algn="justLow" eaLnBrk="0" fontAlgn="base" hangingPunct="0">
              <a:spcBef>
                <a:spcPct val="0"/>
              </a:spcBef>
              <a:spcAft>
                <a:spcPct val="0"/>
              </a:spcAft>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من الواجب أن يختار المشرف اسلوب التوجيه المناسب للشخص الذي يشرف عليه وللعمل المطلوب تحقيقه.</a:t>
            </a:r>
            <a:endParaRPr kumimoji="0" lang="ar-SA"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صورة 3" descr="boardofdirectors.jpg"/>
          <p:cNvPicPr>
            <a:picLocks noChangeAspect="1"/>
          </p:cNvPicPr>
          <p:nvPr/>
        </p:nvPicPr>
        <p:blipFill>
          <a:blip r:embed="rId2" cstate="print">
            <a:lum bright="97000"/>
          </a:blip>
          <a:stretch>
            <a:fillRect/>
          </a:stretch>
        </p:blipFill>
        <p:spPr>
          <a:xfrm>
            <a:off x="0" y="0"/>
            <a:ext cx="9144000" cy="6858000"/>
          </a:xfrm>
          <a:prstGeom prst="rect">
            <a:avLst/>
          </a:prstGeom>
        </p:spPr>
      </p:pic>
      <p:sp>
        <p:nvSpPr>
          <p:cNvPr id="19457" name="Rectangle 1"/>
          <p:cNvSpPr>
            <a:spLocks noChangeArrowheads="1"/>
          </p:cNvSpPr>
          <p:nvPr/>
        </p:nvSpPr>
        <p:spPr bwMode="auto">
          <a:xfrm>
            <a:off x="467544" y="765866"/>
            <a:ext cx="8496944"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142875" algn="r"/>
                <a:tab pos="257175" algn="r"/>
              </a:tabLst>
            </a:pPr>
            <a:r>
              <a:rPr kumimoji="0" lang="ar-SA" sz="2800" b="1" i="0" u="sng"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ولكن هناك ضوابط يجب توفرها ومراعاتها عند </a:t>
            </a:r>
            <a:r>
              <a:rPr kumimoji="0" lang="ar-SA" sz="2800" b="1" i="0" u="sng" strike="noStrike" cap="none" normalizeH="0" baseline="0" dirty="0" err="1" smtClean="0">
                <a:ln>
                  <a:noFill/>
                </a:ln>
                <a:solidFill>
                  <a:schemeClr val="accent1"/>
                </a:solidFill>
                <a:effectLst/>
                <a:latin typeface="Simplified Arabic" pitchFamily="18" charset="-78"/>
                <a:ea typeface="Calibri" pitchFamily="34" charset="0"/>
                <a:cs typeface="Simplified Arabic" pitchFamily="18" charset="-78"/>
              </a:rPr>
              <a:t>إستخدام</a:t>
            </a:r>
            <a:r>
              <a:rPr kumimoji="0" lang="ar-SA" sz="2800" b="1" i="0" u="sng"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 أي أسلوب إشرافي,ومن بين هذه </a:t>
            </a:r>
            <a:r>
              <a:rPr kumimoji="0" lang="ar-SA" sz="2800" b="1" i="0" u="sng" strike="noStrike" cap="none" normalizeH="0" baseline="0" dirty="0" err="1" smtClean="0">
                <a:ln>
                  <a:noFill/>
                </a:ln>
                <a:solidFill>
                  <a:schemeClr val="accent1"/>
                </a:solidFill>
                <a:effectLst/>
                <a:latin typeface="Simplified Arabic" pitchFamily="18" charset="-78"/>
                <a:ea typeface="Calibri" pitchFamily="34" charset="0"/>
                <a:cs typeface="Simplified Arabic" pitchFamily="18" charset="-78"/>
              </a:rPr>
              <a:t>الضوابط:</a:t>
            </a:r>
            <a:endParaRPr kumimoji="0" lang="ar-SA" sz="2800" b="1" i="0" u="sng"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endParaRPr>
          </a:p>
          <a:p>
            <a:pPr marL="0" marR="0" lvl="0" indent="0" algn="justLow" defTabSz="914400" rtl="1" eaLnBrk="1" fontAlgn="base" latinLnBrk="0" hangingPunct="1">
              <a:lnSpc>
                <a:spcPct val="100000"/>
              </a:lnSpc>
              <a:spcBef>
                <a:spcPct val="0"/>
              </a:spcBef>
              <a:spcAft>
                <a:spcPct val="0"/>
              </a:spcAft>
              <a:buClrTx/>
              <a:buSzTx/>
              <a:buFontTx/>
              <a:buNone/>
              <a:tabLst>
                <a:tab pos="142875" algn="r"/>
                <a:tab pos="257175" algn="r"/>
              </a:tabLst>
            </a:pPr>
            <a:endParaRPr lang="ar-SA" sz="2800" b="1" u="sng" dirty="0">
              <a:solidFill>
                <a:schemeClr val="accent1"/>
              </a:solidFill>
              <a:latin typeface="Simplified Arabic" pitchFamily="18" charset="-78"/>
              <a:cs typeface="Simplified Arabic" pitchFamily="18" charset="-78"/>
            </a:endParaRPr>
          </a:p>
          <a:p>
            <a:pPr marL="0" marR="0" lvl="0" indent="0" algn="justLow" defTabSz="914400" rtl="1" eaLnBrk="1" fontAlgn="base" latinLnBrk="0" hangingPunct="1">
              <a:lnSpc>
                <a:spcPct val="100000"/>
              </a:lnSpc>
              <a:spcBef>
                <a:spcPct val="0"/>
              </a:spcBef>
              <a:spcAft>
                <a:spcPct val="0"/>
              </a:spcAft>
              <a:buClrTx/>
              <a:buSzTx/>
              <a:buFontTx/>
              <a:buNone/>
              <a:tabLst>
                <a:tab pos="142875" algn="r"/>
                <a:tab pos="257175" algn="r"/>
              </a:tabLst>
            </a:pPr>
            <a:endParaRPr kumimoji="0" lang="en-US" sz="2800" b="1" i="0" u="sng"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(أ) مناسبة الأسلوب الإشرافي للهدف المراد تحقيقه.</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(ب) أن يلبي الأسلوب الإشرافي حاجة هامة لدى المعلمين.</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(ج) أن يتناسب الأسلوب الإشرافي مع نوعية المعلمين.</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(د)أن يلقى الأسلوب الإشرافي قبولا من المعلمين.</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(ه) أن يراعي الأسلوب الإشرافي المراد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إستخدامه</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ظروف المعلمين الخاصة والشخصية.</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(و) أن يكون الأسلوب الإشرافي المراد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إستخدامه</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قابلا للملاحظة والتقويم.</a:t>
            </a:r>
            <a:endParaRPr kumimoji="0" lang="ar-SA"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صورة 3" descr="boardofdirectors.jpg"/>
          <p:cNvPicPr>
            <a:picLocks noChangeAspect="1"/>
          </p:cNvPicPr>
          <p:nvPr/>
        </p:nvPicPr>
        <p:blipFill>
          <a:blip r:embed="rId2" cstate="print">
            <a:lum bright="97000"/>
          </a:blip>
          <a:stretch>
            <a:fillRect/>
          </a:stretch>
        </p:blipFill>
        <p:spPr>
          <a:xfrm>
            <a:off x="0" y="0"/>
            <a:ext cx="9144000" cy="6858000"/>
          </a:xfrm>
          <a:prstGeom prst="rect">
            <a:avLst/>
          </a:prstGeom>
        </p:spPr>
      </p:pic>
      <p:sp>
        <p:nvSpPr>
          <p:cNvPr id="18434" name="Rectangle 2"/>
          <p:cNvSpPr>
            <a:spLocks noChangeArrowheads="1"/>
          </p:cNvSpPr>
          <p:nvPr/>
        </p:nvSpPr>
        <p:spPr bwMode="auto">
          <a:xfrm>
            <a:off x="395536" y="5715"/>
            <a:ext cx="8496944" cy="65556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1" eaLnBrk="1" fontAlgn="base" latinLnBrk="0" hangingPunct="1">
              <a:lnSpc>
                <a:spcPct val="100000"/>
              </a:lnSpc>
              <a:spcBef>
                <a:spcPct val="0"/>
              </a:spcBef>
              <a:spcAft>
                <a:spcPct val="0"/>
              </a:spcAft>
              <a:buClrTx/>
              <a:buSzTx/>
              <a:buFontTx/>
              <a:buNone/>
              <a:tabLst>
                <a:tab pos="142875" algn="r"/>
                <a:tab pos="257175" algn="r"/>
              </a:tabLst>
            </a:pPr>
            <a:r>
              <a:rPr kumimoji="0" lang="ar-SA" sz="2400" b="1" i="0" u="sng"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ويمكن عرض أساليب الإشراف </a:t>
            </a:r>
            <a:r>
              <a:rPr kumimoji="0" lang="ar-SA" sz="2400" b="1" i="0" u="sng" strike="noStrike" cap="none" normalizeH="0" baseline="0" dirty="0" err="1" smtClean="0">
                <a:ln>
                  <a:noFill/>
                </a:ln>
                <a:solidFill>
                  <a:schemeClr val="accent1"/>
                </a:solidFill>
                <a:effectLst/>
                <a:latin typeface="Simplified Arabic" pitchFamily="18" charset="-78"/>
                <a:ea typeface="Calibri" pitchFamily="34" charset="0"/>
                <a:cs typeface="Simplified Arabic" pitchFamily="18" charset="-78"/>
              </a:rPr>
              <a:t>التربوي </a:t>
            </a:r>
            <a:r>
              <a:rPr kumimoji="0" lang="ar-SA" sz="2400" b="1" i="0" u="sng"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 بشيء من </a:t>
            </a:r>
            <a:r>
              <a:rPr kumimoji="0" lang="ar-SA" sz="2400" b="1" i="0" u="sng" strike="noStrike" cap="none" normalizeH="0" baseline="0" dirty="0" err="1" smtClean="0">
                <a:ln>
                  <a:noFill/>
                </a:ln>
                <a:solidFill>
                  <a:schemeClr val="accent1"/>
                </a:solidFill>
                <a:effectLst/>
                <a:latin typeface="Simplified Arabic" pitchFamily="18" charset="-78"/>
                <a:ea typeface="Calibri" pitchFamily="34" charset="0"/>
                <a:cs typeface="Simplified Arabic" pitchFamily="18" charset="-78"/>
              </a:rPr>
              <a:t>التفصيل </a:t>
            </a:r>
            <a:r>
              <a:rPr kumimoji="0" lang="ar-SA" sz="2400" b="1" i="0" u="sng"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 على النحو التالي:</a:t>
            </a:r>
            <a:endParaRPr kumimoji="0" lang="en-US" sz="2400" b="1" i="0" u="sng" strike="noStrike" cap="none" normalizeH="0" baseline="0" dirty="0" smtClean="0">
              <a:ln>
                <a:noFill/>
              </a:ln>
              <a:solidFill>
                <a:schemeClr val="accent1"/>
              </a:solidFill>
              <a:effectLst/>
              <a:latin typeface="Arial"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400" b="1" i="0" u="none" strike="noStrike" cap="none" normalizeH="0" baseline="0" dirty="0" err="1" smtClean="0">
                <a:ln>
                  <a:noFill/>
                </a:ln>
                <a:solidFill>
                  <a:srgbClr val="FF0000"/>
                </a:solidFill>
                <a:effectLst/>
                <a:latin typeface="AL-Mateen"/>
                <a:ea typeface="Calibri" pitchFamily="34" charset="0"/>
                <a:cs typeface="Arial" pitchFamily="34" charset="0"/>
              </a:rPr>
              <a:t>الأول </a:t>
            </a:r>
            <a:r>
              <a:rPr kumimoji="0" lang="ar-SA" sz="2400" b="1" i="0" u="none" strike="noStrike" cap="none" normalizeH="0" baseline="0" dirty="0" smtClean="0">
                <a:ln>
                  <a:noFill/>
                </a:ln>
                <a:solidFill>
                  <a:srgbClr val="FF0000"/>
                </a:solidFill>
                <a:effectLst/>
                <a:latin typeface="AL-Mateen"/>
                <a:ea typeface="Calibri" pitchFamily="34" charset="0"/>
                <a:cs typeface="Arial" pitchFamily="34" charset="0"/>
              </a:rPr>
              <a:t>: الزيارات </a:t>
            </a:r>
            <a:r>
              <a:rPr kumimoji="0" lang="ar-SA" sz="2400" b="1" i="0" u="none" strike="noStrike" cap="none" normalizeH="0" baseline="0" dirty="0" err="1" smtClean="0">
                <a:ln>
                  <a:noFill/>
                </a:ln>
                <a:solidFill>
                  <a:srgbClr val="FF0000"/>
                </a:solidFill>
                <a:effectLst/>
                <a:latin typeface="AL-Mateen"/>
                <a:ea typeface="Calibri" pitchFamily="34" charset="0"/>
                <a:cs typeface="Arial" pitchFamily="34" charset="0"/>
              </a:rPr>
              <a:t>المدرسية:</a:t>
            </a:r>
            <a:endParaRPr kumimoji="0" lang="ar-SA" sz="2400" b="1" i="0" u="none" strike="noStrike" cap="none" normalizeH="0" baseline="0" dirty="0" smtClean="0">
              <a:ln>
                <a:noFill/>
              </a:ln>
              <a:solidFill>
                <a:srgbClr val="FF0000"/>
              </a:solidFill>
              <a:effectLst/>
              <a:latin typeface="AL-Mateen"/>
              <a:ea typeface="Calibri" pitchFamily="34" charset="0"/>
              <a:cs typeface="Arial" pitchFamily="34" charset="0"/>
            </a:endParaRPr>
          </a:p>
          <a:p>
            <a:pPr marL="0" marR="0" lvl="0" indent="0" defTabSz="914400" rtl="1" eaLnBrk="0" fontAlgn="base" latinLnBrk="0" hangingPunct="0">
              <a:lnSpc>
                <a:spcPct val="100000"/>
              </a:lnSpc>
              <a:spcBef>
                <a:spcPct val="0"/>
              </a:spcBef>
              <a:spcAft>
                <a:spcPct val="0"/>
              </a:spcAft>
              <a:buClrTx/>
              <a:buSzTx/>
              <a:buFontTx/>
              <a:buNone/>
              <a:tabLst>
                <a:tab pos="142875" algn="r"/>
                <a:tab pos="257175" algn="r"/>
              </a:tabLst>
            </a:pPr>
            <a:endParaRPr kumimoji="0" lang="en-US" sz="1100" b="1"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وهي أحد الأساليب المستخدمة في الإشراف على المدارس, وتعرف مشكلاتها,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وإحتياجاتها</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,وأنشطتها, وواقعها التربوي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والإجتماعي.</a:t>
            </a:r>
            <a:endPar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endParaRPr>
          </a:p>
          <a:p>
            <a:pPr marL="0" marR="0" lvl="0" indent="0" algn="just"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ذلك أن عدم معرفة المشرف التربوي بما يجري في المدارس يجعل أعماله ونصائحه وهمية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لايمكن</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تطبيقها </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,فكل مدرسة من المدارس لها مشكلاتها,ولا يمكن معالجة هذه المشكلات إلا بالوقوف عليها عن طريق الزيارات الميدانية الفعالة.</a:t>
            </a:r>
          </a:p>
          <a:p>
            <a:pPr marL="0" marR="0" lvl="0" indent="0" algn="just"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وفي هذا الصدد يذكر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رداح</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الخطيبب</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وآخرون(</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1419هـ</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:230) أنه يتحتم على المشرف التربوي أن يخطط لهذه الزيارات بإتباع الخطوات الثلاث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التالية:</a:t>
            </a:r>
            <a:endPar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endParaRPr>
          </a:p>
          <a:p>
            <a:pPr marL="0" marR="0" lvl="0" indent="0" algn="just"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4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1- أن تكون الزيارة وفق خطة عمل مرنة متضمنة للأهداف المراد تحقيقها.</a:t>
            </a:r>
            <a:endParaRPr kumimoji="0" lang="en-US"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4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2- </a:t>
            </a:r>
            <a:r>
              <a:rPr kumimoji="0" lang="ar-SA" sz="2400" b="1"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الإتفاق</a:t>
            </a:r>
            <a:r>
              <a:rPr kumimoji="0" lang="ar-SA" sz="24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على موعد الزيارة مع إدارة المدرسة.</a:t>
            </a:r>
          </a:p>
          <a:p>
            <a:pPr marL="0" marR="0" lvl="0" indent="0" algn="just" defTabSz="914400" eaLnBrk="0" fontAlgn="base" latinLnBrk="0" hangingPunct="0">
              <a:lnSpc>
                <a:spcPct val="100000"/>
              </a:lnSpc>
              <a:spcBef>
                <a:spcPct val="0"/>
              </a:spcBef>
              <a:spcAft>
                <a:spcPct val="0"/>
              </a:spcAft>
              <a:buClrTx/>
              <a:buSzTx/>
              <a:buFontTx/>
              <a:buNone/>
              <a:tabLst>
                <a:tab pos="142875" algn="r"/>
                <a:tab pos="257175" algn="r"/>
              </a:tabLst>
            </a:pPr>
            <a:r>
              <a:rPr kumimoji="0" lang="ar-SA" sz="24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3- الحصول على معلومات كافية عن معلمي المدرسة من مركز الإشراف أو إدارة التعليم بهدف توجيه </a:t>
            </a:r>
            <a:r>
              <a:rPr kumimoji="0" lang="ar-SA" sz="2400" b="1"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الإهتمام</a:t>
            </a:r>
            <a:r>
              <a:rPr kumimoji="0" lang="ar-SA" sz="2400" b="1"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لمن هو أحوج إليه من بين المعلمين.</a:t>
            </a:r>
            <a:r>
              <a:rPr kumimoji="0" lang="en-US" sz="2400" b="1"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صورة 3" descr="boardofdirectors.jpg"/>
          <p:cNvPicPr>
            <a:picLocks noChangeAspect="1"/>
          </p:cNvPicPr>
          <p:nvPr/>
        </p:nvPicPr>
        <p:blipFill>
          <a:blip r:embed="rId2" cstate="print">
            <a:lum bright="97000"/>
          </a:blip>
          <a:stretch>
            <a:fillRect/>
          </a:stretch>
        </p:blipFill>
        <p:spPr>
          <a:xfrm>
            <a:off x="0" y="0"/>
            <a:ext cx="9144000" cy="6858000"/>
          </a:xfrm>
          <a:prstGeom prst="rect">
            <a:avLst/>
          </a:prstGeom>
        </p:spPr>
      </p:pic>
      <p:sp>
        <p:nvSpPr>
          <p:cNvPr id="17409" name="Rectangle 1"/>
          <p:cNvSpPr>
            <a:spLocks noChangeArrowheads="1"/>
          </p:cNvSpPr>
          <p:nvPr/>
        </p:nvSpPr>
        <p:spPr bwMode="auto">
          <a:xfrm>
            <a:off x="179512" y="235764"/>
            <a:ext cx="8712968" cy="65556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142875" algn="r"/>
                <a:tab pos="257175" algn="r"/>
              </a:tabLst>
            </a:pPr>
            <a:r>
              <a:rPr kumimoji="0" lang="ar-SA" sz="2800" b="1" i="0" u="none" strike="noStrike" cap="none" normalizeH="0" baseline="0" dirty="0" err="1" smtClean="0">
                <a:ln>
                  <a:noFill/>
                </a:ln>
                <a:solidFill>
                  <a:schemeClr val="accent1"/>
                </a:solidFill>
                <a:effectLst/>
                <a:latin typeface="Simplified Arabic" pitchFamily="18" charset="-78"/>
                <a:ea typeface="Calibri" pitchFamily="34" charset="0"/>
                <a:cs typeface="Simplified Arabic" pitchFamily="18" charset="-78"/>
              </a:rPr>
              <a:t>وينقل </a:t>
            </a:r>
            <a:r>
              <a:rPr kumimoji="0" lang="ar-SA" sz="2800" b="1" i="0" u="none"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"إبراهيم </a:t>
            </a:r>
            <a:r>
              <a:rPr kumimoji="0" lang="ar-SA" sz="2800" b="1" i="0" u="none" strike="noStrike" cap="none" normalizeH="0" baseline="0" dirty="0" err="1" smtClean="0">
                <a:ln>
                  <a:noFill/>
                </a:ln>
                <a:solidFill>
                  <a:schemeClr val="accent1"/>
                </a:solidFill>
                <a:effectLst/>
                <a:latin typeface="Simplified Arabic" pitchFamily="18" charset="-78"/>
                <a:ea typeface="Calibri" pitchFamily="34" charset="0"/>
                <a:cs typeface="Simplified Arabic" pitchFamily="18" charset="-78"/>
              </a:rPr>
              <a:t>الحماد</a:t>
            </a:r>
            <a:r>
              <a:rPr kumimoji="0" lang="ar-SA" sz="2800" b="1" i="0" u="none"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 عن الخطيب وآخرين أهم الأمور التي يجب على المشرف التربوي ملاحظتها في هذه </a:t>
            </a:r>
            <a:r>
              <a:rPr kumimoji="0" lang="ar-SA" sz="2800" b="1" i="0" u="none" strike="noStrike" cap="none" normalizeH="0" baseline="0" dirty="0" err="1" smtClean="0">
                <a:ln>
                  <a:noFill/>
                </a:ln>
                <a:solidFill>
                  <a:schemeClr val="accent1"/>
                </a:solidFill>
                <a:effectLst/>
                <a:latin typeface="Simplified Arabic" pitchFamily="18" charset="-78"/>
                <a:ea typeface="Calibri" pitchFamily="34" charset="0"/>
                <a:cs typeface="Simplified Arabic" pitchFamily="18" charset="-78"/>
              </a:rPr>
              <a:t>الزيارة .</a:t>
            </a:r>
            <a:r>
              <a:rPr kumimoji="0" lang="ar-SA" sz="2800" b="1" i="0" u="none"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 وهي سبعة ملاحظات على النحو التالي:</a:t>
            </a:r>
            <a:endParaRPr kumimoji="0" lang="en-US" sz="28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(أ) التعرف على مدى مساهمة المدرسة في خدمة المجتمع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المحلي </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والإرتقاء</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بمستواه.</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(ب) التعرف على مدى تأثير المدرسة في تحسين ظروف التلميذ وتغيير تفكيرهم وسلوكهم  بما يتلاءم مع الأهداف التربوية المنشودة.</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(ج) التعرف على الأنشطة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اللا</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منهجية للمدرسة.</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(د) مدى تناسب توزيع الصفوف على المعلمين بما يتلاءم مع إمكانياتهم وقدراتهم.</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(هـ) مدى دقة تنظيم السجلات والملفات والعناية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بها.</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(و) التعرف على سير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الإختبارات</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الفصلية (طبيعتها </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أسئلتها </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رصد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درجاتها </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دلالتها</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(ز) التعرف على طبيعة العلاقات السائدة بين العاملين في المدرسة بما فيهم مدير المدرسة.</a:t>
            </a:r>
            <a:endParaRPr kumimoji="0" lang="ar-SA"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صورة 3" descr="boardofdirectors.jpg"/>
          <p:cNvPicPr>
            <a:picLocks noChangeAspect="1"/>
          </p:cNvPicPr>
          <p:nvPr/>
        </p:nvPicPr>
        <p:blipFill>
          <a:blip r:embed="rId2" cstate="print">
            <a:lum bright="97000"/>
          </a:blip>
          <a:stretch>
            <a:fillRect/>
          </a:stretch>
        </p:blipFill>
        <p:spPr>
          <a:xfrm>
            <a:off x="0" y="0"/>
            <a:ext cx="9144000" cy="6858000"/>
          </a:xfrm>
          <a:prstGeom prst="rect">
            <a:avLst/>
          </a:prstGeom>
        </p:spPr>
      </p:pic>
      <p:sp>
        <p:nvSpPr>
          <p:cNvPr id="16385" name="Rectangle 1"/>
          <p:cNvSpPr>
            <a:spLocks noChangeArrowheads="1"/>
          </p:cNvSpPr>
          <p:nvPr/>
        </p:nvSpPr>
        <p:spPr bwMode="auto">
          <a:xfrm>
            <a:off x="323528" y="436603"/>
            <a:ext cx="8568952"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tab pos="142875" algn="r"/>
                <a:tab pos="257175" algn="r"/>
              </a:tabLst>
            </a:pPr>
            <a:r>
              <a:rPr kumimoji="0" lang="ar-SA" sz="2400" b="1" i="0" u="none" strike="noStrike" cap="none" normalizeH="0" baseline="0" dirty="0" smtClean="0">
                <a:ln>
                  <a:noFill/>
                </a:ln>
                <a:solidFill>
                  <a:srgbClr val="FF0000"/>
                </a:solidFill>
                <a:effectLst/>
                <a:latin typeface="AL-Mateen"/>
                <a:ea typeface="Calibri" pitchFamily="34" charset="0"/>
                <a:cs typeface="Arial" pitchFamily="34" charset="0"/>
              </a:rPr>
              <a:t>الثاني: الزيارات </a:t>
            </a:r>
            <a:r>
              <a:rPr kumimoji="0" lang="ar-SA" sz="2400" b="1" i="0" u="none" strike="noStrike" cap="none" normalizeH="0" baseline="0" dirty="0" err="1" smtClean="0">
                <a:ln>
                  <a:noFill/>
                </a:ln>
                <a:solidFill>
                  <a:srgbClr val="FF0000"/>
                </a:solidFill>
                <a:effectLst/>
                <a:latin typeface="AL-Mateen"/>
                <a:ea typeface="Calibri" pitchFamily="34" charset="0"/>
                <a:cs typeface="Arial" pitchFamily="34" charset="0"/>
              </a:rPr>
              <a:t>الصفية:</a:t>
            </a:r>
            <a:endParaRPr kumimoji="0" lang="ar-SA" sz="2400" b="1" i="0" u="none" strike="noStrike" cap="none" normalizeH="0" baseline="0" dirty="0" smtClean="0">
              <a:ln>
                <a:noFill/>
              </a:ln>
              <a:solidFill>
                <a:srgbClr val="FF0000"/>
              </a:solidFill>
              <a:effectLst/>
              <a:latin typeface="AL-Mateen"/>
              <a:ea typeface="Calibri" pitchFamily="34" charset="0"/>
              <a:cs typeface="Arial" pitchFamily="34" charset="0"/>
            </a:endParaRPr>
          </a:p>
          <a:p>
            <a:pPr marL="0" marR="0" lvl="0" indent="0" defTabSz="914400" eaLnBrk="1" fontAlgn="base" latinLnBrk="0" hangingPunct="1">
              <a:lnSpc>
                <a:spcPct val="100000"/>
              </a:lnSpc>
              <a:spcBef>
                <a:spcPct val="0"/>
              </a:spcBef>
              <a:spcAft>
                <a:spcPct val="0"/>
              </a:spcAft>
              <a:buClrTx/>
              <a:buSzTx/>
              <a:buFontTx/>
              <a:buNone/>
              <a:tabLst>
                <a:tab pos="142875" algn="r"/>
                <a:tab pos="257175" algn="r"/>
              </a:tabLst>
            </a:pPr>
            <a:endParaRPr kumimoji="0" lang="en-US" sz="2400" b="1"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يعتبر التفاعل بين المشرف والمعلم أهم هذه التفاعلات لأنها تمثل الأفعال المباشرة للمشرفين التربويين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بإعتبار</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أن جل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إهتمامهم</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يتركز على أداء المعلمين,حتى ولو كان هدفهم تحسين تنفيذ المناهج الدراسية, ويبرز ذلك أهمية الزيارات الصفية وغيرها من أدوات الإشراف مثل الندوات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والإجتماعات</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,حيث تعتبر من وسائل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الإتصال</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المباشر,فالعملية الإشرافية هي حصيلة العمليات المعقدة والمتصلة التي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لاتنتهي</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عند حد معين.</a:t>
            </a:r>
          </a:p>
          <a:p>
            <a:pPr marL="0" marR="0" lvl="0" indent="0" algn="just" defTabSz="914400" eaLnBrk="0" fontAlgn="base" latinLnBrk="0" hangingPunct="0">
              <a:lnSpc>
                <a:spcPct val="100000"/>
              </a:lnSpc>
              <a:spcBef>
                <a:spcPct val="0"/>
              </a:spcBef>
              <a:spcAft>
                <a:spcPct val="0"/>
              </a:spcAft>
              <a:buClrTx/>
              <a:buSzTx/>
              <a:buFontTx/>
              <a:buNone/>
              <a:tabLst>
                <a:tab pos="142875" algn="r"/>
                <a:tab pos="257175" algn="r"/>
              </a:tabLst>
            </a:pPr>
            <a:endPar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endParaRPr>
          </a:p>
          <a:p>
            <a:pPr marL="0" marR="0" lvl="0" indent="0" algn="just" defTabSz="914400" eaLnBrk="0" fontAlgn="base" latinLnBrk="0" hangingPunct="0">
              <a:lnSpc>
                <a:spcPct val="100000"/>
              </a:lnSpc>
              <a:spcBef>
                <a:spcPct val="0"/>
              </a:spcBef>
              <a:spcAft>
                <a:spcPct val="0"/>
              </a:spcAft>
              <a:buClrTx/>
              <a:buSzTx/>
              <a:buFontTx/>
              <a:buNone/>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أما المخرجات التربوية التي تتمخض عنها العملية الإشرافية فتتمثل في المعلمين الذين تصبح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كفاياتهم</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التعليمية أفضل من ذي قبل, والتلاميذ الذين يصبح إنجازهم على نمو أعلى واستخدام فعال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للامكانيات</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المتوافرة </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فاذا</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كانت خصائص المخرجات على هذا النحو يمكن القول أن العملية الإشرافية قد حققت أهدافها في تحسين العملية التربوية بمعناها الواسع الشامل </a:t>
            </a:r>
            <a:endParaRPr kumimoji="0" lang="ar-SA"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صورة 3" descr="boardofdirectors.jpg"/>
          <p:cNvPicPr>
            <a:picLocks noChangeAspect="1"/>
          </p:cNvPicPr>
          <p:nvPr/>
        </p:nvPicPr>
        <p:blipFill>
          <a:blip r:embed="rId2" cstate="print">
            <a:lum bright="97000"/>
          </a:blip>
          <a:stretch>
            <a:fillRect/>
          </a:stretch>
        </p:blipFill>
        <p:spPr>
          <a:xfrm>
            <a:off x="0" y="0"/>
            <a:ext cx="9144000" cy="6858000"/>
          </a:xfrm>
          <a:prstGeom prst="rect">
            <a:avLst/>
          </a:prstGeom>
        </p:spPr>
      </p:pic>
      <p:sp>
        <p:nvSpPr>
          <p:cNvPr id="15361" name="Rectangle 1"/>
          <p:cNvSpPr>
            <a:spLocks noChangeArrowheads="1"/>
          </p:cNvSpPr>
          <p:nvPr/>
        </p:nvSpPr>
        <p:spPr bwMode="auto">
          <a:xfrm>
            <a:off x="323528" y="549261"/>
            <a:ext cx="8568952"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1" fontAlgn="base" latinLnBrk="0" hangingPunct="1">
              <a:lnSpc>
                <a:spcPct val="100000"/>
              </a:lnSpc>
              <a:spcBef>
                <a:spcPct val="0"/>
              </a:spcBef>
              <a:spcAft>
                <a:spcPct val="0"/>
              </a:spcAft>
              <a:buClrTx/>
              <a:buSzTx/>
              <a:buFontTx/>
              <a:buNone/>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وهذا هو الفرق بين التوجيه التربوي  والإشراف التربوي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الشامل </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a:t>
            </a:r>
            <a:r>
              <a:rPr kumimoji="0" lang="ar-SA" sz="2800" b="1" i="0" u="sng"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ففي حين يهدف التوجيه التربوي إلى تحسين أداء المعلمين </a:t>
            </a:r>
            <a:r>
              <a:rPr kumimoji="0" lang="ar-SA" sz="2800" b="1" i="0" u="sng" strike="noStrike" cap="none" normalizeH="0" baseline="0" dirty="0" err="1" smtClean="0">
                <a:ln>
                  <a:noFill/>
                </a:ln>
                <a:solidFill>
                  <a:schemeClr val="accent1"/>
                </a:solidFill>
                <a:effectLst/>
                <a:latin typeface="Simplified Arabic" pitchFamily="18" charset="-78"/>
                <a:ea typeface="Calibri" pitchFamily="34" charset="0"/>
                <a:cs typeface="Simplified Arabic" pitchFamily="18" charset="-78"/>
              </a:rPr>
              <a:t>إنطلاقا</a:t>
            </a:r>
            <a:r>
              <a:rPr kumimoji="0" lang="ar-SA" sz="2800" b="1" i="0" u="sng"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 من أن ذلك سيؤدي بالضرورة إلى تحسين تنفيذ المناهج الدراسية وتطوير تعليم </a:t>
            </a:r>
            <a:r>
              <a:rPr kumimoji="0" lang="ar-SA" sz="2800" b="1" i="0" u="sng" strike="noStrike" cap="none" normalizeH="0" baseline="0" dirty="0" err="1" smtClean="0">
                <a:ln>
                  <a:noFill/>
                </a:ln>
                <a:solidFill>
                  <a:schemeClr val="accent1"/>
                </a:solidFill>
                <a:effectLst/>
                <a:latin typeface="Simplified Arabic" pitchFamily="18" charset="-78"/>
                <a:ea typeface="Calibri" pitchFamily="34" charset="0"/>
                <a:cs typeface="Simplified Arabic" pitchFamily="18" charset="-78"/>
              </a:rPr>
              <a:t>التلاميذ </a:t>
            </a:r>
            <a:r>
              <a:rPr kumimoji="0" lang="ar-SA" sz="2800" b="1" i="0" u="sng"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,فإن الإشراف التربوي الشامل يتناول جميع عناصر العملية التعليمية بما فيها المعلم </a:t>
            </a:r>
            <a:r>
              <a:rPr kumimoji="0" lang="ar-SA" sz="2800" b="1" i="0" u="sng" strike="noStrike" cap="none" normalizeH="0" baseline="0" dirty="0" err="1" smtClean="0">
                <a:ln>
                  <a:noFill/>
                </a:ln>
                <a:solidFill>
                  <a:schemeClr val="accent1"/>
                </a:solidFill>
                <a:effectLst/>
                <a:latin typeface="Simplified Arabic" pitchFamily="18" charset="-78"/>
                <a:ea typeface="Calibri" pitchFamily="34" charset="0"/>
                <a:cs typeface="Simplified Arabic" pitchFamily="18" charset="-78"/>
              </a:rPr>
              <a:t>بإعتباره</a:t>
            </a:r>
            <a:r>
              <a:rPr kumimoji="0" lang="ar-SA" sz="2800" b="1" i="0" u="sng" strike="noStrike" cap="none" normalizeH="0" baseline="0" dirty="0" smtClean="0">
                <a:ln>
                  <a:noFill/>
                </a:ln>
                <a:solidFill>
                  <a:schemeClr val="accent1"/>
                </a:solidFill>
                <a:effectLst/>
                <a:latin typeface="Simplified Arabic" pitchFamily="18" charset="-78"/>
                <a:ea typeface="Calibri" pitchFamily="34" charset="0"/>
                <a:cs typeface="Simplified Arabic" pitchFamily="18" charset="-78"/>
              </a:rPr>
              <a:t> أحد هذه العناصر</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ولذلك جاء التوجيه التربوي كمرحلة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إنتقالية</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بين التفتيش والإشراف التربوي الشامل الذي ننادي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به</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في أنظمتنا التربوية اليوم.</a:t>
            </a:r>
          </a:p>
          <a:p>
            <a:pPr marL="0" marR="0" lvl="0" indent="0" algn="just" defTabSz="914400" eaLnBrk="1" fontAlgn="base" latinLnBrk="0" hangingPunct="1">
              <a:lnSpc>
                <a:spcPct val="100000"/>
              </a:lnSpc>
              <a:spcBef>
                <a:spcPct val="0"/>
              </a:spcBef>
              <a:spcAft>
                <a:spcPct val="0"/>
              </a:spcAft>
              <a:buClrTx/>
              <a:buSzTx/>
              <a:buFontTx/>
              <a:buNone/>
              <a:tabLst>
                <a:tab pos="142875" algn="r"/>
                <a:tab pos="257175" algn="r"/>
              </a:tabLst>
            </a:pPr>
            <a:endPar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endParaRPr>
          </a:p>
          <a:p>
            <a:pPr marL="0" marR="0" lvl="0" indent="0" algn="just" defTabSz="914400" eaLnBrk="0" fontAlgn="base" latinLnBrk="0" hangingPunct="0">
              <a:lnSpc>
                <a:spcPct val="100000"/>
              </a:lnSpc>
              <a:spcBef>
                <a:spcPct val="0"/>
              </a:spcBef>
              <a:spcAft>
                <a:spcPct val="0"/>
              </a:spcAft>
              <a:buClrTx/>
              <a:buSzTx/>
              <a:buFontTx/>
              <a:buNone/>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ويقصد بالزيارات الصفية زيارة المشرف التربوي للمعلم في قاعة الصف أثناء عمله.بهدف رصد النشاطات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التعليمية </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وملاحظة التفاعل الصيفي, وتقويم أداء المعلم والوقوف على أثره في التلاميذ </a:t>
            </a:r>
            <a:r>
              <a:rPr kumimoji="0" lang="ar-SA" sz="2800" b="0" i="0" u="none" strike="noStrike" cap="none" normalizeH="0" baseline="0" dirty="0" smtClean="0">
                <a:ln>
                  <a:noFill/>
                </a:ln>
                <a:solidFill>
                  <a:srgbClr val="FF0000"/>
                </a:solidFill>
                <a:effectLst/>
                <a:latin typeface="Simplified Arabic" pitchFamily="18" charset="-78"/>
                <a:ea typeface="Calibri" pitchFamily="34" charset="0"/>
                <a:cs typeface="Simplified Arabic" pitchFamily="18" charset="-78"/>
              </a:rPr>
              <a:t>وللزيارات الصفية ثلاثة أشكال هي:</a:t>
            </a:r>
            <a:r>
              <a:rPr kumimoji="0" lang="en-US" sz="2800" b="0" i="0" u="none" strike="noStrike" cap="none" normalizeH="0" baseline="0" dirty="0" smtClean="0">
                <a:ln>
                  <a:noFill/>
                </a:ln>
                <a:solidFill>
                  <a:srgbClr val="FF0000"/>
                </a:solidFill>
                <a:effectLst/>
                <a:latin typeface="Arial" pitchFamily="34" charset="0"/>
                <a:cs typeface="Arial" pitchFamily="34" charset="0"/>
              </a:rPr>
              <a:t>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صورة 3" descr="boardofdirectors.jpg"/>
          <p:cNvPicPr>
            <a:picLocks noChangeAspect="1"/>
          </p:cNvPicPr>
          <p:nvPr/>
        </p:nvPicPr>
        <p:blipFill>
          <a:blip r:embed="rId2" cstate="print">
            <a:lum bright="97000"/>
          </a:blip>
          <a:stretch>
            <a:fillRect/>
          </a:stretch>
        </p:blipFill>
        <p:spPr>
          <a:xfrm>
            <a:off x="0" y="0"/>
            <a:ext cx="9144000" cy="6858000"/>
          </a:xfrm>
          <a:prstGeom prst="rect">
            <a:avLst/>
          </a:prstGeom>
        </p:spPr>
      </p:pic>
      <p:sp>
        <p:nvSpPr>
          <p:cNvPr id="29697" name="Rectangle 1"/>
          <p:cNvSpPr>
            <a:spLocks noChangeArrowheads="1"/>
          </p:cNvSpPr>
          <p:nvPr/>
        </p:nvSpPr>
        <p:spPr bwMode="auto">
          <a:xfrm>
            <a:off x="251520" y="333237"/>
            <a:ext cx="8568952" cy="569386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1" fontAlgn="base" latinLnBrk="0" hangingPunct="1">
              <a:lnSpc>
                <a:spcPct val="100000"/>
              </a:lnSpc>
              <a:spcBef>
                <a:spcPct val="0"/>
              </a:spcBef>
              <a:spcAft>
                <a:spcPct val="0"/>
              </a:spcAft>
              <a:buClrTx/>
              <a:buSzTx/>
              <a:buFontTx/>
              <a:buNone/>
              <a:tabLst>
                <a:tab pos="142875" algn="r"/>
                <a:tab pos="257175" algn="r"/>
              </a:tabLst>
            </a:pPr>
            <a:r>
              <a:rPr kumimoji="0" lang="ar-SA" sz="2800" b="1" i="0" u="none" strike="noStrike" cap="none" normalizeH="0" baseline="0" dirty="0" smtClean="0">
                <a:ln>
                  <a:noFill/>
                </a:ln>
                <a:solidFill>
                  <a:schemeClr val="accent6"/>
                </a:solidFill>
                <a:effectLst/>
                <a:latin typeface="Simplified Arabic" pitchFamily="18" charset="-78"/>
                <a:ea typeface="Calibri" pitchFamily="34" charset="0"/>
                <a:cs typeface="Simplified Arabic" pitchFamily="18" charset="-78"/>
              </a:rPr>
              <a:t>1/ الزيارات المفاجئة: </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وهي الزيارة التي يقوم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بها</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المشرف دون إشعار أو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إتفاق</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مسبق,وترتبط هذه الزيارة في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أذهال</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المعلمين بممارسات التفتيش,وهذا النوع يتناقض مع المفهوم الحديث للإشراف التربوي ويهدم جسور الثقة بين المشرف والمعلم,ولقد عارض المعلمون هذا الأسلوب بشدة حيث كانوا يعتبرونه تهديدا لشخصياتهم وأساليبهم وقدراتهم,وذلك نظرا للأساليب التي كان يستخدمها المشرفون التربويون أثناء زياراتهم للمعلم في الفصول المدرسية،من المقاطعة للمعلم أثناء شرحه للدرس وإبراز أخطاءه أمام طلابه وهدر كرامته نتيجة لذلك.</a:t>
            </a:r>
          </a:p>
          <a:p>
            <a:pPr marL="0" marR="0" lvl="0" indent="0" algn="just" defTabSz="914400" eaLnBrk="1" fontAlgn="base" latinLnBrk="0" hangingPunct="1">
              <a:lnSpc>
                <a:spcPct val="100000"/>
              </a:lnSpc>
              <a:spcBef>
                <a:spcPct val="0"/>
              </a:spcBef>
              <a:spcAft>
                <a:spcPct val="0"/>
              </a:spcAft>
              <a:buClrTx/>
              <a:buSzTx/>
              <a:buFontTx/>
              <a:buNone/>
              <a:tabLst>
                <a:tab pos="142875" algn="r"/>
                <a:tab pos="257175" algn="r"/>
              </a:tabLst>
            </a:pPr>
            <a:endPar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endParaRPr>
          </a:p>
          <a:p>
            <a:pPr marL="0" marR="0" lvl="0" indent="0" algn="just" defTabSz="914400" eaLnBrk="0" fontAlgn="base" latinLnBrk="0" hangingPunct="0">
              <a:lnSpc>
                <a:spcPct val="100000"/>
              </a:lnSpc>
              <a:spcBef>
                <a:spcPct val="0"/>
              </a:spcBef>
              <a:spcAft>
                <a:spcPct val="0"/>
              </a:spcAft>
              <a:buClrTx/>
              <a:buSzTx/>
              <a:buFontTx/>
              <a:buNone/>
              <a:tabLst>
                <a:tab pos="142875" algn="r"/>
                <a:tab pos="257175" algn="r"/>
              </a:tabLst>
            </a:pPr>
            <a:r>
              <a:rPr kumimoji="0" lang="ar-SA" sz="2800" b="1" i="0" u="none" strike="noStrike" cap="none" normalizeH="0" baseline="0" dirty="0" smtClean="0">
                <a:ln>
                  <a:noFill/>
                </a:ln>
                <a:solidFill>
                  <a:schemeClr val="accent6"/>
                </a:solidFill>
                <a:effectLst/>
                <a:latin typeface="Simplified Arabic" pitchFamily="18" charset="-78"/>
                <a:ea typeface="Calibri" pitchFamily="34" charset="0"/>
                <a:cs typeface="Simplified Arabic" pitchFamily="18" charset="-78"/>
              </a:rPr>
              <a:t>2/ الزيارة المرسومة المخطط لها: </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وهي التي يتم تحديد موعدها بالتشاور بين المشرف والمعلم,حيث يكون المعلم على علم مسبق بالوقت الذي يريد المشرف التربوي زيارته في,وبالتالي يحاول المعلم تحسين أداءه وإبراز قدراته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الحقيقية</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وتقديم أفضل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ماعنده.</a:t>
            </a:r>
            <a:r>
              <a:rPr kumimoji="0" lang="en-US" sz="28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صورة 3" descr="boardofdirectors.jpg"/>
          <p:cNvPicPr>
            <a:picLocks noChangeAspect="1"/>
          </p:cNvPicPr>
          <p:nvPr/>
        </p:nvPicPr>
        <p:blipFill>
          <a:blip r:embed="rId2" cstate="print">
            <a:lum bright="97000"/>
          </a:blip>
          <a:stretch>
            <a:fillRect/>
          </a:stretch>
        </p:blipFill>
        <p:spPr>
          <a:xfrm>
            <a:off x="0" y="0"/>
            <a:ext cx="9144000" cy="6858000"/>
          </a:xfrm>
          <a:prstGeom prst="rect">
            <a:avLst/>
          </a:prstGeom>
        </p:spPr>
      </p:pic>
      <p:sp>
        <p:nvSpPr>
          <p:cNvPr id="24577" name="Rectangle 1"/>
          <p:cNvSpPr>
            <a:spLocks noChangeArrowheads="1"/>
          </p:cNvSpPr>
          <p:nvPr/>
        </p:nvSpPr>
        <p:spPr bwMode="auto">
          <a:xfrm>
            <a:off x="179512" y="404664"/>
            <a:ext cx="8712968"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142875" algn="r"/>
                <a:tab pos="257175" algn="r"/>
              </a:tabLst>
            </a:pPr>
            <a:r>
              <a:rPr kumimoji="0" lang="ar-SA" sz="2800" b="1" i="0" u="none" strike="noStrike" cap="none" normalizeH="0" baseline="0" dirty="0" smtClean="0">
                <a:ln>
                  <a:noFill/>
                </a:ln>
                <a:solidFill>
                  <a:schemeClr val="accent6"/>
                </a:solidFill>
                <a:effectLst/>
                <a:latin typeface="Simplified Arabic" pitchFamily="18" charset="-78"/>
                <a:ea typeface="Calibri" pitchFamily="34" charset="0"/>
                <a:cs typeface="Simplified Arabic" pitchFamily="18" charset="-78"/>
              </a:rPr>
              <a:t>3/الزيارات المطلوبة: </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وهي الزيارات التي تتم بناءا على دعوة المعلم نفسه للمشرف التربوي وهي إما ان تكون بناءا على طلب مدير المدرسة أو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المعلم </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,وإما أن يطلبها المعلم المتميز ليعرض على المشرف التربوي بعض الخطط والأساليب الجديدة أو سجلات متابعة مبتكرة.</a:t>
            </a:r>
          </a:p>
          <a:p>
            <a:pPr marL="0" marR="0" lvl="0" indent="0" algn="justLow" defTabSz="914400" rtl="1" eaLnBrk="1" fontAlgn="base" latinLnBrk="0" hangingPunct="1">
              <a:lnSpc>
                <a:spcPct val="100000"/>
              </a:lnSpc>
              <a:spcBef>
                <a:spcPct val="0"/>
              </a:spcBef>
              <a:spcAft>
                <a:spcPct val="0"/>
              </a:spcAft>
              <a:buClrTx/>
              <a:buSzTx/>
              <a:buFontTx/>
              <a:buNone/>
              <a:tabLst>
                <a:tab pos="142875" algn="r"/>
                <a:tab pos="257175" algn="r"/>
              </a:tabLst>
            </a:pP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r>
              <a:rPr kumimoji="0" lang="ar-SA" sz="2800" b="0" i="0" u="sng"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ويحدد </a:t>
            </a:r>
            <a:r>
              <a:rPr kumimoji="0" lang="ar-SA" sz="2800" b="0" i="0" u="sng"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رداح</a:t>
            </a:r>
            <a:r>
              <a:rPr kumimoji="0" lang="ar-SA" sz="2800" b="0" i="0" u="sng"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الخطيب وآخرون وإبراهيم </a:t>
            </a:r>
            <a:r>
              <a:rPr kumimoji="0" lang="ar-SA" sz="2800" b="0" i="0" u="sng"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الحماد</a:t>
            </a:r>
            <a:r>
              <a:rPr kumimoji="0" lang="ar-SA" sz="2800" b="0" i="0" u="sng"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تسعة أهداف وفوائد يمكن الحصول عليها من إتباع أسلوب الزيارات الصفية وذلك على النحو </a:t>
            </a:r>
            <a:r>
              <a:rPr kumimoji="0" lang="ar-SA" sz="2800" b="0" i="0" u="sng"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التالي:</a:t>
            </a:r>
            <a:endParaRPr kumimoji="0" lang="ar-SA" sz="2800" b="0" i="0" u="sng"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endParaRPr>
          </a:p>
          <a:p>
            <a:pPr marL="0" marR="0" lvl="0" indent="0" algn="justLow" defTabSz="914400" rtl="1" eaLnBrk="0" fontAlgn="base" latinLnBrk="0" hangingPunct="0">
              <a:lnSpc>
                <a:spcPct val="100000"/>
              </a:lnSpc>
              <a:spcBef>
                <a:spcPct val="0"/>
              </a:spcBef>
              <a:spcAft>
                <a:spcPct val="0"/>
              </a:spcAft>
              <a:buClrTx/>
              <a:buSzTx/>
              <a:buFontTx/>
              <a:buNone/>
              <a:tabLst>
                <a:tab pos="142875" algn="r"/>
                <a:tab pos="257175" algn="r"/>
              </a:tabLst>
            </a:pPr>
            <a:endParaRPr kumimoji="0" lang="en-US" sz="2800" b="0" i="0" u="sng" strike="noStrike" cap="none" normalizeH="0" baseline="0" dirty="0" smtClean="0">
              <a:ln>
                <a:noFill/>
              </a:ln>
              <a:solidFill>
                <a:schemeClr val="tx1"/>
              </a:solidFill>
              <a:effectLst/>
              <a:latin typeface="Arial" pitchFamily="34" charset="0"/>
              <a:cs typeface="Arial" pitchFamily="34" charset="0"/>
            </a:endParaRPr>
          </a:p>
          <a:p>
            <a:pPr marL="514350" marR="0" lvl="0" indent="-514350" algn="justLow" defTabSz="914400" rtl="1" eaLnBrk="0" fontAlgn="base" latinLnBrk="0" hangingPunct="0">
              <a:lnSpc>
                <a:spcPct val="100000"/>
              </a:lnSpc>
              <a:spcBef>
                <a:spcPct val="0"/>
              </a:spcBef>
              <a:spcAft>
                <a:spcPct val="0"/>
              </a:spcAft>
              <a:buClrTx/>
              <a:buSzTx/>
              <a:buFont typeface="Wingdings" pitchFamily="2" charset="2"/>
              <a:buChar char="q"/>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معرفة مدى ملائمة المواد الدراسية لقدرات إنتاجيات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الطلاب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514350" marR="0" lvl="0" indent="-514350" algn="justLow" defTabSz="914400" rtl="1" eaLnBrk="0" fontAlgn="base" latinLnBrk="0" hangingPunct="0">
              <a:lnSpc>
                <a:spcPct val="100000"/>
              </a:lnSpc>
              <a:spcBef>
                <a:spcPct val="0"/>
              </a:spcBef>
              <a:spcAft>
                <a:spcPct val="0"/>
              </a:spcAft>
              <a:buClrTx/>
              <a:buSzTx/>
              <a:buFont typeface="Wingdings" pitchFamily="2" charset="2"/>
              <a:buChar char="q"/>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التعرف على الطرق والأساليب المستخدمة في تعليم الطلاب ومدى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ملائمتها.</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514350" marR="0" lvl="0" indent="-514350" algn="justLow" defTabSz="914400" rtl="1" eaLnBrk="0" fontAlgn="base" latinLnBrk="0" hangingPunct="0">
              <a:lnSpc>
                <a:spcPct val="100000"/>
              </a:lnSpc>
              <a:spcBef>
                <a:spcPct val="0"/>
              </a:spcBef>
              <a:spcAft>
                <a:spcPct val="0"/>
              </a:spcAft>
              <a:buClrTx/>
              <a:buSzTx/>
              <a:buFont typeface="Wingdings" pitchFamily="2" charset="2"/>
              <a:buChar char="q"/>
              <a:tabLst>
                <a:tab pos="142875" algn="r"/>
                <a:tab pos="257175" algn="r"/>
              </a:tabLst>
            </a:pP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الإطلاع على الوسائل المستخدمة في تقويم الطلاب.</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514350" marR="0" lvl="0" indent="-514350" algn="justLow" defTabSz="914400" rtl="1" eaLnBrk="0" fontAlgn="base" latinLnBrk="0" hangingPunct="0">
              <a:lnSpc>
                <a:spcPct val="100000"/>
              </a:lnSpc>
              <a:spcBef>
                <a:spcPct val="0"/>
              </a:spcBef>
              <a:spcAft>
                <a:spcPct val="0"/>
              </a:spcAft>
              <a:buClrTx/>
              <a:buSzTx/>
              <a:buFont typeface="Wingdings" pitchFamily="2" charset="2"/>
              <a:buChar char="q"/>
              <a:tabLst>
                <a:tab pos="142875" algn="r"/>
                <a:tab pos="257175" algn="r"/>
              </a:tabLst>
            </a:pP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إكتشاف</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الأخطاء والمشكلات والصعوبات المشتركة بين عدد من المعلمين لمناقشتها في </a:t>
            </a:r>
            <a:r>
              <a:rPr kumimoji="0" lang="ar-SA" sz="2800" b="0" i="0" u="none" strike="noStrike" cap="none" normalizeH="0" baseline="0" dirty="0" err="1" smtClean="0">
                <a:ln>
                  <a:noFill/>
                </a:ln>
                <a:solidFill>
                  <a:schemeClr val="tx1"/>
                </a:solidFill>
                <a:effectLst/>
                <a:latin typeface="Simplified Arabic" pitchFamily="18" charset="-78"/>
                <a:ea typeface="Calibri" pitchFamily="34" charset="0"/>
                <a:cs typeface="Simplified Arabic" pitchFamily="18" charset="-78"/>
              </a:rPr>
              <a:t>إجتماع</a:t>
            </a:r>
            <a:r>
              <a:rPr kumimoji="0" lang="ar-SA" sz="28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 يدعو إليه المشرف التربوي</a:t>
            </a:r>
            <a:r>
              <a:rPr kumimoji="0" lang="ar-SA" sz="1600" b="0" i="0" u="none" strike="noStrike" cap="none" normalizeH="0" baseline="0" dirty="0" smtClean="0">
                <a:ln>
                  <a:noFill/>
                </a:ln>
                <a:solidFill>
                  <a:schemeClr val="tx1"/>
                </a:solidFill>
                <a:effectLst/>
                <a:latin typeface="Simplified Arabic" pitchFamily="18" charset="-78"/>
                <a:ea typeface="Calibri" pitchFamily="34" charset="0"/>
                <a:cs typeface="Simplified Arabic" pitchFamily="18" charset="-78"/>
              </a:rPr>
              <a:t>.</a:t>
            </a:r>
            <a:endParaRPr kumimoji="0" lang="ar-S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TotalTime>
  <Words>2576</Words>
  <Application>Microsoft Office PowerPoint</Application>
  <PresentationFormat>عرض على الشاشة (3:4)‏</PresentationFormat>
  <Paragraphs>163</Paragraphs>
  <Slides>23</Slides>
  <Notes>0</Notes>
  <HiddenSlides>0</HiddenSlides>
  <MMClips>0</MMClips>
  <ScaleCrop>false</ScaleCrop>
  <HeadingPairs>
    <vt:vector size="4" baseType="variant">
      <vt:variant>
        <vt:lpstr>سمة</vt:lpstr>
      </vt:variant>
      <vt:variant>
        <vt:i4>1</vt:i4>
      </vt:variant>
      <vt:variant>
        <vt:lpstr>عناوين الشرائح</vt:lpstr>
      </vt:variant>
      <vt:variant>
        <vt:i4>23</vt:i4>
      </vt:variant>
    </vt:vector>
  </HeadingPairs>
  <TitlesOfParts>
    <vt:vector size="24"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Amjad</dc:creator>
  <cp:lastModifiedBy>ONE</cp:lastModifiedBy>
  <cp:revision>15</cp:revision>
  <dcterms:created xsi:type="dcterms:W3CDTF">2014-04-29T20:06:22Z</dcterms:created>
  <dcterms:modified xsi:type="dcterms:W3CDTF">2014-09-12T08:06:13Z</dcterms:modified>
</cp:coreProperties>
</file>