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60" r:id="rId1"/>
  </p:sldMasterIdLst>
  <p:notesMasterIdLst>
    <p:notesMasterId r:id="rId10"/>
  </p:notesMasterIdLst>
  <p:sldIdLst>
    <p:sldId id="257" r:id="rId2"/>
    <p:sldId id="256" r:id="rId3"/>
    <p:sldId id="259" r:id="rId4"/>
    <p:sldId id="260" r:id="rId5"/>
    <p:sldId id="262" r:id="rId6"/>
    <p:sldId id="263" r:id="rId7"/>
    <p:sldId id="265" r:id="rId8"/>
    <p:sldId id="266" r:id="rId9"/>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84380"/>
    <p:restoredTop sz="90833" autoAdjust="0"/>
  </p:normalViewPr>
  <p:slideViewPr>
    <p:cSldViewPr>
      <p:cViewPr varScale="1">
        <p:scale>
          <a:sx n="71" d="100"/>
          <a:sy n="71" d="100"/>
        </p:scale>
        <p:origin x="-1134" y="-10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SA"/>
          </a:p>
        </p:txBody>
      </p:sp>
      <p:sp>
        <p:nvSpPr>
          <p:cNvPr id="3" name="عنصر نائب للتاريخ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ECB2ED7B-CEA1-451B-89B6-6749F9E579C2}" type="datetimeFigureOut">
              <a:rPr lang="ar-SA" smtClean="0"/>
              <a:pPr/>
              <a:t>30/05/29</a:t>
            </a:fld>
            <a:endParaRPr lang="ar-SA"/>
          </a:p>
        </p:txBody>
      </p:sp>
      <p:sp>
        <p:nvSpPr>
          <p:cNvPr id="4" name="عنصر نائب لصورة الشريحة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SA"/>
          </a:p>
        </p:txBody>
      </p:sp>
      <p:sp>
        <p:nvSpPr>
          <p:cNvPr id="5" name="عنصر نائب للملاحظات 4"/>
          <p:cNvSpPr>
            <a:spLocks noGrp="1"/>
          </p:cNvSpPr>
          <p:nvPr>
            <p:ph type="body" sz="quarter" idx="3"/>
          </p:nvPr>
        </p:nvSpPr>
        <p:spPr>
          <a:xfrm>
            <a:off x="685800" y="4343400"/>
            <a:ext cx="5486400" cy="4114800"/>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6" name="عنصر نائب للتذييل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SA"/>
          </a:p>
        </p:txBody>
      </p:sp>
      <p:sp>
        <p:nvSpPr>
          <p:cNvPr id="7" name="عنصر نائب لرقم الشريحة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7EE3D15E-7865-4F7F-BB44-E31EF52E32D5}" type="slidenum">
              <a:rPr lang="ar-SA" smtClean="0"/>
              <a:pPr/>
              <a:t>‹#›</a:t>
            </a:fld>
            <a:endParaRPr lang="ar-SA"/>
          </a:p>
        </p:txBody>
      </p:sp>
    </p:spTree>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SA"/>
          </a:p>
        </p:txBody>
      </p:sp>
      <p:sp>
        <p:nvSpPr>
          <p:cNvPr id="4" name="عنصر نائب لرقم الشريحة 3"/>
          <p:cNvSpPr>
            <a:spLocks noGrp="1"/>
          </p:cNvSpPr>
          <p:nvPr>
            <p:ph type="sldNum" sz="quarter" idx="10"/>
          </p:nvPr>
        </p:nvSpPr>
        <p:spPr/>
        <p:txBody>
          <a:bodyPr/>
          <a:lstStyle/>
          <a:p>
            <a:fld id="{2A35E23E-C2BC-4556-B25C-A1622E64F8F0}" type="slidenum">
              <a:rPr lang="ar-SA" smtClean="0"/>
              <a:pPr/>
              <a:t>1</a:t>
            </a:fld>
            <a:endParaRPr lang="ar-SA"/>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SA"/>
          </a:p>
        </p:txBody>
      </p:sp>
      <p:sp>
        <p:nvSpPr>
          <p:cNvPr id="4" name="عنصر نائب لرقم الشريحة 3"/>
          <p:cNvSpPr>
            <a:spLocks noGrp="1"/>
          </p:cNvSpPr>
          <p:nvPr>
            <p:ph type="sldNum" sz="quarter" idx="10"/>
          </p:nvPr>
        </p:nvSpPr>
        <p:spPr/>
        <p:txBody>
          <a:bodyPr/>
          <a:lstStyle/>
          <a:p>
            <a:fld id="{7EE3D15E-7865-4F7F-BB44-E31EF52E32D5}" type="slidenum">
              <a:rPr lang="ar-SA" smtClean="0"/>
              <a:pPr/>
              <a:t>2</a:t>
            </a:fld>
            <a:endParaRPr lang="ar-SA"/>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SA"/>
          </a:p>
        </p:txBody>
      </p:sp>
      <p:sp>
        <p:nvSpPr>
          <p:cNvPr id="4" name="عنصر نائب لرقم الشريحة 3"/>
          <p:cNvSpPr>
            <a:spLocks noGrp="1"/>
          </p:cNvSpPr>
          <p:nvPr>
            <p:ph type="sldNum" sz="quarter" idx="10"/>
          </p:nvPr>
        </p:nvSpPr>
        <p:spPr/>
        <p:txBody>
          <a:bodyPr/>
          <a:lstStyle/>
          <a:p>
            <a:fld id="{7EE3D15E-7865-4F7F-BB44-E31EF52E32D5}" type="slidenum">
              <a:rPr lang="ar-SA" smtClean="0"/>
              <a:pPr/>
              <a:t>3</a:t>
            </a:fld>
            <a:endParaRPr lang="ar-SA"/>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SA"/>
          </a:p>
        </p:txBody>
      </p:sp>
      <p:sp>
        <p:nvSpPr>
          <p:cNvPr id="4" name="عنصر نائب لرقم الشريحة 3"/>
          <p:cNvSpPr>
            <a:spLocks noGrp="1"/>
          </p:cNvSpPr>
          <p:nvPr>
            <p:ph type="sldNum" sz="quarter" idx="10"/>
          </p:nvPr>
        </p:nvSpPr>
        <p:spPr/>
        <p:txBody>
          <a:bodyPr/>
          <a:lstStyle/>
          <a:p>
            <a:fld id="{7EE3D15E-7865-4F7F-BB44-E31EF52E32D5}" type="slidenum">
              <a:rPr lang="ar-SA" smtClean="0"/>
              <a:pPr/>
              <a:t>4</a:t>
            </a:fld>
            <a:endParaRPr lang="ar-SA"/>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SA"/>
          </a:p>
        </p:txBody>
      </p:sp>
      <p:sp>
        <p:nvSpPr>
          <p:cNvPr id="4" name="عنصر نائب لرقم الشريحة 3"/>
          <p:cNvSpPr>
            <a:spLocks noGrp="1"/>
          </p:cNvSpPr>
          <p:nvPr>
            <p:ph type="sldNum" sz="quarter" idx="10"/>
          </p:nvPr>
        </p:nvSpPr>
        <p:spPr/>
        <p:txBody>
          <a:bodyPr/>
          <a:lstStyle/>
          <a:p>
            <a:fld id="{2A35E23E-C2BC-4556-B25C-A1622E64F8F0}" type="slidenum">
              <a:rPr lang="ar-SA" smtClean="0"/>
              <a:pPr/>
              <a:t>5</a:t>
            </a:fld>
            <a:endParaRPr lang="ar-SA"/>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SA"/>
          </a:p>
        </p:txBody>
      </p:sp>
      <p:sp>
        <p:nvSpPr>
          <p:cNvPr id="4" name="عنصر نائب لرقم الشريحة 3"/>
          <p:cNvSpPr>
            <a:spLocks noGrp="1"/>
          </p:cNvSpPr>
          <p:nvPr>
            <p:ph type="sldNum" sz="quarter" idx="10"/>
          </p:nvPr>
        </p:nvSpPr>
        <p:spPr/>
        <p:txBody>
          <a:bodyPr/>
          <a:lstStyle/>
          <a:p>
            <a:fld id="{7EE3D15E-7865-4F7F-BB44-E31EF52E32D5}" type="slidenum">
              <a:rPr lang="ar-SA" smtClean="0"/>
              <a:pPr/>
              <a:t>6</a:t>
            </a:fld>
            <a:endParaRPr lang="ar-SA"/>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SA"/>
          </a:p>
        </p:txBody>
      </p:sp>
      <p:sp>
        <p:nvSpPr>
          <p:cNvPr id="4" name="عنصر نائب لرقم الشريحة 3"/>
          <p:cNvSpPr>
            <a:spLocks noGrp="1"/>
          </p:cNvSpPr>
          <p:nvPr>
            <p:ph type="sldNum" sz="quarter" idx="10"/>
          </p:nvPr>
        </p:nvSpPr>
        <p:spPr/>
        <p:txBody>
          <a:bodyPr/>
          <a:lstStyle/>
          <a:p>
            <a:fld id="{32DDEE45-E283-4C60-8EF8-2F3AD25DA4E1}" type="slidenum">
              <a:rPr lang="ar-SA" smtClean="0"/>
              <a:pPr/>
              <a:t>7</a:t>
            </a:fld>
            <a:endParaRPr lang="ar-SA"/>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SA"/>
          </a:p>
        </p:txBody>
      </p:sp>
      <p:sp>
        <p:nvSpPr>
          <p:cNvPr id="4" name="عنصر نائب لرقم الشريحة 3"/>
          <p:cNvSpPr>
            <a:spLocks noGrp="1"/>
          </p:cNvSpPr>
          <p:nvPr>
            <p:ph type="sldNum" sz="quarter" idx="10"/>
          </p:nvPr>
        </p:nvSpPr>
        <p:spPr/>
        <p:txBody>
          <a:bodyPr/>
          <a:lstStyle/>
          <a:p>
            <a:fld id="{7EE3D15E-7865-4F7F-BB44-E31EF52E32D5}" type="slidenum">
              <a:rPr lang="ar-SA" smtClean="0"/>
              <a:pPr/>
              <a:t>8</a:t>
            </a:fld>
            <a:endParaRPr lang="ar-SA"/>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p>
            <a:fld id="{E86BDC51-00E1-45F9-9E2B-AC6FBCD94D95}" type="datetimeFigureOut">
              <a:rPr lang="ar-SA" smtClean="0"/>
              <a:pPr/>
              <a:t>30/05/29</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6B5E58B9-07AA-4D28-A6E6-F0028719142D}" type="slidenum">
              <a:rPr lang="ar-SA" smtClean="0"/>
              <a:pPr/>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E86BDC51-00E1-45F9-9E2B-AC6FBCD94D95}" type="datetimeFigureOut">
              <a:rPr lang="ar-SA" smtClean="0"/>
              <a:pPr/>
              <a:t>30/05/29</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6B5E58B9-07AA-4D28-A6E6-F0028719142D}"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E86BDC51-00E1-45F9-9E2B-AC6FBCD94D95}" type="datetimeFigureOut">
              <a:rPr lang="ar-SA" smtClean="0"/>
              <a:pPr/>
              <a:t>30/05/29</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6B5E58B9-07AA-4D28-A6E6-F0028719142D}"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E86BDC51-00E1-45F9-9E2B-AC6FBCD94D95}" type="datetimeFigureOut">
              <a:rPr lang="ar-SA" smtClean="0"/>
              <a:pPr/>
              <a:t>30/05/29</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6B5E58B9-07AA-4D28-A6E6-F0028719142D}" type="slidenum">
              <a:rPr lang="ar-SA" smtClean="0"/>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E86BDC51-00E1-45F9-9E2B-AC6FBCD94D95}" type="datetimeFigureOut">
              <a:rPr lang="ar-SA" smtClean="0"/>
              <a:pPr/>
              <a:t>30/05/29</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6B5E58B9-07AA-4D28-A6E6-F0028719142D}" type="slidenum">
              <a:rPr lang="ar-SA" smtClean="0"/>
              <a:pPr/>
              <a:t>‹#›</a:t>
            </a:fld>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p>
            <a:fld id="{E86BDC51-00E1-45F9-9E2B-AC6FBCD94D95}" type="datetimeFigureOut">
              <a:rPr lang="ar-SA" smtClean="0"/>
              <a:pPr/>
              <a:t>30/05/29</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6B5E58B9-07AA-4D28-A6E6-F0028719142D}" type="slidenum">
              <a:rPr lang="ar-SA" smtClean="0"/>
              <a:pPr/>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p>
            <a:fld id="{E86BDC51-00E1-45F9-9E2B-AC6FBCD94D95}" type="datetimeFigureOut">
              <a:rPr lang="ar-SA" smtClean="0"/>
              <a:pPr/>
              <a:t>30/05/29</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6B5E58B9-07AA-4D28-A6E6-F0028719142D}" type="slidenum">
              <a:rPr lang="ar-SA" smtClean="0"/>
              <a:pPr/>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p>
            <a:fld id="{E86BDC51-00E1-45F9-9E2B-AC6FBCD94D95}" type="datetimeFigureOut">
              <a:rPr lang="ar-SA" smtClean="0"/>
              <a:pPr/>
              <a:t>30/05/29</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6B5E58B9-07AA-4D28-A6E6-F0028719142D}"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E86BDC51-00E1-45F9-9E2B-AC6FBCD94D95}" type="datetimeFigureOut">
              <a:rPr lang="ar-SA" smtClean="0"/>
              <a:pPr/>
              <a:t>30/05/29</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6B5E58B9-07AA-4D28-A6E6-F0028719142D}"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E86BDC51-00E1-45F9-9E2B-AC6FBCD94D95}" type="datetimeFigureOut">
              <a:rPr lang="ar-SA" smtClean="0"/>
              <a:pPr/>
              <a:t>30/05/29</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6B5E58B9-07AA-4D28-A6E6-F0028719142D}" type="slidenum">
              <a:rPr lang="ar-SA" smtClean="0"/>
              <a:pPr/>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ar-SA" smtClean="0"/>
              <a:t>انقر فوق الرمز لإضافة صورة</a:t>
            </a:r>
            <a:endParaRPr lang="ar-SA"/>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E86BDC51-00E1-45F9-9E2B-AC6FBCD94D95}" type="datetimeFigureOut">
              <a:rPr lang="ar-SA" smtClean="0"/>
              <a:pPr/>
              <a:t>30/05/29</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6B5E58B9-07AA-4D28-A6E6-F0028719142D}" type="slidenum">
              <a:rPr lang="ar-SA" smtClean="0"/>
              <a:pPr/>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t="-4000" b="-4000"/>
          </a:stretch>
        </a:blipFill>
        <a:effectLst/>
      </p:bgPr>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E86BDC51-00E1-45F9-9E2B-AC6FBCD94D95}" type="datetimeFigureOut">
              <a:rPr lang="ar-SA" smtClean="0"/>
              <a:pPr/>
              <a:t>30/05/29</a:t>
            </a:fld>
            <a:endParaRPr lang="ar-SA"/>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6B5E58B9-07AA-4D28-A6E6-F0028719142D}" type="slidenum">
              <a:rPr lang="ar-SA" smtClean="0"/>
              <a:pPr/>
              <a:t>‹#›</a:t>
            </a:fld>
            <a:endParaRPr lang="ar-SA"/>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1.xml"/><Relationship Id="rId5" Type="http://schemas.openxmlformats.org/officeDocument/2006/relationships/image" Target="../media/image7.png"/><Relationship Id="rId4" Type="http://schemas.openxmlformats.org/officeDocument/2006/relationships/image" Target="../media/image6.png"/></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10.png"/><Relationship Id="rId4" Type="http://schemas.openxmlformats.org/officeDocument/2006/relationships/image" Target="../media/image9.png"/></Relationships>
</file>

<file path=ppt/slides/_rels/slide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5.xml"/><Relationship Id="rId1" Type="http://schemas.openxmlformats.org/officeDocument/2006/relationships/slideLayout" Target="../slideLayouts/slideLayout7.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7.xml"/><Relationship Id="rId1" Type="http://schemas.openxmlformats.org/officeDocument/2006/relationships/slideLayout" Target="../slideLayouts/slideLayout7.xml"/><Relationship Id="rId4" Type="http://schemas.openxmlformats.org/officeDocument/2006/relationships/image" Target="../media/image8.png"/></Relationships>
</file>

<file path=ppt/slides/_rels/slide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8.xml"/><Relationship Id="rId1" Type="http://schemas.openxmlformats.org/officeDocument/2006/relationships/slideLayout" Target="../slideLayouts/slideLayout7.xml"/><Relationship Id="rId4" Type="http://schemas.openxmlformats.org/officeDocument/2006/relationships/image" Target="../media/image1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ستطيل 3"/>
          <p:cNvSpPr/>
          <p:nvPr/>
        </p:nvSpPr>
        <p:spPr>
          <a:xfrm>
            <a:off x="2571736" y="142852"/>
            <a:ext cx="3500462" cy="646331"/>
          </a:xfrm>
          <a:prstGeom prst="rect">
            <a:avLst/>
          </a:prstGeom>
        </p:spPr>
        <p:style>
          <a:lnRef idx="1">
            <a:schemeClr val="accent6"/>
          </a:lnRef>
          <a:fillRef idx="3">
            <a:schemeClr val="accent6"/>
          </a:fillRef>
          <a:effectRef idx="2">
            <a:schemeClr val="accent6"/>
          </a:effectRef>
          <a:fontRef idx="minor">
            <a:schemeClr val="lt1"/>
          </a:fontRef>
        </p:style>
        <p:txBody>
          <a:bodyPr wrap="square">
            <a:spAutoFit/>
          </a:bodyPr>
          <a:lstStyle/>
          <a:p>
            <a:pPr algn="ctr"/>
            <a:r>
              <a:rPr lang="ar-SA" sz="3600" b="1" dirty="0">
                <a:solidFill>
                  <a:schemeClr val="tx1"/>
                </a:solidFill>
                <a:effectLst>
                  <a:glow rad="101600">
                    <a:schemeClr val="accent2">
                      <a:satMod val="175000"/>
                      <a:alpha val="40000"/>
                    </a:schemeClr>
                  </a:glow>
                </a:effectLst>
              </a:rPr>
              <a:t>المتوسطات</a:t>
            </a:r>
          </a:p>
        </p:txBody>
      </p:sp>
      <p:sp>
        <p:nvSpPr>
          <p:cNvPr id="7" name="مستطيل 6"/>
          <p:cNvSpPr/>
          <p:nvPr/>
        </p:nvSpPr>
        <p:spPr>
          <a:xfrm>
            <a:off x="214282" y="1571612"/>
            <a:ext cx="8715436" cy="523220"/>
          </a:xfrm>
          <a:prstGeom prst="rect">
            <a:avLst/>
          </a:prstGeom>
        </p:spPr>
        <p:txBody>
          <a:bodyPr wrap="square">
            <a:spAutoFit/>
          </a:bodyPr>
          <a:lstStyle/>
          <a:p>
            <a:r>
              <a:rPr lang="ar-SA" sz="2800" dirty="0" smtClean="0">
                <a:effectLst>
                  <a:glow rad="139700">
                    <a:schemeClr val="accent2">
                      <a:satMod val="175000"/>
                      <a:alpha val="40000"/>
                    </a:schemeClr>
                  </a:glow>
                </a:effectLst>
              </a:rPr>
              <a:t>1-الوسط </a:t>
            </a:r>
            <a:r>
              <a:rPr lang="ar-SA" sz="2800" dirty="0">
                <a:effectLst>
                  <a:glow rad="139700">
                    <a:schemeClr val="accent2">
                      <a:satMod val="175000"/>
                      <a:alpha val="40000"/>
                    </a:schemeClr>
                  </a:glow>
                </a:effectLst>
              </a:rPr>
              <a:t>الحسابي </a:t>
            </a:r>
            <a:r>
              <a:rPr lang="ar-SA" sz="2800" dirty="0" smtClean="0">
                <a:effectLst>
                  <a:glow rad="139700">
                    <a:schemeClr val="accent2">
                      <a:satMod val="175000"/>
                      <a:alpha val="40000"/>
                    </a:schemeClr>
                  </a:glow>
                </a:effectLst>
              </a:rPr>
              <a:t>                   2-الوسيط                     3- المنوال</a:t>
            </a:r>
            <a:endParaRPr lang="ar-SA" sz="2800" dirty="0">
              <a:effectLst>
                <a:glow rad="139700">
                  <a:schemeClr val="accent2">
                    <a:satMod val="175000"/>
                    <a:alpha val="40000"/>
                  </a:schemeClr>
                </a:glow>
              </a:effectLst>
            </a:endParaRPr>
          </a:p>
        </p:txBody>
      </p:sp>
      <p:sp>
        <p:nvSpPr>
          <p:cNvPr id="8" name="قوس كبير أيسر 7"/>
          <p:cNvSpPr/>
          <p:nvPr/>
        </p:nvSpPr>
        <p:spPr>
          <a:xfrm rot="5400000">
            <a:off x="4094653" y="-2165882"/>
            <a:ext cx="715562" cy="6618915"/>
          </a:xfrm>
          <a:prstGeom prst="leftBrace">
            <a:avLst/>
          </a:prstGeom>
        </p:spPr>
        <p:style>
          <a:lnRef idx="3">
            <a:schemeClr val="accent2"/>
          </a:lnRef>
          <a:fillRef idx="0">
            <a:schemeClr val="accent2"/>
          </a:fillRef>
          <a:effectRef idx="2">
            <a:schemeClr val="accent2"/>
          </a:effectRef>
          <a:fontRef idx="minor">
            <a:schemeClr val="tx1"/>
          </a:fontRef>
        </p:style>
        <p:txBody>
          <a:bodyPr rtlCol="1" anchor="ctr"/>
          <a:lstStyle/>
          <a:p>
            <a:pPr algn="ctr"/>
            <a:endParaRPr lang="ar-SA"/>
          </a:p>
        </p:txBody>
      </p:sp>
      <p:sp>
        <p:nvSpPr>
          <p:cNvPr id="11" name="مستطيل 10"/>
          <p:cNvSpPr/>
          <p:nvPr/>
        </p:nvSpPr>
        <p:spPr>
          <a:xfrm>
            <a:off x="6215074" y="2214554"/>
            <a:ext cx="2431237" cy="523220"/>
          </a:xfrm>
          <a:prstGeom prst="rect">
            <a:avLst/>
          </a:prstGeom>
          <a:effectLst>
            <a:glow rad="101600">
              <a:schemeClr val="accent2">
                <a:satMod val="175000"/>
                <a:alpha val="40000"/>
              </a:schemeClr>
            </a:glow>
            <a:outerShdw blurRad="40000" dist="20000" dir="5400000" rotWithShape="0">
              <a:srgbClr val="000000">
                <a:alpha val="38000"/>
              </a:srgbClr>
            </a:outerShdw>
          </a:effectLst>
        </p:spPr>
        <p:style>
          <a:lnRef idx="1">
            <a:schemeClr val="accent3"/>
          </a:lnRef>
          <a:fillRef idx="2">
            <a:schemeClr val="accent3"/>
          </a:fillRef>
          <a:effectRef idx="1">
            <a:schemeClr val="accent3"/>
          </a:effectRef>
          <a:fontRef idx="minor">
            <a:schemeClr val="dk1"/>
          </a:fontRef>
        </p:style>
        <p:txBody>
          <a:bodyPr wrap="square">
            <a:spAutoFit/>
            <a:scene3d>
              <a:camera prst="orthographicFront"/>
              <a:lightRig rig="threePt" dir="t"/>
            </a:scene3d>
            <a:sp3d extrusionH="57150">
              <a:bevelT w="69850" h="38100" prst="cross"/>
            </a:sp3d>
          </a:bodyPr>
          <a:lstStyle/>
          <a:p>
            <a:r>
              <a:rPr lang="ar-SA" sz="2800" b="1" dirty="0" smtClean="0"/>
              <a:t>ثانياً : الوسيط </a:t>
            </a:r>
            <a:r>
              <a:rPr lang="ar-SA" sz="2800" b="1" dirty="0"/>
              <a:t>:</a:t>
            </a:r>
            <a:endParaRPr lang="ar-SA" sz="2800" dirty="0"/>
          </a:p>
        </p:txBody>
      </p:sp>
      <p:sp>
        <p:nvSpPr>
          <p:cNvPr id="9" name="مربع نص 8"/>
          <p:cNvSpPr txBox="1"/>
          <p:nvPr/>
        </p:nvSpPr>
        <p:spPr>
          <a:xfrm>
            <a:off x="7500958" y="3000372"/>
            <a:ext cx="1000132" cy="400110"/>
          </a:xfrm>
          <a:prstGeom prst="rect">
            <a:avLst/>
          </a:prstGeom>
        </p:spPr>
        <p:style>
          <a:lnRef idx="0">
            <a:schemeClr val="accent5"/>
          </a:lnRef>
          <a:fillRef idx="3">
            <a:schemeClr val="accent5"/>
          </a:fillRef>
          <a:effectRef idx="3">
            <a:schemeClr val="accent5"/>
          </a:effectRef>
          <a:fontRef idx="minor">
            <a:schemeClr val="lt1"/>
          </a:fontRef>
        </p:style>
        <p:txBody>
          <a:bodyPr wrap="square" rtlCol="1">
            <a:spAutoFit/>
          </a:bodyPr>
          <a:lstStyle/>
          <a:p>
            <a:r>
              <a:rPr lang="ar-SA" sz="2000" b="1" dirty="0" smtClean="0">
                <a:solidFill>
                  <a:schemeClr val="tx1"/>
                </a:solidFill>
              </a:rPr>
              <a:t>تعريف :</a:t>
            </a:r>
            <a:endParaRPr lang="ar-SA" sz="2000" b="1" dirty="0">
              <a:solidFill>
                <a:schemeClr val="tx1"/>
              </a:solidFill>
            </a:endParaRPr>
          </a:p>
        </p:txBody>
      </p:sp>
      <p:sp>
        <p:nvSpPr>
          <p:cNvPr id="10" name="مستطيل 9"/>
          <p:cNvSpPr/>
          <p:nvPr/>
        </p:nvSpPr>
        <p:spPr>
          <a:xfrm>
            <a:off x="5286380" y="3929066"/>
            <a:ext cx="3667992" cy="400110"/>
          </a:xfrm>
          <a:prstGeom prst="rect">
            <a:avLst/>
          </a:prstGeom>
          <a:solidFill>
            <a:srgbClr val="FFFF00"/>
          </a:solidFill>
          <a:ln/>
        </p:spPr>
        <p:style>
          <a:lnRef idx="0">
            <a:schemeClr val="accent2"/>
          </a:lnRef>
          <a:fillRef idx="3">
            <a:schemeClr val="accent2"/>
          </a:fillRef>
          <a:effectRef idx="3">
            <a:schemeClr val="accent2"/>
          </a:effectRef>
          <a:fontRef idx="minor">
            <a:schemeClr val="lt1"/>
          </a:fontRef>
        </p:style>
        <p:txBody>
          <a:bodyPr wrap="square">
            <a:spAutoFit/>
            <a:sp3d extrusionH="57150">
              <a:bevelT w="57150" h="38100" prst="artDeco"/>
            </a:sp3d>
          </a:bodyPr>
          <a:lstStyle/>
          <a:p>
            <a:r>
              <a:rPr lang="ar-SA" sz="2000" b="1" smtClean="0">
                <a:solidFill>
                  <a:schemeClr val="tx1"/>
                </a:solidFill>
              </a:rPr>
              <a:t>طريقة حساب الوسيط للبيانات </a:t>
            </a:r>
            <a:r>
              <a:rPr lang="ar-SA" sz="2000" b="1" dirty="0" smtClean="0">
                <a:solidFill>
                  <a:schemeClr val="tx1"/>
                </a:solidFill>
              </a:rPr>
              <a:t>غير المبوَّبة</a:t>
            </a:r>
            <a:endParaRPr lang="ar-SA" sz="2000" b="1" dirty="0">
              <a:solidFill>
                <a:schemeClr val="tx1"/>
              </a:solidFill>
            </a:endParaRPr>
          </a:p>
        </p:txBody>
      </p:sp>
      <p:sp>
        <p:nvSpPr>
          <p:cNvPr id="12" name="مستطيل 11"/>
          <p:cNvSpPr/>
          <p:nvPr/>
        </p:nvSpPr>
        <p:spPr>
          <a:xfrm>
            <a:off x="214282" y="4427342"/>
            <a:ext cx="8786874" cy="2287806"/>
          </a:xfrm>
          <a:prstGeom prst="rect">
            <a:avLst/>
          </a:prstGeom>
        </p:spPr>
        <p:style>
          <a:lnRef idx="1">
            <a:schemeClr val="accent5"/>
          </a:lnRef>
          <a:fillRef idx="2">
            <a:schemeClr val="accent5"/>
          </a:fillRef>
          <a:effectRef idx="1">
            <a:schemeClr val="accent5"/>
          </a:effectRef>
          <a:fontRef idx="minor">
            <a:schemeClr val="dk1"/>
          </a:fontRef>
        </p:style>
        <p:txBody>
          <a:bodyPr wrap="square">
            <a:spAutoFit/>
          </a:bodyPr>
          <a:lstStyle/>
          <a:p>
            <a:r>
              <a:rPr lang="ar-SA" sz="2000" b="1" dirty="0" smtClean="0"/>
              <a:t>نرتب البيانات تصاعديا أو تنازليا  والقيمة التي تقع في المنتصف هي الوسيط  ولكن يجب مراعاة الآتي :</a:t>
            </a:r>
          </a:p>
          <a:p>
            <a:r>
              <a:rPr lang="ar-SA" sz="2000" b="1" dirty="0" smtClean="0"/>
              <a:t> </a:t>
            </a:r>
          </a:p>
          <a:p>
            <a:r>
              <a:rPr lang="ar-SA" sz="2000" b="1" dirty="0" smtClean="0"/>
              <a:t>1- إذا كان عدد القراءات يساوي ن وكانت ن  فرديا فان ترتيب الوسيط </a:t>
            </a:r>
            <a:r>
              <a:rPr lang="ar-SA" sz="2800" b="1" baseline="-24000" dirty="0" smtClean="0"/>
              <a:t>= </a:t>
            </a:r>
            <a:r>
              <a:rPr lang="ar-SA" sz="2000" b="1" dirty="0" smtClean="0"/>
              <a:t>  </a:t>
            </a:r>
            <a:r>
              <a:rPr lang="ar-SA" sz="2000" b="1" u="sng" dirty="0" smtClean="0"/>
              <a:t> ن  + 1</a:t>
            </a:r>
            <a:endParaRPr lang="ar-SA" sz="2000" b="1" dirty="0" smtClean="0"/>
          </a:p>
          <a:p>
            <a:r>
              <a:rPr lang="ar-SA" sz="2000" b="1" dirty="0" smtClean="0"/>
              <a:t>                                                                                            2 </a:t>
            </a:r>
          </a:p>
          <a:p>
            <a:r>
              <a:rPr lang="ar-SA" sz="2000" b="1" dirty="0" smtClean="0"/>
              <a:t>2- إذا كان عدد القراءات يساوي ن وكانت ن  زوجيا فان الوسيط يساوي الوسط الحسابي للقراءتين اللتين ترتيبهما   </a:t>
            </a:r>
            <a:r>
              <a:rPr lang="ar-SA" sz="2000" b="1" u="sng" dirty="0" smtClean="0"/>
              <a:t>  ن  </a:t>
            </a:r>
            <a:r>
              <a:rPr lang="ar-SA" sz="2000" b="1" dirty="0" smtClean="0"/>
              <a:t>   ,  </a:t>
            </a:r>
            <a:r>
              <a:rPr lang="ar-SA" sz="2000" b="1" u="sng" dirty="0" smtClean="0"/>
              <a:t> ن  </a:t>
            </a:r>
            <a:r>
              <a:rPr lang="ar-SA" sz="3200" b="1" normalizeH="1" baseline="-30000" dirty="0" smtClean="0"/>
              <a:t>+ 1</a:t>
            </a:r>
          </a:p>
          <a:p>
            <a:r>
              <a:rPr lang="ar-SA" sz="2000" b="1" normalizeH="1" dirty="0" smtClean="0"/>
              <a:t>              2          2 </a:t>
            </a:r>
            <a:r>
              <a:rPr lang="ar-SA" sz="3200" b="1" normalizeH="1" baseline="-30000" dirty="0" smtClean="0"/>
              <a:t> </a:t>
            </a:r>
            <a:r>
              <a:rPr lang="ar-SA" sz="2000" b="1" dirty="0" smtClean="0"/>
              <a:t> </a:t>
            </a:r>
            <a:endParaRPr lang="ar-SA" sz="2000" b="1" dirty="0"/>
          </a:p>
        </p:txBody>
      </p:sp>
      <p:pic>
        <p:nvPicPr>
          <p:cNvPr id="14" name="Picture 2"/>
          <p:cNvPicPr>
            <a:picLocks noChangeAspect="1" noChangeArrowheads="1"/>
          </p:cNvPicPr>
          <p:nvPr/>
        </p:nvPicPr>
        <p:blipFill>
          <a:blip r:embed="rId3"/>
          <a:srcRect/>
          <a:stretch>
            <a:fillRect/>
          </a:stretch>
        </p:blipFill>
        <p:spPr bwMode="auto">
          <a:xfrm>
            <a:off x="785786" y="2857496"/>
            <a:ext cx="6691325" cy="928694"/>
          </a:xfrm>
          <a:prstGeom prst="rect">
            <a:avLst/>
          </a:prstGeom>
          <a:noFill/>
          <a:ln w="9525">
            <a:noFill/>
            <a:miter lim="800000"/>
            <a:headEnd/>
            <a:tailEnd/>
          </a:ln>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7" presetClass="entr" presetSubtype="0" fill="hold" grpId="0" nodeType="clickEffect">
                                  <p:stCondLst>
                                    <p:cond delay="0"/>
                                  </p:stCondLst>
                                  <p:iterate type="lt">
                                    <p:tmPct val="50000"/>
                                  </p:iterate>
                                  <p:childTnLst>
                                    <p:set>
                                      <p:cBhvr>
                                        <p:cTn id="6" dur="1" fill="hold">
                                          <p:stCondLst>
                                            <p:cond delay="0"/>
                                          </p:stCondLst>
                                        </p:cTn>
                                        <p:tgtEl>
                                          <p:spTgt spid="4"/>
                                        </p:tgtEl>
                                        <p:attrNameLst>
                                          <p:attrName>style.visibility</p:attrName>
                                        </p:attrNameLst>
                                      </p:cBhvr>
                                      <p:to>
                                        <p:strVal val="visible"/>
                                      </p:to>
                                    </p:set>
                                    <p:anim calcmode="discrete" valueType="clr">
                                      <p:cBhvr override="childStyle">
                                        <p:cTn id="7" dur="80"/>
                                        <p:tgtEl>
                                          <p:spTgt spid="4"/>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4"/>
                                        </p:tgtEl>
                                        <p:attrNameLst>
                                          <p:attrName>fillcolor</p:attrName>
                                        </p:attrNameLst>
                                      </p:cBhvr>
                                      <p:tavLst>
                                        <p:tav tm="0">
                                          <p:val>
                                            <p:clrVal>
                                              <a:schemeClr val="accent2"/>
                                            </p:clrVal>
                                          </p:val>
                                        </p:tav>
                                        <p:tav tm="50000">
                                          <p:val>
                                            <p:clrVal>
                                              <a:schemeClr val="hlink"/>
                                            </p:clrVal>
                                          </p:val>
                                        </p:tav>
                                      </p:tavLst>
                                    </p:anim>
                                    <p:set>
                                      <p:cBhvr>
                                        <p:cTn id="9" dur="80"/>
                                        <p:tgtEl>
                                          <p:spTgt spid="4"/>
                                        </p:tgtEl>
                                        <p:attrNameLst>
                                          <p:attrName>fill.type</p:attrName>
                                        </p:attrNameLst>
                                      </p:cBhvr>
                                      <p:to>
                                        <p:strVal val="solid"/>
                                      </p:to>
                                    </p:set>
                                  </p:childTnLst>
                                </p:cTn>
                              </p:par>
                            </p:childTnLst>
                          </p:cTn>
                        </p:par>
                      </p:childTnLst>
                    </p:cTn>
                  </p:par>
                  <p:par>
                    <p:cTn id="10" fill="hold">
                      <p:stCondLst>
                        <p:cond delay="indefinite"/>
                      </p:stCondLst>
                      <p:childTnLst>
                        <p:par>
                          <p:cTn id="11" fill="hold">
                            <p:stCondLst>
                              <p:cond delay="0"/>
                            </p:stCondLst>
                            <p:childTnLst>
                              <p:par>
                                <p:cTn id="12" presetID="19" presetClass="entr" presetSubtype="10" fill="hold" grpId="0" nodeType="clickEffect">
                                  <p:stCondLst>
                                    <p:cond delay="0"/>
                                  </p:stCondLst>
                                  <p:childTnLst>
                                    <p:set>
                                      <p:cBhvr>
                                        <p:cTn id="13" dur="1" fill="hold">
                                          <p:stCondLst>
                                            <p:cond delay="0"/>
                                          </p:stCondLst>
                                        </p:cTn>
                                        <p:tgtEl>
                                          <p:spTgt spid="8"/>
                                        </p:tgtEl>
                                        <p:attrNameLst>
                                          <p:attrName>style.visibility</p:attrName>
                                        </p:attrNameLst>
                                      </p:cBhvr>
                                      <p:to>
                                        <p:strVal val="visible"/>
                                      </p:to>
                                    </p:set>
                                    <p:anim calcmode="lin" valueType="num">
                                      <p:cBhvr>
                                        <p:cTn id="14" dur="5000" fill="hold"/>
                                        <p:tgtEl>
                                          <p:spTgt spid="8"/>
                                        </p:tgtEl>
                                        <p:attrNameLst>
                                          <p:attrName>ppt_w</p:attrName>
                                        </p:attrNameLst>
                                      </p:cBhvr>
                                      <p:tavLst>
                                        <p:tav tm="0" fmla="#ppt_w*sin(2.5*pi*$)">
                                          <p:val>
                                            <p:fltVal val="0"/>
                                          </p:val>
                                        </p:tav>
                                        <p:tav tm="100000">
                                          <p:val>
                                            <p:fltVal val="1"/>
                                          </p:val>
                                        </p:tav>
                                      </p:tavLst>
                                    </p:anim>
                                    <p:anim calcmode="lin" valueType="num">
                                      <p:cBhvr>
                                        <p:cTn id="15" dur="5000" fill="hold"/>
                                        <p:tgtEl>
                                          <p:spTgt spid="8"/>
                                        </p:tgtEl>
                                        <p:attrNameLst>
                                          <p:attrName>ppt_h</p:attrName>
                                        </p:attrNameLst>
                                      </p:cBhvr>
                                      <p:tavLst>
                                        <p:tav tm="0">
                                          <p:val>
                                            <p:strVal val="#ppt_h"/>
                                          </p:val>
                                        </p:tav>
                                        <p:tav tm="100000">
                                          <p:val>
                                            <p:strVal val="#ppt_h"/>
                                          </p:val>
                                        </p:tav>
                                      </p:tavLst>
                                    </p:anim>
                                  </p:childTnLst>
                                </p:cTn>
                              </p:par>
                            </p:childTnLst>
                          </p:cTn>
                        </p:par>
                      </p:childTnLst>
                    </p:cTn>
                  </p:par>
                  <p:par>
                    <p:cTn id="16" fill="hold">
                      <p:stCondLst>
                        <p:cond delay="indefinite"/>
                      </p:stCondLst>
                      <p:childTnLst>
                        <p:par>
                          <p:cTn id="17" fill="hold">
                            <p:stCondLst>
                              <p:cond delay="0"/>
                            </p:stCondLst>
                            <p:childTnLst>
                              <p:par>
                                <p:cTn id="18" presetID="27" presetClass="entr" presetSubtype="0" fill="hold" grpId="0" nodeType="clickEffect">
                                  <p:stCondLst>
                                    <p:cond delay="0"/>
                                  </p:stCondLst>
                                  <p:iterate type="lt">
                                    <p:tmPct val="50000"/>
                                  </p:iterate>
                                  <p:childTnLst>
                                    <p:set>
                                      <p:cBhvr>
                                        <p:cTn id="19" dur="1" fill="hold">
                                          <p:stCondLst>
                                            <p:cond delay="0"/>
                                          </p:stCondLst>
                                        </p:cTn>
                                        <p:tgtEl>
                                          <p:spTgt spid="7"/>
                                        </p:tgtEl>
                                        <p:attrNameLst>
                                          <p:attrName>style.visibility</p:attrName>
                                        </p:attrNameLst>
                                      </p:cBhvr>
                                      <p:to>
                                        <p:strVal val="visible"/>
                                      </p:to>
                                    </p:set>
                                    <p:anim calcmode="discrete" valueType="clr">
                                      <p:cBhvr override="childStyle">
                                        <p:cTn id="20" dur="80"/>
                                        <p:tgtEl>
                                          <p:spTgt spid="7"/>
                                        </p:tgtEl>
                                        <p:attrNameLst>
                                          <p:attrName>style.color</p:attrName>
                                        </p:attrNameLst>
                                      </p:cBhvr>
                                      <p:tavLst>
                                        <p:tav tm="0">
                                          <p:val>
                                            <p:clrVal>
                                              <a:schemeClr val="accent2"/>
                                            </p:clrVal>
                                          </p:val>
                                        </p:tav>
                                        <p:tav tm="50000">
                                          <p:val>
                                            <p:clrVal>
                                              <a:schemeClr val="hlink"/>
                                            </p:clrVal>
                                          </p:val>
                                        </p:tav>
                                      </p:tavLst>
                                    </p:anim>
                                    <p:anim calcmode="discrete" valueType="clr">
                                      <p:cBhvr>
                                        <p:cTn id="21" dur="80"/>
                                        <p:tgtEl>
                                          <p:spTgt spid="7"/>
                                        </p:tgtEl>
                                        <p:attrNameLst>
                                          <p:attrName>fillcolor</p:attrName>
                                        </p:attrNameLst>
                                      </p:cBhvr>
                                      <p:tavLst>
                                        <p:tav tm="0">
                                          <p:val>
                                            <p:clrVal>
                                              <a:schemeClr val="accent2"/>
                                            </p:clrVal>
                                          </p:val>
                                        </p:tav>
                                        <p:tav tm="50000">
                                          <p:val>
                                            <p:clrVal>
                                              <a:schemeClr val="hlink"/>
                                            </p:clrVal>
                                          </p:val>
                                        </p:tav>
                                      </p:tavLst>
                                    </p:anim>
                                    <p:set>
                                      <p:cBhvr>
                                        <p:cTn id="22" dur="80"/>
                                        <p:tgtEl>
                                          <p:spTgt spid="7"/>
                                        </p:tgtEl>
                                        <p:attrNameLst>
                                          <p:attrName>fill.type</p:attrName>
                                        </p:attrNameLst>
                                      </p:cBhvr>
                                      <p:to>
                                        <p:strVal val="solid"/>
                                      </p:to>
                                    </p:set>
                                  </p:childTnLst>
                                </p:cTn>
                              </p:par>
                            </p:childTnLst>
                          </p:cTn>
                        </p:par>
                      </p:childTnLst>
                    </p:cTn>
                  </p:par>
                  <p:par>
                    <p:cTn id="23" fill="hold">
                      <p:stCondLst>
                        <p:cond delay="indefinite"/>
                      </p:stCondLst>
                      <p:childTnLst>
                        <p:par>
                          <p:cTn id="24" fill="hold">
                            <p:stCondLst>
                              <p:cond delay="0"/>
                            </p:stCondLst>
                            <p:childTnLst>
                              <p:par>
                                <p:cTn id="25" presetID="27" presetClass="entr" presetSubtype="0" fill="hold" grpId="0" nodeType="clickEffect">
                                  <p:stCondLst>
                                    <p:cond delay="0"/>
                                  </p:stCondLst>
                                  <p:iterate type="lt">
                                    <p:tmPct val="50000"/>
                                  </p:iterate>
                                  <p:childTnLst>
                                    <p:set>
                                      <p:cBhvr>
                                        <p:cTn id="26" dur="1" fill="hold">
                                          <p:stCondLst>
                                            <p:cond delay="0"/>
                                          </p:stCondLst>
                                        </p:cTn>
                                        <p:tgtEl>
                                          <p:spTgt spid="11"/>
                                        </p:tgtEl>
                                        <p:attrNameLst>
                                          <p:attrName>style.visibility</p:attrName>
                                        </p:attrNameLst>
                                      </p:cBhvr>
                                      <p:to>
                                        <p:strVal val="visible"/>
                                      </p:to>
                                    </p:set>
                                    <p:anim calcmode="discrete" valueType="clr">
                                      <p:cBhvr override="childStyle">
                                        <p:cTn id="27" dur="80"/>
                                        <p:tgtEl>
                                          <p:spTgt spid="11"/>
                                        </p:tgtEl>
                                        <p:attrNameLst>
                                          <p:attrName>style.color</p:attrName>
                                        </p:attrNameLst>
                                      </p:cBhvr>
                                      <p:tavLst>
                                        <p:tav tm="0">
                                          <p:val>
                                            <p:clrVal>
                                              <a:schemeClr val="accent2"/>
                                            </p:clrVal>
                                          </p:val>
                                        </p:tav>
                                        <p:tav tm="50000">
                                          <p:val>
                                            <p:clrVal>
                                              <a:schemeClr val="hlink"/>
                                            </p:clrVal>
                                          </p:val>
                                        </p:tav>
                                      </p:tavLst>
                                    </p:anim>
                                    <p:anim calcmode="discrete" valueType="clr">
                                      <p:cBhvr>
                                        <p:cTn id="28" dur="80"/>
                                        <p:tgtEl>
                                          <p:spTgt spid="11"/>
                                        </p:tgtEl>
                                        <p:attrNameLst>
                                          <p:attrName>fillcolor</p:attrName>
                                        </p:attrNameLst>
                                      </p:cBhvr>
                                      <p:tavLst>
                                        <p:tav tm="0">
                                          <p:val>
                                            <p:clrVal>
                                              <a:schemeClr val="accent2"/>
                                            </p:clrVal>
                                          </p:val>
                                        </p:tav>
                                        <p:tav tm="50000">
                                          <p:val>
                                            <p:clrVal>
                                              <a:schemeClr val="hlink"/>
                                            </p:clrVal>
                                          </p:val>
                                        </p:tav>
                                      </p:tavLst>
                                    </p:anim>
                                    <p:set>
                                      <p:cBhvr>
                                        <p:cTn id="29" dur="80"/>
                                        <p:tgtEl>
                                          <p:spTgt spid="11"/>
                                        </p:tgtEl>
                                        <p:attrNameLst>
                                          <p:attrName>fill.type</p:attrName>
                                        </p:attrNameLst>
                                      </p:cBhvr>
                                      <p:to>
                                        <p:strVal val="solid"/>
                                      </p:to>
                                    </p:set>
                                  </p:childTnLst>
                                </p:cTn>
                              </p:par>
                            </p:childTnLst>
                          </p:cTn>
                        </p:par>
                      </p:childTnLst>
                    </p:cTn>
                  </p:par>
                  <p:par>
                    <p:cTn id="30" fill="hold">
                      <p:stCondLst>
                        <p:cond delay="indefinite"/>
                      </p:stCondLst>
                      <p:childTnLst>
                        <p:par>
                          <p:cTn id="31" fill="hold">
                            <p:stCondLst>
                              <p:cond delay="0"/>
                            </p:stCondLst>
                            <p:childTnLst>
                              <p:par>
                                <p:cTn id="32" presetID="18" presetClass="entr" presetSubtype="12" fill="hold" grpId="0" nodeType="clickEffect">
                                  <p:stCondLst>
                                    <p:cond delay="0"/>
                                  </p:stCondLst>
                                  <p:childTnLst>
                                    <p:set>
                                      <p:cBhvr>
                                        <p:cTn id="33" dur="1" fill="hold">
                                          <p:stCondLst>
                                            <p:cond delay="0"/>
                                          </p:stCondLst>
                                        </p:cTn>
                                        <p:tgtEl>
                                          <p:spTgt spid="9"/>
                                        </p:tgtEl>
                                        <p:attrNameLst>
                                          <p:attrName>style.visibility</p:attrName>
                                        </p:attrNameLst>
                                      </p:cBhvr>
                                      <p:to>
                                        <p:strVal val="visible"/>
                                      </p:to>
                                    </p:set>
                                    <p:animEffect transition="in" filter="strips(downLeft)">
                                      <p:cBhvr>
                                        <p:cTn id="34" dur="500"/>
                                        <p:tgtEl>
                                          <p:spTgt spid="9"/>
                                        </p:tgtEl>
                                      </p:cBhvr>
                                    </p:animEffect>
                                  </p:childTnLst>
                                </p:cTn>
                              </p:par>
                            </p:childTnLst>
                          </p:cTn>
                        </p:par>
                      </p:childTnLst>
                    </p:cTn>
                  </p:par>
                  <p:par>
                    <p:cTn id="35" fill="hold">
                      <p:stCondLst>
                        <p:cond delay="indefinite"/>
                      </p:stCondLst>
                      <p:childTnLst>
                        <p:par>
                          <p:cTn id="36" fill="hold">
                            <p:stCondLst>
                              <p:cond delay="0"/>
                            </p:stCondLst>
                            <p:childTnLst>
                              <p:par>
                                <p:cTn id="37" presetID="27" presetClass="entr" presetSubtype="0" fill="hold" grpId="0" nodeType="clickEffect">
                                  <p:stCondLst>
                                    <p:cond delay="0"/>
                                  </p:stCondLst>
                                  <p:iterate type="lt">
                                    <p:tmPct val="50000"/>
                                  </p:iterate>
                                  <p:childTnLst>
                                    <p:set>
                                      <p:cBhvr>
                                        <p:cTn id="38" dur="1" fill="hold">
                                          <p:stCondLst>
                                            <p:cond delay="0"/>
                                          </p:stCondLst>
                                        </p:cTn>
                                        <p:tgtEl>
                                          <p:spTgt spid="10"/>
                                        </p:tgtEl>
                                        <p:attrNameLst>
                                          <p:attrName>style.visibility</p:attrName>
                                        </p:attrNameLst>
                                      </p:cBhvr>
                                      <p:to>
                                        <p:strVal val="visible"/>
                                      </p:to>
                                    </p:set>
                                    <p:anim calcmode="discrete" valueType="clr">
                                      <p:cBhvr override="childStyle">
                                        <p:cTn id="39" dur="80"/>
                                        <p:tgtEl>
                                          <p:spTgt spid="10"/>
                                        </p:tgtEl>
                                        <p:attrNameLst>
                                          <p:attrName>style.color</p:attrName>
                                        </p:attrNameLst>
                                      </p:cBhvr>
                                      <p:tavLst>
                                        <p:tav tm="0">
                                          <p:val>
                                            <p:clrVal>
                                              <a:schemeClr val="accent2"/>
                                            </p:clrVal>
                                          </p:val>
                                        </p:tav>
                                        <p:tav tm="50000">
                                          <p:val>
                                            <p:clrVal>
                                              <a:schemeClr val="hlink"/>
                                            </p:clrVal>
                                          </p:val>
                                        </p:tav>
                                      </p:tavLst>
                                    </p:anim>
                                    <p:anim calcmode="discrete" valueType="clr">
                                      <p:cBhvr>
                                        <p:cTn id="40" dur="80"/>
                                        <p:tgtEl>
                                          <p:spTgt spid="10"/>
                                        </p:tgtEl>
                                        <p:attrNameLst>
                                          <p:attrName>fillcolor</p:attrName>
                                        </p:attrNameLst>
                                      </p:cBhvr>
                                      <p:tavLst>
                                        <p:tav tm="0">
                                          <p:val>
                                            <p:clrVal>
                                              <a:schemeClr val="accent2"/>
                                            </p:clrVal>
                                          </p:val>
                                        </p:tav>
                                        <p:tav tm="50000">
                                          <p:val>
                                            <p:clrVal>
                                              <a:schemeClr val="hlink"/>
                                            </p:clrVal>
                                          </p:val>
                                        </p:tav>
                                      </p:tavLst>
                                    </p:anim>
                                    <p:set>
                                      <p:cBhvr>
                                        <p:cTn id="41" dur="80"/>
                                        <p:tgtEl>
                                          <p:spTgt spid="10"/>
                                        </p:tgtEl>
                                        <p:attrNameLst>
                                          <p:attrName>fill.type</p:attrName>
                                        </p:attrNameLst>
                                      </p:cBhvr>
                                      <p:to>
                                        <p:strVal val="solid"/>
                                      </p:to>
                                    </p:set>
                                  </p:childTnLst>
                                </p:cTn>
                              </p:par>
                            </p:childTnLst>
                          </p:cTn>
                        </p:par>
                      </p:childTnLst>
                    </p:cTn>
                  </p:par>
                  <p:par>
                    <p:cTn id="42" fill="hold">
                      <p:stCondLst>
                        <p:cond delay="indefinite"/>
                      </p:stCondLst>
                      <p:childTnLst>
                        <p:par>
                          <p:cTn id="43" fill="hold">
                            <p:stCondLst>
                              <p:cond delay="0"/>
                            </p:stCondLst>
                            <p:childTnLst>
                              <p:par>
                                <p:cTn id="44" presetID="18" presetClass="entr" presetSubtype="12" fill="hold" grpId="0" nodeType="clickEffect">
                                  <p:stCondLst>
                                    <p:cond delay="0"/>
                                  </p:stCondLst>
                                  <p:childTnLst>
                                    <p:set>
                                      <p:cBhvr>
                                        <p:cTn id="45" dur="1" fill="hold">
                                          <p:stCondLst>
                                            <p:cond delay="0"/>
                                          </p:stCondLst>
                                        </p:cTn>
                                        <p:tgtEl>
                                          <p:spTgt spid="12"/>
                                        </p:tgtEl>
                                        <p:attrNameLst>
                                          <p:attrName>style.visibility</p:attrName>
                                        </p:attrNameLst>
                                      </p:cBhvr>
                                      <p:to>
                                        <p:strVal val="visible"/>
                                      </p:to>
                                    </p:set>
                                    <p:animEffect transition="in" filter="strips(downLeft)">
                                      <p:cBhvr>
                                        <p:cTn id="46" dur="500"/>
                                        <p:tgtEl>
                                          <p:spTgt spid="12"/>
                                        </p:tgtEl>
                                      </p:cBhvr>
                                    </p:animEffect>
                                  </p:childTnLst>
                                </p:cTn>
                              </p:par>
                            </p:childTnLst>
                          </p:cTn>
                        </p:par>
                      </p:childTnLst>
                    </p:cTn>
                  </p:par>
                  <p:par>
                    <p:cTn id="47" fill="hold">
                      <p:stCondLst>
                        <p:cond delay="indefinite"/>
                      </p:stCondLst>
                      <p:childTnLst>
                        <p:par>
                          <p:cTn id="48" fill="hold">
                            <p:stCondLst>
                              <p:cond delay="0"/>
                            </p:stCondLst>
                            <p:childTnLst>
                              <p:par>
                                <p:cTn id="49" presetID="18" presetClass="entr" presetSubtype="12" fill="hold" nodeType="clickEffect">
                                  <p:stCondLst>
                                    <p:cond delay="0"/>
                                  </p:stCondLst>
                                  <p:childTnLst>
                                    <p:set>
                                      <p:cBhvr>
                                        <p:cTn id="50" dur="1" fill="hold">
                                          <p:stCondLst>
                                            <p:cond delay="0"/>
                                          </p:stCondLst>
                                        </p:cTn>
                                        <p:tgtEl>
                                          <p:spTgt spid="14"/>
                                        </p:tgtEl>
                                        <p:attrNameLst>
                                          <p:attrName>style.visibility</p:attrName>
                                        </p:attrNameLst>
                                      </p:cBhvr>
                                      <p:to>
                                        <p:strVal val="visible"/>
                                      </p:to>
                                    </p:set>
                                    <p:animEffect transition="in" filter="strips(downLeft)">
                                      <p:cBhvr>
                                        <p:cTn id="51"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7" grpId="0"/>
      <p:bldP spid="8" grpId="0" animBg="1"/>
      <p:bldP spid="11" grpId="0" animBg="1"/>
      <p:bldP spid="9" grpId="0" animBg="1"/>
      <p:bldP spid="10" grpId="0" animBg="1"/>
      <p:bldP spid="12"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3"/>
          <a:srcRect/>
          <a:stretch>
            <a:fillRect/>
          </a:stretch>
        </p:blipFill>
        <p:spPr bwMode="auto">
          <a:xfrm>
            <a:off x="2090530" y="-24"/>
            <a:ext cx="7053502" cy="1571636"/>
          </a:xfrm>
          <a:prstGeom prst="rect">
            <a:avLst/>
          </a:prstGeom>
          <a:noFill/>
          <a:ln w="9525">
            <a:noFill/>
            <a:miter lim="800000"/>
            <a:headEnd/>
            <a:tailEnd/>
          </a:ln>
          <a:effectLst/>
        </p:spPr>
      </p:pic>
      <p:sp>
        <p:nvSpPr>
          <p:cNvPr id="5" name="مستطيل 4"/>
          <p:cNvSpPr/>
          <p:nvPr/>
        </p:nvSpPr>
        <p:spPr>
          <a:xfrm>
            <a:off x="5783241" y="2243072"/>
            <a:ext cx="3174267" cy="400110"/>
          </a:xfrm>
          <a:prstGeom prst="rect">
            <a:avLst/>
          </a:prstGeom>
        </p:spPr>
        <p:style>
          <a:lnRef idx="1">
            <a:schemeClr val="accent3"/>
          </a:lnRef>
          <a:fillRef idx="2">
            <a:schemeClr val="accent3"/>
          </a:fillRef>
          <a:effectRef idx="1">
            <a:schemeClr val="accent3"/>
          </a:effectRef>
          <a:fontRef idx="minor">
            <a:schemeClr val="dk1"/>
          </a:fontRef>
        </p:style>
        <p:txBody>
          <a:bodyPr wrap="none">
            <a:spAutoFit/>
          </a:bodyPr>
          <a:lstStyle/>
          <a:p>
            <a:r>
              <a:rPr lang="ar-SA" sz="2000" b="1" dirty="0" smtClean="0"/>
              <a:t>أولا نرتب الأوزان تصاعدياً كالتالي :</a:t>
            </a:r>
            <a:endParaRPr lang="ar-SA" sz="2000" b="1" dirty="0"/>
          </a:p>
        </p:txBody>
      </p:sp>
      <p:pic>
        <p:nvPicPr>
          <p:cNvPr id="2051" name="Picture 3"/>
          <p:cNvPicPr>
            <a:picLocks noChangeAspect="1" noChangeArrowheads="1"/>
          </p:cNvPicPr>
          <p:nvPr/>
        </p:nvPicPr>
        <p:blipFill>
          <a:blip r:embed="rId4"/>
          <a:srcRect/>
          <a:stretch>
            <a:fillRect/>
          </a:stretch>
        </p:blipFill>
        <p:spPr bwMode="auto">
          <a:xfrm>
            <a:off x="1071538" y="3071810"/>
            <a:ext cx="7488354" cy="628651"/>
          </a:xfrm>
          <a:prstGeom prst="rect">
            <a:avLst/>
          </a:prstGeom>
          <a:noFill/>
          <a:ln w="9525">
            <a:noFill/>
            <a:miter lim="800000"/>
            <a:headEnd/>
            <a:tailEnd/>
          </a:ln>
          <a:effectLst/>
        </p:spPr>
      </p:pic>
      <p:sp>
        <p:nvSpPr>
          <p:cNvPr id="6" name="مستطيل 5"/>
          <p:cNvSpPr/>
          <p:nvPr/>
        </p:nvSpPr>
        <p:spPr>
          <a:xfrm>
            <a:off x="7643834" y="1571612"/>
            <a:ext cx="1055771" cy="400110"/>
          </a:xfrm>
          <a:prstGeom prst="rect">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3">
            <a:schemeClr val="lt1"/>
          </a:lnRef>
          <a:fillRef idx="1">
            <a:schemeClr val="accent2"/>
          </a:fillRef>
          <a:effectRef idx="1">
            <a:schemeClr val="accent2"/>
          </a:effectRef>
          <a:fontRef idx="minor">
            <a:schemeClr val="lt1"/>
          </a:fontRef>
        </p:style>
        <p:txBody>
          <a:bodyPr wrap="square">
            <a:spAutoFit/>
          </a:bodyPr>
          <a:lstStyle/>
          <a:p>
            <a:r>
              <a:rPr lang="ar-SA" sz="2000" b="1" dirty="0" smtClean="0">
                <a:solidFill>
                  <a:schemeClr val="tx1"/>
                </a:solidFill>
              </a:rPr>
              <a:t> الحل    : </a:t>
            </a:r>
            <a:endParaRPr lang="ar-SA" sz="2000" b="1" dirty="0">
              <a:solidFill>
                <a:schemeClr val="tx1"/>
              </a:solidFill>
            </a:endParaRPr>
          </a:p>
        </p:txBody>
      </p:sp>
      <p:sp>
        <p:nvSpPr>
          <p:cNvPr id="7" name="مستطيل 6"/>
          <p:cNvSpPr/>
          <p:nvPr/>
        </p:nvSpPr>
        <p:spPr>
          <a:xfrm>
            <a:off x="714348" y="4214818"/>
            <a:ext cx="8040936" cy="1097736"/>
          </a:xfrm>
          <a:prstGeom prst="rect">
            <a:avLst/>
          </a:prstGeom>
        </p:spPr>
        <p:style>
          <a:lnRef idx="1">
            <a:schemeClr val="accent3"/>
          </a:lnRef>
          <a:fillRef idx="2">
            <a:schemeClr val="accent3"/>
          </a:fillRef>
          <a:effectRef idx="1">
            <a:schemeClr val="accent3"/>
          </a:effectRef>
          <a:fontRef idx="minor">
            <a:schemeClr val="dk1"/>
          </a:fontRef>
        </p:style>
        <p:txBody>
          <a:bodyPr wrap="square">
            <a:spAutoFit/>
          </a:bodyPr>
          <a:lstStyle/>
          <a:p>
            <a:r>
              <a:rPr lang="ar-SA" sz="2000" b="1" dirty="0" smtClean="0">
                <a:latin typeface="SimHei"/>
                <a:ea typeface="SimHei"/>
              </a:rPr>
              <a:t>∵ عدد القراءات  ( ن )= 11 عدد فردي</a:t>
            </a:r>
          </a:p>
          <a:p>
            <a:r>
              <a:rPr lang="ar-SA" sz="2000" b="1" dirty="0" smtClean="0">
                <a:latin typeface="SimHei"/>
                <a:ea typeface="SimHei"/>
              </a:rPr>
              <a:t>∴ ترتيب الوسيط </a:t>
            </a:r>
            <a:r>
              <a:rPr lang="ar-SA" sz="2800" b="1" baseline="-30000" dirty="0" smtClean="0"/>
              <a:t>=</a:t>
            </a:r>
            <a:r>
              <a:rPr lang="ar-SA" sz="2000" b="1" dirty="0" smtClean="0">
                <a:latin typeface="SimHei"/>
                <a:ea typeface="SimHei"/>
              </a:rPr>
              <a:t> </a:t>
            </a:r>
            <a:r>
              <a:rPr lang="ar-SA" sz="2000" b="1" u="sng" dirty="0" smtClean="0"/>
              <a:t>ن  + 1 </a:t>
            </a:r>
            <a:r>
              <a:rPr lang="ar-SA" sz="2000" b="1" dirty="0" smtClean="0"/>
              <a:t> </a:t>
            </a:r>
            <a:r>
              <a:rPr lang="ar-SA" sz="2800" b="1" baseline="-30000" dirty="0" smtClean="0"/>
              <a:t>=  </a:t>
            </a:r>
            <a:r>
              <a:rPr lang="ar-SA" sz="2000" b="1" u="sng" dirty="0" smtClean="0"/>
              <a:t>11 + 1 </a:t>
            </a:r>
            <a:r>
              <a:rPr lang="ar-SA" sz="2000" b="1" dirty="0" smtClean="0"/>
              <a:t> </a:t>
            </a:r>
            <a:r>
              <a:rPr lang="ar-SA" sz="2800" b="1" baseline="-30000" dirty="0" smtClean="0"/>
              <a:t>=  </a:t>
            </a:r>
            <a:r>
              <a:rPr lang="ar-SA" sz="3600" b="1" baseline="-30000" dirty="0" smtClean="0"/>
              <a:t>6</a:t>
            </a:r>
            <a:endParaRPr lang="ar-SA" sz="3600" b="1" baseline="-18000" dirty="0" smtClean="0"/>
          </a:p>
          <a:p>
            <a:r>
              <a:rPr lang="ar-SA" sz="2000" b="1" dirty="0" smtClean="0"/>
              <a:t>                             </a:t>
            </a:r>
            <a:r>
              <a:rPr lang="ar-SA" sz="3200" b="1" baseline="16000" dirty="0" smtClean="0"/>
              <a:t>2</a:t>
            </a:r>
            <a:r>
              <a:rPr lang="ar-SA" sz="2000" b="1" dirty="0" smtClean="0"/>
              <a:t>               </a:t>
            </a:r>
            <a:r>
              <a:rPr lang="ar-SA" sz="3200" b="1" baseline="10000" dirty="0" smtClean="0"/>
              <a:t>2</a:t>
            </a:r>
          </a:p>
        </p:txBody>
      </p:sp>
      <p:sp>
        <p:nvSpPr>
          <p:cNvPr id="8" name="سهم إلى اليسار 7"/>
          <p:cNvSpPr/>
          <p:nvPr/>
        </p:nvSpPr>
        <p:spPr>
          <a:xfrm>
            <a:off x="3500430" y="4714884"/>
            <a:ext cx="785818" cy="188595"/>
          </a:xfrm>
          <a:prstGeom prst="leftArrow">
            <a:avLst/>
          </a:prstGeom>
          <a:solidFill>
            <a:srgbClr val="FFFF00"/>
          </a:solidFill>
          <a:ln w="38100"/>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11" name="شكل بيضاوي 10"/>
          <p:cNvSpPr/>
          <p:nvPr/>
        </p:nvSpPr>
        <p:spPr>
          <a:xfrm>
            <a:off x="4572000" y="3071810"/>
            <a:ext cx="642942" cy="642942"/>
          </a:xfrm>
          <a:prstGeom prst="ellipse">
            <a:avLst/>
          </a:prstGeom>
          <a:noFill/>
          <a:ln/>
        </p:spPr>
        <p:style>
          <a:lnRef idx="2">
            <a:schemeClr val="accent2"/>
          </a:lnRef>
          <a:fillRef idx="1">
            <a:schemeClr val="lt1"/>
          </a:fillRef>
          <a:effectRef idx="0">
            <a:schemeClr val="accent2"/>
          </a:effectRef>
          <a:fontRef idx="minor">
            <a:schemeClr val="dk1"/>
          </a:fontRef>
        </p:style>
        <p:txBody>
          <a:bodyPr rtlCol="1" anchor="ctr"/>
          <a:lstStyle/>
          <a:p>
            <a:pPr algn="ctr"/>
            <a:endParaRPr lang="ar-SA"/>
          </a:p>
        </p:txBody>
      </p:sp>
      <p:sp>
        <p:nvSpPr>
          <p:cNvPr id="16" name="مستطيل 15"/>
          <p:cNvSpPr/>
          <p:nvPr/>
        </p:nvSpPr>
        <p:spPr>
          <a:xfrm>
            <a:off x="1071538" y="4429132"/>
            <a:ext cx="2250937" cy="646331"/>
          </a:xfrm>
          <a:prstGeom prst="rect">
            <a:avLst/>
          </a:prstGeom>
        </p:spPr>
        <p:txBody>
          <a:bodyPr wrap="none">
            <a:spAutoFit/>
          </a:bodyPr>
          <a:lstStyle/>
          <a:p>
            <a:r>
              <a:rPr lang="ar-SA" sz="3600" b="1" baseline="-18000" dirty="0" smtClean="0"/>
              <a:t>الوسيط =  57  كلغم</a:t>
            </a:r>
            <a:endParaRPr lang="ar-SA" sz="36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12" fill="hold" nodeType="clickEffect">
                                  <p:stCondLst>
                                    <p:cond delay="0"/>
                                  </p:stCondLst>
                                  <p:childTnLst>
                                    <p:set>
                                      <p:cBhvr>
                                        <p:cTn id="6" dur="1" fill="hold">
                                          <p:stCondLst>
                                            <p:cond delay="0"/>
                                          </p:stCondLst>
                                        </p:cTn>
                                        <p:tgtEl>
                                          <p:spTgt spid="2050"/>
                                        </p:tgtEl>
                                        <p:attrNameLst>
                                          <p:attrName>style.visibility</p:attrName>
                                        </p:attrNameLst>
                                      </p:cBhvr>
                                      <p:to>
                                        <p:strVal val="visible"/>
                                      </p:to>
                                    </p:set>
                                    <p:animEffect transition="in" filter="strips(downLeft)">
                                      <p:cBhvr>
                                        <p:cTn id="7" dur="500"/>
                                        <p:tgtEl>
                                          <p:spTgt spid="2050"/>
                                        </p:tgtEl>
                                      </p:cBhvr>
                                    </p:animEffect>
                                  </p:childTnLst>
                                </p:cTn>
                              </p:par>
                            </p:childTnLst>
                          </p:cTn>
                        </p:par>
                      </p:childTnLst>
                    </p:cTn>
                  </p:par>
                  <p:par>
                    <p:cTn id="8" fill="hold">
                      <p:stCondLst>
                        <p:cond delay="indefinite"/>
                      </p:stCondLst>
                      <p:childTnLst>
                        <p:par>
                          <p:cTn id="9" fill="hold">
                            <p:stCondLst>
                              <p:cond delay="0"/>
                            </p:stCondLst>
                            <p:childTnLst>
                              <p:par>
                                <p:cTn id="10" presetID="18" presetClass="entr" presetSubtype="12"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strips(downLeft)">
                                      <p:cBhvr>
                                        <p:cTn id="12" dur="500"/>
                                        <p:tgtEl>
                                          <p:spTgt spid="6"/>
                                        </p:tgtEl>
                                      </p:cBhvr>
                                    </p:animEffect>
                                  </p:childTnLst>
                                </p:cTn>
                              </p:par>
                            </p:childTnLst>
                          </p:cTn>
                        </p:par>
                      </p:childTnLst>
                    </p:cTn>
                  </p:par>
                  <p:par>
                    <p:cTn id="13" fill="hold">
                      <p:stCondLst>
                        <p:cond delay="indefinite"/>
                      </p:stCondLst>
                      <p:childTnLst>
                        <p:par>
                          <p:cTn id="14" fill="hold">
                            <p:stCondLst>
                              <p:cond delay="0"/>
                            </p:stCondLst>
                            <p:childTnLst>
                              <p:par>
                                <p:cTn id="15" presetID="18" presetClass="entr" presetSubtype="12"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strips(downLeft)">
                                      <p:cBhvr>
                                        <p:cTn id="17" dur="500"/>
                                        <p:tgtEl>
                                          <p:spTgt spid="5"/>
                                        </p:tgtEl>
                                      </p:cBhvr>
                                    </p:animEffect>
                                  </p:childTnLst>
                                </p:cTn>
                              </p:par>
                            </p:childTnLst>
                          </p:cTn>
                        </p:par>
                      </p:childTnLst>
                    </p:cTn>
                  </p:par>
                  <p:par>
                    <p:cTn id="18" fill="hold">
                      <p:stCondLst>
                        <p:cond delay="indefinite"/>
                      </p:stCondLst>
                      <p:childTnLst>
                        <p:par>
                          <p:cTn id="19" fill="hold">
                            <p:stCondLst>
                              <p:cond delay="0"/>
                            </p:stCondLst>
                            <p:childTnLst>
                              <p:par>
                                <p:cTn id="20" presetID="18" presetClass="entr" presetSubtype="12" fill="hold" nodeType="clickEffect">
                                  <p:stCondLst>
                                    <p:cond delay="0"/>
                                  </p:stCondLst>
                                  <p:childTnLst>
                                    <p:set>
                                      <p:cBhvr>
                                        <p:cTn id="21" dur="1" fill="hold">
                                          <p:stCondLst>
                                            <p:cond delay="0"/>
                                          </p:stCondLst>
                                        </p:cTn>
                                        <p:tgtEl>
                                          <p:spTgt spid="2051"/>
                                        </p:tgtEl>
                                        <p:attrNameLst>
                                          <p:attrName>style.visibility</p:attrName>
                                        </p:attrNameLst>
                                      </p:cBhvr>
                                      <p:to>
                                        <p:strVal val="visible"/>
                                      </p:to>
                                    </p:set>
                                    <p:animEffect transition="in" filter="strips(downLeft)">
                                      <p:cBhvr>
                                        <p:cTn id="22" dur="500"/>
                                        <p:tgtEl>
                                          <p:spTgt spid="2051"/>
                                        </p:tgtEl>
                                      </p:cBhvr>
                                    </p:animEffect>
                                  </p:childTnLst>
                                </p:cTn>
                              </p:par>
                            </p:childTnLst>
                          </p:cTn>
                        </p:par>
                      </p:childTnLst>
                    </p:cTn>
                  </p:par>
                  <p:par>
                    <p:cTn id="23" fill="hold">
                      <p:stCondLst>
                        <p:cond delay="indefinite"/>
                      </p:stCondLst>
                      <p:childTnLst>
                        <p:par>
                          <p:cTn id="24" fill="hold">
                            <p:stCondLst>
                              <p:cond delay="0"/>
                            </p:stCondLst>
                            <p:childTnLst>
                              <p:par>
                                <p:cTn id="25" presetID="27" presetClass="entr" presetSubtype="0" fill="hold" grpId="0" nodeType="clickEffect">
                                  <p:stCondLst>
                                    <p:cond delay="0"/>
                                  </p:stCondLst>
                                  <p:iterate type="lt">
                                    <p:tmPct val="50000"/>
                                  </p:iterate>
                                  <p:childTnLst>
                                    <p:set>
                                      <p:cBhvr>
                                        <p:cTn id="26" dur="1" fill="hold">
                                          <p:stCondLst>
                                            <p:cond delay="0"/>
                                          </p:stCondLst>
                                        </p:cTn>
                                        <p:tgtEl>
                                          <p:spTgt spid="7"/>
                                        </p:tgtEl>
                                        <p:attrNameLst>
                                          <p:attrName>style.visibility</p:attrName>
                                        </p:attrNameLst>
                                      </p:cBhvr>
                                      <p:to>
                                        <p:strVal val="visible"/>
                                      </p:to>
                                    </p:set>
                                    <p:anim calcmode="discrete" valueType="clr">
                                      <p:cBhvr override="childStyle">
                                        <p:cTn id="27" dur="80"/>
                                        <p:tgtEl>
                                          <p:spTgt spid="7"/>
                                        </p:tgtEl>
                                        <p:attrNameLst>
                                          <p:attrName>style.color</p:attrName>
                                        </p:attrNameLst>
                                      </p:cBhvr>
                                      <p:tavLst>
                                        <p:tav tm="0">
                                          <p:val>
                                            <p:clrVal>
                                              <a:schemeClr val="accent2"/>
                                            </p:clrVal>
                                          </p:val>
                                        </p:tav>
                                        <p:tav tm="50000">
                                          <p:val>
                                            <p:clrVal>
                                              <a:schemeClr val="hlink"/>
                                            </p:clrVal>
                                          </p:val>
                                        </p:tav>
                                      </p:tavLst>
                                    </p:anim>
                                    <p:anim calcmode="discrete" valueType="clr">
                                      <p:cBhvr>
                                        <p:cTn id="28" dur="80"/>
                                        <p:tgtEl>
                                          <p:spTgt spid="7"/>
                                        </p:tgtEl>
                                        <p:attrNameLst>
                                          <p:attrName>fillcolor</p:attrName>
                                        </p:attrNameLst>
                                      </p:cBhvr>
                                      <p:tavLst>
                                        <p:tav tm="0">
                                          <p:val>
                                            <p:clrVal>
                                              <a:schemeClr val="accent2"/>
                                            </p:clrVal>
                                          </p:val>
                                        </p:tav>
                                        <p:tav tm="50000">
                                          <p:val>
                                            <p:clrVal>
                                              <a:schemeClr val="hlink"/>
                                            </p:clrVal>
                                          </p:val>
                                        </p:tav>
                                      </p:tavLst>
                                    </p:anim>
                                    <p:set>
                                      <p:cBhvr>
                                        <p:cTn id="29" dur="80"/>
                                        <p:tgtEl>
                                          <p:spTgt spid="7"/>
                                        </p:tgtEl>
                                        <p:attrNameLst>
                                          <p:attrName>fill.type</p:attrName>
                                        </p:attrNameLst>
                                      </p:cBhvr>
                                      <p:to>
                                        <p:strVal val="solid"/>
                                      </p:to>
                                    </p:set>
                                  </p:childTnLst>
                                </p:cTn>
                              </p:par>
                            </p:childTnLst>
                          </p:cTn>
                        </p:par>
                      </p:childTnLst>
                    </p:cTn>
                  </p:par>
                  <p:par>
                    <p:cTn id="30" fill="hold">
                      <p:stCondLst>
                        <p:cond delay="indefinite"/>
                      </p:stCondLst>
                      <p:childTnLst>
                        <p:par>
                          <p:cTn id="31" fill="hold">
                            <p:stCondLst>
                              <p:cond delay="0"/>
                            </p:stCondLst>
                            <p:childTnLst>
                              <p:par>
                                <p:cTn id="32" presetID="19" presetClass="entr" presetSubtype="10" fill="hold" grpId="0" nodeType="clickEffect">
                                  <p:stCondLst>
                                    <p:cond delay="0"/>
                                  </p:stCondLst>
                                  <p:childTnLst>
                                    <p:set>
                                      <p:cBhvr>
                                        <p:cTn id="33" dur="1" fill="hold">
                                          <p:stCondLst>
                                            <p:cond delay="0"/>
                                          </p:stCondLst>
                                        </p:cTn>
                                        <p:tgtEl>
                                          <p:spTgt spid="11"/>
                                        </p:tgtEl>
                                        <p:attrNameLst>
                                          <p:attrName>style.visibility</p:attrName>
                                        </p:attrNameLst>
                                      </p:cBhvr>
                                      <p:to>
                                        <p:strVal val="visible"/>
                                      </p:to>
                                    </p:set>
                                    <p:anim calcmode="lin" valueType="num">
                                      <p:cBhvr>
                                        <p:cTn id="34" dur="5000" fill="hold"/>
                                        <p:tgtEl>
                                          <p:spTgt spid="11"/>
                                        </p:tgtEl>
                                        <p:attrNameLst>
                                          <p:attrName>ppt_w</p:attrName>
                                        </p:attrNameLst>
                                      </p:cBhvr>
                                      <p:tavLst>
                                        <p:tav tm="0" fmla="#ppt_w*sin(2.5*pi*$)">
                                          <p:val>
                                            <p:fltVal val="0"/>
                                          </p:val>
                                        </p:tav>
                                        <p:tav tm="100000">
                                          <p:val>
                                            <p:fltVal val="1"/>
                                          </p:val>
                                        </p:tav>
                                      </p:tavLst>
                                    </p:anim>
                                    <p:anim calcmode="lin" valueType="num">
                                      <p:cBhvr>
                                        <p:cTn id="35" dur="5000" fill="hold"/>
                                        <p:tgtEl>
                                          <p:spTgt spid="11"/>
                                        </p:tgtEl>
                                        <p:attrNameLst>
                                          <p:attrName>ppt_h</p:attrName>
                                        </p:attrNameLst>
                                      </p:cBhvr>
                                      <p:tavLst>
                                        <p:tav tm="0">
                                          <p:val>
                                            <p:strVal val="#ppt_h"/>
                                          </p:val>
                                        </p:tav>
                                        <p:tav tm="100000">
                                          <p:val>
                                            <p:strVal val="#ppt_h"/>
                                          </p:val>
                                        </p:tav>
                                      </p:tavLst>
                                    </p:anim>
                                  </p:childTnLst>
                                </p:cTn>
                              </p:par>
                            </p:childTnLst>
                          </p:cTn>
                        </p:par>
                      </p:childTnLst>
                    </p:cTn>
                  </p:par>
                  <p:par>
                    <p:cTn id="36" fill="hold">
                      <p:stCondLst>
                        <p:cond delay="indefinite"/>
                      </p:stCondLst>
                      <p:childTnLst>
                        <p:par>
                          <p:cTn id="37" fill="hold">
                            <p:stCondLst>
                              <p:cond delay="0"/>
                            </p:stCondLst>
                            <p:childTnLst>
                              <p:par>
                                <p:cTn id="38" presetID="18" presetClass="entr" presetSubtype="12" fill="hold" grpId="0" nodeType="clickEffect">
                                  <p:stCondLst>
                                    <p:cond delay="0"/>
                                  </p:stCondLst>
                                  <p:childTnLst>
                                    <p:set>
                                      <p:cBhvr>
                                        <p:cTn id="39" dur="1" fill="hold">
                                          <p:stCondLst>
                                            <p:cond delay="0"/>
                                          </p:stCondLst>
                                        </p:cTn>
                                        <p:tgtEl>
                                          <p:spTgt spid="8"/>
                                        </p:tgtEl>
                                        <p:attrNameLst>
                                          <p:attrName>style.visibility</p:attrName>
                                        </p:attrNameLst>
                                      </p:cBhvr>
                                      <p:to>
                                        <p:strVal val="visible"/>
                                      </p:to>
                                    </p:set>
                                    <p:animEffect transition="in" filter="strips(downLeft)">
                                      <p:cBhvr>
                                        <p:cTn id="40" dur="500"/>
                                        <p:tgtEl>
                                          <p:spTgt spid="8"/>
                                        </p:tgtEl>
                                      </p:cBhvr>
                                    </p:animEffect>
                                  </p:childTnLst>
                                </p:cTn>
                              </p:par>
                            </p:childTnLst>
                          </p:cTn>
                        </p:par>
                      </p:childTnLst>
                    </p:cTn>
                  </p:par>
                  <p:par>
                    <p:cTn id="41" fill="hold">
                      <p:stCondLst>
                        <p:cond delay="indefinite"/>
                      </p:stCondLst>
                      <p:childTnLst>
                        <p:par>
                          <p:cTn id="42" fill="hold">
                            <p:stCondLst>
                              <p:cond delay="0"/>
                            </p:stCondLst>
                            <p:childTnLst>
                              <p:par>
                                <p:cTn id="43" presetID="18" presetClass="entr" presetSubtype="12" fill="hold" grpId="0" nodeType="clickEffect">
                                  <p:stCondLst>
                                    <p:cond delay="0"/>
                                  </p:stCondLst>
                                  <p:childTnLst>
                                    <p:set>
                                      <p:cBhvr>
                                        <p:cTn id="44" dur="1" fill="hold">
                                          <p:stCondLst>
                                            <p:cond delay="0"/>
                                          </p:stCondLst>
                                        </p:cTn>
                                        <p:tgtEl>
                                          <p:spTgt spid="16"/>
                                        </p:tgtEl>
                                        <p:attrNameLst>
                                          <p:attrName>style.visibility</p:attrName>
                                        </p:attrNameLst>
                                      </p:cBhvr>
                                      <p:to>
                                        <p:strVal val="visible"/>
                                      </p:to>
                                    </p:set>
                                    <p:animEffect transition="in" filter="strips(downLeft)">
                                      <p:cBhvr>
                                        <p:cTn id="45"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11" grpId="0" animBg="1"/>
      <p:bldP spid="16"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a:srcRect/>
          <a:stretch>
            <a:fillRect/>
          </a:stretch>
        </p:blipFill>
        <p:spPr bwMode="auto">
          <a:xfrm>
            <a:off x="3714221" y="0"/>
            <a:ext cx="5429779" cy="1285860"/>
          </a:xfrm>
          <a:prstGeom prst="rect">
            <a:avLst/>
          </a:prstGeom>
          <a:noFill/>
          <a:ln w="9525">
            <a:noFill/>
            <a:miter lim="800000"/>
            <a:headEnd/>
            <a:tailEnd/>
          </a:ln>
          <a:effectLst/>
        </p:spPr>
      </p:pic>
      <p:pic>
        <p:nvPicPr>
          <p:cNvPr id="1027" name="Picture 3"/>
          <p:cNvPicPr>
            <a:picLocks noChangeAspect="1" noChangeArrowheads="1"/>
          </p:cNvPicPr>
          <p:nvPr/>
        </p:nvPicPr>
        <p:blipFill>
          <a:blip r:embed="rId4"/>
          <a:srcRect/>
          <a:stretch>
            <a:fillRect/>
          </a:stretch>
        </p:blipFill>
        <p:spPr bwMode="auto">
          <a:xfrm>
            <a:off x="1857356" y="1357298"/>
            <a:ext cx="6715140" cy="572176"/>
          </a:xfrm>
          <a:prstGeom prst="rect">
            <a:avLst/>
          </a:prstGeom>
          <a:noFill/>
          <a:ln w="9525">
            <a:noFill/>
            <a:miter lim="800000"/>
            <a:headEnd/>
            <a:tailEnd/>
          </a:ln>
          <a:effectLst/>
        </p:spPr>
      </p:pic>
      <p:sp>
        <p:nvSpPr>
          <p:cNvPr id="14" name="مستطيل 13"/>
          <p:cNvSpPr/>
          <p:nvPr/>
        </p:nvSpPr>
        <p:spPr>
          <a:xfrm>
            <a:off x="7786710" y="1928802"/>
            <a:ext cx="1055771" cy="400110"/>
          </a:xfrm>
          <a:prstGeom prst="rect">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3">
            <a:schemeClr val="lt1"/>
          </a:lnRef>
          <a:fillRef idx="1">
            <a:schemeClr val="accent2"/>
          </a:fillRef>
          <a:effectRef idx="1">
            <a:schemeClr val="accent2"/>
          </a:effectRef>
          <a:fontRef idx="minor">
            <a:schemeClr val="lt1"/>
          </a:fontRef>
        </p:style>
        <p:txBody>
          <a:bodyPr wrap="square">
            <a:spAutoFit/>
          </a:bodyPr>
          <a:lstStyle/>
          <a:p>
            <a:r>
              <a:rPr lang="ar-SA" sz="2000" b="1" dirty="0" smtClean="0">
                <a:solidFill>
                  <a:schemeClr val="tx1"/>
                </a:solidFill>
              </a:rPr>
              <a:t> الحل    : </a:t>
            </a:r>
            <a:endParaRPr lang="ar-SA" sz="2000" b="1" dirty="0">
              <a:solidFill>
                <a:schemeClr val="tx1"/>
              </a:solidFill>
            </a:endParaRPr>
          </a:p>
        </p:txBody>
      </p:sp>
      <p:sp>
        <p:nvSpPr>
          <p:cNvPr id="15" name="مستطيل 14"/>
          <p:cNvSpPr/>
          <p:nvPr/>
        </p:nvSpPr>
        <p:spPr>
          <a:xfrm>
            <a:off x="4357686" y="1928802"/>
            <a:ext cx="3016475" cy="400110"/>
          </a:xfrm>
          <a:prstGeom prst="rect">
            <a:avLst/>
          </a:prstGeom>
        </p:spPr>
        <p:style>
          <a:lnRef idx="1">
            <a:schemeClr val="accent3"/>
          </a:lnRef>
          <a:fillRef idx="2">
            <a:schemeClr val="accent3"/>
          </a:fillRef>
          <a:effectRef idx="1">
            <a:schemeClr val="accent3"/>
          </a:effectRef>
          <a:fontRef idx="minor">
            <a:schemeClr val="dk1"/>
          </a:fontRef>
        </p:style>
        <p:txBody>
          <a:bodyPr wrap="square">
            <a:spAutoFit/>
          </a:bodyPr>
          <a:lstStyle/>
          <a:p>
            <a:r>
              <a:rPr lang="ar-SA" sz="2000" b="1" dirty="0" smtClean="0"/>
              <a:t>نرتِّب الدرجات تصاعدياً كما يلي :</a:t>
            </a:r>
            <a:endParaRPr lang="ar-SA" sz="2000" b="1" dirty="0"/>
          </a:p>
        </p:txBody>
      </p:sp>
      <p:pic>
        <p:nvPicPr>
          <p:cNvPr id="1028" name="Picture 4"/>
          <p:cNvPicPr>
            <a:picLocks noChangeAspect="1" noChangeArrowheads="1"/>
          </p:cNvPicPr>
          <p:nvPr/>
        </p:nvPicPr>
        <p:blipFill>
          <a:blip r:embed="rId5"/>
          <a:srcRect/>
          <a:stretch>
            <a:fillRect/>
          </a:stretch>
        </p:blipFill>
        <p:spPr bwMode="auto">
          <a:xfrm>
            <a:off x="1571604" y="2571744"/>
            <a:ext cx="6643733" cy="714380"/>
          </a:xfrm>
          <a:prstGeom prst="rect">
            <a:avLst/>
          </a:prstGeom>
          <a:noFill/>
          <a:ln w="9525">
            <a:noFill/>
            <a:miter lim="800000"/>
            <a:headEnd/>
            <a:tailEnd/>
          </a:ln>
          <a:effectLst/>
        </p:spPr>
      </p:pic>
      <p:sp>
        <p:nvSpPr>
          <p:cNvPr id="17" name="مستطيل 16"/>
          <p:cNvSpPr/>
          <p:nvPr/>
        </p:nvSpPr>
        <p:spPr>
          <a:xfrm>
            <a:off x="500034" y="3286124"/>
            <a:ext cx="8286808" cy="1446550"/>
          </a:xfrm>
          <a:prstGeom prst="rect">
            <a:avLst/>
          </a:prstGeom>
        </p:spPr>
        <p:style>
          <a:lnRef idx="1">
            <a:schemeClr val="accent3"/>
          </a:lnRef>
          <a:fillRef idx="2">
            <a:schemeClr val="accent3"/>
          </a:fillRef>
          <a:effectRef idx="1">
            <a:schemeClr val="accent3"/>
          </a:effectRef>
          <a:fontRef idx="minor">
            <a:schemeClr val="dk1"/>
          </a:fontRef>
        </p:style>
        <p:txBody>
          <a:bodyPr wrap="square">
            <a:spAutoFit/>
          </a:bodyPr>
          <a:lstStyle/>
          <a:p>
            <a:r>
              <a:rPr lang="ar-SA" sz="2000" b="1" dirty="0" smtClean="0">
                <a:latin typeface="SimHei"/>
                <a:ea typeface="SimHei"/>
              </a:rPr>
              <a:t>∵ عدد القراءات  ( ن )= 10 عدد زوجي </a:t>
            </a:r>
          </a:p>
          <a:p>
            <a:r>
              <a:rPr lang="ar-SA" sz="2000" b="1" dirty="0" smtClean="0">
                <a:latin typeface="SimHei"/>
                <a:ea typeface="SimHei"/>
              </a:rPr>
              <a:t>∴ الوسيط  </a:t>
            </a:r>
            <a:r>
              <a:rPr lang="ar-SA" sz="2000" b="1" dirty="0" smtClean="0"/>
              <a:t>يساوي الوسط الحسابي للقراءتين اللتين ترتبهما ترتيبهما   :</a:t>
            </a:r>
          </a:p>
          <a:p>
            <a:r>
              <a:rPr lang="ar-SA" sz="2000" b="1" u="sng" dirty="0" smtClean="0"/>
              <a:t>  ن  </a:t>
            </a:r>
            <a:r>
              <a:rPr lang="ar-SA" sz="2000" b="1" dirty="0" smtClean="0"/>
              <a:t> </a:t>
            </a:r>
            <a:r>
              <a:rPr lang="ar-SA" sz="2800" b="1" baseline="-25000" dirty="0" smtClean="0"/>
              <a:t>=</a:t>
            </a:r>
            <a:r>
              <a:rPr lang="ar-SA" sz="2000" b="1" dirty="0" smtClean="0"/>
              <a:t> </a:t>
            </a:r>
            <a:r>
              <a:rPr lang="ar-SA" sz="2000" b="1" u="sng" dirty="0" smtClean="0"/>
              <a:t> 0 1</a:t>
            </a:r>
            <a:r>
              <a:rPr lang="ar-SA" sz="2000" b="1" dirty="0" smtClean="0"/>
              <a:t> </a:t>
            </a:r>
            <a:r>
              <a:rPr lang="ar-SA" sz="2800" b="1" baseline="-25000" dirty="0" smtClean="0"/>
              <a:t>=</a:t>
            </a:r>
            <a:r>
              <a:rPr lang="ar-SA" sz="2000" b="1" dirty="0" smtClean="0"/>
              <a:t>  </a:t>
            </a:r>
            <a:r>
              <a:rPr lang="ar-SA" sz="3600" b="1" baseline="-25000" dirty="0" smtClean="0"/>
              <a:t> 5  </a:t>
            </a:r>
            <a:r>
              <a:rPr lang="ar-SA" sz="2000" b="1" dirty="0" smtClean="0"/>
              <a:t>                       </a:t>
            </a:r>
            <a:r>
              <a:rPr lang="ar-SA" sz="2400" b="1" dirty="0" smtClean="0"/>
              <a:t>, </a:t>
            </a:r>
            <a:r>
              <a:rPr lang="ar-SA" sz="2000" b="1" dirty="0" smtClean="0"/>
              <a:t>               </a:t>
            </a:r>
            <a:r>
              <a:rPr lang="ar-SA" sz="2000" b="1" u="sng" dirty="0" smtClean="0"/>
              <a:t> </a:t>
            </a:r>
            <a:r>
              <a:rPr lang="ar-SA" sz="2000" b="1" u="sng" dirty="0" err="1" smtClean="0"/>
              <a:t>ن</a:t>
            </a:r>
            <a:r>
              <a:rPr lang="ar-SA" sz="2000" b="1" u="sng" dirty="0" smtClean="0"/>
              <a:t>  </a:t>
            </a:r>
            <a:r>
              <a:rPr lang="ar-SA" sz="3200" b="1" normalizeH="1" baseline="-30000" dirty="0" smtClean="0"/>
              <a:t>+ 1</a:t>
            </a:r>
            <a:r>
              <a:rPr lang="ar-SA" sz="4000" b="1" baseline="-25000" dirty="0" smtClean="0"/>
              <a:t> </a:t>
            </a:r>
            <a:r>
              <a:rPr lang="ar-SA" sz="2800" b="1" baseline="-25000" dirty="0" smtClean="0"/>
              <a:t>= </a:t>
            </a:r>
            <a:r>
              <a:rPr lang="ar-SA" sz="2800" b="1" u="sng" baseline="-25000" dirty="0" smtClean="0"/>
              <a:t> 0 1</a:t>
            </a:r>
            <a:r>
              <a:rPr lang="ar-SA" sz="2800" b="1" baseline="-25000" dirty="0" smtClean="0"/>
              <a:t>  + 1 = </a:t>
            </a:r>
            <a:r>
              <a:rPr lang="ar-SA" sz="3600" b="1" baseline="-25000" dirty="0" smtClean="0"/>
              <a:t>5+1 =6</a:t>
            </a:r>
            <a:r>
              <a:rPr lang="ar-SA" sz="2800" b="1" baseline="-25000" dirty="0" smtClean="0"/>
              <a:t> </a:t>
            </a:r>
            <a:endParaRPr lang="ar-SA" sz="2800" b="1" normalizeH="1" baseline="-25000" dirty="0" smtClean="0"/>
          </a:p>
          <a:p>
            <a:r>
              <a:rPr lang="ar-SA" sz="2000" b="1" normalizeH="1" dirty="0" smtClean="0"/>
              <a:t>   2       2                                                       2              2 </a:t>
            </a:r>
            <a:r>
              <a:rPr lang="ar-SA" sz="3200" b="1" normalizeH="1" baseline="-30000" dirty="0" smtClean="0"/>
              <a:t> </a:t>
            </a:r>
            <a:r>
              <a:rPr lang="ar-SA" sz="2000" b="1" dirty="0" smtClean="0"/>
              <a:t> </a:t>
            </a:r>
            <a:endParaRPr lang="ar-SA" sz="2000" b="1" dirty="0" smtClean="0">
              <a:latin typeface="SimHei"/>
              <a:ea typeface="SimHei"/>
            </a:endParaRPr>
          </a:p>
        </p:txBody>
      </p:sp>
      <p:sp>
        <p:nvSpPr>
          <p:cNvPr id="16" name="شكل بيضاوي 15"/>
          <p:cNvSpPr/>
          <p:nvPr/>
        </p:nvSpPr>
        <p:spPr>
          <a:xfrm>
            <a:off x="4429124" y="2571744"/>
            <a:ext cx="1357322" cy="571504"/>
          </a:xfrm>
          <a:prstGeom prst="ellipse">
            <a:avLst/>
          </a:prstGeom>
          <a:noFill/>
        </p:spPr>
        <p:style>
          <a:lnRef idx="2">
            <a:schemeClr val="accent2"/>
          </a:lnRef>
          <a:fillRef idx="1">
            <a:schemeClr val="lt1"/>
          </a:fillRef>
          <a:effectRef idx="0">
            <a:schemeClr val="accent2"/>
          </a:effectRef>
          <a:fontRef idx="minor">
            <a:schemeClr val="dk1"/>
          </a:fontRef>
        </p:style>
        <p:txBody>
          <a:bodyPr rtlCol="1" anchor="ctr"/>
          <a:lstStyle/>
          <a:p>
            <a:pPr algn="ctr"/>
            <a:endParaRPr lang="ar-SA"/>
          </a:p>
        </p:txBody>
      </p:sp>
      <p:sp>
        <p:nvSpPr>
          <p:cNvPr id="18" name="مستطيل 17"/>
          <p:cNvSpPr/>
          <p:nvPr/>
        </p:nvSpPr>
        <p:spPr>
          <a:xfrm>
            <a:off x="500034" y="4786322"/>
            <a:ext cx="8286808" cy="461665"/>
          </a:xfrm>
          <a:prstGeom prst="rect">
            <a:avLst/>
          </a:prstGeom>
        </p:spPr>
        <p:style>
          <a:lnRef idx="1">
            <a:schemeClr val="accent3"/>
          </a:lnRef>
          <a:fillRef idx="2">
            <a:schemeClr val="accent3"/>
          </a:fillRef>
          <a:effectRef idx="1">
            <a:schemeClr val="accent3"/>
          </a:effectRef>
          <a:fontRef idx="minor">
            <a:schemeClr val="dk1"/>
          </a:fontRef>
        </p:style>
        <p:txBody>
          <a:bodyPr wrap="square">
            <a:spAutoFit/>
          </a:bodyPr>
          <a:lstStyle/>
          <a:p>
            <a:r>
              <a:rPr lang="ar-SA" sz="2400" b="1" dirty="0" smtClean="0">
                <a:latin typeface="SimHei"/>
                <a:ea typeface="SimHei"/>
              </a:rPr>
              <a:t>∴ الوسيط  </a:t>
            </a:r>
            <a:r>
              <a:rPr lang="ar-SA" sz="2400" b="1" dirty="0" smtClean="0"/>
              <a:t>يساوي الوسط الحسابي لـ ( 75, 77 )</a:t>
            </a:r>
            <a:endParaRPr lang="ar-SA" sz="2400" b="1" dirty="0" smtClean="0">
              <a:latin typeface="SimHei"/>
              <a:ea typeface="SimHei"/>
            </a:endParaRPr>
          </a:p>
        </p:txBody>
      </p:sp>
      <p:sp>
        <p:nvSpPr>
          <p:cNvPr id="19" name="مستطيل 18"/>
          <p:cNvSpPr/>
          <p:nvPr/>
        </p:nvSpPr>
        <p:spPr>
          <a:xfrm>
            <a:off x="500034" y="5240080"/>
            <a:ext cx="8286808" cy="1046440"/>
          </a:xfrm>
          <a:prstGeom prst="rect">
            <a:avLst/>
          </a:prstGeom>
        </p:spPr>
        <p:style>
          <a:lnRef idx="1">
            <a:schemeClr val="accent3"/>
          </a:lnRef>
          <a:fillRef idx="2">
            <a:schemeClr val="accent3"/>
          </a:fillRef>
          <a:effectRef idx="1">
            <a:schemeClr val="accent3"/>
          </a:effectRef>
          <a:fontRef idx="minor">
            <a:schemeClr val="dk1"/>
          </a:fontRef>
        </p:style>
        <p:txBody>
          <a:bodyPr wrap="square">
            <a:spAutoFit/>
          </a:bodyPr>
          <a:lstStyle/>
          <a:p>
            <a:endParaRPr lang="ar-SA" sz="1400" b="1" dirty="0" smtClean="0">
              <a:latin typeface="SimHei"/>
              <a:ea typeface="SimHei"/>
            </a:endParaRPr>
          </a:p>
          <a:p>
            <a:r>
              <a:rPr lang="ar-SA" sz="3600" b="1" baseline="-30000" dirty="0" smtClean="0"/>
              <a:t>الوسيط = </a:t>
            </a:r>
            <a:r>
              <a:rPr lang="ar-SA" sz="3600" b="1" u="sng" baseline="-30000" dirty="0" smtClean="0"/>
              <a:t>75 + 77 </a:t>
            </a:r>
            <a:r>
              <a:rPr lang="ar-SA" sz="3600" b="1" baseline="-30000" dirty="0" smtClean="0"/>
              <a:t> =  </a:t>
            </a:r>
            <a:r>
              <a:rPr lang="ar-SA" sz="3600" b="1" u="sng" baseline="-30000" dirty="0" smtClean="0"/>
              <a:t>152 </a:t>
            </a:r>
            <a:r>
              <a:rPr lang="ar-SA" sz="3600" b="1" baseline="-30000" dirty="0" smtClean="0"/>
              <a:t> =  76 درجة</a:t>
            </a:r>
          </a:p>
          <a:p>
            <a:r>
              <a:rPr lang="ar-SA" sz="3600" b="1" baseline="-30000" dirty="0" smtClean="0"/>
              <a:t>                 2               2</a:t>
            </a:r>
            <a:endParaRPr lang="ar-SA" sz="3600" b="1" baseline="10000"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12" fill="hold" nodeType="clickEffect">
                                  <p:stCondLst>
                                    <p:cond delay="0"/>
                                  </p:stCondLst>
                                  <p:childTnLst>
                                    <p:set>
                                      <p:cBhvr>
                                        <p:cTn id="6" dur="1" fill="hold">
                                          <p:stCondLst>
                                            <p:cond delay="0"/>
                                          </p:stCondLst>
                                        </p:cTn>
                                        <p:tgtEl>
                                          <p:spTgt spid="1026"/>
                                        </p:tgtEl>
                                        <p:attrNameLst>
                                          <p:attrName>style.visibility</p:attrName>
                                        </p:attrNameLst>
                                      </p:cBhvr>
                                      <p:to>
                                        <p:strVal val="visible"/>
                                      </p:to>
                                    </p:set>
                                    <p:animEffect transition="in" filter="strips(downLeft)">
                                      <p:cBhvr>
                                        <p:cTn id="7" dur="500"/>
                                        <p:tgtEl>
                                          <p:spTgt spid="1026"/>
                                        </p:tgtEl>
                                      </p:cBhvr>
                                    </p:animEffect>
                                  </p:childTnLst>
                                </p:cTn>
                              </p:par>
                            </p:childTnLst>
                          </p:cTn>
                        </p:par>
                      </p:childTnLst>
                    </p:cTn>
                  </p:par>
                  <p:par>
                    <p:cTn id="8" fill="hold">
                      <p:stCondLst>
                        <p:cond delay="indefinite"/>
                      </p:stCondLst>
                      <p:childTnLst>
                        <p:par>
                          <p:cTn id="9" fill="hold">
                            <p:stCondLst>
                              <p:cond delay="0"/>
                            </p:stCondLst>
                            <p:childTnLst>
                              <p:par>
                                <p:cTn id="10" presetID="18" presetClass="entr" presetSubtype="12" fill="hold" nodeType="clickEffect">
                                  <p:stCondLst>
                                    <p:cond delay="0"/>
                                  </p:stCondLst>
                                  <p:childTnLst>
                                    <p:set>
                                      <p:cBhvr>
                                        <p:cTn id="11" dur="1" fill="hold">
                                          <p:stCondLst>
                                            <p:cond delay="0"/>
                                          </p:stCondLst>
                                        </p:cTn>
                                        <p:tgtEl>
                                          <p:spTgt spid="1027"/>
                                        </p:tgtEl>
                                        <p:attrNameLst>
                                          <p:attrName>style.visibility</p:attrName>
                                        </p:attrNameLst>
                                      </p:cBhvr>
                                      <p:to>
                                        <p:strVal val="visible"/>
                                      </p:to>
                                    </p:set>
                                    <p:animEffect transition="in" filter="strips(downLeft)">
                                      <p:cBhvr>
                                        <p:cTn id="12" dur="500"/>
                                        <p:tgtEl>
                                          <p:spTgt spid="1027"/>
                                        </p:tgtEl>
                                      </p:cBhvr>
                                    </p:animEffect>
                                  </p:childTnLst>
                                </p:cTn>
                              </p:par>
                            </p:childTnLst>
                          </p:cTn>
                        </p:par>
                      </p:childTnLst>
                    </p:cTn>
                  </p:par>
                  <p:par>
                    <p:cTn id="13" fill="hold">
                      <p:stCondLst>
                        <p:cond delay="indefinite"/>
                      </p:stCondLst>
                      <p:childTnLst>
                        <p:par>
                          <p:cTn id="14" fill="hold">
                            <p:stCondLst>
                              <p:cond delay="0"/>
                            </p:stCondLst>
                            <p:childTnLst>
                              <p:par>
                                <p:cTn id="15" presetID="18" presetClass="entr" presetSubtype="12" fill="hold" grpId="0" nodeType="clickEffect">
                                  <p:stCondLst>
                                    <p:cond delay="0"/>
                                  </p:stCondLst>
                                  <p:childTnLst>
                                    <p:set>
                                      <p:cBhvr>
                                        <p:cTn id="16" dur="1" fill="hold">
                                          <p:stCondLst>
                                            <p:cond delay="0"/>
                                          </p:stCondLst>
                                        </p:cTn>
                                        <p:tgtEl>
                                          <p:spTgt spid="14"/>
                                        </p:tgtEl>
                                        <p:attrNameLst>
                                          <p:attrName>style.visibility</p:attrName>
                                        </p:attrNameLst>
                                      </p:cBhvr>
                                      <p:to>
                                        <p:strVal val="visible"/>
                                      </p:to>
                                    </p:set>
                                    <p:animEffect transition="in" filter="strips(downLeft)">
                                      <p:cBhvr>
                                        <p:cTn id="17" dur="500"/>
                                        <p:tgtEl>
                                          <p:spTgt spid="14"/>
                                        </p:tgtEl>
                                      </p:cBhvr>
                                    </p:animEffect>
                                  </p:childTnLst>
                                </p:cTn>
                              </p:par>
                            </p:childTnLst>
                          </p:cTn>
                        </p:par>
                      </p:childTnLst>
                    </p:cTn>
                  </p:par>
                  <p:par>
                    <p:cTn id="18" fill="hold">
                      <p:stCondLst>
                        <p:cond delay="indefinite"/>
                      </p:stCondLst>
                      <p:childTnLst>
                        <p:par>
                          <p:cTn id="19" fill="hold">
                            <p:stCondLst>
                              <p:cond delay="0"/>
                            </p:stCondLst>
                            <p:childTnLst>
                              <p:par>
                                <p:cTn id="20" presetID="18" presetClass="entr" presetSubtype="12" fill="hold" grpId="0" nodeType="clickEffect">
                                  <p:stCondLst>
                                    <p:cond delay="0"/>
                                  </p:stCondLst>
                                  <p:childTnLst>
                                    <p:set>
                                      <p:cBhvr>
                                        <p:cTn id="21" dur="1" fill="hold">
                                          <p:stCondLst>
                                            <p:cond delay="0"/>
                                          </p:stCondLst>
                                        </p:cTn>
                                        <p:tgtEl>
                                          <p:spTgt spid="15"/>
                                        </p:tgtEl>
                                        <p:attrNameLst>
                                          <p:attrName>style.visibility</p:attrName>
                                        </p:attrNameLst>
                                      </p:cBhvr>
                                      <p:to>
                                        <p:strVal val="visible"/>
                                      </p:to>
                                    </p:set>
                                    <p:animEffect transition="in" filter="strips(downLeft)">
                                      <p:cBhvr>
                                        <p:cTn id="22" dur="500"/>
                                        <p:tgtEl>
                                          <p:spTgt spid="15"/>
                                        </p:tgtEl>
                                      </p:cBhvr>
                                    </p:animEffect>
                                  </p:childTnLst>
                                </p:cTn>
                              </p:par>
                            </p:childTnLst>
                          </p:cTn>
                        </p:par>
                      </p:childTnLst>
                    </p:cTn>
                  </p:par>
                  <p:par>
                    <p:cTn id="23" fill="hold">
                      <p:stCondLst>
                        <p:cond delay="indefinite"/>
                      </p:stCondLst>
                      <p:childTnLst>
                        <p:par>
                          <p:cTn id="24" fill="hold">
                            <p:stCondLst>
                              <p:cond delay="0"/>
                            </p:stCondLst>
                            <p:childTnLst>
                              <p:par>
                                <p:cTn id="25" presetID="18" presetClass="entr" presetSubtype="12" fill="hold" nodeType="clickEffect">
                                  <p:stCondLst>
                                    <p:cond delay="0"/>
                                  </p:stCondLst>
                                  <p:childTnLst>
                                    <p:set>
                                      <p:cBhvr>
                                        <p:cTn id="26" dur="1" fill="hold">
                                          <p:stCondLst>
                                            <p:cond delay="0"/>
                                          </p:stCondLst>
                                        </p:cTn>
                                        <p:tgtEl>
                                          <p:spTgt spid="1028"/>
                                        </p:tgtEl>
                                        <p:attrNameLst>
                                          <p:attrName>style.visibility</p:attrName>
                                        </p:attrNameLst>
                                      </p:cBhvr>
                                      <p:to>
                                        <p:strVal val="visible"/>
                                      </p:to>
                                    </p:set>
                                    <p:animEffect transition="in" filter="strips(downLeft)">
                                      <p:cBhvr>
                                        <p:cTn id="27" dur="500"/>
                                        <p:tgtEl>
                                          <p:spTgt spid="1028"/>
                                        </p:tgtEl>
                                      </p:cBhvr>
                                    </p:animEffect>
                                  </p:childTnLst>
                                </p:cTn>
                              </p:par>
                            </p:childTnLst>
                          </p:cTn>
                        </p:par>
                      </p:childTnLst>
                    </p:cTn>
                  </p:par>
                  <p:par>
                    <p:cTn id="28" fill="hold">
                      <p:stCondLst>
                        <p:cond delay="indefinite"/>
                      </p:stCondLst>
                      <p:childTnLst>
                        <p:par>
                          <p:cTn id="29" fill="hold">
                            <p:stCondLst>
                              <p:cond delay="0"/>
                            </p:stCondLst>
                            <p:childTnLst>
                              <p:par>
                                <p:cTn id="30" presetID="18" presetClass="entr" presetSubtype="12" fill="hold" grpId="0" nodeType="clickEffect">
                                  <p:stCondLst>
                                    <p:cond delay="0"/>
                                  </p:stCondLst>
                                  <p:childTnLst>
                                    <p:set>
                                      <p:cBhvr>
                                        <p:cTn id="31" dur="1" fill="hold">
                                          <p:stCondLst>
                                            <p:cond delay="0"/>
                                          </p:stCondLst>
                                        </p:cTn>
                                        <p:tgtEl>
                                          <p:spTgt spid="17"/>
                                        </p:tgtEl>
                                        <p:attrNameLst>
                                          <p:attrName>style.visibility</p:attrName>
                                        </p:attrNameLst>
                                      </p:cBhvr>
                                      <p:to>
                                        <p:strVal val="visible"/>
                                      </p:to>
                                    </p:set>
                                    <p:animEffect transition="in" filter="strips(downLeft)">
                                      <p:cBhvr>
                                        <p:cTn id="32" dur="500"/>
                                        <p:tgtEl>
                                          <p:spTgt spid="17"/>
                                        </p:tgtEl>
                                      </p:cBhvr>
                                    </p:animEffect>
                                  </p:childTnLst>
                                </p:cTn>
                              </p:par>
                            </p:childTnLst>
                          </p:cTn>
                        </p:par>
                      </p:childTnLst>
                    </p:cTn>
                  </p:par>
                  <p:par>
                    <p:cTn id="33" fill="hold">
                      <p:stCondLst>
                        <p:cond delay="indefinite"/>
                      </p:stCondLst>
                      <p:childTnLst>
                        <p:par>
                          <p:cTn id="34" fill="hold">
                            <p:stCondLst>
                              <p:cond delay="0"/>
                            </p:stCondLst>
                            <p:childTnLst>
                              <p:par>
                                <p:cTn id="35" presetID="19" presetClass="entr" presetSubtype="10" fill="hold" grpId="0" nodeType="clickEffect">
                                  <p:stCondLst>
                                    <p:cond delay="0"/>
                                  </p:stCondLst>
                                  <p:childTnLst>
                                    <p:set>
                                      <p:cBhvr>
                                        <p:cTn id="36" dur="1" fill="hold">
                                          <p:stCondLst>
                                            <p:cond delay="0"/>
                                          </p:stCondLst>
                                        </p:cTn>
                                        <p:tgtEl>
                                          <p:spTgt spid="16"/>
                                        </p:tgtEl>
                                        <p:attrNameLst>
                                          <p:attrName>style.visibility</p:attrName>
                                        </p:attrNameLst>
                                      </p:cBhvr>
                                      <p:to>
                                        <p:strVal val="visible"/>
                                      </p:to>
                                    </p:set>
                                    <p:anim calcmode="lin" valueType="num">
                                      <p:cBhvr>
                                        <p:cTn id="37" dur="5000" fill="hold"/>
                                        <p:tgtEl>
                                          <p:spTgt spid="16"/>
                                        </p:tgtEl>
                                        <p:attrNameLst>
                                          <p:attrName>ppt_w</p:attrName>
                                        </p:attrNameLst>
                                      </p:cBhvr>
                                      <p:tavLst>
                                        <p:tav tm="0" fmla="#ppt_w*sin(2.5*pi*$)">
                                          <p:val>
                                            <p:fltVal val="0"/>
                                          </p:val>
                                        </p:tav>
                                        <p:tav tm="100000">
                                          <p:val>
                                            <p:fltVal val="1"/>
                                          </p:val>
                                        </p:tav>
                                      </p:tavLst>
                                    </p:anim>
                                    <p:anim calcmode="lin" valueType="num">
                                      <p:cBhvr>
                                        <p:cTn id="38" dur="5000" fill="hold"/>
                                        <p:tgtEl>
                                          <p:spTgt spid="16"/>
                                        </p:tgtEl>
                                        <p:attrNameLst>
                                          <p:attrName>ppt_h</p:attrName>
                                        </p:attrNameLst>
                                      </p:cBhvr>
                                      <p:tavLst>
                                        <p:tav tm="0">
                                          <p:val>
                                            <p:strVal val="#ppt_h"/>
                                          </p:val>
                                        </p:tav>
                                        <p:tav tm="100000">
                                          <p:val>
                                            <p:strVal val="#ppt_h"/>
                                          </p:val>
                                        </p:tav>
                                      </p:tavLst>
                                    </p:anim>
                                  </p:childTnLst>
                                </p:cTn>
                              </p:par>
                            </p:childTnLst>
                          </p:cTn>
                        </p:par>
                      </p:childTnLst>
                    </p:cTn>
                  </p:par>
                  <p:par>
                    <p:cTn id="39" fill="hold">
                      <p:stCondLst>
                        <p:cond delay="indefinite"/>
                      </p:stCondLst>
                      <p:childTnLst>
                        <p:par>
                          <p:cTn id="40" fill="hold">
                            <p:stCondLst>
                              <p:cond delay="0"/>
                            </p:stCondLst>
                            <p:childTnLst>
                              <p:par>
                                <p:cTn id="41" presetID="18" presetClass="entr" presetSubtype="12" fill="hold" grpId="0" nodeType="clickEffect">
                                  <p:stCondLst>
                                    <p:cond delay="0"/>
                                  </p:stCondLst>
                                  <p:childTnLst>
                                    <p:set>
                                      <p:cBhvr>
                                        <p:cTn id="42" dur="1" fill="hold">
                                          <p:stCondLst>
                                            <p:cond delay="0"/>
                                          </p:stCondLst>
                                        </p:cTn>
                                        <p:tgtEl>
                                          <p:spTgt spid="18"/>
                                        </p:tgtEl>
                                        <p:attrNameLst>
                                          <p:attrName>style.visibility</p:attrName>
                                        </p:attrNameLst>
                                      </p:cBhvr>
                                      <p:to>
                                        <p:strVal val="visible"/>
                                      </p:to>
                                    </p:set>
                                    <p:animEffect transition="in" filter="strips(downLeft)">
                                      <p:cBhvr>
                                        <p:cTn id="43" dur="500"/>
                                        <p:tgtEl>
                                          <p:spTgt spid="18"/>
                                        </p:tgtEl>
                                      </p:cBhvr>
                                    </p:animEffect>
                                  </p:childTnLst>
                                </p:cTn>
                              </p:par>
                            </p:childTnLst>
                          </p:cTn>
                        </p:par>
                      </p:childTnLst>
                    </p:cTn>
                  </p:par>
                  <p:par>
                    <p:cTn id="44" fill="hold">
                      <p:stCondLst>
                        <p:cond delay="indefinite"/>
                      </p:stCondLst>
                      <p:childTnLst>
                        <p:par>
                          <p:cTn id="45" fill="hold">
                            <p:stCondLst>
                              <p:cond delay="0"/>
                            </p:stCondLst>
                            <p:childTnLst>
                              <p:par>
                                <p:cTn id="46" presetID="18" presetClass="entr" presetSubtype="12" fill="hold" grpId="0" nodeType="clickEffect">
                                  <p:stCondLst>
                                    <p:cond delay="0"/>
                                  </p:stCondLst>
                                  <p:childTnLst>
                                    <p:set>
                                      <p:cBhvr>
                                        <p:cTn id="47" dur="1" fill="hold">
                                          <p:stCondLst>
                                            <p:cond delay="0"/>
                                          </p:stCondLst>
                                        </p:cTn>
                                        <p:tgtEl>
                                          <p:spTgt spid="19"/>
                                        </p:tgtEl>
                                        <p:attrNameLst>
                                          <p:attrName>style.visibility</p:attrName>
                                        </p:attrNameLst>
                                      </p:cBhvr>
                                      <p:to>
                                        <p:strVal val="visible"/>
                                      </p:to>
                                    </p:set>
                                    <p:animEffect transition="in" filter="strips(downLeft)">
                                      <p:cBhvr>
                                        <p:cTn id="48"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animBg="1"/>
      <p:bldP spid="17" grpId="0" animBg="1"/>
      <p:bldP spid="16" grpId="0" animBg="1"/>
      <p:bldP spid="18" grpId="0" animBg="1"/>
      <p:bldP spid="19"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مستطيل 4"/>
          <p:cNvSpPr/>
          <p:nvPr/>
        </p:nvSpPr>
        <p:spPr>
          <a:xfrm>
            <a:off x="4643438" y="214290"/>
            <a:ext cx="4239496" cy="461665"/>
          </a:xfrm>
          <a:prstGeom prst="rect">
            <a:avLst/>
          </a:prstGeom>
          <a:solidFill>
            <a:srgbClr val="FFFF00"/>
          </a:solidFill>
          <a:ln/>
        </p:spPr>
        <p:style>
          <a:lnRef idx="0">
            <a:schemeClr val="accent2"/>
          </a:lnRef>
          <a:fillRef idx="3">
            <a:schemeClr val="accent2"/>
          </a:fillRef>
          <a:effectRef idx="3">
            <a:schemeClr val="accent2"/>
          </a:effectRef>
          <a:fontRef idx="minor">
            <a:schemeClr val="lt1"/>
          </a:fontRef>
        </p:style>
        <p:txBody>
          <a:bodyPr wrap="square">
            <a:spAutoFit/>
            <a:sp3d extrusionH="57150">
              <a:bevelT w="57150" h="38100" prst="artDeco"/>
            </a:sp3d>
          </a:bodyPr>
          <a:lstStyle/>
          <a:p>
            <a:r>
              <a:rPr lang="ar-SA" sz="2400" b="1" dirty="0" smtClean="0">
                <a:solidFill>
                  <a:schemeClr val="tx1"/>
                </a:solidFill>
              </a:rPr>
              <a:t>طريقة حساب الوسيط للبيانات  المبوَّبة</a:t>
            </a:r>
            <a:endParaRPr lang="ar-SA" sz="2400" b="1" dirty="0">
              <a:solidFill>
                <a:schemeClr val="tx1"/>
              </a:solidFill>
            </a:endParaRPr>
          </a:p>
        </p:txBody>
      </p:sp>
      <p:sp>
        <p:nvSpPr>
          <p:cNvPr id="6" name="مستطيل 5"/>
          <p:cNvSpPr/>
          <p:nvPr/>
        </p:nvSpPr>
        <p:spPr>
          <a:xfrm>
            <a:off x="71438" y="714356"/>
            <a:ext cx="9001156" cy="461665"/>
          </a:xfrm>
          <a:prstGeom prst="rect">
            <a:avLst/>
          </a:prstGeom>
        </p:spPr>
        <p:style>
          <a:lnRef idx="1">
            <a:schemeClr val="accent3"/>
          </a:lnRef>
          <a:fillRef idx="2">
            <a:schemeClr val="accent3"/>
          </a:fillRef>
          <a:effectRef idx="1">
            <a:schemeClr val="accent3"/>
          </a:effectRef>
          <a:fontRef idx="minor">
            <a:schemeClr val="dk1"/>
          </a:fontRef>
        </p:style>
        <p:txBody>
          <a:bodyPr wrap="square">
            <a:spAutoFit/>
          </a:bodyPr>
          <a:lstStyle/>
          <a:p>
            <a:r>
              <a:rPr lang="ar-SA" sz="2400" b="1" dirty="0" smtClean="0"/>
              <a:t>نستطيع حساب الوسيط للبيانات المبوَّبة بطريقتين إما حسابياً أو بيانياً (أي بطريقة الرسم).</a:t>
            </a:r>
            <a:endParaRPr lang="ar-SA" sz="2400" b="1" dirty="0"/>
          </a:p>
        </p:txBody>
      </p:sp>
      <p:sp>
        <p:nvSpPr>
          <p:cNvPr id="7" name="مستطيل 6"/>
          <p:cNvSpPr/>
          <p:nvPr/>
        </p:nvSpPr>
        <p:spPr>
          <a:xfrm>
            <a:off x="5572132" y="1285860"/>
            <a:ext cx="3374849" cy="461665"/>
          </a:xfrm>
          <a:prstGeom prst="rect">
            <a:avLst/>
          </a:prstGeom>
        </p:spPr>
        <p:style>
          <a:lnRef idx="1">
            <a:schemeClr val="accent6"/>
          </a:lnRef>
          <a:fillRef idx="2">
            <a:schemeClr val="accent6"/>
          </a:fillRef>
          <a:effectRef idx="1">
            <a:schemeClr val="accent6"/>
          </a:effectRef>
          <a:fontRef idx="minor">
            <a:schemeClr val="dk1"/>
          </a:fontRef>
        </p:style>
        <p:txBody>
          <a:bodyPr wrap="square">
            <a:spAutoFit/>
          </a:bodyPr>
          <a:lstStyle/>
          <a:p>
            <a:r>
              <a:rPr lang="ar-SA" sz="2400" b="1" dirty="0" err="1" smtClean="0"/>
              <a:t>اولا</a:t>
            </a:r>
            <a:r>
              <a:rPr lang="ar-SA" sz="2400" b="1" dirty="0" smtClean="0"/>
              <a:t> :الطريقة الحسابية :</a:t>
            </a:r>
            <a:endParaRPr lang="ar-SA" sz="2400" dirty="0"/>
          </a:p>
        </p:txBody>
      </p:sp>
      <p:sp>
        <p:nvSpPr>
          <p:cNvPr id="8" name="مستطيل 7"/>
          <p:cNvSpPr/>
          <p:nvPr/>
        </p:nvSpPr>
        <p:spPr>
          <a:xfrm>
            <a:off x="142844" y="1901271"/>
            <a:ext cx="8929718" cy="384721"/>
          </a:xfrm>
          <a:prstGeom prst="rect">
            <a:avLst/>
          </a:prstGeom>
        </p:spPr>
        <p:style>
          <a:lnRef idx="1">
            <a:schemeClr val="accent5"/>
          </a:lnRef>
          <a:fillRef idx="2">
            <a:schemeClr val="accent5"/>
          </a:fillRef>
          <a:effectRef idx="1">
            <a:schemeClr val="accent5"/>
          </a:effectRef>
          <a:fontRef idx="minor">
            <a:schemeClr val="dk1"/>
          </a:fontRef>
        </p:style>
        <p:txBody>
          <a:bodyPr wrap="square">
            <a:spAutoFit/>
          </a:bodyPr>
          <a:lstStyle/>
          <a:p>
            <a:r>
              <a:rPr lang="ar-SA" sz="1900" b="1" dirty="0" smtClean="0"/>
              <a:t>1- نجد الجدول المتجمِّع الصاعد للبيانات من الجدول التكراري وبذلك أوجدنا ما يكافئ ترتيب القراءات تصاعدياً</a:t>
            </a:r>
            <a:endParaRPr lang="ar-SA" sz="1900" b="1" dirty="0"/>
          </a:p>
        </p:txBody>
      </p:sp>
      <p:sp>
        <p:nvSpPr>
          <p:cNvPr id="9" name="مستطيل 8"/>
          <p:cNvSpPr/>
          <p:nvPr/>
        </p:nvSpPr>
        <p:spPr>
          <a:xfrm>
            <a:off x="785786" y="2357430"/>
            <a:ext cx="8358214" cy="1015663"/>
          </a:xfrm>
          <a:prstGeom prst="rect">
            <a:avLst/>
          </a:prstGeom>
        </p:spPr>
        <p:style>
          <a:lnRef idx="1">
            <a:schemeClr val="accent5"/>
          </a:lnRef>
          <a:fillRef idx="2">
            <a:schemeClr val="accent5"/>
          </a:fillRef>
          <a:effectRef idx="1">
            <a:schemeClr val="accent5"/>
          </a:effectRef>
          <a:fontRef idx="minor">
            <a:schemeClr val="dk1"/>
          </a:fontRef>
        </p:style>
        <p:txBody>
          <a:bodyPr wrap="square">
            <a:spAutoFit/>
          </a:bodyPr>
          <a:lstStyle/>
          <a:p>
            <a:r>
              <a:rPr lang="ar-SA" sz="2000" b="1" dirty="0" smtClean="0"/>
              <a:t> </a:t>
            </a:r>
          </a:p>
          <a:p>
            <a:r>
              <a:rPr lang="ar-SA" sz="2000" b="1" dirty="0" smtClean="0"/>
              <a:t>2- ترتيب الوسيط عبارة عن منتصف مجموع التكرارات أي أنَّ :ترتيب الوسيط =</a:t>
            </a:r>
          </a:p>
          <a:p>
            <a:endParaRPr lang="ar-SA" sz="2000" b="1" dirty="0"/>
          </a:p>
        </p:txBody>
      </p:sp>
      <p:pic>
        <p:nvPicPr>
          <p:cNvPr id="1026" name="Picture 2"/>
          <p:cNvPicPr>
            <a:picLocks noChangeAspect="1" noChangeArrowheads="1"/>
          </p:cNvPicPr>
          <p:nvPr/>
        </p:nvPicPr>
        <p:blipFill>
          <a:blip r:embed="rId3"/>
          <a:srcRect/>
          <a:stretch>
            <a:fillRect/>
          </a:stretch>
        </p:blipFill>
        <p:spPr bwMode="auto">
          <a:xfrm>
            <a:off x="1428728" y="2428868"/>
            <a:ext cx="928694" cy="857256"/>
          </a:xfrm>
          <a:prstGeom prst="rect">
            <a:avLst/>
          </a:prstGeom>
          <a:noFill/>
          <a:ln w="9525">
            <a:noFill/>
            <a:miter lim="800000"/>
            <a:headEnd/>
            <a:tailEnd/>
          </a:ln>
          <a:effectLst/>
        </p:spPr>
      </p:pic>
      <p:sp>
        <p:nvSpPr>
          <p:cNvPr id="18" name="مستطيل 17"/>
          <p:cNvSpPr/>
          <p:nvPr/>
        </p:nvSpPr>
        <p:spPr>
          <a:xfrm>
            <a:off x="357158" y="3500438"/>
            <a:ext cx="8715407" cy="400110"/>
          </a:xfrm>
          <a:prstGeom prst="rect">
            <a:avLst/>
          </a:prstGeom>
        </p:spPr>
        <p:style>
          <a:lnRef idx="1">
            <a:schemeClr val="accent5"/>
          </a:lnRef>
          <a:fillRef idx="2">
            <a:schemeClr val="accent5"/>
          </a:fillRef>
          <a:effectRef idx="1">
            <a:schemeClr val="accent5"/>
          </a:effectRef>
          <a:fontRef idx="minor">
            <a:schemeClr val="dk1"/>
          </a:fontRef>
        </p:style>
        <p:txBody>
          <a:bodyPr wrap="square">
            <a:spAutoFit/>
          </a:bodyPr>
          <a:lstStyle/>
          <a:p>
            <a:r>
              <a:rPr lang="ar-SA" sz="2000" b="1" dirty="0" smtClean="0"/>
              <a:t>3- تسمَّى الفئة التي تحتوي على الوسيط بالفئة الوسيطية. ذلك يمكن حساب الوسيط من العلاقة التالية :</a:t>
            </a:r>
            <a:endParaRPr lang="ar-SA" sz="2000" b="1" dirty="0"/>
          </a:p>
        </p:txBody>
      </p:sp>
      <p:pic>
        <p:nvPicPr>
          <p:cNvPr id="30" name="Picture 3"/>
          <p:cNvPicPr>
            <a:picLocks noChangeAspect="1" noChangeArrowheads="1"/>
          </p:cNvPicPr>
          <p:nvPr/>
        </p:nvPicPr>
        <p:blipFill>
          <a:blip r:embed="rId4"/>
          <a:srcRect/>
          <a:stretch>
            <a:fillRect/>
          </a:stretch>
        </p:blipFill>
        <p:spPr bwMode="auto">
          <a:xfrm>
            <a:off x="7143768" y="5214950"/>
            <a:ext cx="642942" cy="357189"/>
          </a:xfrm>
          <a:prstGeom prst="rect">
            <a:avLst/>
          </a:prstGeom>
          <a:noFill/>
          <a:ln w="9525">
            <a:noFill/>
            <a:miter lim="800000"/>
            <a:headEnd/>
            <a:tailEnd/>
          </a:ln>
          <a:effectLst/>
        </p:spPr>
      </p:pic>
      <p:sp>
        <p:nvSpPr>
          <p:cNvPr id="31" name="مربع نص 30"/>
          <p:cNvSpPr txBox="1"/>
          <p:nvPr/>
        </p:nvSpPr>
        <p:spPr>
          <a:xfrm>
            <a:off x="5857884" y="4272985"/>
            <a:ext cx="2500330" cy="523220"/>
          </a:xfrm>
          <a:prstGeom prst="rect">
            <a:avLst/>
          </a:prstGeom>
          <a:noFill/>
        </p:spPr>
        <p:txBody>
          <a:bodyPr wrap="square" rtlCol="1">
            <a:spAutoFit/>
          </a:bodyPr>
          <a:lstStyle/>
          <a:p>
            <a:r>
              <a:rPr lang="ar-SA" sz="2800" b="1" dirty="0" smtClean="0"/>
              <a:t>الوسيط =</a:t>
            </a:r>
            <a:endParaRPr lang="ar-SA" sz="2800" b="1" dirty="0"/>
          </a:p>
        </p:txBody>
      </p:sp>
      <p:pic>
        <p:nvPicPr>
          <p:cNvPr id="1030" name="Picture 6"/>
          <p:cNvPicPr>
            <a:picLocks noChangeAspect="1" noChangeArrowheads="1"/>
          </p:cNvPicPr>
          <p:nvPr/>
        </p:nvPicPr>
        <p:blipFill>
          <a:blip r:embed="rId5"/>
          <a:srcRect/>
          <a:stretch>
            <a:fillRect/>
          </a:stretch>
        </p:blipFill>
        <p:spPr bwMode="auto">
          <a:xfrm>
            <a:off x="3000364" y="3929066"/>
            <a:ext cx="3914775" cy="1295400"/>
          </a:xfrm>
          <a:prstGeom prst="rect">
            <a:avLst/>
          </a:prstGeom>
          <a:noFill/>
          <a:ln w="9525">
            <a:noFill/>
            <a:miter lim="800000"/>
            <a:headEnd/>
            <a:tailEnd/>
          </a:ln>
          <a:effectLst/>
        </p:spPr>
      </p:pic>
      <p:sp>
        <p:nvSpPr>
          <p:cNvPr id="34" name="مربع نص 33"/>
          <p:cNvSpPr txBox="1"/>
          <p:nvPr/>
        </p:nvSpPr>
        <p:spPr>
          <a:xfrm>
            <a:off x="928662" y="5143512"/>
            <a:ext cx="7572428" cy="1569660"/>
          </a:xfrm>
          <a:prstGeom prst="rect">
            <a:avLst/>
          </a:prstGeom>
          <a:noFill/>
        </p:spPr>
        <p:txBody>
          <a:bodyPr wrap="square" rtlCol="1">
            <a:spAutoFit/>
          </a:bodyPr>
          <a:lstStyle/>
          <a:p>
            <a:r>
              <a:rPr lang="ar-SA" sz="2400" b="1" dirty="0" smtClean="0"/>
              <a:t>حيث :      </a:t>
            </a:r>
            <a:r>
              <a:rPr lang="ar-SA" sz="2400" dirty="0" smtClean="0"/>
              <a:t>   هو الحد الأدنى للفئة الوسيطية .</a:t>
            </a:r>
            <a:endParaRPr lang="ar-SA" sz="2400" b="1" dirty="0" smtClean="0"/>
          </a:p>
          <a:p>
            <a:r>
              <a:rPr lang="ar-SA" sz="2400" dirty="0" smtClean="0"/>
              <a:t>          ل     هو طول الفئة الوسيطية</a:t>
            </a:r>
          </a:p>
          <a:p>
            <a:r>
              <a:rPr lang="ar-SA" sz="2400" b="1" dirty="0" smtClean="0"/>
              <a:t>          ك1   </a:t>
            </a:r>
            <a:r>
              <a:rPr lang="ar-SA" sz="2400" dirty="0" smtClean="0"/>
              <a:t>هو التكرار المتجمع المناظر </a:t>
            </a:r>
            <a:r>
              <a:rPr lang="ar-SA" sz="2400" u="sng" dirty="0" smtClean="0"/>
              <a:t>للحد الأدنى </a:t>
            </a:r>
            <a:r>
              <a:rPr lang="ar-SA" sz="2400" dirty="0" smtClean="0"/>
              <a:t>للفئة الوسيطية. </a:t>
            </a:r>
          </a:p>
          <a:p>
            <a:r>
              <a:rPr lang="ar-SA" sz="2400" dirty="0" smtClean="0"/>
              <a:t>         ك2   هو التكرار المتجمع المناظر </a:t>
            </a:r>
            <a:r>
              <a:rPr lang="ar-SA" sz="2400" u="sng" dirty="0" smtClean="0"/>
              <a:t>للحد الأعلى </a:t>
            </a:r>
            <a:r>
              <a:rPr lang="ar-SA" sz="2400" dirty="0" smtClean="0"/>
              <a:t>للفئة الوسيطية.</a:t>
            </a:r>
            <a:endParaRPr lang="ar-SA" sz="2800" b="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7" presetClass="entr" presetSubtype="0" fill="hold" grpId="0" nodeType="clickEffect">
                                  <p:stCondLst>
                                    <p:cond delay="0"/>
                                  </p:stCondLst>
                                  <p:iterate type="lt">
                                    <p:tmPct val="50000"/>
                                  </p:iterate>
                                  <p:childTnLst>
                                    <p:set>
                                      <p:cBhvr>
                                        <p:cTn id="6" dur="1" fill="hold">
                                          <p:stCondLst>
                                            <p:cond delay="0"/>
                                          </p:stCondLst>
                                        </p:cTn>
                                        <p:tgtEl>
                                          <p:spTgt spid="5"/>
                                        </p:tgtEl>
                                        <p:attrNameLst>
                                          <p:attrName>style.visibility</p:attrName>
                                        </p:attrNameLst>
                                      </p:cBhvr>
                                      <p:to>
                                        <p:strVal val="visible"/>
                                      </p:to>
                                    </p:set>
                                    <p:anim calcmode="discrete" valueType="clr">
                                      <p:cBhvr override="childStyle">
                                        <p:cTn id="7" dur="80"/>
                                        <p:tgtEl>
                                          <p:spTgt spid="5"/>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5"/>
                                        </p:tgtEl>
                                        <p:attrNameLst>
                                          <p:attrName>fillcolor</p:attrName>
                                        </p:attrNameLst>
                                      </p:cBhvr>
                                      <p:tavLst>
                                        <p:tav tm="0">
                                          <p:val>
                                            <p:clrVal>
                                              <a:schemeClr val="accent2"/>
                                            </p:clrVal>
                                          </p:val>
                                        </p:tav>
                                        <p:tav tm="50000">
                                          <p:val>
                                            <p:clrVal>
                                              <a:schemeClr val="hlink"/>
                                            </p:clrVal>
                                          </p:val>
                                        </p:tav>
                                      </p:tavLst>
                                    </p:anim>
                                    <p:set>
                                      <p:cBhvr>
                                        <p:cTn id="9" dur="80"/>
                                        <p:tgtEl>
                                          <p:spTgt spid="5"/>
                                        </p:tgtEl>
                                        <p:attrNameLst>
                                          <p:attrName>fill.type</p:attrName>
                                        </p:attrNameLst>
                                      </p:cBhvr>
                                      <p:to>
                                        <p:strVal val="solid"/>
                                      </p:to>
                                    </p:set>
                                  </p:childTnLst>
                                </p:cTn>
                              </p:par>
                            </p:childTnLst>
                          </p:cTn>
                        </p:par>
                      </p:childTnLst>
                    </p:cTn>
                  </p:par>
                  <p:par>
                    <p:cTn id="10" fill="hold">
                      <p:stCondLst>
                        <p:cond delay="indefinite"/>
                      </p:stCondLst>
                      <p:childTnLst>
                        <p:par>
                          <p:cTn id="11" fill="hold">
                            <p:stCondLst>
                              <p:cond delay="0"/>
                            </p:stCondLst>
                            <p:childTnLst>
                              <p:par>
                                <p:cTn id="12" presetID="18" presetClass="entr" presetSubtype="12" fill="hold" grpId="0" nodeType="clickEffect">
                                  <p:stCondLst>
                                    <p:cond delay="0"/>
                                  </p:stCondLst>
                                  <p:childTnLst>
                                    <p:set>
                                      <p:cBhvr>
                                        <p:cTn id="13" dur="1" fill="hold">
                                          <p:stCondLst>
                                            <p:cond delay="0"/>
                                          </p:stCondLst>
                                        </p:cTn>
                                        <p:tgtEl>
                                          <p:spTgt spid="6"/>
                                        </p:tgtEl>
                                        <p:attrNameLst>
                                          <p:attrName>style.visibility</p:attrName>
                                        </p:attrNameLst>
                                      </p:cBhvr>
                                      <p:to>
                                        <p:strVal val="visible"/>
                                      </p:to>
                                    </p:set>
                                    <p:animEffect transition="in" filter="strips(downLeft)">
                                      <p:cBhvr>
                                        <p:cTn id="14" dur="500"/>
                                        <p:tgtEl>
                                          <p:spTgt spid="6"/>
                                        </p:tgtEl>
                                      </p:cBhvr>
                                    </p:animEffect>
                                  </p:childTnLst>
                                </p:cTn>
                              </p:par>
                            </p:childTnLst>
                          </p:cTn>
                        </p:par>
                      </p:childTnLst>
                    </p:cTn>
                  </p:par>
                  <p:par>
                    <p:cTn id="15" fill="hold">
                      <p:stCondLst>
                        <p:cond delay="indefinite"/>
                      </p:stCondLst>
                      <p:childTnLst>
                        <p:par>
                          <p:cTn id="16" fill="hold">
                            <p:stCondLst>
                              <p:cond delay="0"/>
                            </p:stCondLst>
                            <p:childTnLst>
                              <p:par>
                                <p:cTn id="17" presetID="18" presetClass="entr" presetSubtype="12"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strips(downLeft)">
                                      <p:cBhvr>
                                        <p:cTn id="19" dur="500"/>
                                        <p:tgtEl>
                                          <p:spTgt spid="7"/>
                                        </p:tgtEl>
                                      </p:cBhvr>
                                    </p:animEffect>
                                  </p:childTnLst>
                                </p:cTn>
                              </p:par>
                            </p:childTnLst>
                          </p:cTn>
                        </p:par>
                      </p:childTnLst>
                    </p:cTn>
                  </p:par>
                  <p:par>
                    <p:cTn id="20" fill="hold">
                      <p:stCondLst>
                        <p:cond delay="indefinite"/>
                      </p:stCondLst>
                      <p:childTnLst>
                        <p:par>
                          <p:cTn id="21" fill="hold">
                            <p:stCondLst>
                              <p:cond delay="0"/>
                            </p:stCondLst>
                            <p:childTnLst>
                              <p:par>
                                <p:cTn id="22" presetID="18" presetClass="entr" presetSubtype="12" fill="hold" grpId="0" nodeType="clickEffect">
                                  <p:stCondLst>
                                    <p:cond delay="0"/>
                                  </p:stCondLst>
                                  <p:childTnLst>
                                    <p:set>
                                      <p:cBhvr>
                                        <p:cTn id="23" dur="1" fill="hold">
                                          <p:stCondLst>
                                            <p:cond delay="0"/>
                                          </p:stCondLst>
                                        </p:cTn>
                                        <p:tgtEl>
                                          <p:spTgt spid="8"/>
                                        </p:tgtEl>
                                        <p:attrNameLst>
                                          <p:attrName>style.visibility</p:attrName>
                                        </p:attrNameLst>
                                      </p:cBhvr>
                                      <p:to>
                                        <p:strVal val="visible"/>
                                      </p:to>
                                    </p:set>
                                    <p:animEffect transition="in" filter="strips(downLeft)">
                                      <p:cBhvr>
                                        <p:cTn id="24" dur="500"/>
                                        <p:tgtEl>
                                          <p:spTgt spid="8"/>
                                        </p:tgtEl>
                                      </p:cBhvr>
                                    </p:animEffect>
                                  </p:childTnLst>
                                </p:cTn>
                              </p:par>
                            </p:childTnLst>
                          </p:cTn>
                        </p:par>
                      </p:childTnLst>
                    </p:cTn>
                  </p:par>
                  <p:par>
                    <p:cTn id="25" fill="hold">
                      <p:stCondLst>
                        <p:cond delay="indefinite"/>
                      </p:stCondLst>
                      <p:childTnLst>
                        <p:par>
                          <p:cTn id="26" fill="hold">
                            <p:stCondLst>
                              <p:cond delay="0"/>
                            </p:stCondLst>
                            <p:childTnLst>
                              <p:par>
                                <p:cTn id="27" presetID="18" presetClass="entr" presetSubtype="12" fill="hold" grpId="0" nodeType="clickEffect">
                                  <p:stCondLst>
                                    <p:cond delay="0"/>
                                  </p:stCondLst>
                                  <p:childTnLst>
                                    <p:set>
                                      <p:cBhvr>
                                        <p:cTn id="28" dur="1" fill="hold">
                                          <p:stCondLst>
                                            <p:cond delay="0"/>
                                          </p:stCondLst>
                                        </p:cTn>
                                        <p:tgtEl>
                                          <p:spTgt spid="9"/>
                                        </p:tgtEl>
                                        <p:attrNameLst>
                                          <p:attrName>style.visibility</p:attrName>
                                        </p:attrNameLst>
                                      </p:cBhvr>
                                      <p:to>
                                        <p:strVal val="visible"/>
                                      </p:to>
                                    </p:set>
                                    <p:animEffect transition="in" filter="strips(downLeft)">
                                      <p:cBhvr>
                                        <p:cTn id="29" dur="500"/>
                                        <p:tgtEl>
                                          <p:spTgt spid="9"/>
                                        </p:tgtEl>
                                      </p:cBhvr>
                                    </p:animEffect>
                                  </p:childTnLst>
                                </p:cTn>
                              </p:par>
                            </p:childTnLst>
                          </p:cTn>
                        </p:par>
                      </p:childTnLst>
                    </p:cTn>
                  </p:par>
                  <p:par>
                    <p:cTn id="30" fill="hold">
                      <p:stCondLst>
                        <p:cond delay="indefinite"/>
                      </p:stCondLst>
                      <p:childTnLst>
                        <p:par>
                          <p:cTn id="31" fill="hold">
                            <p:stCondLst>
                              <p:cond delay="0"/>
                            </p:stCondLst>
                            <p:childTnLst>
                              <p:par>
                                <p:cTn id="32" presetID="18" presetClass="entr" presetSubtype="12" fill="hold" nodeType="clickEffect">
                                  <p:stCondLst>
                                    <p:cond delay="0"/>
                                  </p:stCondLst>
                                  <p:childTnLst>
                                    <p:set>
                                      <p:cBhvr>
                                        <p:cTn id="33" dur="1" fill="hold">
                                          <p:stCondLst>
                                            <p:cond delay="0"/>
                                          </p:stCondLst>
                                        </p:cTn>
                                        <p:tgtEl>
                                          <p:spTgt spid="1026"/>
                                        </p:tgtEl>
                                        <p:attrNameLst>
                                          <p:attrName>style.visibility</p:attrName>
                                        </p:attrNameLst>
                                      </p:cBhvr>
                                      <p:to>
                                        <p:strVal val="visible"/>
                                      </p:to>
                                    </p:set>
                                    <p:animEffect transition="in" filter="strips(downLeft)">
                                      <p:cBhvr>
                                        <p:cTn id="34" dur="500"/>
                                        <p:tgtEl>
                                          <p:spTgt spid="1026"/>
                                        </p:tgtEl>
                                      </p:cBhvr>
                                    </p:animEffect>
                                  </p:childTnLst>
                                </p:cTn>
                              </p:par>
                            </p:childTnLst>
                          </p:cTn>
                        </p:par>
                      </p:childTnLst>
                    </p:cTn>
                  </p:par>
                  <p:par>
                    <p:cTn id="35" fill="hold">
                      <p:stCondLst>
                        <p:cond delay="indefinite"/>
                      </p:stCondLst>
                      <p:childTnLst>
                        <p:par>
                          <p:cTn id="36" fill="hold">
                            <p:stCondLst>
                              <p:cond delay="0"/>
                            </p:stCondLst>
                            <p:childTnLst>
                              <p:par>
                                <p:cTn id="37" presetID="18" presetClass="entr" presetSubtype="12" fill="hold" grpId="0" nodeType="clickEffect">
                                  <p:stCondLst>
                                    <p:cond delay="0"/>
                                  </p:stCondLst>
                                  <p:childTnLst>
                                    <p:set>
                                      <p:cBhvr>
                                        <p:cTn id="38" dur="1" fill="hold">
                                          <p:stCondLst>
                                            <p:cond delay="0"/>
                                          </p:stCondLst>
                                        </p:cTn>
                                        <p:tgtEl>
                                          <p:spTgt spid="18"/>
                                        </p:tgtEl>
                                        <p:attrNameLst>
                                          <p:attrName>style.visibility</p:attrName>
                                        </p:attrNameLst>
                                      </p:cBhvr>
                                      <p:to>
                                        <p:strVal val="visible"/>
                                      </p:to>
                                    </p:set>
                                    <p:animEffect transition="in" filter="strips(downLeft)">
                                      <p:cBhvr>
                                        <p:cTn id="39" dur="500"/>
                                        <p:tgtEl>
                                          <p:spTgt spid="18"/>
                                        </p:tgtEl>
                                      </p:cBhvr>
                                    </p:animEffect>
                                  </p:childTnLst>
                                </p:cTn>
                              </p:par>
                            </p:childTnLst>
                          </p:cTn>
                        </p:par>
                      </p:childTnLst>
                    </p:cTn>
                  </p:par>
                  <p:par>
                    <p:cTn id="40" fill="hold">
                      <p:stCondLst>
                        <p:cond delay="indefinite"/>
                      </p:stCondLst>
                      <p:childTnLst>
                        <p:par>
                          <p:cTn id="41" fill="hold">
                            <p:stCondLst>
                              <p:cond delay="0"/>
                            </p:stCondLst>
                            <p:childTnLst>
                              <p:par>
                                <p:cTn id="42" presetID="18" presetClass="entr" presetSubtype="12" fill="hold" grpId="0" nodeType="clickEffect">
                                  <p:stCondLst>
                                    <p:cond delay="0"/>
                                  </p:stCondLst>
                                  <p:childTnLst>
                                    <p:set>
                                      <p:cBhvr>
                                        <p:cTn id="43" dur="1" fill="hold">
                                          <p:stCondLst>
                                            <p:cond delay="0"/>
                                          </p:stCondLst>
                                        </p:cTn>
                                        <p:tgtEl>
                                          <p:spTgt spid="31"/>
                                        </p:tgtEl>
                                        <p:attrNameLst>
                                          <p:attrName>style.visibility</p:attrName>
                                        </p:attrNameLst>
                                      </p:cBhvr>
                                      <p:to>
                                        <p:strVal val="visible"/>
                                      </p:to>
                                    </p:set>
                                    <p:animEffect transition="in" filter="strips(downLeft)">
                                      <p:cBhvr>
                                        <p:cTn id="44" dur="500"/>
                                        <p:tgtEl>
                                          <p:spTgt spid="31"/>
                                        </p:tgtEl>
                                      </p:cBhvr>
                                    </p:animEffect>
                                  </p:childTnLst>
                                </p:cTn>
                              </p:par>
                            </p:childTnLst>
                          </p:cTn>
                        </p:par>
                      </p:childTnLst>
                    </p:cTn>
                  </p:par>
                  <p:par>
                    <p:cTn id="45" fill="hold">
                      <p:stCondLst>
                        <p:cond delay="indefinite"/>
                      </p:stCondLst>
                      <p:childTnLst>
                        <p:par>
                          <p:cTn id="46" fill="hold">
                            <p:stCondLst>
                              <p:cond delay="0"/>
                            </p:stCondLst>
                            <p:childTnLst>
                              <p:par>
                                <p:cTn id="47" presetID="18" presetClass="entr" presetSubtype="12" fill="hold" nodeType="clickEffect">
                                  <p:stCondLst>
                                    <p:cond delay="0"/>
                                  </p:stCondLst>
                                  <p:childTnLst>
                                    <p:set>
                                      <p:cBhvr>
                                        <p:cTn id="48" dur="1" fill="hold">
                                          <p:stCondLst>
                                            <p:cond delay="0"/>
                                          </p:stCondLst>
                                        </p:cTn>
                                        <p:tgtEl>
                                          <p:spTgt spid="1030"/>
                                        </p:tgtEl>
                                        <p:attrNameLst>
                                          <p:attrName>style.visibility</p:attrName>
                                        </p:attrNameLst>
                                      </p:cBhvr>
                                      <p:to>
                                        <p:strVal val="visible"/>
                                      </p:to>
                                    </p:set>
                                    <p:animEffect transition="in" filter="strips(downLeft)">
                                      <p:cBhvr>
                                        <p:cTn id="49" dur="500"/>
                                        <p:tgtEl>
                                          <p:spTgt spid="1030"/>
                                        </p:tgtEl>
                                      </p:cBhvr>
                                    </p:animEffect>
                                  </p:childTnLst>
                                </p:cTn>
                              </p:par>
                            </p:childTnLst>
                          </p:cTn>
                        </p:par>
                      </p:childTnLst>
                    </p:cTn>
                  </p:par>
                  <p:par>
                    <p:cTn id="50" fill="hold">
                      <p:stCondLst>
                        <p:cond delay="indefinite"/>
                      </p:stCondLst>
                      <p:childTnLst>
                        <p:par>
                          <p:cTn id="51" fill="hold">
                            <p:stCondLst>
                              <p:cond delay="0"/>
                            </p:stCondLst>
                            <p:childTnLst>
                              <p:par>
                                <p:cTn id="52" presetID="18" presetClass="entr" presetSubtype="12" fill="hold" nodeType="clickEffect">
                                  <p:stCondLst>
                                    <p:cond delay="0"/>
                                  </p:stCondLst>
                                  <p:childTnLst>
                                    <p:set>
                                      <p:cBhvr>
                                        <p:cTn id="53" dur="1" fill="hold">
                                          <p:stCondLst>
                                            <p:cond delay="0"/>
                                          </p:stCondLst>
                                        </p:cTn>
                                        <p:tgtEl>
                                          <p:spTgt spid="30"/>
                                        </p:tgtEl>
                                        <p:attrNameLst>
                                          <p:attrName>style.visibility</p:attrName>
                                        </p:attrNameLst>
                                      </p:cBhvr>
                                      <p:to>
                                        <p:strVal val="visible"/>
                                      </p:to>
                                    </p:set>
                                    <p:animEffect transition="in" filter="strips(downLeft)">
                                      <p:cBhvr>
                                        <p:cTn id="54" dur="500"/>
                                        <p:tgtEl>
                                          <p:spTgt spid="30"/>
                                        </p:tgtEl>
                                      </p:cBhvr>
                                    </p:animEffect>
                                  </p:childTnLst>
                                </p:cTn>
                              </p:par>
                            </p:childTnLst>
                          </p:cTn>
                        </p:par>
                      </p:childTnLst>
                    </p:cTn>
                  </p:par>
                  <p:par>
                    <p:cTn id="55" fill="hold">
                      <p:stCondLst>
                        <p:cond delay="indefinite"/>
                      </p:stCondLst>
                      <p:childTnLst>
                        <p:par>
                          <p:cTn id="56" fill="hold">
                            <p:stCondLst>
                              <p:cond delay="0"/>
                            </p:stCondLst>
                            <p:childTnLst>
                              <p:par>
                                <p:cTn id="57" presetID="18" presetClass="entr" presetSubtype="12" fill="hold" grpId="0" nodeType="clickEffect">
                                  <p:stCondLst>
                                    <p:cond delay="0"/>
                                  </p:stCondLst>
                                  <p:childTnLst>
                                    <p:set>
                                      <p:cBhvr>
                                        <p:cTn id="58" dur="1" fill="hold">
                                          <p:stCondLst>
                                            <p:cond delay="0"/>
                                          </p:stCondLst>
                                        </p:cTn>
                                        <p:tgtEl>
                                          <p:spTgt spid="34"/>
                                        </p:tgtEl>
                                        <p:attrNameLst>
                                          <p:attrName>style.visibility</p:attrName>
                                        </p:attrNameLst>
                                      </p:cBhvr>
                                      <p:to>
                                        <p:strVal val="visible"/>
                                      </p:to>
                                    </p:set>
                                    <p:animEffect transition="in" filter="strips(downLeft)">
                                      <p:cBhvr>
                                        <p:cTn id="59"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9" grpId="0" animBg="1"/>
      <p:bldP spid="18" grpId="0" animBg="1"/>
      <p:bldP spid="31" grpId="0"/>
      <p:bldP spid="34"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1"/>
          <p:cNvSpPr txBox="1">
            <a:spLocks/>
          </p:cNvSpPr>
          <p:nvPr/>
        </p:nvSpPr>
        <p:spPr>
          <a:xfrm>
            <a:off x="2857488" y="285728"/>
            <a:ext cx="6143668" cy="1143008"/>
          </a:xfrm>
          <a:prstGeom prst="rect">
            <a:avLst/>
          </a:prstGeom>
        </p:spPr>
        <p:style>
          <a:lnRef idx="1">
            <a:schemeClr val="accent3"/>
          </a:lnRef>
          <a:fillRef idx="2">
            <a:schemeClr val="accent3"/>
          </a:fillRef>
          <a:effectRef idx="1">
            <a:schemeClr val="accent3"/>
          </a:effectRef>
          <a:fontRef idx="minor">
            <a:schemeClr val="dk1"/>
          </a:fontRef>
        </p:style>
        <p:txBody>
          <a:bodyPr>
            <a:normAutofit/>
          </a:bodyPr>
          <a:lstStyle/>
          <a:p>
            <a:pPr marL="0" marR="0" lvl="0" indent="0" algn="r" defTabSz="914400" rtl="1" eaLnBrk="1" fontAlgn="auto" latinLnBrk="0" hangingPunct="1">
              <a:lnSpc>
                <a:spcPct val="100000"/>
              </a:lnSpc>
              <a:spcBef>
                <a:spcPct val="0"/>
              </a:spcBef>
              <a:spcAft>
                <a:spcPts val="0"/>
              </a:spcAft>
              <a:buClrTx/>
              <a:buSzTx/>
              <a:buFontTx/>
              <a:buNone/>
              <a:tabLst/>
              <a:defRPr/>
            </a:pPr>
            <a:r>
              <a:rPr kumimoji="0" lang="ar-SA" sz="2000" b="1" i="0" u="sng" strike="noStrike" kern="1200" cap="none" spc="0" normalizeH="0" baseline="0" noProof="0" dirty="0" smtClean="0">
                <a:ln>
                  <a:noFill/>
                </a:ln>
                <a:solidFill>
                  <a:srgbClr val="FF0000"/>
                </a:solidFill>
                <a:effectLst/>
                <a:uLnTx/>
                <a:uFillTx/>
                <a:latin typeface="+mn-lt"/>
                <a:ea typeface="+mn-ea"/>
                <a:cs typeface="+mn-cs"/>
              </a:rPr>
              <a:t>مثال : </a:t>
            </a:r>
            <a:r>
              <a:rPr kumimoji="0" lang="ar-SA" sz="2000" b="0" i="0" u="none" strike="noStrike" kern="1200" cap="none" spc="0" normalizeH="0" baseline="0" noProof="0" dirty="0" smtClean="0">
                <a:ln>
                  <a:noFill/>
                </a:ln>
                <a:solidFill>
                  <a:schemeClr val="dk1"/>
                </a:solidFill>
                <a:effectLst/>
                <a:uLnTx/>
                <a:uFillTx/>
                <a:latin typeface="+mn-lt"/>
                <a:ea typeface="+mn-ea"/>
                <a:cs typeface="+mn-cs"/>
              </a:rPr>
              <a:t>البيانات في الجدول التكراري المقابل</a:t>
            </a:r>
            <a:r>
              <a:rPr kumimoji="0" lang="ar-SA" sz="2000" b="0" i="0" u="none" strike="noStrike" kern="1200" cap="none" spc="0" normalizeH="0" noProof="0" dirty="0" smtClean="0">
                <a:ln>
                  <a:noFill/>
                </a:ln>
                <a:solidFill>
                  <a:schemeClr val="dk1"/>
                </a:solidFill>
                <a:effectLst/>
                <a:uLnTx/>
                <a:uFillTx/>
                <a:latin typeface="+mn-lt"/>
                <a:ea typeface="+mn-ea"/>
                <a:cs typeface="+mn-cs"/>
              </a:rPr>
              <a:t> </a:t>
            </a:r>
            <a:r>
              <a:rPr kumimoji="0" lang="ar-SA" sz="2000" b="0" i="0" u="none" strike="noStrike" kern="1200" cap="none" spc="0" normalizeH="0" baseline="0" noProof="0" dirty="0" smtClean="0">
                <a:ln>
                  <a:noFill/>
                </a:ln>
                <a:solidFill>
                  <a:schemeClr val="dk1"/>
                </a:solidFill>
                <a:effectLst/>
                <a:uLnTx/>
                <a:uFillTx/>
                <a:latin typeface="+mn-lt"/>
                <a:ea typeface="+mn-ea"/>
                <a:cs typeface="+mn-cs"/>
              </a:rPr>
              <a:t>تمثل الأجر اليومي لثمانين عاملاً في أحد المصانع بالريال .</a:t>
            </a:r>
          </a:p>
          <a:p>
            <a:pPr marL="0" marR="0" lvl="0" indent="0" algn="r" defTabSz="914400" rtl="1" eaLnBrk="1" fontAlgn="auto" latinLnBrk="0" hangingPunct="1">
              <a:lnSpc>
                <a:spcPct val="100000"/>
              </a:lnSpc>
              <a:spcBef>
                <a:spcPct val="0"/>
              </a:spcBef>
              <a:spcAft>
                <a:spcPts val="0"/>
              </a:spcAft>
              <a:buClrTx/>
              <a:buSzTx/>
              <a:buFontTx/>
              <a:buNone/>
              <a:tabLst/>
              <a:defRPr/>
            </a:pPr>
            <a:r>
              <a:rPr lang="ar-SA" sz="2000" dirty="0" smtClean="0"/>
              <a:t>اوجد الوسيط حسابيا لأجور العمال ؟ </a:t>
            </a:r>
            <a:endParaRPr kumimoji="0" lang="ar-SA" sz="2000" b="0" i="0" u="none" strike="noStrike" kern="1200" cap="none" spc="0" normalizeH="0" baseline="0" noProof="0" dirty="0" smtClean="0">
              <a:ln>
                <a:noFill/>
              </a:ln>
              <a:solidFill>
                <a:schemeClr val="dk1"/>
              </a:solidFill>
              <a:effectLst/>
              <a:uLnTx/>
              <a:uFillTx/>
              <a:latin typeface="+mn-lt"/>
              <a:ea typeface="+mn-ea"/>
              <a:cs typeface="+mn-cs"/>
            </a:endParaRPr>
          </a:p>
          <a:p>
            <a:pPr marL="0" marR="0" lvl="0" indent="0" algn="r" defTabSz="914400" rtl="1" eaLnBrk="1" fontAlgn="auto" latinLnBrk="0" hangingPunct="1">
              <a:lnSpc>
                <a:spcPct val="100000"/>
              </a:lnSpc>
              <a:spcBef>
                <a:spcPct val="0"/>
              </a:spcBef>
              <a:spcAft>
                <a:spcPts val="0"/>
              </a:spcAft>
              <a:buClrTx/>
              <a:buSzTx/>
              <a:buFontTx/>
              <a:buNone/>
              <a:tabLst/>
              <a:defRPr/>
            </a:pPr>
            <a:endParaRPr kumimoji="0" lang="ar-SA" sz="2800" b="0" i="0" u="none" strike="noStrike" kern="1200" cap="none" spc="0" normalizeH="0" noProof="0" dirty="0">
              <a:ln>
                <a:noFill/>
              </a:ln>
              <a:solidFill>
                <a:schemeClr val="dk1"/>
              </a:solidFill>
              <a:effectLst/>
              <a:uLnTx/>
              <a:uFillTx/>
              <a:latin typeface="+mn-lt"/>
              <a:ea typeface="+mn-ea"/>
              <a:cs typeface="+mn-cs"/>
            </a:endParaRPr>
          </a:p>
        </p:txBody>
      </p:sp>
      <p:graphicFrame>
        <p:nvGraphicFramePr>
          <p:cNvPr id="5" name="جدول 4"/>
          <p:cNvGraphicFramePr>
            <a:graphicFrameLocks noGrp="1"/>
          </p:cNvGraphicFramePr>
          <p:nvPr/>
        </p:nvGraphicFramePr>
        <p:xfrm>
          <a:off x="214282" y="71414"/>
          <a:ext cx="2564733" cy="3291840"/>
        </p:xfrm>
        <a:graphic>
          <a:graphicData uri="http://schemas.openxmlformats.org/drawingml/2006/table">
            <a:tbl>
              <a:tblPr rtl="1" firstRow="1" bandRow="1">
                <a:tableStyleId>{912C8C85-51F0-491E-9774-3900AFEF0FD7}</a:tableStyleId>
              </a:tblPr>
              <a:tblGrid>
                <a:gridCol w="1042314"/>
                <a:gridCol w="1522419"/>
              </a:tblGrid>
              <a:tr h="341315">
                <a:tc>
                  <a:txBody>
                    <a:bodyPr/>
                    <a:lstStyle/>
                    <a:p>
                      <a:pPr algn="ctr" rtl="1"/>
                      <a:r>
                        <a:rPr lang="ar-SA" sz="1600" dirty="0" smtClean="0">
                          <a:solidFill>
                            <a:schemeClr val="tx1"/>
                          </a:solidFill>
                        </a:rPr>
                        <a:t>الفئات </a:t>
                      </a:r>
                      <a:endParaRPr lang="ar-SA" sz="16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1"/>
                      <a:r>
                        <a:rPr lang="ar-SA" dirty="0" smtClean="0">
                          <a:solidFill>
                            <a:schemeClr val="tx1"/>
                          </a:solidFill>
                        </a:rPr>
                        <a:t> التكرار</a:t>
                      </a:r>
                      <a:endParaRPr lang="ar-SA"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41315">
                <a:tc>
                  <a:txBody>
                    <a:bodyPr/>
                    <a:lstStyle/>
                    <a:p>
                      <a:pPr algn="ctr" rtl="1"/>
                      <a:r>
                        <a:rPr lang="ar-SA" b="1" dirty="0" smtClean="0"/>
                        <a:t>50 -</a:t>
                      </a:r>
                      <a:endParaRPr lang="ar-SA"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1"/>
                      <a:r>
                        <a:rPr lang="ar-SA" b="1" dirty="0" smtClean="0"/>
                        <a:t>8</a:t>
                      </a:r>
                      <a:endParaRPr lang="ar-SA"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41315">
                <a:tc>
                  <a:txBody>
                    <a:bodyPr/>
                    <a:lstStyle/>
                    <a:p>
                      <a:pPr algn="ctr" rtl="1"/>
                      <a:r>
                        <a:rPr lang="ar-SA" b="1" dirty="0" smtClean="0"/>
                        <a:t>60 -</a:t>
                      </a:r>
                      <a:endParaRPr lang="ar-SA"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1"/>
                      <a:r>
                        <a:rPr lang="ar-SA" b="1" dirty="0" smtClean="0"/>
                        <a:t>12</a:t>
                      </a:r>
                      <a:endParaRPr lang="ar-SA"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41315">
                <a:tc>
                  <a:txBody>
                    <a:bodyPr/>
                    <a:lstStyle/>
                    <a:p>
                      <a:pPr algn="ctr" rtl="1"/>
                      <a:r>
                        <a:rPr lang="ar-SA" b="1" dirty="0" smtClean="0"/>
                        <a:t>70 -</a:t>
                      </a:r>
                      <a:endParaRPr lang="ar-SA"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1"/>
                      <a:r>
                        <a:rPr lang="ar-SA" b="1" dirty="0" smtClean="0"/>
                        <a:t>14</a:t>
                      </a:r>
                      <a:endParaRPr lang="ar-SA"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41315">
                <a:tc>
                  <a:txBody>
                    <a:bodyPr/>
                    <a:lstStyle/>
                    <a:p>
                      <a:pPr algn="ctr" rtl="1"/>
                      <a:r>
                        <a:rPr lang="ar-SA" b="1" dirty="0" smtClean="0"/>
                        <a:t>80 -</a:t>
                      </a:r>
                      <a:endParaRPr lang="ar-SA"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1"/>
                      <a:r>
                        <a:rPr lang="ar-SA" b="1" dirty="0" smtClean="0"/>
                        <a:t>24</a:t>
                      </a:r>
                      <a:endParaRPr lang="ar-SA"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41315">
                <a:tc>
                  <a:txBody>
                    <a:bodyPr/>
                    <a:lstStyle/>
                    <a:p>
                      <a:pPr algn="ctr" rtl="1"/>
                      <a:r>
                        <a:rPr lang="ar-SA" b="1" dirty="0" smtClean="0"/>
                        <a:t>90 -</a:t>
                      </a:r>
                      <a:endParaRPr lang="ar-SA"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1"/>
                      <a:r>
                        <a:rPr lang="ar-SA" b="1" dirty="0" smtClean="0"/>
                        <a:t>8</a:t>
                      </a:r>
                      <a:endParaRPr lang="ar-SA"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41315">
                <a:tc>
                  <a:txBody>
                    <a:bodyPr/>
                    <a:lstStyle/>
                    <a:p>
                      <a:pPr algn="ctr" rtl="1"/>
                      <a:r>
                        <a:rPr lang="ar-SA" b="1" dirty="0" smtClean="0"/>
                        <a:t>100 -</a:t>
                      </a:r>
                      <a:endParaRPr lang="ar-SA"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1"/>
                      <a:r>
                        <a:rPr lang="ar-SA" b="1" dirty="0" smtClean="0"/>
                        <a:t>8</a:t>
                      </a:r>
                      <a:endParaRPr lang="ar-SA"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41315">
                <a:tc>
                  <a:txBody>
                    <a:bodyPr/>
                    <a:lstStyle/>
                    <a:p>
                      <a:pPr algn="ctr" rtl="1"/>
                      <a:r>
                        <a:rPr lang="ar-SA" b="1" dirty="0" smtClean="0"/>
                        <a:t>110 -</a:t>
                      </a:r>
                      <a:endParaRPr lang="ar-SA"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1"/>
                      <a:r>
                        <a:rPr lang="ar-SA" b="1" dirty="0" smtClean="0"/>
                        <a:t>6</a:t>
                      </a:r>
                      <a:endParaRPr lang="ar-SA"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41315">
                <a:tc>
                  <a:txBody>
                    <a:bodyPr/>
                    <a:lstStyle/>
                    <a:p>
                      <a:pPr algn="ctr" rtl="1"/>
                      <a:r>
                        <a:rPr lang="ar-SA" b="1" dirty="0" smtClean="0"/>
                        <a:t>المجموع</a:t>
                      </a:r>
                      <a:endParaRPr lang="ar-SA"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1"/>
                      <a:r>
                        <a:rPr lang="ar-SA" b="1" dirty="0" smtClean="0"/>
                        <a:t>80</a:t>
                      </a:r>
                      <a:endParaRPr lang="ar-SA"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
        <p:nvSpPr>
          <p:cNvPr id="7" name="مربع نص 6"/>
          <p:cNvSpPr txBox="1"/>
          <p:nvPr/>
        </p:nvSpPr>
        <p:spPr>
          <a:xfrm>
            <a:off x="8215338" y="1571612"/>
            <a:ext cx="785818" cy="400110"/>
          </a:xfrm>
          <a:prstGeom prst="rect">
            <a:avLst/>
          </a:prstGeom>
        </p:spPr>
        <p:style>
          <a:lnRef idx="1">
            <a:schemeClr val="accent2"/>
          </a:lnRef>
          <a:fillRef idx="3">
            <a:schemeClr val="accent2"/>
          </a:fillRef>
          <a:effectRef idx="2">
            <a:schemeClr val="accent2"/>
          </a:effectRef>
          <a:fontRef idx="minor">
            <a:schemeClr val="lt1"/>
          </a:fontRef>
        </p:style>
        <p:txBody>
          <a:bodyPr wrap="square" rtlCol="1">
            <a:spAutoFit/>
          </a:bodyPr>
          <a:lstStyle/>
          <a:p>
            <a:r>
              <a:rPr lang="ar-SA" sz="2000" b="1" dirty="0" smtClean="0">
                <a:solidFill>
                  <a:schemeClr val="tx1"/>
                </a:solidFill>
              </a:rPr>
              <a:t>الحل :</a:t>
            </a:r>
            <a:endParaRPr lang="ar-SA" sz="2000" b="1" dirty="0">
              <a:solidFill>
                <a:schemeClr val="tx1"/>
              </a:solidFill>
            </a:endParaRPr>
          </a:p>
        </p:txBody>
      </p:sp>
      <p:pic>
        <p:nvPicPr>
          <p:cNvPr id="2050" name="Picture 2"/>
          <p:cNvPicPr>
            <a:picLocks noChangeAspect="1" noChangeArrowheads="1"/>
          </p:cNvPicPr>
          <p:nvPr/>
        </p:nvPicPr>
        <p:blipFill>
          <a:blip r:embed="rId3"/>
          <a:srcRect/>
          <a:stretch>
            <a:fillRect/>
          </a:stretch>
        </p:blipFill>
        <p:spPr bwMode="auto">
          <a:xfrm>
            <a:off x="5286380" y="2000240"/>
            <a:ext cx="3686175" cy="3786214"/>
          </a:xfrm>
          <a:prstGeom prst="rect">
            <a:avLst/>
          </a:prstGeom>
          <a:noFill/>
          <a:ln w="9525">
            <a:noFill/>
            <a:miter lim="800000"/>
            <a:headEnd/>
            <a:tailEnd/>
          </a:ln>
          <a:effectLst/>
        </p:spPr>
      </p:pic>
      <p:sp>
        <p:nvSpPr>
          <p:cNvPr id="44" name="مستطيل 43"/>
          <p:cNvSpPr/>
          <p:nvPr/>
        </p:nvSpPr>
        <p:spPr>
          <a:xfrm>
            <a:off x="4519519" y="1643050"/>
            <a:ext cx="3571812" cy="400110"/>
          </a:xfrm>
          <a:prstGeom prst="rect">
            <a:avLst/>
          </a:prstGeom>
        </p:spPr>
        <p:style>
          <a:lnRef idx="1">
            <a:schemeClr val="accent5"/>
          </a:lnRef>
          <a:fillRef idx="2">
            <a:schemeClr val="accent5"/>
          </a:fillRef>
          <a:effectRef idx="1">
            <a:schemeClr val="accent5"/>
          </a:effectRef>
          <a:fontRef idx="minor">
            <a:schemeClr val="dk1"/>
          </a:fontRef>
        </p:style>
        <p:txBody>
          <a:bodyPr wrap="none">
            <a:spAutoFit/>
          </a:bodyPr>
          <a:lstStyle/>
          <a:p>
            <a:r>
              <a:rPr lang="ar-SA" sz="2000" b="1" dirty="0" smtClean="0"/>
              <a:t>1- نجد الجدول المتجمِّع الصاعد للبيانات </a:t>
            </a:r>
            <a:endParaRPr lang="ar-SA" sz="2000" dirty="0"/>
          </a:p>
        </p:txBody>
      </p:sp>
      <p:sp>
        <p:nvSpPr>
          <p:cNvPr id="45" name="مستطيل 44"/>
          <p:cNvSpPr/>
          <p:nvPr/>
        </p:nvSpPr>
        <p:spPr>
          <a:xfrm>
            <a:off x="1428728" y="3714752"/>
            <a:ext cx="2060317" cy="369332"/>
          </a:xfrm>
          <a:prstGeom prst="rect">
            <a:avLst/>
          </a:prstGeom>
        </p:spPr>
        <p:txBody>
          <a:bodyPr wrap="square">
            <a:spAutoFit/>
          </a:bodyPr>
          <a:lstStyle/>
          <a:p>
            <a:r>
              <a:rPr lang="ar-SA" b="1" dirty="0" smtClean="0"/>
              <a:t>ترتيب الوسيط =         </a:t>
            </a:r>
            <a:endParaRPr lang="ar-SA" dirty="0"/>
          </a:p>
        </p:txBody>
      </p:sp>
      <p:pic>
        <p:nvPicPr>
          <p:cNvPr id="46" name="Picture 2"/>
          <p:cNvPicPr>
            <a:picLocks noChangeAspect="1" noChangeArrowheads="1"/>
          </p:cNvPicPr>
          <p:nvPr/>
        </p:nvPicPr>
        <p:blipFill>
          <a:blip r:embed="rId4"/>
          <a:srcRect/>
          <a:stretch>
            <a:fillRect/>
          </a:stretch>
        </p:blipFill>
        <p:spPr bwMode="auto">
          <a:xfrm>
            <a:off x="1285852" y="3429000"/>
            <a:ext cx="928694" cy="857256"/>
          </a:xfrm>
          <a:prstGeom prst="rect">
            <a:avLst/>
          </a:prstGeom>
          <a:noFill/>
          <a:ln w="9525">
            <a:noFill/>
            <a:miter lim="800000"/>
            <a:headEnd/>
            <a:tailEnd/>
          </a:ln>
          <a:effectLst/>
        </p:spPr>
      </p:pic>
      <p:sp>
        <p:nvSpPr>
          <p:cNvPr id="47" name="مربع نص 46"/>
          <p:cNvSpPr txBox="1"/>
          <p:nvPr/>
        </p:nvSpPr>
        <p:spPr>
          <a:xfrm>
            <a:off x="71438" y="3721246"/>
            <a:ext cx="1357290" cy="707886"/>
          </a:xfrm>
          <a:prstGeom prst="rect">
            <a:avLst/>
          </a:prstGeom>
          <a:noFill/>
        </p:spPr>
        <p:txBody>
          <a:bodyPr wrap="square" rtlCol="1">
            <a:spAutoFit/>
          </a:bodyPr>
          <a:lstStyle/>
          <a:p>
            <a:r>
              <a:rPr lang="ar-SA" sz="2000" b="1" dirty="0" smtClean="0"/>
              <a:t>=</a:t>
            </a:r>
            <a:r>
              <a:rPr lang="ar-SA" b="1" dirty="0" smtClean="0"/>
              <a:t> </a:t>
            </a:r>
            <a:r>
              <a:rPr lang="ar-SA" sz="2000" b="1" u="sng" dirty="0" smtClean="0"/>
              <a:t>80 </a:t>
            </a:r>
            <a:r>
              <a:rPr lang="ar-SA" sz="2000" b="1" dirty="0" smtClean="0"/>
              <a:t>= 40 </a:t>
            </a:r>
          </a:p>
          <a:p>
            <a:r>
              <a:rPr lang="ar-SA" sz="2000" b="1" dirty="0" smtClean="0"/>
              <a:t>     2</a:t>
            </a:r>
            <a:endParaRPr lang="ar-SA" sz="2000" b="1" dirty="0"/>
          </a:p>
        </p:txBody>
      </p:sp>
      <p:cxnSp>
        <p:nvCxnSpPr>
          <p:cNvPr id="49" name="رابط كسهم مستقيم 48"/>
          <p:cNvCxnSpPr/>
          <p:nvPr/>
        </p:nvCxnSpPr>
        <p:spPr>
          <a:xfrm>
            <a:off x="3571868" y="3929066"/>
            <a:ext cx="5000660" cy="1588"/>
          </a:xfrm>
          <a:prstGeom prst="straightConnector1">
            <a:avLst/>
          </a:prstGeom>
          <a:ln>
            <a:tailEnd type="arrow"/>
          </a:ln>
          <a:effectLst>
            <a:glow rad="139700">
              <a:schemeClr val="accent2">
                <a:satMod val="175000"/>
                <a:alpha val="40000"/>
              </a:schemeClr>
            </a:glow>
            <a:outerShdw blurRad="40000" dist="23000" dir="5400000" rotWithShape="0">
              <a:srgbClr val="000000">
                <a:alpha val="35000"/>
              </a:srgbClr>
            </a:outerShdw>
          </a:effectLst>
        </p:spPr>
        <p:style>
          <a:lnRef idx="3">
            <a:schemeClr val="accent2"/>
          </a:lnRef>
          <a:fillRef idx="0">
            <a:schemeClr val="accent2"/>
          </a:fillRef>
          <a:effectRef idx="2">
            <a:schemeClr val="accent2"/>
          </a:effectRef>
          <a:fontRef idx="minor">
            <a:schemeClr val="tx1"/>
          </a:fontRef>
        </p:style>
      </p:cxnSp>
      <p:sp>
        <p:nvSpPr>
          <p:cNvPr id="51" name="سهم إلى اليمين 50"/>
          <p:cNvSpPr/>
          <p:nvPr/>
        </p:nvSpPr>
        <p:spPr>
          <a:xfrm>
            <a:off x="4429124" y="3429000"/>
            <a:ext cx="857256" cy="500066"/>
          </a:xfrm>
          <a:prstGeom prst="rightArrow">
            <a:avLst/>
          </a:prstGeom>
          <a:no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000" dirty="0" smtClean="0">
                <a:solidFill>
                  <a:schemeClr val="tx1"/>
                </a:solidFill>
              </a:rPr>
              <a:t>ك </a:t>
            </a:r>
            <a:r>
              <a:rPr lang="ar-SA" sz="2000" baseline="-25000" dirty="0" smtClean="0">
                <a:solidFill>
                  <a:schemeClr val="tx1"/>
                </a:solidFill>
              </a:rPr>
              <a:t>1</a:t>
            </a:r>
            <a:endParaRPr lang="ar-SA" sz="2000" baseline="-25000" dirty="0">
              <a:solidFill>
                <a:schemeClr val="tx1"/>
              </a:solidFill>
            </a:endParaRPr>
          </a:p>
        </p:txBody>
      </p:sp>
      <p:sp>
        <p:nvSpPr>
          <p:cNvPr id="52" name="سهم إلى اليمين 51"/>
          <p:cNvSpPr/>
          <p:nvPr/>
        </p:nvSpPr>
        <p:spPr>
          <a:xfrm>
            <a:off x="4500562" y="4000504"/>
            <a:ext cx="785818" cy="500066"/>
          </a:xfrm>
          <a:prstGeom prst="rightArrow">
            <a:avLst/>
          </a:prstGeom>
          <a:no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000" dirty="0" smtClean="0">
                <a:solidFill>
                  <a:schemeClr val="tx1"/>
                </a:solidFill>
              </a:rPr>
              <a:t>ك </a:t>
            </a:r>
            <a:r>
              <a:rPr lang="ar-SA" sz="2000" baseline="-25000" dirty="0" smtClean="0">
                <a:solidFill>
                  <a:schemeClr val="tx1"/>
                </a:solidFill>
              </a:rPr>
              <a:t>2</a:t>
            </a:r>
            <a:endParaRPr lang="ar-SA" sz="2000" baseline="-25000" dirty="0">
              <a:solidFill>
                <a:schemeClr val="tx1"/>
              </a:solidFill>
            </a:endParaRPr>
          </a:p>
        </p:txBody>
      </p:sp>
      <p:pic>
        <p:nvPicPr>
          <p:cNvPr id="56" name="Picture 3"/>
          <p:cNvPicPr>
            <a:picLocks noChangeAspect="1" noChangeArrowheads="1"/>
          </p:cNvPicPr>
          <p:nvPr/>
        </p:nvPicPr>
        <p:blipFill>
          <a:blip r:embed="rId5"/>
          <a:srcRect/>
          <a:stretch>
            <a:fillRect/>
          </a:stretch>
        </p:blipFill>
        <p:spPr bwMode="auto">
          <a:xfrm>
            <a:off x="7215206" y="3500438"/>
            <a:ext cx="500066" cy="357189"/>
          </a:xfrm>
          <a:prstGeom prst="rect">
            <a:avLst/>
          </a:prstGeom>
          <a:ln w="38100" cap="sq">
            <a:solidFill>
              <a:srgbClr val="FF0000"/>
            </a:solidFill>
            <a:prstDash val="solid"/>
            <a:miter lim="800000"/>
          </a:ln>
          <a:effectLst>
            <a:outerShdw blurRad="50800" dist="38100" dir="2700000" algn="tl" rotWithShape="0">
              <a:srgbClr val="000000">
                <a:alpha val="43000"/>
              </a:srgbClr>
            </a:outerShdw>
          </a:effectLst>
        </p:spPr>
      </p:pic>
      <p:pic>
        <p:nvPicPr>
          <p:cNvPr id="58" name="Picture 6"/>
          <p:cNvPicPr>
            <a:picLocks noChangeAspect="1" noChangeArrowheads="1"/>
          </p:cNvPicPr>
          <p:nvPr/>
        </p:nvPicPr>
        <p:blipFill>
          <a:blip r:embed="rId6"/>
          <a:srcRect/>
          <a:stretch>
            <a:fillRect/>
          </a:stretch>
        </p:blipFill>
        <p:spPr bwMode="auto">
          <a:xfrm>
            <a:off x="571472" y="4429132"/>
            <a:ext cx="3634313" cy="1000132"/>
          </a:xfrm>
          <a:prstGeom prst="rect">
            <a:avLst/>
          </a:prstGeom>
          <a:noFill/>
          <a:ln w="9525">
            <a:noFill/>
            <a:miter lim="800000"/>
            <a:headEnd/>
            <a:tailEnd/>
          </a:ln>
          <a:effectLst/>
        </p:spPr>
      </p:pic>
      <p:sp>
        <p:nvSpPr>
          <p:cNvPr id="59" name="مربع نص 58"/>
          <p:cNvSpPr txBox="1"/>
          <p:nvPr/>
        </p:nvSpPr>
        <p:spPr>
          <a:xfrm>
            <a:off x="3786182" y="4643446"/>
            <a:ext cx="1500198" cy="461665"/>
          </a:xfrm>
          <a:prstGeom prst="rect">
            <a:avLst/>
          </a:prstGeom>
          <a:noFill/>
        </p:spPr>
        <p:txBody>
          <a:bodyPr wrap="square" rtlCol="1">
            <a:spAutoFit/>
          </a:bodyPr>
          <a:lstStyle/>
          <a:p>
            <a:r>
              <a:rPr lang="ar-SA" sz="2400" b="1" dirty="0" smtClean="0"/>
              <a:t>الوسيط =</a:t>
            </a:r>
            <a:endParaRPr lang="ar-SA" sz="2400" b="1" dirty="0"/>
          </a:p>
        </p:txBody>
      </p:sp>
      <p:sp>
        <p:nvSpPr>
          <p:cNvPr id="60" name="مربع نص 59"/>
          <p:cNvSpPr txBox="1"/>
          <p:nvPr/>
        </p:nvSpPr>
        <p:spPr>
          <a:xfrm>
            <a:off x="1500198" y="5357826"/>
            <a:ext cx="3000364" cy="830997"/>
          </a:xfrm>
          <a:prstGeom prst="rect">
            <a:avLst/>
          </a:prstGeom>
          <a:noFill/>
        </p:spPr>
        <p:txBody>
          <a:bodyPr wrap="square" rtlCol="1">
            <a:spAutoFit/>
          </a:bodyPr>
          <a:lstStyle/>
          <a:p>
            <a:r>
              <a:rPr lang="ar-SA" sz="3600" b="1" baseline="-20000" dirty="0" smtClean="0"/>
              <a:t>=</a:t>
            </a:r>
            <a:r>
              <a:rPr lang="ar-SA" sz="2400" b="1" dirty="0" smtClean="0"/>
              <a:t> </a:t>
            </a:r>
            <a:r>
              <a:rPr lang="ar-SA" sz="3600" b="1" baseline="-20000" dirty="0" smtClean="0"/>
              <a:t>80  + </a:t>
            </a:r>
            <a:r>
              <a:rPr lang="ar-SA" sz="2400" b="1" u="sng" dirty="0" smtClean="0"/>
              <a:t>40- 34</a:t>
            </a:r>
            <a:r>
              <a:rPr lang="ar-SA" sz="2400" b="1" dirty="0" smtClean="0"/>
              <a:t>  </a:t>
            </a:r>
            <a:r>
              <a:rPr lang="ar-SA" sz="3600" b="1" baseline="-20000" dirty="0" smtClean="0"/>
              <a:t>× 10</a:t>
            </a:r>
          </a:p>
          <a:p>
            <a:r>
              <a:rPr lang="ar-SA" sz="2400" b="1" dirty="0" smtClean="0"/>
              <a:t>            58 - 34 </a:t>
            </a:r>
            <a:endParaRPr lang="ar-SA" sz="2400" b="1" dirty="0"/>
          </a:p>
        </p:txBody>
      </p:sp>
      <p:sp>
        <p:nvSpPr>
          <p:cNvPr id="61" name="مربع نص 60"/>
          <p:cNvSpPr txBox="1"/>
          <p:nvPr/>
        </p:nvSpPr>
        <p:spPr>
          <a:xfrm>
            <a:off x="2643174" y="2714620"/>
            <a:ext cx="2714644" cy="400110"/>
          </a:xfrm>
          <a:prstGeom prst="rect">
            <a:avLst/>
          </a:prstGeom>
          <a:noFill/>
        </p:spPr>
        <p:txBody>
          <a:bodyPr wrap="square" rtlCol="1">
            <a:spAutoFit/>
          </a:bodyPr>
          <a:lstStyle/>
          <a:p>
            <a:r>
              <a:rPr lang="ar-SA" sz="2000" b="1" dirty="0" smtClean="0"/>
              <a:t> طول الفئة =  ل = 10</a:t>
            </a:r>
            <a:endParaRPr lang="ar-SA" sz="2000" b="1" dirty="0"/>
          </a:p>
        </p:txBody>
      </p:sp>
      <p:sp>
        <p:nvSpPr>
          <p:cNvPr id="62" name="مربع نص 61"/>
          <p:cNvSpPr txBox="1"/>
          <p:nvPr/>
        </p:nvSpPr>
        <p:spPr>
          <a:xfrm>
            <a:off x="3000364" y="6072206"/>
            <a:ext cx="1500198" cy="461665"/>
          </a:xfrm>
          <a:prstGeom prst="rect">
            <a:avLst/>
          </a:prstGeom>
          <a:noFill/>
        </p:spPr>
        <p:txBody>
          <a:bodyPr wrap="square" rtlCol="1">
            <a:spAutoFit/>
          </a:bodyPr>
          <a:lstStyle/>
          <a:p>
            <a:r>
              <a:rPr lang="ar-SA" sz="2400" b="1" dirty="0" smtClean="0"/>
              <a:t>= 80 +2,5</a:t>
            </a:r>
            <a:endParaRPr lang="ar-SA" sz="2400" b="1" dirty="0"/>
          </a:p>
        </p:txBody>
      </p:sp>
      <p:sp>
        <p:nvSpPr>
          <p:cNvPr id="63" name="مربع نص 62"/>
          <p:cNvSpPr txBox="1"/>
          <p:nvPr/>
        </p:nvSpPr>
        <p:spPr>
          <a:xfrm>
            <a:off x="2428860" y="6467797"/>
            <a:ext cx="2071702" cy="461665"/>
          </a:xfrm>
          <a:prstGeom prst="rect">
            <a:avLst/>
          </a:prstGeom>
          <a:noFill/>
        </p:spPr>
        <p:txBody>
          <a:bodyPr wrap="square" rtlCol="1">
            <a:spAutoFit/>
          </a:bodyPr>
          <a:lstStyle/>
          <a:p>
            <a:r>
              <a:rPr lang="ar-SA" sz="2400" b="1" dirty="0" smtClean="0"/>
              <a:t>=  82,5  ريالا</a:t>
            </a:r>
            <a:endParaRPr lang="ar-SA" sz="2400" b="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12"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strips(downLeft)">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8" presetClass="entr" presetSubtype="12"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strips(downLeft)">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18" presetClass="entr" presetSubtype="12" fill="hold" grpId="0"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strips(downLeft)">
                                      <p:cBhvr>
                                        <p:cTn id="17" dur="500"/>
                                        <p:tgtEl>
                                          <p:spTgt spid="7"/>
                                        </p:tgtEl>
                                      </p:cBhvr>
                                    </p:animEffect>
                                  </p:childTnLst>
                                </p:cTn>
                              </p:par>
                            </p:childTnLst>
                          </p:cTn>
                        </p:par>
                      </p:childTnLst>
                    </p:cTn>
                  </p:par>
                  <p:par>
                    <p:cTn id="18" fill="hold">
                      <p:stCondLst>
                        <p:cond delay="indefinite"/>
                      </p:stCondLst>
                      <p:childTnLst>
                        <p:par>
                          <p:cTn id="19" fill="hold">
                            <p:stCondLst>
                              <p:cond delay="0"/>
                            </p:stCondLst>
                            <p:childTnLst>
                              <p:par>
                                <p:cTn id="20" presetID="18" presetClass="entr" presetSubtype="12" fill="hold" grpId="0" nodeType="clickEffect">
                                  <p:stCondLst>
                                    <p:cond delay="0"/>
                                  </p:stCondLst>
                                  <p:childTnLst>
                                    <p:set>
                                      <p:cBhvr>
                                        <p:cTn id="21" dur="1" fill="hold">
                                          <p:stCondLst>
                                            <p:cond delay="0"/>
                                          </p:stCondLst>
                                        </p:cTn>
                                        <p:tgtEl>
                                          <p:spTgt spid="44"/>
                                        </p:tgtEl>
                                        <p:attrNameLst>
                                          <p:attrName>style.visibility</p:attrName>
                                        </p:attrNameLst>
                                      </p:cBhvr>
                                      <p:to>
                                        <p:strVal val="visible"/>
                                      </p:to>
                                    </p:set>
                                    <p:animEffect transition="in" filter="strips(downLeft)">
                                      <p:cBhvr>
                                        <p:cTn id="22" dur="500"/>
                                        <p:tgtEl>
                                          <p:spTgt spid="44"/>
                                        </p:tgtEl>
                                      </p:cBhvr>
                                    </p:animEffect>
                                  </p:childTnLst>
                                </p:cTn>
                              </p:par>
                            </p:childTnLst>
                          </p:cTn>
                        </p:par>
                      </p:childTnLst>
                    </p:cTn>
                  </p:par>
                  <p:par>
                    <p:cTn id="23" fill="hold">
                      <p:stCondLst>
                        <p:cond delay="indefinite"/>
                      </p:stCondLst>
                      <p:childTnLst>
                        <p:par>
                          <p:cTn id="24" fill="hold">
                            <p:stCondLst>
                              <p:cond delay="0"/>
                            </p:stCondLst>
                            <p:childTnLst>
                              <p:par>
                                <p:cTn id="25" presetID="18" presetClass="entr" presetSubtype="12" fill="hold" nodeType="clickEffect">
                                  <p:stCondLst>
                                    <p:cond delay="0"/>
                                  </p:stCondLst>
                                  <p:childTnLst>
                                    <p:set>
                                      <p:cBhvr>
                                        <p:cTn id="26" dur="1" fill="hold">
                                          <p:stCondLst>
                                            <p:cond delay="0"/>
                                          </p:stCondLst>
                                        </p:cTn>
                                        <p:tgtEl>
                                          <p:spTgt spid="2050"/>
                                        </p:tgtEl>
                                        <p:attrNameLst>
                                          <p:attrName>style.visibility</p:attrName>
                                        </p:attrNameLst>
                                      </p:cBhvr>
                                      <p:to>
                                        <p:strVal val="visible"/>
                                      </p:to>
                                    </p:set>
                                    <p:animEffect transition="in" filter="strips(downLeft)">
                                      <p:cBhvr>
                                        <p:cTn id="27" dur="500"/>
                                        <p:tgtEl>
                                          <p:spTgt spid="2050"/>
                                        </p:tgtEl>
                                      </p:cBhvr>
                                    </p:animEffect>
                                  </p:childTnLst>
                                </p:cTn>
                              </p:par>
                            </p:childTnLst>
                          </p:cTn>
                        </p:par>
                      </p:childTnLst>
                    </p:cTn>
                  </p:par>
                  <p:par>
                    <p:cTn id="28" fill="hold">
                      <p:stCondLst>
                        <p:cond delay="indefinite"/>
                      </p:stCondLst>
                      <p:childTnLst>
                        <p:par>
                          <p:cTn id="29" fill="hold">
                            <p:stCondLst>
                              <p:cond delay="0"/>
                            </p:stCondLst>
                            <p:childTnLst>
                              <p:par>
                                <p:cTn id="30" presetID="18" presetClass="entr" presetSubtype="12" fill="hold" grpId="0" nodeType="clickEffect">
                                  <p:stCondLst>
                                    <p:cond delay="0"/>
                                  </p:stCondLst>
                                  <p:childTnLst>
                                    <p:set>
                                      <p:cBhvr>
                                        <p:cTn id="31" dur="1" fill="hold">
                                          <p:stCondLst>
                                            <p:cond delay="0"/>
                                          </p:stCondLst>
                                        </p:cTn>
                                        <p:tgtEl>
                                          <p:spTgt spid="59"/>
                                        </p:tgtEl>
                                        <p:attrNameLst>
                                          <p:attrName>style.visibility</p:attrName>
                                        </p:attrNameLst>
                                      </p:cBhvr>
                                      <p:to>
                                        <p:strVal val="visible"/>
                                      </p:to>
                                    </p:set>
                                    <p:animEffect transition="in" filter="strips(downLeft)">
                                      <p:cBhvr>
                                        <p:cTn id="32" dur="500"/>
                                        <p:tgtEl>
                                          <p:spTgt spid="59"/>
                                        </p:tgtEl>
                                      </p:cBhvr>
                                    </p:animEffect>
                                  </p:childTnLst>
                                </p:cTn>
                              </p:par>
                            </p:childTnLst>
                          </p:cTn>
                        </p:par>
                      </p:childTnLst>
                    </p:cTn>
                  </p:par>
                  <p:par>
                    <p:cTn id="33" fill="hold">
                      <p:stCondLst>
                        <p:cond delay="indefinite"/>
                      </p:stCondLst>
                      <p:childTnLst>
                        <p:par>
                          <p:cTn id="34" fill="hold">
                            <p:stCondLst>
                              <p:cond delay="0"/>
                            </p:stCondLst>
                            <p:childTnLst>
                              <p:par>
                                <p:cTn id="35" presetID="18" presetClass="entr" presetSubtype="12" fill="hold" nodeType="clickEffect">
                                  <p:stCondLst>
                                    <p:cond delay="0"/>
                                  </p:stCondLst>
                                  <p:childTnLst>
                                    <p:set>
                                      <p:cBhvr>
                                        <p:cTn id="36" dur="1" fill="hold">
                                          <p:stCondLst>
                                            <p:cond delay="0"/>
                                          </p:stCondLst>
                                        </p:cTn>
                                        <p:tgtEl>
                                          <p:spTgt spid="58"/>
                                        </p:tgtEl>
                                        <p:attrNameLst>
                                          <p:attrName>style.visibility</p:attrName>
                                        </p:attrNameLst>
                                      </p:cBhvr>
                                      <p:to>
                                        <p:strVal val="visible"/>
                                      </p:to>
                                    </p:set>
                                    <p:animEffect transition="in" filter="strips(downLeft)">
                                      <p:cBhvr>
                                        <p:cTn id="37" dur="500"/>
                                        <p:tgtEl>
                                          <p:spTgt spid="58"/>
                                        </p:tgtEl>
                                      </p:cBhvr>
                                    </p:animEffect>
                                  </p:childTnLst>
                                </p:cTn>
                              </p:par>
                            </p:childTnLst>
                          </p:cTn>
                        </p:par>
                      </p:childTnLst>
                    </p:cTn>
                  </p:par>
                  <p:par>
                    <p:cTn id="38" fill="hold">
                      <p:stCondLst>
                        <p:cond delay="indefinite"/>
                      </p:stCondLst>
                      <p:childTnLst>
                        <p:par>
                          <p:cTn id="39" fill="hold">
                            <p:stCondLst>
                              <p:cond delay="0"/>
                            </p:stCondLst>
                            <p:childTnLst>
                              <p:par>
                                <p:cTn id="40" presetID="18" presetClass="entr" presetSubtype="12" fill="hold" grpId="0" nodeType="clickEffect">
                                  <p:stCondLst>
                                    <p:cond delay="0"/>
                                  </p:stCondLst>
                                  <p:childTnLst>
                                    <p:set>
                                      <p:cBhvr>
                                        <p:cTn id="41" dur="1" fill="hold">
                                          <p:stCondLst>
                                            <p:cond delay="0"/>
                                          </p:stCondLst>
                                        </p:cTn>
                                        <p:tgtEl>
                                          <p:spTgt spid="45"/>
                                        </p:tgtEl>
                                        <p:attrNameLst>
                                          <p:attrName>style.visibility</p:attrName>
                                        </p:attrNameLst>
                                      </p:cBhvr>
                                      <p:to>
                                        <p:strVal val="visible"/>
                                      </p:to>
                                    </p:set>
                                    <p:animEffect transition="in" filter="strips(downLeft)">
                                      <p:cBhvr>
                                        <p:cTn id="42" dur="500"/>
                                        <p:tgtEl>
                                          <p:spTgt spid="45"/>
                                        </p:tgtEl>
                                      </p:cBhvr>
                                    </p:animEffect>
                                  </p:childTnLst>
                                </p:cTn>
                              </p:par>
                            </p:childTnLst>
                          </p:cTn>
                        </p:par>
                      </p:childTnLst>
                    </p:cTn>
                  </p:par>
                  <p:par>
                    <p:cTn id="43" fill="hold">
                      <p:stCondLst>
                        <p:cond delay="indefinite"/>
                      </p:stCondLst>
                      <p:childTnLst>
                        <p:par>
                          <p:cTn id="44" fill="hold">
                            <p:stCondLst>
                              <p:cond delay="0"/>
                            </p:stCondLst>
                            <p:childTnLst>
                              <p:par>
                                <p:cTn id="45" presetID="18" presetClass="entr" presetSubtype="12" fill="hold" nodeType="clickEffect">
                                  <p:stCondLst>
                                    <p:cond delay="0"/>
                                  </p:stCondLst>
                                  <p:childTnLst>
                                    <p:set>
                                      <p:cBhvr>
                                        <p:cTn id="46" dur="1" fill="hold">
                                          <p:stCondLst>
                                            <p:cond delay="0"/>
                                          </p:stCondLst>
                                        </p:cTn>
                                        <p:tgtEl>
                                          <p:spTgt spid="46"/>
                                        </p:tgtEl>
                                        <p:attrNameLst>
                                          <p:attrName>style.visibility</p:attrName>
                                        </p:attrNameLst>
                                      </p:cBhvr>
                                      <p:to>
                                        <p:strVal val="visible"/>
                                      </p:to>
                                    </p:set>
                                    <p:animEffect transition="in" filter="strips(downLeft)">
                                      <p:cBhvr>
                                        <p:cTn id="47" dur="500"/>
                                        <p:tgtEl>
                                          <p:spTgt spid="46"/>
                                        </p:tgtEl>
                                      </p:cBhvr>
                                    </p:animEffect>
                                  </p:childTnLst>
                                </p:cTn>
                              </p:par>
                            </p:childTnLst>
                          </p:cTn>
                        </p:par>
                      </p:childTnLst>
                    </p:cTn>
                  </p:par>
                  <p:par>
                    <p:cTn id="48" fill="hold">
                      <p:stCondLst>
                        <p:cond delay="indefinite"/>
                      </p:stCondLst>
                      <p:childTnLst>
                        <p:par>
                          <p:cTn id="49" fill="hold">
                            <p:stCondLst>
                              <p:cond delay="0"/>
                            </p:stCondLst>
                            <p:childTnLst>
                              <p:par>
                                <p:cTn id="50" presetID="18" presetClass="entr" presetSubtype="12" fill="hold" grpId="0" nodeType="clickEffect">
                                  <p:stCondLst>
                                    <p:cond delay="0"/>
                                  </p:stCondLst>
                                  <p:childTnLst>
                                    <p:set>
                                      <p:cBhvr>
                                        <p:cTn id="51" dur="1" fill="hold">
                                          <p:stCondLst>
                                            <p:cond delay="0"/>
                                          </p:stCondLst>
                                        </p:cTn>
                                        <p:tgtEl>
                                          <p:spTgt spid="47"/>
                                        </p:tgtEl>
                                        <p:attrNameLst>
                                          <p:attrName>style.visibility</p:attrName>
                                        </p:attrNameLst>
                                      </p:cBhvr>
                                      <p:to>
                                        <p:strVal val="visible"/>
                                      </p:to>
                                    </p:set>
                                    <p:animEffect transition="in" filter="strips(downLeft)">
                                      <p:cBhvr>
                                        <p:cTn id="52" dur="500"/>
                                        <p:tgtEl>
                                          <p:spTgt spid="47"/>
                                        </p:tgtEl>
                                      </p:cBhvr>
                                    </p:animEffect>
                                  </p:childTnLst>
                                </p:cTn>
                              </p:par>
                            </p:childTnLst>
                          </p:cTn>
                        </p:par>
                      </p:childTnLst>
                    </p:cTn>
                  </p:par>
                  <p:par>
                    <p:cTn id="53" fill="hold">
                      <p:stCondLst>
                        <p:cond delay="indefinite"/>
                      </p:stCondLst>
                      <p:childTnLst>
                        <p:par>
                          <p:cTn id="54" fill="hold">
                            <p:stCondLst>
                              <p:cond delay="0"/>
                            </p:stCondLst>
                            <p:childTnLst>
                              <p:par>
                                <p:cTn id="55" presetID="19" presetClass="entr" presetSubtype="10" fill="hold" nodeType="clickEffect">
                                  <p:stCondLst>
                                    <p:cond delay="0"/>
                                  </p:stCondLst>
                                  <p:childTnLst>
                                    <p:set>
                                      <p:cBhvr>
                                        <p:cTn id="56" dur="1" fill="hold">
                                          <p:stCondLst>
                                            <p:cond delay="0"/>
                                          </p:stCondLst>
                                        </p:cTn>
                                        <p:tgtEl>
                                          <p:spTgt spid="49"/>
                                        </p:tgtEl>
                                        <p:attrNameLst>
                                          <p:attrName>style.visibility</p:attrName>
                                        </p:attrNameLst>
                                      </p:cBhvr>
                                      <p:to>
                                        <p:strVal val="visible"/>
                                      </p:to>
                                    </p:set>
                                    <p:anim calcmode="lin" valueType="num">
                                      <p:cBhvr>
                                        <p:cTn id="57" dur="5000" fill="hold"/>
                                        <p:tgtEl>
                                          <p:spTgt spid="49"/>
                                        </p:tgtEl>
                                        <p:attrNameLst>
                                          <p:attrName>ppt_w</p:attrName>
                                        </p:attrNameLst>
                                      </p:cBhvr>
                                      <p:tavLst>
                                        <p:tav tm="0" fmla="#ppt_w*sin(2.5*pi*$)">
                                          <p:val>
                                            <p:fltVal val="0"/>
                                          </p:val>
                                        </p:tav>
                                        <p:tav tm="100000">
                                          <p:val>
                                            <p:fltVal val="1"/>
                                          </p:val>
                                        </p:tav>
                                      </p:tavLst>
                                    </p:anim>
                                    <p:anim calcmode="lin" valueType="num">
                                      <p:cBhvr>
                                        <p:cTn id="58" dur="5000" fill="hold"/>
                                        <p:tgtEl>
                                          <p:spTgt spid="49"/>
                                        </p:tgtEl>
                                        <p:attrNameLst>
                                          <p:attrName>ppt_h</p:attrName>
                                        </p:attrNameLst>
                                      </p:cBhvr>
                                      <p:tavLst>
                                        <p:tav tm="0">
                                          <p:val>
                                            <p:strVal val="#ppt_h"/>
                                          </p:val>
                                        </p:tav>
                                        <p:tav tm="100000">
                                          <p:val>
                                            <p:strVal val="#ppt_h"/>
                                          </p:val>
                                        </p:tav>
                                      </p:tavLst>
                                    </p:anim>
                                  </p:childTnLst>
                                </p:cTn>
                              </p:par>
                            </p:childTnLst>
                          </p:cTn>
                        </p:par>
                      </p:childTnLst>
                    </p:cTn>
                  </p:par>
                  <p:par>
                    <p:cTn id="59" fill="hold">
                      <p:stCondLst>
                        <p:cond delay="indefinite"/>
                      </p:stCondLst>
                      <p:childTnLst>
                        <p:par>
                          <p:cTn id="60" fill="hold">
                            <p:stCondLst>
                              <p:cond delay="0"/>
                            </p:stCondLst>
                            <p:childTnLst>
                              <p:par>
                                <p:cTn id="61" presetID="18" presetClass="entr" presetSubtype="12" fill="hold" grpId="0" nodeType="clickEffect">
                                  <p:stCondLst>
                                    <p:cond delay="0"/>
                                  </p:stCondLst>
                                  <p:childTnLst>
                                    <p:set>
                                      <p:cBhvr>
                                        <p:cTn id="62" dur="1" fill="hold">
                                          <p:stCondLst>
                                            <p:cond delay="0"/>
                                          </p:stCondLst>
                                        </p:cTn>
                                        <p:tgtEl>
                                          <p:spTgt spid="51"/>
                                        </p:tgtEl>
                                        <p:attrNameLst>
                                          <p:attrName>style.visibility</p:attrName>
                                        </p:attrNameLst>
                                      </p:cBhvr>
                                      <p:to>
                                        <p:strVal val="visible"/>
                                      </p:to>
                                    </p:set>
                                    <p:animEffect transition="in" filter="strips(downLeft)">
                                      <p:cBhvr>
                                        <p:cTn id="63" dur="500"/>
                                        <p:tgtEl>
                                          <p:spTgt spid="51"/>
                                        </p:tgtEl>
                                      </p:cBhvr>
                                    </p:animEffect>
                                  </p:childTnLst>
                                </p:cTn>
                              </p:par>
                            </p:childTnLst>
                          </p:cTn>
                        </p:par>
                      </p:childTnLst>
                    </p:cTn>
                  </p:par>
                  <p:par>
                    <p:cTn id="64" fill="hold">
                      <p:stCondLst>
                        <p:cond delay="indefinite"/>
                      </p:stCondLst>
                      <p:childTnLst>
                        <p:par>
                          <p:cTn id="65" fill="hold">
                            <p:stCondLst>
                              <p:cond delay="0"/>
                            </p:stCondLst>
                            <p:childTnLst>
                              <p:par>
                                <p:cTn id="66" presetID="18" presetClass="entr" presetSubtype="12" fill="hold" grpId="0" nodeType="clickEffect">
                                  <p:stCondLst>
                                    <p:cond delay="0"/>
                                  </p:stCondLst>
                                  <p:childTnLst>
                                    <p:set>
                                      <p:cBhvr>
                                        <p:cTn id="67" dur="1" fill="hold">
                                          <p:stCondLst>
                                            <p:cond delay="0"/>
                                          </p:stCondLst>
                                        </p:cTn>
                                        <p:tgtEl>
                                          <p:spTgt spid="52"/>
                                        </p:tgtEl>
                                        <p:attrNameLst>
                                          <p:attrName>style.visibility</p:attrName>
                                        </p:attrNameLst>
                                      </p:cBhvr>
                                      <p:to>
                                        <p:strVal val="visible"/>
                                      </p:to>
                                    </p:set>
                                    <p:animEffect transition="in" filter="strips(downLeft)">
                                      <p:cBhvr>
                                        <p:cTn id="68" dur="500"/>
                                        <p:tgtEl>
                                          <p:spTgt spid="52"/>
                                        </p:tgtEl>
                                      </p:cBhvr>
                                    </p:animEffect>
                                  </p:childTnLst>
                                </p:cTn>
                              </p:par>
                            </p:childTnLst>
                          </p:cTn>
                        </p:par>
                      </p:childTnLst>
                    </p:cTn>
                  </p:par>
                  <p:par>
                    <p:cTn id="69" fill="hold">
                      <p:stCondLst>
                        <p:cond delay="indefinite"/>
                      </p:stCondLst>
                      <p:childTnLst>
                        <p:par>
                          <p:cTn id="70" fill="hold">
                            <p:stCondLst>
                              <p:cond delay="0"/>
                            </p:stCondLst>
                            <p:childTnLst>
                              <p:par>
                                <p:cTn id="71" presetID="18" presetClass="entr" presetSubtype="12" fill="hold" nodeType="clickEffect">
                                  <p:stCondLst>
                                    <p:cond delay="0"/>
                                  </p:stCondLst>
                                  <p:childTnLst>
                                    <p:set>
                                      <p:cBhvr>
                                        <p:cTn id="72" dur="1" fill="hold">
                                          <p:stCondLst>
                                            <p:cond delay="0"/>
                                          </p:stCondLst>
                                        </p:cTn>
                                        <p:tgtEl>
                                          <p:spTgt spid="56"/>
                                        </p:tgtEl>
                                        <p:attrNameLst>
                                          <p:attrName>style.visibility</p:attrName>
                                        </p:attrNameLst>
                                      </p:cBhvr>
                                      <p:to>
                                        <p:strVal val="visible"/>
                                      </p:to>
                                    </p:set>
                                    <p:animEffect transition="in" filter="strips(downLeft)">
                                      <p:cBhvr>
                                        <p:cTn id="73" dur="500"/>
                                        <p:tgtEl>
                                          <p:spTgt spid="56"/>
                                        </p:tgtEl>
                                      </p:cBhvr>
                                    </p:animEffect>
                                  </p:childTnLst>
                                </p:cTn>
                              </p:par>
                            </p:childTnLst>
                          </p:cTn>
                        </p:par>
                      </p:childTnLst>
                    </p:cTn>
                  </p:par>
                  <p:par>
                    <p:cTn id="74" fill="hold">
                      <p:stCondLst>
                        <p:cond delay="indefinite"/>
                      </p:stCondLst>
                      <p:childTnLst>
                        <p:par>
                          <p:cTn id="75" fill="hold">
                            <p:stCondLst>
                              <p:cond delay="0"/>
                            </p:stCondLst>
                            <p:childTnLst>
                              <p:par>
                                <p:cTn id="76" presetID="18" presetClass="entr" presetSubtype="12" fill="hold" grpId="0" nodeType="clickEffect">
                                  <p:stCondLst>
                                    <p:cond delay="0"/>
                                  </p:stCondLst>
                                  <p:childTnLst>
                                    <p:set>
                                      <p:cBhvr>
                                        <p:cTn id="77" dur="1" fill="hold">
                                          <p:stCondLst>
                                            <p:cond delay="0"/>
                                          </p:stCondLst>
                                        </p:cTn>
                                        <p:tgtEl>
                                          <p:spTgt spid="61"/>
                                        </p:tgtEl>
                                        <p:attrNameLst>
                                          <p:attrName>style.visibility</p:attrName>
                                        </p:attrNameLst>
                                      </p:cBhvr>
                                      <p:to>
                                        <p:strVal val="visible"/>
                                      </p:to>
                                    </p:set>
                                    <p:animEffect transition="in" filter="strips(downLeft)">
                                      <p:cBhvr>
                                        <p:cTn id="78" dur="500"/>
                                        <p:tgtEl>
                                          <p:spTgt spid="61"/>
                                        </p:tgtEl>
                                      </p:cBhvr>
                                    </p:animEffect>
                                  </p:childTnLst>
                                </p:cTn>
                              </p:par>
                            </p:childTnLst>
                          </p:cTn>
                        </p:par>
                      </p:childTnLst>
                    </p:cTn>
                  </p:par>
                  <p:par>
                    <p:cTn id="79" fill="hold">
                      <p:stCondLst>
                        <p:cond delay="indefinite"/>
                      </p:stCondLst>
                      <p:childTnLst>
                        <p:par>
                          <p:cTn id="80" fill="hold">
                            <p:stCondLst>
                              <p:cond delay="0"/>
                            </p:stCondLst>
                            <p:childTnLst>
                              <p:par>
                                <p:cTn id="81" presetID="18" presetClass="entr" presetSubtype="12" fill="hold" grpId="0" nodeType="clickEffect">
                                  <p:stCondLst>
                                    <p:cond delay="0"/>
                                  </p:stCondLst>
                                  <p:childTnLst>
                                    <p:set>
                                      <p:cBhvr>
                                        <p:cTn id="82" dur="1" fill="hold">
                                          <p:stCondLst>
                                            <p:cond delay="0"/>
                                          </p:stCondLst>
                                        </p:cTn>
                                        <p:tgtEl>
                                          <p:spTgt spid="60"/>
                                        </p:tgtEl>
                                        <p:attrNameLst>
                                          <p:attrName>style.visibility</p:attrName>
                                        </p:attrNameLst>
                                      </p:cBhvr>
                                      <p:to>
                                        <p:strVal val="visible"/>
                                      </p:to>
                                    </p:set>
                                    <p:animEffect transition="in" filter="strips(downLeft)">
                                      <p:cBhvr>
                                        <p:cTn id="83" dur="500"/>
                                        <p:tgtEl>
                                          <p:spTgt spid="60"/>
                                        </p:tgtEl>
                                      </p:cBhvr>
                                    </p:animEffect>
                                  </p:childTnLst>
                                </p:cTn>
                              </p:par>
                            </p:childTnLst>
                          </p:cTn>
                        </p:par>
                      </p:childTnLst>
                    </p:cTn>
                  </p:par>
                  <p:par>
                    <p:cTn id="84" fill="hold">
                      <p:stCondLst>
                        <p:cond delay="indefinite"/>
                      </p:stCondLst>
                      <p:childTnLst>
                        <p:par>
                          <p:cTn id="85" fill="hold">
                            <p:stCondLst>
                              <p:cond delay="0"/>
                            </p:stCondLst>
                            <p:childTnLst>
                              <p:par>
                                <p:cTn id="86" presetID="27" presetClass="entr" presetSubtype="0" fill="hold" grpId="0" nodeType="clickEffect">
                                  <p:stCondLst>
                                    <p:cond delay="0"/>
                                  </p:stCondLst>
                                  <p:iterate type="lt">
                                    <p:tmPct val="50000"/>
                                  </p:iterate>
                                  <p:childTnLst>
                                    <p:set>
                                      <p:cBhvr>
                                        <p:cTn id="87" dur="1" fill="hold">
                                          <p:stCondLst>
                                            <p:cond delay="0"/>
                                          </p:stCondLst>
                                        </p:cTn>
                                        <p:tgtEl>
                                          <p:spTgt spid="62"/>
                                        </p:tgtEl>
                                        <p:attrNameLst>
                                          <p:attrName>style.visibility</p:attrName>
                                        </p:attrNameLst>
                                      </p:cBhvr>
                                      <p:to>
                                        <p:strVal val="visible"/>
                                      </p:to>
                                    </p:set>
                                    <p:anim calcmode="discrete" valueType="clr">
                                      <p:cBhvr override="childStyle">
                                        <p:cTn id="88" dur="80"/>
                                        <p:tgtEl>
                                          <p:spTgt spid="62"/>
                                        </p:tgtEl>
                                        <p:attrNameLst>
                                          <p:attrName>style.color</p:attrName>
                                        </p:attrNameLst>
                                      </p:cBhvr>
                                      <p:tavLst>
                                        <p:tav tm="0">
                                          <p:val>
                                            <p:clrVal>
                                              <a:schemeClr val="accent2"/>
                                            </p:clrVal>
                                          </p:val>
                                        </p:tav>
                                        <p:tav tm="50000">
                                          <p:val>
                                            <p:clrVal>
                                              <a:schemeClr val="hlink"/>
                                            </p:clrVal>
                                          </p:val>
                                        </p:tav>
                                      </p:tavLst>
                                    </p:anim>
                                    <p:anim calcmode="discrete" valueType="clr">
                                      <p:cBhvr>
                                        <p:cTn id="89" dur="80"/>
                                        <p:tgtEl>
                                          <p:spTgt spid="62"/>
                                        </p:tgtEl>
                                        <p:attrNameLst>
                                          <p:attrName>fillcolor</p:attrName>
                                        </p:attrNameLst>
                                      </p:cBhvr>
                                      <p:tavLst>
                                        <p:tav tm="0">
                                          <p:val>
                                            <p:clrVal>
                                              <a:schemeClr val="accent2"/>
                                            </p:clrVal>
                                          </p:val>
                                        </p:tav>
                                        <p:tav tm="50000">
                                          <p:val>
                                            <p:clrVal>
                                              <a:schemeClr val="hlink"/>
                                            </p:clrVal>
                                          </p:val>
                                        </p:tav>
                                      </p:tavLst>
                                    </p:anim>
                                    <p:set>
                                      <p:cBhvr>
                                        <p:cTn id="90" dur="80"/>
                                        <p:tgtEl>
                                          <p:spTgt spid="62"/>
                                        </p:tgtEl>
                                        <p:attrNameLst>
                                          <p:attrName>fill.type</p:attrName>
                                        </p:attrNameLst>
                                      </p:cBhvr>
                                      <p:to>
                                        <p:strVal val="solid"/>
                                      </p:to>
                                    </p:set>
                                  </p:childTnLst>
                                </p:cTn>
                              </p:par>
                            </p:childTnLst>
                          </p:cTn>
                        </p:par>
                      </p:childTnLst>
                    </p:cTn>
                  </p:par>
                  <p:par>
                    <p:cTn id="91" fill="hold">
                      <p:stCondLst>
                        <p:cond delay="indefinite"/>
                      </p:stCondLst>
                      <p:childTnLst>
                        <p:par>
                          <p:cTn id="92" fill="hold">
                            <p:stCondLst>
                              <p:cond delay="0"/>
                            </p:stCondLst>
                            <p:childTnLst>
                              <p:par>
                                <p:cTn id="93" presetID="18" presetClass="entr" presetSubtype="12" fill="hold" grpId="0" nodeType="clickEffect">
                                  <p:stCondLst>
                                    <p:cond delay="0"/>
                                  </p:stCondLst>
                                  <p:childTnLst>
                                    <p:set>
                                      <p:cBhvr>
                                        <p:cTn id="94" dur="1" fill="hold">
                                          <p:stCondLst>
                                            <p:cond delay="0"/>
                                          </p:stCondLst>
                                        </p:cTn>
                                        <p:tgtEl>
                                          <p:spTgt spid="63"/>
                                        </p:tgtEl>
                                        <p:attrNameLst>
                                          <p:attrName>style.visibility</p:attrName>
                                        </p:attrNameLst>
                                      </p:cBhvr>
                                      <p:to>
                                        <p:strVal val="visible"/>
                                      </p:to>
                                    </p:set>
                                    <p:animEffect transition="in" filter="strips(downLeft)">
                                      <p:cBhvr>
                                        <p:cTn id="95" dur="500"/>
                                        <p:tgtEl>
                                          <p:spTgt spid="6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7" grpId="0" animBg="1"/>
      <p:bldP spid="44" grpId="0" animBg="1"/>
      <p:bldP spid="45" grpId="0"/>
      <p:bldP spid="47" grpId="0"/>
      <p:bldP spid="51" grpId="0" animBg="1"/>
      <p:bldP spid="52" grpId="0" animBg="1"/>
      <p:bldP spid="59" grpId="0"/>
      <p:bldP spid="60" grpId="0"/>
      <p:bldP spid="61" grpId="0"/>
      <p:bldP spid="62" grpId="0"/>
      <p:bldP spid="63"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6357950" y="38377"/>
            <a:ext cx="2589031" cy="461665"/>
          </a:xfrm>
          <a:prstGeom prst="rect">
            <a:avLst/>
          </a:prstGeom>
        </p:spPr>
        <p:style>
          <a:lnRef idx="1">
            <a:schemeClr val="accent6"/>
          </a:lnRef>
          <a:fillRef idx="2">
            <a:schemeClr val="accent6"/>
          </a:fillRef>
          <a:effectRef idx="1">
            <a:schemeClr val="accent6"/>
          </a:effectRef>
          <a:fontRef idx="minor">
            <a:schemeClr val="dk1"/>
          </a:fontRef>
        </p:style>
        <p:txBody>
          <a:bodyPr wrap="square">
            <a:spAutoFit/>
          </a:bodyPr>
          <a:lstStyle/>
          <a:p>
            <a:r>
              <a:rPr lang="ar-SA" sz="2400" b="1" dirty="0" smtClean="0"/>
              <a:t>ثانيا :الطريقة البيانية  :</a:t>
            </a:r>
            <a:endParaRPr lang="ar-SA" sz="2400" dirty="0"/>
          </a:p>
        </p:txBody>
      </p:sp>
      <p:sp>
        <p:nvSpPr>
          <p:cNvPr id="3" name="مستطيل 2"/>
          <p:cNvSpPr/>
          <p:nvPr/>
        </p:nvSpPr>
        <p:spPr>
          <a:xfrm>
            <a:off x="5991093" y="642918"/>
            <a:ext cx="2938625" cy="400110"/>
          </a:xfrm>
          <a:prstGeom prst="rect">
            <a:avLst/>
          </a:prstGeom>
        </p:spPr>
        <p:style>
          <a:lnRef idx="1">
            <a:schemeClr val="accent5"/>
          </a:lnRef>
          <a:fillRef idx="2">
            <a:schemeClr val="accent5"/>
          </a:fillRef>
          <a:effectRef idx="1">
            <a:schemeClr val="accent5"/>
          </a:effectRef>
          <a:fontRef idx="minor">
            <a:schemeClr val="dk1"/>
          </a:fontRef>
        </p:style>
        <p:txBody>
          <a:bodyPr wrap="none">
            <a:spAutoFit/>
          </a:bodyPr>
          <a:lstStyle/>
          <a:p>
            <a:r>
              <a:rPr lang="ar-SA" sz="2000" b="1" dirty="0" smtClean="0"/>
              <a:t>1- نكوِّن الجدول المتجمِّع الصاعد</a:t>
            </a:r>
            <a:endParaRPr lang="ar-SA" sz="2000" b="1" dirty="0"/>
          </a:p>
        </p:txBody>
      </p:sp>
      <p:sp>
        <p:nvSpPr>
          <p:cNvPr id="4" name="مستطيل 3"/>
          <p:cNvSpPr/>
          <p:nvPr/>
        </p:nvSpPr>
        <p:spPr>
          <a:xfrm>
            <a:off x="2214546" y="642918"/>
            <a:ext cx="3092513" cy="400110"/>
          </a:xfrm>
          <a:prstGeom prst="rect">
            <a:avLst/>
          </a:prstGeom>
        </p:spPr>
        <p:style>
          <a:lnRef idx="1">
            <a:schemeClr val="accent5"/>
          </a:lnRef>
          <a:fillRef idx="2">
            <a:schemeClr val="accent5"/>
          </a:fillRef>
          <a:effectRef idx="1">
            <a:schemeClr val="accent5"/>
          </a:effectRef>
          <a:fontRef idx="minor">
            <a:schemeClr val="dk1"/>
          </a:fontRef>
        </p:style>
        <p:txBody>
          <a:bodyPr wrap="none">
            <a:spAutoFit/>
          </a:bodyPr>
          <a:lstStyle/>
          <a:p>
            <a:r>
              <a:rPr lang="ar-SA" sz="2000" b="1" dirty="0" smtClean="0"/>
              <a:t>2-  نرسم المنحني المتجمِّع الصاعد</a:t>
            </a:r>
            <a:endParaRPr lang="ar-SA" sz="2000" b="1" dirty="0"/>
          </a:p>
        </p:txBody>
      </p:sp>
      <p:sp>
        <p:nvSpPr>
          <p:cNvPr id="5" name="مستطيل 4"/>
          <p:cNvSpPr/>
          <p:nvPr/>
        </p:nvSpPr>
        <p:spPr>
          <a:xfrm>
            <a:off x="285720" y="1214422"/>
            <a:ext cx="8643966" cy="1015663"/>
          </a:xfrm>
          <a:prstGeom prst="rect">
            <a:avLst/>
          </a:prstGeom>
        </p:spPr>
        <p:style>
          <a:lnRef idx="1">
            <a:schemeClr val="accent5"/>
          </a:lnRef>
          <a:fillRef idx="2">
            <a:schemeClr val="accent5"/>
          </a:fillRef>
          <a:effectRef idx="1">
            <a:schemeClr val="accent5"/>
          </a:effectRef>
          <a:fontRef idx="minor">
            <a:schemeClr val="dk1"/>
          </a:fontRef>
        </p:style>
        <p:txBody>
          <a:bodyPr wrap="square">
            <a:spAutoFit/>
          </a:bodyPr>
          <a:lstStyle/>
          <a:p>
            <a:r>
              <a:rPr lang="ar-SA" sz="2000" b="1" dirty="0" smtClean="0"/>
              <a:t> </a:t>
            </a:r>
            <a:endParaRPr lang="ar-SA" sz="1100" b="1" dirty="0" smtClean="0"/>
          </a:p>
          <a:p>
            <a:r>
              <a:rPr lang="ar-SA" sz="2000" b="1" dirty="0" smtClean="0"/>
              <a:t>3- نوجد ترتيب الوسيط عبارة عن منتصف مجموع التكرارات أي أنَّ :ترتيب الوسيط =</a:t>
            </a:r>
          </a:p>
          <a:p>
            <a:endParaRPr lang="ar-SA" sz="2000" b="1" dirty="0"/>
          </a:p>
        </p:txBody>
      </p:sp>
      <p:pic>
        <p:nvPicPr>
          <p:cNvPr id="6" name="Picture 2"/>
          <p:cNvPicPr>
            <a:picLocks noChangeAspect="1" noChangeArrowheads="1"/>
          </p:cNvPicPr>
          <p:nvPr/>
        </p:nvPicPr>
        <p:blipFill>
          <a:blip r:embed="rId3"/>
          <a:srcRect/>
          <a:stretch>
            <a:fillRect/>
          </a:stretch>
        </p:blipFill>
        <p:spPr bwMode="auto">
          <a:xfrm>
            <a:off x="785786" y="1285860"/>
            <a:ext cx="928694" cy="857256"/>
          </a:xfrm>
          <a:prstGeom prst="rect">
            <a:avLst/>
          </a:prstGeom>
          <a:noFill/>
          <a:ln w="9525">
            <a:noFill/>
            <a:miter lim="800000"/>
            <a:headEnd/>
            <a:tailEnd/>
          </a:ln>
          <a:effectLst/>
        </p:spPr>
      </p:pic>
      <p:sp>
        <p:nvSpPr>
          <p:cNvPr id="7" name="مستطيل 6"/>
          <p:cNvSpPr/>
          <p:nvPr/>
        </p:nvSpPr>
        <p:spPr>
          <a:xfrm>
            <a:off x="214282" y="2428868"/>
            <a:ext cx="8715436" cy="707886"/>
          </a:xfrm>
          <a:prstGeom prst="rect">
            <a:avLst/>
          </a:prstGeom>
        </p:spPr>
        <p:style>
          <a:lnRef idx="1">
            <a:schemeClr val="accent5"/>
          </a:lnRef>
          <a:fillRef idx="2">
            <a:schemeClr val="accent5"/>
          </a:fillRef>
          <a:effectRef idx="1">
            <a:schemeClr val="accent5"/>
          </a:effectRef>
          <a:fontRef idx="minor">
            <a:schemeClr val="dk1"/>
          </a:fontRef>
        </p:style>
        <p:txBody>
          <a:bodyPr wrap="square">
            <a:spAutoFit/>
          </a:bodyPr>
          <a:lstStyle/>
          <a:p>
            <a:r>
              <a:rPr lang="ar-SA" sz="2000" b="1" dirty="0" smtClean="0"/>
              <a:t>4- نرسم مستقيما موازيا للمحور الأفقي  حتى يلتقي مع المنحنى المتجمع  الصاعد ثم ننزل عمود على محور حدود الفئات العليا  فنحصل على قيمة الوسيط  وهي نقطة تقاطع ذلك العمود مع المحور الأفقي.</a:t>
            </a:r>
            <a:endParaRPr lang="ar-SA" sz="2000" b="1" dirty="0"/>
          </a:p>
        </p:txBody>
      </p:sp>
      <p:sp>
        <p:nvSpPr>
          <p:cNvPr id="8" name="عنوان 1"/>
          <p:cNvSpPr txBox="1">
            <a:spLocks/>
          </p:cNvSpPr>
          <p:nvPr/>
        </p:nvSpPr>
        <p:spPr>
          <a:xfrm>
            <a:off x="2857488" y="3571876"/>
            <a:ext cx="6143668" cy="1143008"/>
          </a:xfrm>
          <a:prstGeom prst="rect">
            <a:avLst/>
          </a:prstGeom>
        </p:spPr>
        <p:style>
          <a:lnRef idx="1">
            <a:schemeClr val="accent3"/>
          </a:lnRef>
          <a:fillRef idx="2">
            <a:schemeClr val="accent3"/>
          </a:fillRef>
          <a:effectRef idx="1">
            <a:schemeClr val="accent3"/>
          </a:effectRef>
          <a:fontRef idx="minor">
            <a:schemeClr val="dk1"/>
          </a:fontRef>
        </p:style>
        <p:txBody>
          <a:bodyPr>
            <a:normAutofit/>
          </a:bodyPr>
          <a:lstStyle/>
          <a:p>
            <a:pPr marL="0" marR="0" lvl="0" indent="0" algn="r" defTabSz="914400" rtl="1" eaLnBrk="1" fontAlgn="auto" latinLnBrk="0" hangingPunct="1">
              <a:lnSpc>
                <a:spcPct val="100000"/>
              </a:lnSpc>
              <a:spcBef>
                <a:spcPct val="0"/>
              </a:spcBef>
              <a:spcAft>
                <a:spcPts val="0"/>
              </a:spcAft>
              <a:buClrTx/>
              <a:buSzTx/>
              <a:buFontTx/>
              <a:buNone/>
              <a:tabLst/>
              <a:defRPr/>
            </a:pPr>
            <a:r>
              <a:rPr kumimoji="0" lang="ar-SA" sz="2000" b="1" i="0" u="sng" strike="noStrike" kern="1200" cap="none" spc="0" normalizeH="0" baseline="0" noProof="0" dirty="0" smtClean="0">
                <a:ln>
                  <a:noFill/>
                </a:ln>
                <a:solidFill>
                  <a:srgbClr val="FF0000"/>
                </a:solidFill>
                <a:effectLst/>
                <a:uLnTx/>
                <a:uFillTx/>
                <a:latin typeface="+mn-lt"/>
                <a:ea typeface="+mn-ea"/>
                <a:cs typeface="+mn-cs"/>
              </a:rPr>
              <a:t>مثال : </a:t>
            </a:r>
            <a:r>
              <a:rPr kumimoji="0" lang="ar-SA" sz="2000" b="0" i="0" u="none" strike="noStrike" kern="1200" cap="none" spc="0" normalizeH="0" baseline="0" noProof="0" dirty="0" smtClean="0">
                <a:ln>
                  <a:noFill/>
                </a:ln>
                <a:solidFill>
                  <a:schemeClr val="dk1"/>
                </a:solidFill>
                <a:effectLst/>
                <a:uLnTx/>
                <a:uFillTx/>
                <a:latin typeface="+mn-lt"/>
                <a:ea typeface="+mn-ea"/>
                <a:cs typeface="+mn-cs"/>
              </a:rPr>
              <a:t>البيانات في الجدول التكراري المقابل</a:t>
            </a:r>
            <a:r>
              <a:rPr kumimoji="0" lang="ar-SA" sz="2000" b="0" i="0" u="none" strike="noStrike" kern="1200" cap="none" spc="0" normalizeH="0" noProof="0" dirty="0" smtClean="0">
                <a:ln>
                  <a:noFill/>
                </a:ln>
                <a:solidFill>
                  <a:schemeClr val="dk1"/>
                </a:solidFill>
                <a:effectLst/>
                <a:uLnTx/>
                <a:uFillTx/>
                <a:latin typeface="+mn-lt"/>
                <a:ea typeface="+mn-ea"/>
                <a:cs typeface="+mn-cs"/>
              </a:rPr>
              <a:t> </a:t>
            </a:r>
            <a:r>
              <a:rPr kumimoji="0" lang="ar-SA" sz="2000" b="0" i="0" u="none" strike="noStrike" kern="1200" cap="none" spc="0" normalizeH="0" baseline="0" noProof="0" dirty="0" smtClean="0">
                <a:ln>
                  <a:noFill/>
                </a:ln>
                <a:solidFill>
                  <a:schemeClr val="dk1"/>
                </a:solidFill>
                <a:effectLst/>
                <a:uLnTx/>
                <a:uFillTx/>
                <a:latin typeface="+mn-lt"/>
                <a:ea typeface="+mn-ea"/>
                <a:cs typeface="+mn-cs"/>
              </a:rPr>
              <a:t>تمثل الأجر اليومي لثمانين عاملاً في أحد المصانع بالريال .</a:t>
            </a:r>
          </a:p>
          <a:p>
            <a:pPr marL="0" marR="0" lvl="0" indent="0" algn="r" defTabSz="914400" rtl="1" eaLnBrk="1" fontAlgn="auto" latinLnBrk="0" hangingPunct="1">
              <a:lnSpc>
                <a:spcPct val="100000"/>
              </a:lnSpc>
              <a:spcBef>
                <a:spcPct val="0"/>
              </a:spcBef>
              <a:spcAft>
                <a:spcPts val="0"/>
              </a:spcAft>
              <a:buClrTx/>
              <a:buSzTx/>
              <a:buFontTx/>
              <a:buNone/>
              <a:tabLst/>
              <a:defRPr/>
            </a:pPr>
            <a:r>
              <a:rPr lang="ar-SA" sz="2000" dirty="0" smtClean="0"/>
              <a:t>اوجد الوسيط</a:t>
            </a:r>
            <a:r>
              <a:rPr lang="ar-SA" sz="2000" b="1" dirty="0" smtClean="0">
                <a:solidFill>
                  <a:srgbClr val="FF0000"/>
                </a:solidFill>
              </a:rPr>
              <a:t> بيانيا </a:t>
            </a:r>
            <a:r>
              <a:rPr lang="ar-SA" sz="2000" dirty="0" smtClean="0"/>
              <a:t>لأجور العمال ؟ </a:t>
            </a:r>
            <a:endParaRPr kumimoji="0" lang="ar-SA" sz="2000" b="0" i="0" u="none" strike="noStrike" kern="1200" cap="none" spc="0" normalizeH="0" baseline="0" noProof="0" dirty="0" smtClean="0">
              <a:ln>
                <a:noFill/>
              </a:ln>
              <a:solidFill>
                <a:schemeClr val="dk1"/>
              </a:solidFill>
              <a:effectLst/>
              <a:uLnTx/>
              <a:uFillTx/>
              <a:latin typeface="+mn-lt"/>
              <a:ea typeface="+mn-ea"/>
              <a:cs typeface="+mn-cs"/>
            </a:endParaRPr>
          </a:p>
          <a:p>
            <a:pPr marL="0" marR="0" lvl="0" indent="0" algn="r" defTabSz="914400" rtl="1" eaLnBrk="1" fontAlgn="auto" latinLnBrk="0" hangingPunct="1">
              <a:lnSpc>
                <a:spcPct val="100000"/>
              </a:lnSpc>
              <a:spcBef>
                <a:spcPct val="0"/>
              </a:spcBef>
              <a:spcAft>
                <a:spcPts val="0"/>
              </a:spcAft>
              <a:buClrTx/>
              <a:buSzTx/>
              <a:buFontTx/>
              <a:buNone/>
              <a:tabLst/>
              <a:defRPr/>
            </a:pPr>
            <a:endParaRPr kumimoji="0" lang="ar-SA" sz="2800" b="0" i="0" u="none" strike="noStrike" kern="1200" cap="none" spc="0" normalizeH="0" noProof="0" dirty="0">
              <a:ln>
                <a:noFill/>
              </a:ln>
              <a:solidFill>
                <a:schemeClr val="dk1"/>
              </a:solidFill>
              <a:effectLst/>
              <a:uLnTx/>
              <a:uFillTx/>
              <a:latin typeface="+mn-lt"/>
              <a:ea typeface="+mn-ea"/>
              <a:cs typeface="+mn-cs"/>
            </a:endParaRPr>
          </a:p>
        </p:txBody>
      </p:sp>
      <p:graphicFrame>
        <p:nvGraphicFramePr>
          <p:cNvPr id="9" name="جدول 8"/>
          <p:cNvGraphicFramePr>
            <a:graphicFrameLocks noGrp="1"/>
          </p:cNvGraphicFramePr>
          <p:nvPr/>
        </p:nvGraphicFramePr>
        <p:xfrm>
          <a:off x="214282" y="3566160"/>
          <a:ext cx="2500330" cy="3291840"/>
        </p:xfrm>
        <a:graphic>
          <a:graphicData uri="http://schemas.openxmlformats.org/drawingml/2006/table">
            <a:tbl>
              <a:tblPr rtl="1" firstRow="1" bandRow="1">
                <a:tableStyleId>{912C8C85-51F0-491E-9774-3900AFEF0FD7}</a:tableStyleId>
              </a:tblPr>
              <a:tblGrid>
                <a:gridCol w="1016140"/>
                <a:gridCol w="1484190"/>
              </a:tblGrid>
              <a:tr h="309565">
                <a:tc>
                  <a:txBody>
                    <a:bodyPr/>
                    <a:lstStyle/>
                    <a:p>
                      <a:pPr algn="ctr" rtl="1"/>
                      <a:r>
                        <a:rPr lang="ar-SA" sz="1600" dirty="0" smtClean="0">
                          <a:solidFill>
                            <a:schemeClr val="tx1"/>
                          </a:solidFill>
                        </a:rPr>
                        <a:t>الفئات </a:t>
                      </a:r>
                      <a:endParaRPr lang="ar-SA" sz="16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1"/>
                      <a:r>
                        <a:rPr lang="ar-SA" dirty="0" smtClean="0">
                          <a:solidFill>
                            <a:schemeClr val="tx1"/>
                          </a:solidFill>
                        </a:rPr>
                        <a:t> التكرار</a:t>
                      </a:r>
                      <a:endParaRPr lang="ar-SA"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09565">
                <a:tc>
                  <a:txBody>
                    <a:bodyPr/>
                    <a:lstStyle/>
                    <a:p>
                      <a:pPr algn="ctr" rtl="1"/>
                      <a:r>
                        <a:rPr lang="ar-SA" b="1" dirty="0" smtClean="0"/>
                        <a:t>50 -</a:t>
                      </a:r>
                      <a:endParaRPr lang="ar-SA"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1"/>
                      <a:r>
                        <a:rPr lang="ar-SA" b="1" dirty="0" smtClean="0"/>
                        <a:t>8</a:t>
                      </a:r>
                      <a:endParaRPr lang="ar-SA"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09565">
                <a:tc>
                  <a:txBody>
                    <a:bodyPr/>
                    <a:lstStyle/>
                    <a:p>
                      <a:pPr algn="ctr" rtl="1"/>
                      <a:r>
                        <a:rPr lang="ar-SA" b="1" dirty="0" smtClean="0"/>
                        <a:t>60 -</a:t>
                      </a:r>
                      <a:endParaRPr lang="ar-SA"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1"/>
                      <a:r>
                        <a:rPr lang="ar-SA" b="1" dirty="0" smtClean="0"/>
                        <a:t>12</a:t>
                      </a:r>
                      <a:endParaRPr lang="ar-SA"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09565">
                <a:tc>
                  <a:txBody>
                    <a:bodyPr/>
                    <a:lstStyle/>
                    <a:p>
                      <a:pPr algn="ctr" rtl="1"/>
                      <a:r>
                        <a:rPr lang="ar-SA" b="1" dirty="0" smtClean="0"/>
                        <a:t>70 -</a:t>
                      </a:r>
                      <a:endParaRPr lang="ar-SA"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1"/>
                      <a:r>
                        <a:rPr lang="ar-SA" b="1" dirty="0" smtClean="0"/>
                        <a:t>14</a:t>
                      </a:r>
                      <a:endParaRPr lang="ar-SA"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09565">
                <a:tc>
                  <a:txBody>
                    <a:bodyPr/>
                    <a:lstStyle/>
                    <a:p>
                      <a:pPr algn="ctr" rtl="1"/>
                      <a:r>
                        <a:rPr lang="ar-SA" b="1" dirty="0" smtClean="0"/>
                        <a:t>80 -</a:t>
                      </a:r>
                      <a:endParaRPr lang="ar-SA"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1"/>
                      <a:r>
                        <a:rPr lang="ar-SA" b="1" dirty="0" smtClean="0"/>
                        <a:t>24</a:t>
                      </a:r>
                      <a:endParaRPr lang="ar-SA"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09565">
                <a:tc>
                  <a:txBody>
                    <a:bodyPr/>
                    <a:lstStyle/>
                    <a:p>
                      <a:pPr algn="ctr" rtl="1"/>
                      <a:r>
                        <a:rPr lang="ar-SA" b="1" dirty="0" smtClean="0"/>
                        <a:t>90 -</a:t>
                      </a:r>
                      <a:endParaRPr lang="ar-SA"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1"/>
                      <a:r>
                        <a:rPr lang="ar-SA" b="1" dirty="0" smtClean="0"/>
                        <a:t>8</a:t>
                      </a:r>
                      <a:endParaRPr lang="ar-SA"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09565">
                <a:tc>
                  <a:txBody>
                    <a:bodyPr/>
                    <a:lstStyle/>
                    <a:p>
                      <a:pPr algn="ctr" rtl="1"/>
                      <a:r>
                        <a:rPr lang="ar-SA" b="1" dirty="0" smtClean="0"/>
                        <a:t>100 -</a:t>
                      </a:r>
                      <a:endParaRPr lang="ar-SA"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1"/>
                      <a:r>
                        <a:rPr lang="ar-SA" b="1" dirty="0" smtClean="0"/>
                        <a:t>8</a:t>
                      </a:r>
                      <a:endParaRPr lang="ar-SA"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09565">
                <a:tc>
                  <a:txBody>
                    <a:bodyPr/>
                    <a:lstStyle/>
                    <a:p>
                      <a:pPr algn="ctr" rtl="1"/>
                      <a:r>
                        <a:rPr lang="ar-SA" b="1" dirty="0" smtClean="0"/>
                        <a:t>110 -</a:t>
                      </a:r>
                      <a:endParaRPr lang="ar-SA"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1"/>
                      <a:r>
                        <a:rPr lang="ar-SA" b="1" dirty="0" smtClean="0"/>
                        <a:t>6</a:t>
                      </a:r>
                      <a:endParaRPr lang="ar-SA"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09565">
                <a:tc>
                  <a:txBody>
                    <a:bodyPr/>
                    <a:lstStyle/>
                    <a:p>
                      <a:pPr algn="ctr" rtl="1"/>
                      <a:r>
                        <a:rPr lang="ar-SA" b="1" dirty="0" smtClean="0"/>
                        <a:t>المجموع</a:t>
                      </a:r>
                      <a:endParaRPr lang="ar-SA"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1"/>
                      <a:r>
                        <a:rPr lang="ar-SA" b="1" dirty="0" smtClean="0"/>
                        <a:t>80</a:t>
                      </a:r>
                      <a:endParaRPr lang="ar-SA"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7" presetClass="entr" presetSubtype="0" fill="hold" grpId="0" nodeType="clickEffect">
                                  <p:stCondLst>
                                    <p:cond delay="0"/>
                                  </p:stCondLst>
                                  <p:iterate type="lt">
                                    <p:tmPct val="50000"/>
                                  </p:iterate>
                                  <p:childTnLst>
                                    <p:set>
                                      <p:cBhvr>
                                        <p:cTn id="6" dur="1" fill="hold">
                                          <p:stCondLst>
                                            <p:cond delay="0"/>
                                          </p:stCondLst>
                                        </p:cTn>
                                        <p:tgtEl>
                                          <p:spTgt spid="2"/>
                                        </p:tgtEl>
                                        <p:attrNameLst>
                                          <p:attrName>style.visibility</p:attrName>
                                        </p:attrNameLst>
                                      </p:cBhvr>
                                      <p:to>
                                        <p:strVal val="visible"/>
                                      </p:to>
                                    </p:set>
                                    <p:anim calcmode="discrete" valueType="clr">
                                      <p:cBhvr override="childStyle">
                                        <p:cTn id="7" dur="80"/>
                                        <p:tgtEl>
                                          <p:spTgt spid="2"/>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2"/>
                                        </p:tgtEl>
                                        <p:attrNameLst>
                                          <p:attrName>fillcolor</p:attrName>
                                        </p:attrNameLst>
                                      </p:cBhvr>
                                      <p:tavLst>
                                        <p:tav tm="0">
                                          <p:val>
                                            <p:clrVal>
                                              <a:schemeClr val="accent2"/>
                                            </p:clrVal>
                                          </p:val>
                                        </p:tav>
                                        <p:tav tm="50000">
                                          <p:val>
                                            <p:clrVal>
                                              <a:schemeClr val="hlink"/>
                                            </p:clrVal>
                                          </p:val>
                                        </p:tav>
                                      </p:tavLst>
                                    </p:anim>
                                    <p:set>
                                      <p:cBhvr>
                                        <p:cTn id="9" dur="80"/>
                                        <p:tgtEl>
                                          <p:spTgt spid="2"/>
                                        </p:tgtEl>
                                        <p:attrNameLst>
                                          <p:attrName>fill.type</p:attrName>
                                        </p:attrNameLst>
                                      </p:cBhvr>
                                      <p:to>
                                        <p:strVal val="solid"/>
                                      </p:to>
                                    </p:set>
                                  </p:childTnLst>
                                </p:cTn>
                              </p:par>
                            </p:childTnLst>
                          </p:cTn>
                        </p:par>
                      </p:childTnLst>
                    </p:cTn>
                  </p:par>
                  <p:par>
                    <p:cTn id="10" fill="hold">
                      <p:stCondLst>
                        <p:cond delay="indefinite"/>
                      </p:stCondLst>
                      <p:childTnLst>
                        <p:par>
                          <p:cTn id="11" fill="hold">
                            <p:stCondLst>
                              <p:cond delay="0"/>
                            </p:stCondLst>
                            <p:childTnLst>
                              <p:par>
                                <p:cTn id="12" presetID="18" presetClass="entr" presetSubtype="12" fill="hold" grpId="0" nodeType="click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strips(downLeft)">
                                      <p:cBhvr>
                                        <p:cTn id="14" dur="500"/>
                                        <p:tgtEl>
                                          <p:spTgt spid="3"/>
                                        </p:tgtEl>
                                      </p:cBhvr>
                                    </p:animEffect>
                                  </p:childTnLst>
                                </p:cTn>
                              </p:par>
                            </p:childTnLst>
                          </p:cTn>
                        </p:par>
                      </p:childTnLst>
                    </p:cTn>
                  </p:par>
                  <p:par>
                    <p:cTn id="15" fill="hold">
                      <p:stCondLst>
                        <p:cond delay="indefinite"/>
                      </p:stCondLst>
                      <p:childTnLst>
                        <p:par>
                          <p:cTn id="16" fill="hold">
                            <p:stCondLst>
                              <p:cond delay="0"/>
                            </p:stCondLst>
                            <p:childTnLst>
                              <p:par>
                                <p:cTn id="17" presetID="18" presetClass="entr" presetSubtype="12" fill="hold" grpId="0" nodeType="click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strips(downLeft)">
                                      <p:cBhvr>
                                        <p:cTn id="19" dur="500"/>
                                        <p:tgtEl>
                                          <p:spTgt spid="4"/>
                                        </p:tgtEl>
                                      </p:cBhvr>
                                    </p:animEffect>
                                  </p:childTnLst>
                                </p:cTn>
                              </p:par>
                            </p:childTnLst>
                          </p:cTn>
                        </p:par>
                      </p:childTnLst>
                    </p:cTn>
                  </p:par>
                  <p:par>
                    <p:cTn id="20" fill="hold">
                      <p:stCondLst>
                        <p:cond delay="indefinite"/>
                      </p:stCondLst>
                      <p:childTnLst>
                        <p:par>
                          <p:cTn id="21" fill="hold">
                            <p:stCondLst>
                              <p:cond delay="0"/>
                            </p:stCondLst>
                            <p:childTnLst>
                              <p:par>
                                <p:cTn id="22" presetID="18" presetClass="entr" presetSubtype="12" fill="hold" grpId="0" nodeType="clickEffect">
                                  <p:stCondLst>
                                    <p:cond delay="0"/>
                                  </p:stCondLst>
                                  <p:childTnLst>
                                    <p:set>
                                      <p:cBhvr>
                                        <p:cTn id="23" dur="1" fill="hold">
                                          <p:stCondLst>
                                            <p:cond delay="0"/>
                                          </p:stCondLst>
                                        </p:cTn>
                                        <p:tgtEl>
                                          <p:spTgt spid="5"/>
                                        </p:tgtEl>
                                        <p:attrNameLst>
                                          <p:attrName>style.visibility</p:attrName>
                                        </p:attrNameLst>
                                      </p:cBhvr>
                                      <p:to>
                                        <p:strVal val="visible"/>
                                      </p:to>
                                    </p:set>
                                    <p:animEffect transition="in" filter="strips(downLeft)">
                                      <p:cBhvr>
                                        <p:cTn id="24" dur="500"/>
                                        <p:tgtEl>
                                          <p:spTgt spid="5"/>
                                        </p:tgtEl>
                                      </p:cBhvr>
                                    </p:animEffect>
                                  </p:childTnLst>
                                </p:cTn>
                              </p:par>
                            </p:childTnLst>
                          </p:cTn>
                        </p:par>
                      </p:childTnLst>
                    </p:cTn>
                  </p:par>
                  <p:par>
                    <p:cTn id="25" fill="hold">
                      <p:stCondLst>
                        <p:cond delay="indefinite"/>
                      </p:stCondLst>
                      <p:childTnLst>
                        <p:par>
                          <p:cTn id="26" fill="hold">
                            <p:stCondLst>
                              <p:cond delay="0"/>
                            </p:stCondLst>
                            <p:childTnLst>
                              <p:par>
                                <p:cTn id="27" presetID="18" presetClass="entr" presetSubtype="12" fill="hold" nodeType="clickEffect">
                                  <p:stCondLst>
                                    <p:cond delay="0"/>
                                  </p:stCondLst>
                                  <p:childTnLst>
                                    <p:set>
                                      <p:cBhvr>
                                        <p:cTn id="28" dur="1" fill="hold">
                                          <p:stCondLst>
                                            <p:cond delay="0"/>
                                          </p:stCondLst>
                                        </p:cTn>
                                        <p:tgtEl>
                                          <p:spTgt spid="6"/>
                                        </p:tgtEl>
                                        <p:attrNameLst>
                                          <p:attrName>style.visibility</p:attrName>
                                        </p:attrNameLst>
                                      </p:cBhvr>
                                      <p:to>
                                        <p:strVal val="visible"/>
                                      </p:to>
                                    </p:set>
                                    <p:animEffect transition="in" filter="strips(downLeft)">
                                      <p:cBhvr>
                                        <p:cTn id="29" dur="500"/>
                                        <p:tgtEl>
                                          <p:spTgt spid="6"/>
                                        </p:tgtEl>
                                      </p:cBhvr>
                                    </p:animEffect>
                                  </p:childTnLst>
                                </p:cTn>
                              </p:par>
                            </p:childTnLst>
                          </p:cTn>
                        </p:par>
                      </p:childTnLst>
                    </p:cTn>
                  </p:par>
                  <p:par>
                    <p:cTn id="30" fill="hold">
                      <p:stCondLst>
                        <p:cond delay="indefinite"/>
                      </p:stCondLst>
                      <p:childTnLst>
                        <p:par>
                          <p:cTn id="31" fill="hold">
                            <p:stCondLst>
                              <p:cond delay="0"/>
                            </p:stCondLst>
                            <p:childTnLst>
                              <p:par>
                                <p:cTn id="32" presetID="18" presetClass="entr" presetSubtype="12" fill="hold" grpId="0" nodeType="clickEffect">
                                  <p:stCondLst>
                                    <p:cond delay="0"/>
                                  </p:stCondLst>
                                  <p:childTnLst>
                                    <p:set>
                                      <p:cBhvr>
                                        <p:cTn id="33" dur="1" fill="hold">
                                          <p:stCondLst>
                                            <p:cond delay="0"/>
                                          </p:stCondLst>
                                        </p:cTn>
                                        <p:tgtEl>
                                          <p:spTgt spid="7"/>
                                        </p:tgtEl>
                                        <p:attrNameLst>
                                          <p:attrName>style.visibility</p:attrName>
                                        </p:attrNameLst>
                                      </p:cBhvr>
                                      <p:to>
                                        <p:strVal val="visible"/>
                                      </p:to>
                                    </p:set>
                                    <p:animEffect transition="in" filter="strips(downLeft)">
                                      <p:cBhvr>
                                        <p:cTn id="34" dur="500"/>
                                        <p:tgtEl>
                                          <p:spTgt spid="7"/>
                                        </p:tgtEl>
                                      </p:cBhvr>
                                    </p:animEffect>
                                  </p:childTnLst>
                                </p:cTn>
                              </p:par>
                            </p:childTnLst>
                          </p:cTn>
                        </p:par>
                      </p:childTnLst>
                    </p:cTn>
                  </p:par>
                  <p:par>
                    <p:cTn id="35" fill="hold">
                      <p:stCondLst>
                        <p:cond delay="indefinite"/>
                      </p:stCondLst>
                      <p:childTnLst>
                        <p:par>
                          <p:cTn id="36" fill="hold">
                            <p:stCondLst>
                              <p:cond delay="0"/>
                            </p:stCondLst>
                            <p:childTnLst>
                              <p:par>
                                <p:cTn id="37" presetID="6" presetClass="entr" presetSubtype="16" fill="hold" grpId="0" nodeType="clickEffect">
                                  <p:stCondLst>
                                    <p:cond delay="0"/>
                                  </p:stCondLst>
                                  <p:childTnLst>
                                    <p:set>
                                      <p:cBhvr>
                                        <p:cTn id="38" dur="1" fill="hold">
                                          <p:stCondLst>
                                            <p:cond delay="0"/>
                                          </p:stCondLst>
                                        </p:cTn>
                                        <p:tgtEl>
                                          <p:spTgt spid="8"/>
                                        </p:tgtEl>
                                        <p:attrNameLst>
                                          <p:attrName>style.visibility</p:attrName>
                                        </p:attrNameLst>
                                      </p:cBhvr>
                                      <p:to>
                                        <p:strVal val="visible"/>
                                      </p:to>
                                    </p:set>
                                    <p:animEffect transition="in" filter="circle(in)">
                                      <p:cBhvr>
                                        <p:cTn id="39" dur="2000"/>
                                        <p:tgtEl>
                                          <p:spTgt spid="8"/>
                                        </p:tgtEl>
                                      </p:cBhvr>
                                    </p:animEffect>
                                  </p:childTnLst>
                                </p:cTn>
                              </p:par>
                            </p:childTnLst>
                          </p:cTn>
                        </p:par>
                      </p:childTnLst>
                    </p:cTn>
                  </p:par>
                  <p:par>
                    <p:cTn id="40" fill="hold">
                      <p:stCondLst>
                        <p:cond delay="indefinite"/>
                      </p:stCondLst>
                      <p:childTnLst>
                        <p:par>
                          <p:cTn id="41" fill="hold">
                            <p:stCondLst>
                              <p:cond delay="0"/>
                            </p:stCondLst>
                            <p:childTnLst>
                              <p:par>
                                <p:cTn id="42" presetID="5" presetClass="entr" presetSubtype="10" fill="hold" nodeType="clickEffect">
                                  <p:stCondLst>
                                    <p:cond delay="0"/>
                                  </p:stCondLst>
                                  <p:childTnLst>
                                    <p:set>
                                      <p:cBhvr>
                                        <p:cTn id="43" dur="1" fill="hold">
                                          <p:stCondLst>
                                            <p:cond delay="0"/>
                                          </p:stCondLst>
                                        </p:cTn>
                                        <p:tgtEl>
                                          <p:spTgt spid="9"/>
                                        </p:tgtEl>
                                        <p:attrNameLst>
                                          <p:attrName>style.visibility</p:attrName>
                                        </p:attrNameLst>
                                      </p:cBhvr>
                                      <p:to>
                                        <p:strVal val="visible"/>
                                      </p:to>
                                    </p:set>
                                    <p:animEffect transition="in" filter="checkerboard(across)">
                                      <p:cBhvr>
                                        <p:cTn id="44"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7" grpId="0" animBg="1"/>
      <p:bldP spid="8"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7" name="رابط كسهم مستقيم 16"/>
          <p:cNvCxnSpPr/>
          <p:nvPr/>
        </p:nvCxnSpPr>
        <p:spPr>
          <a:xfrm>
            <a:off x="1214414" y="6215082"/>
            <a:ext cx="4714908" cy="1588"/>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19" name="رابط كسهم مستقيم 18"/>
          <p:cNvCxnSpPr/>
          <p:nvPr/>
        </p:nvCxnSpPr>
        <p:spPr>
          <a:xfrm rot="5400000" flipH="1" flipV="1">
            <a:off x="-1035883" y="4321975"/>
            <a:ext cx="3786214" cy="1588"/>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sp>
        <p:nvSpPr>
          <p:cNvPr id="29" name="شكل حر 28"/>
          <p:cNvSpPr/>
          <p:nvPr/>
        </p:nvSpPr>
        <p:spPr>
          <a:xfrm>
            <a:off x="857224" y="6135757"/>
            <a:ext cx="360933" cy="303668"/>
          </a:xfrm>
          <a:custGeom>
            <a:avLst/>
            <a:gdLst>
              <a:gd name="connsiteX0" fmla="*/ 0 w 360933"/>
              <a:gd name="connsiteY0" fmla="*/ 66260 h 303668"/>
              <a:gd name="connsiteX1" fmla="*/ 106017 w 360933"/>
              <a:gd name="connsiteY1" fmla="*/ 79513 h 303668"/>
              <a:gd name="connsiteX2" fmla="*/ 159026 w 360933"/>
              <a:gd name="connsiteY2" fmla="*/ 66260 h 303668"/>
              <a:gd name="connsiteX3" fmla="*/ 172278 w 360933"/>
              <a:gd name="connsiteY3" fmla="*/ 106017 h 303668"/>
              <a:gd name="connsiteX4" fmla="*/ 185530 w 360933"/>
              <a:gd name="connsiteY4" fmla="*/ 291547 h 303668"/>
              <a:gd name="connsiteX5" fmla="*/ 212035 w 360933"/>
              <a:gd name="connsiteY5" fmla="*/ 265043 h 303668"/>
              <a:gd name="connsiteX6" fmla="*/ 225287 w 360933"/>
              <a:gd name="connsiteY6" fmla="*/ 225286 h 303668"/>
              <a:gd name="connsiteX7" fmla="*/ 265043 w 360933"/>
              <a:gd name="connsiteY7" fmla="*/ 79513 h 303668"/>
              <a:gd name="connsiteX8" fmla="*/ 278296 w 360933"/>
              <a:gd name="connsiteY8" fmla="*/ 39756 h 303668"/>
              <a:gd name="connsiteX9" fmla="*/ 291548 w 360933"/>
              <a:gd name="connsiteY9" fmla="*/ 0 h 303668"/>
              <a:gd name="connsiteX10" fmla="*/ 331304 w 360933"/>
              <a:gd name="connsiteY10" fmla="*/ 79513 h 303668"/>
              <a:gd name="connsiteX11" fmla="*/ 357809 w 360933"/>
              <a:gd name="connsiteY11" fmla="*/ 119269 h 3036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60933" h="303668">
                <a:moveTo>
                  <a:pt x="0" y="66260"/>
                </a:moveTo>
                <a:cubicBezTo>
                  <a:pt x="35339" y="70678"/>
                  <a:pt x="70403" y="79513"/>
                  <a:pt x="106017" y="79513"/>
                </a:cubicBezTo>
                <a:cubicBezTo>
                  <a:pt x="124231" y="79513"/>
                  <a:pt x="142115" y="59496"/>
                  <a:pt x="159026" y="66260"/>
                </a:cubicBezTo>
                <a:cubicBezTo>
                  <a:pt x="171996" y="71448"/>
                  <a:pt x="167861" y="92765"/>
                  <a:pt x="172278" y="106017"/>
                </a:cubicBezTo>
                <a:cubicBezTo>
                  <a:pt x="176695" y="167860"/>
                  <a:pt x="170492" y="231397"/>
                  <a:pt x="185530" y="291547"/>
                </a:cubicBezTo>
                <a:cubicBezTo>
                  <a:pt x="188560" y="303668"/>
                  <a:pt x="205607" y="275757"/>
                  <a:pt x="212035" y="265043"/>
                </a:cubicBezTo>
                <a:cubicBezTo>
                  <a:pt x="219222" y="253065"/>
                  <a:pt x="221899" y="238838"/>
                  <a:pt x="225287" y="225286"/>
                </a:cubicBezTo>
                <a:cubicBezTo>
                  <a:pt x="262746" y="75450"/>
                  <a:pt x="208187" y="250078"/>
                  <a:pt x="265043" y="79513"/>
                </a:cubicBezTo>
                <a:lnTo>
                  <a:pt x="278296" y="39756"/>
                </a:lnTo>
                <a:lnTo>
                  <a:pt x="291548" y="0"/>
                </a:lnTo>
                <a:cubicBezTo>
                  <a:pt x="305544" y="41989"/>
                  <a:pt x="301946" y="42815"/>
                  <a:pt x="331304" y="79513"/>
                </a:cubicBezTo>
                <a:cubicBezTo>
                  <a:pt x="360933" y="116549"/>
                  <a:pt x="357809" y="90904"/>
                  <a:pt x="357809" y="119269"/>
                </a:cubicBezTo>
              </a:path>
            </a:pathLst>
          </a:custGeom>
        </p:spPr>
        <p:style>
          <a:lnRef idx="2">
            <a:schemeClr val="dk1"/>
          </a:lnRef>
          <a:fillRef idx="0">
            <a:schemeClr val="dk1"/>
          </a:fillRef>
          <a:effectRef idx="1">
            <a:schemeClr val="dk1"/>
          </a:effectRef>
          <a:fontRef idx="minor">
            <a:schemeClr val="tx1"/>
          </a:fontRef>
        </p:style>
        <p:txBody>
          <a:bodyPr rtlCol="1" anchor="ctr"/>
          <a:lstStyle/>
          <a:p>
            <a:pPr algn="ctr"/>
            <a:endParaRPr lang="ar-SA"/>
          </a:p>
        </p:txBody>
      </p:sp>
      <p:cxnSp>
        <p:nvCxnSpPr>
          <p:cNvPr id="35" name="رابط مستقيم 34"/>
          <p:cNvCxnSpPr/>
          <p:nvPr/>
        </p:nvCxnSpPr>
        <p:spPr>
          <a:xfrm>
            <a:off x="857224" y="5786454"/>
            <a:ext cx="71438" cy="1588"/>
          </a:xfrm>
          <a:prstGeom prst="line">
            <a:avLst/>
          </a:prstGeom>
        </p:spPr>
        <p:style>
          <a:lnRef idx="2">
            <a:schemeClr val="dk1"/>
          </a:lnRef>
          <a:fillRef idx="0">
            <a:schemeClr val="dk1"/>
          </a:fillRef>
          <a:effectRef idx="1">
            <a:schemeClr val="dk1"/>
          </a:effectRef>
          <a:fontRef idx="minor">
            <a:schemeClr val="tx1"/>
          </a:fontRef>
        </p:style>
      </p:cxnSp>
      <p:cxnSp>
        <p:nvCxnSpPr>
          <p:cNvPr id="38" name="رابط مستقيم 37"/>
          <p:cNvCxnSpPr/>
          <p:nvPr/>
        </p:nvCxnSpPr>
        <p:spPr>
          <a:xfrm>
            <a:off x="857224" y="5356238"/>
            <a:ext cx="71438" cy="1588"/>
          </a:xfrm>
          <a:prstGeom prst="line">
            <a:avLst/>
          </a:prstGeom>
        </p:spPr>
        <p:style>
          <a:lnRef idx="2">
            <a:schemeClr val="dk1"/>
          </a:lnRef>
          <a:fillRef idx="0">
            <a:schemeClr val="dk1"/>
          </a:fillRef>
          <a:effectRef idx="1">
            <a:schemeClr val="dk1"/>
          </a:effectRef>
          <a:fontRef idx="minor">
            <a:schemeClr val="tx1"/>
          </a:fontRef>
        </p:style>
      </p:cxnSp>
      <p:cxnSp>
        <p:nvCxnSpPr>
          <p:cNvPr id="41" name="رابط مستقيم 40"/>
          <p:cNvCxnSpPr/>
          <p:nvPr/>
        </p:nvCxnSpPr>
        <p:spPr>
          <a:xfrm>
            <a:off x="857224" y="4927610"/>
            <a:ext cx="71438" cy="1588"/>
          </a:xfrm>
          <a:prstGeom prst="line">
            <a:avLst/>
          </a:prstGeom>
        </p:spPr>
        <p:style>
          <a:lnRef idx="2">
            <a:schemeClr val="dk1"/>
          </a:lnRef>
          <a:fillRef idx="0">
            <a:schemeClr val="dk1"/>
          </a:fillRef>
          <a:effectRef idx="1">
            <a:schemeClr val="dk1"/>
          </a:effectRef>
          <a:fontRef idx="minor">
            <a:schemeClr val="tx1"/>
          </a:fontRef>
        </p:style>
      </p:cxnSp>
      <p:cxnSp>
        <p:nvCxnSpPr>
          <p:cNvPr id="44" name="رابط مستقيم 43"/>
          <p:cNvCxnSpPr/>
          <p:nvPr/>
        </p:nvCxnSpPr>
        <p:spPr>
          <a:xfrm>
            <a:off x="857224" y="4498982"/>
            <a:ext cx="71438" cy="1588"/>
          </a:xfrm>
          <a:prstGeom prst="line">
            <a:avLst/>
          </a:prstGeom>
        </p:spPr>
        <p:style>
          <a:lnRef idx="2">
            <a:schemeClr val="dk1"/>
          </a:lnRef>
          <a:fillRef idx="0">
            <a:schemeClr val="dk1"/>
          </a:fillRef>
          <a:effectRef idx="1">
            <a:schemeClr val="dk1"/>
          </a:effectRef>
          <a:fontRef idx="minor">
            <a:schemeClr val="tx1"/>
          </a:fontRef>
        </p:style>
      </p:cxnSp>
      <p:cxnSp>
        <p:nvCxnSpPr>
          <p:cNvPr id="45" name="رابط مستقيم 44"/>
          <p:cNvCxnSpPr/>
          <p:nvPr/>
        </p:nvCxnSpPr>
        <p:spPr>
          <a:xfrm>
            <a:off x="857224" y="4070354"/>
            <a:ext cx="71438" cy="1588"/>
          </a:xfrm>
          <a:prstGeom prst="line">
            <a:avLst/>
          </a:prstGeom>
        </p:spPr>
        <p:style>
          <a:lnRef idx="2">
            <a:schemeClr val="dk1"/>
          </a:lnRef>
          <a:fillRef idx="0">
            <a:schemeClr val="dk1"/>
          </a:fillRef>
          <a:effectRef idx="1">
            <a:schemeClr val="dk1"/>
          </a:effectRef>
          <a:fontRef idx="minor">
            <a:schemeClr val="tx1"/>
          </a:fontRef>
        </p:style>
      </p:cxnSp>
      <p:cxnSp>
        <p:nvCxnSpPr>
          <p:cNvPr id="57" name="رابط مستقيم 56"/>
          <p:cNvCxnSpPr/>
          <p:nvPr/>
        </p:nvCxnSpPr>
        <p:spPr>
          <a:xfrm rot="5400000">
            <a:off x="1465241" y="6179363"/>
            <a:ext cx="71438" cy="1588"/>
          </a:xfrm>
          <a:prstGeom prst="line">
            <a:avLst/>
          </a:prstGeom>
        </p:spPr>
        <p:style>
          <a:lnRef idx="2">
            <a:schemeClr val="dk1"/>
          </a:lnRef>
          <a:fillRef idx="0">
            <a:schemeClr val="dk1"/>
          </a:fillRef>
          <a:effectRef idx="1">
            <a:schemeClr val="dk1"/>
          </a:effectRef>
          <a:fontRef idx="minor">
            <a:schemeClr val="tx1"/>
          </a:fontRef>
        </p:style>
      </p:cxnSp>
      <p:cxnSp>
        <p:nvCxnSpPr>
          <p:cNvPr id="59" name="رابط مستقيم 58"/>
          <p:cNvCxnSpPr/>
          <p:nvPr/>
        </p:nvCxnSpPr>
        <p:spPr>
          <a:xfrm rot="5400000">
            <a:off x="3178165" y="6179363"/>
            <a:ext cx="71438" cy="1588"/>
          </a:xfrm>
          <a:prstGeom prst="line">
            <a:avLst/>
          </a:prstGeom>
        </p:spPr>
        <p:style>
          <a:lnRef idx="2">
            <a:schemeClr val="dk1"/>
          </a:lnRef>
          <a:fillRef idx="0">
            <a:schemeClr val="dk1"/>
          </a:fillRef>
          <a:effectRef idx="1">
            <a:schemeClr val="dk1"/>
          </a:effectRef>
          <a:fontRef idx="minor">
            <a:schemeClr val="tx1"/>
          </a:fontRef>
        </p:style>
      </p:cxnSp>
      <p:cxnSp>
        <p:nvCxnSpPr>
          <p:cNvPr id="62" name="رابط مستقيم 61"/>
          <p:cNvCxnSpPr/>
          <p:nvPr/>
        </p:nvCxnSpPr>
        <p:spPr>
          <a:xfrm rot="5400000" flipH="1" flipV="1">
            <a:off x="3749669" y="6179363"/>
            <a:ext cx="71438" cy="1588"/>
          </a:xfrm>
          <a:prstGeom prst="line">
            <a:avLst/>
          </a:prstGeom>
        </p:spPr>
        <p:style>
          <a:lnRef idx="2">
            <a:schemeClr val="dk1"/>
          </a:lnRef>
          <a:fillRef idx="0">
            <a:schemeClr val="dk1"/>
          </a:fillRef>
          <a:effectRef idx="1">
            <a:schemeClr val="dk1"/>
          </a:effectRef>
          <a:fontRef idx="minor">
            <a:schemeClr val="tx1"/>
          </a:fontRef>
        </p:style>
      </p:cxnSp>
      <p:cxnSp>
        <p:nvCxnSpPr>
          <p:cNvPr id="63" name="رابط مستقيم 62"/>
          <p:cNvCxnSpPr/>
          <p:nvPr/>
        </p:nvCxnSpPr>
        <p:spPr>
          <a:xfrm rot="5400000" flipH="1" flipV="1">
            <a:off x="4321173" y="6178569"/>
            <a:ext cx="71438" cy="1588"/>
          </a:xfrm>
          <a:prstGeom prst="line">
            <a:avLst/>
          </a:prstGeom>
        </p:spPr>
        <p:style>
          <a:lnRef idx="2">
            <a:schemeClr val="dk1"/>
          </a:lnRef>
          <a:fillRef idx="0">
            <a:schemeClr val="dk1"/>
          </a:fillRef>
          <a:effectRef idx="1">
            <a:schemeClr val="dk1"/>
          </a:effectRef>
          <a:fontRef idx="minor">
            <a:schemeClr val="tx1"/>
          </a:fontRef>
        </p:style>
      </p:cxnSp>
      <p:cxnSp>
        <p:nvCxnSpPr>
          <p:cNvPr id="64" name="رابط مستقيم 63"/>
          <p:cNvCxnSpPr/>
          <p:nvPr/>
        </p:nvCxnSpPr>
        <p:spPr>
          <a:xfrm rot="5400000" flipH="1" flipV="1">
            <a:off x="4892677" y="6178569"/>
            <a:ext cx="71438" cy="1588"/>
          </a:xfrm>
          <a:prstGeom prst="line">
            <a:avLst/>
          </a:prstGeom>
        </p:spPr>
        <p:style>
          <a:lnRef idx="2">
            <a:schemeClr val="dk1"/>
          </a:lnRef>
          <a:fillRef idx="0">
            <a:schemeClr val="dk1"/>
          </a:fillRef>
          <a:effectRef idx="1">
            <a:schemeClr val="dk1"/>
          </a:effectRef>
          <a:fontRef idx="minor">
            <a:schemeClr val="tx1"/>
          </a:fontRef>
        </p:style>
      </p:cxnSp>
      <p:cxnSp>
        <p:nvCxnSpPr>
          <p:cNvPr id="65" name="رابط مستقيم 64"/>
          <p:cNvCxnSpPr/>
          <p:nvPr/>
        </p:nvCxnSpPr>
        <p:spPr>
          <a:xfrm rot="5400000" flipH="1" flipV="1">
            <a:off x="5392743" y="6178569"/>
            <a:ext cx="71438" cy="1588"/>
          </a:xfrm>
          <a:prstGeom prst="line">
            <a:avLst/>
          </a:prstGeom>
        </p:spPr>
        <p:style>
          <a:lnRef idx="2">
            <a:schemeClr val="dk1"/>
          </a:lnRef>
          <a:fillRef idx="0">
            <a:schemeClr val="dk1"/>
          </a:fillRef>
          <a:effectRef idx="1">
            <a:schemeClr val="dk1"/>
          </a:effectRef>
          <a:fontRef idx="minor">
            <a:schemeClr val="tx1"/>
          </a:fontRef>
        </p:style>
      </p:cxnSp>
      <p:sp>
        <p:nvSpPr>
          <p:cNvPr id="67" name="مربع نص 66"/>
          <p:cNvSpPr txBox="1"/>
          <p:nvPr/>
        </p:nvSpPr>
        <p:spPr>
          <a:xfrm>
            <a:off x="1214414" y="6172162"/>
            <a:ext cx="571504" cy="400110"/>
          </a:xfrm>
          <a:prstGeom prst="rect">
            <a:avLst/>
          </a:prstGeom>
          <a:noFill/>
        </p:spPr>
        <p:txBody>
          <a:bodyPr wrap="square" rtlCol="1">
            <a:spAutoFit/>
          </a:bodyPr>
          <a:lstStyle/>
          <a:p>
            <a:r>
              <a:rPr lang="ar-SA" sz="2000" b="1" dirty="0" smtClean="0"/>
              <a:t>50</a:t>
            </a:r>
            <a:endParaRPr lang="ar-SA" sz="2000" b="1" dirty="0"/>
          </a:p>
        </p:txBody>
      </p:sp>
      <p:sp>
        <p:nvSpPr>
          <p:cNvPr id="68" name="مربع نص 67"/>
          <p:cNvSpPr txBox="1"/>
          <p:nvPr/>
        </p:nvSpPr>
        <p:spPr>
          <a:xfrm>
            <a:off x="1785918" y="6215082"/>
            <a:ext cx="571504" cy="400110"/>
          </a:xfrm>
          <a:prstGeom prst="rect">
            <a:avLst/>
          </a:prstGeom>
          <a:noFill/>
        </p:spPr>
        <p:txBody>
          <a:bodyPr wrap="square" rtlCol="1">
            <a:spAutoFit/>
          </a:bodyPr>
          <a:lstStyle/>
          <a:p>
            <a:r>
              <a:rPr lang="ar-SA" sz="2000" b="1" dirty="0" smtClean="0"/>
              <a:t>60</a:t>
            </a:r>
            <a:endParaRPr lang="ar-SA" sz="2000" b="1" dirty="0"/>
          </a:p>
        </p:txBody>
      </p:sp>
      <p:sp>
        <p:nvSpPr>
          <p:cNvPr id="69" name="مربع نص 68"/>
          <p:cNvSpPr txBox="1"/>
          <p:nvPr/>
        </p:nvSpPr>
        <p:spPr>
          <a:xfrm>
            <a:off x="2428860" y="6215082"/>
            <a:ext cx="571504" cy="400110"/>
          </a:xfrm>
          <a:prstGeom prst="rect">
            <a:avLst/>
          </a:prstGeom>
          <a:noFill/>
        </p:spPr>
        <p:txBody>
          <a:bodyPr wrap="square" rtlCol="1">
            <a:spAutoFit/>
          </a:bodyPr>
          <a:lstStyle/>
          <a:p>
            <a:r>
              <a:rPr lang="ar-SA" sz="2000" b="1" dirty="0" smtClean="0"/>
              <a:t>70</a:t>
            </a:r>
            <a:endParaRPr lang="ar-SA" sz="2000" b="1" dirty="0"/>
          </a:p>
        </p:txBody>
      </p:sp>
      <p:sp>
        <p:nvSpPr>
          <p:cNvPr id="70" name="مربع نص 69"/>
          <p:cNvSpPr txBox="1"/>
          <p:nvPr/>
        </p:nvSpPr>
        <p:spPr>
          <a:xfrm>
            <a:off x="2928926" y="6215082"/>
            <a:ext cx="571504" cy="400110"/>
          </a:xfrm>
          <a:prstGeom prst="rect">
            <a:avLst/>
          </a:prstGeom>
          <a:noFill/>
        </p:spPr>
        <p:txBody>
          <a:bodyPr wrap="square" rtlCol="1">
            <a:spAutoFit/>
          </a:bodyPr>
          <a:lstStyle/>
          <a:p>
            <a:r>
              <a:rPr lang="ar-SA" sz="2000" b="1" dirty="0" smtClean="0"/>
              <a:t>80</a:t>
            </a:r>
            <a:endParaRPr lang="ar-SA" sz="2000" b="1" dirty="0"/>
          </a:p>
        </p:txBody>
      </p:sp>
      <p:sp>
        <p:nvSpPr>
          <p:cNvPr id="71" name="مربع نص 70"/>
          <p:cNvSpPr txBox="1"/>
          <p:nvPr/>
        </p:nvSpPr>
        <p:spPr>
          <a:xfrm>
            <a:off x="3571868" y="6215082"/>
            <a:ext cx="571504" cy="400110"/>
          </a:xfrm>
          <a:prstGeom prst="rect">
            <a:avLst/>
          </a:prstGeom>
          <a:noFill/>
        </p:spPr>
        <p:txBody>
          <a:bodyPr wrap="square" rtlCol="1">
            <a:spAutoFit/>
          </a:bodyPr>
          <a:lstStyle/>
          <a:p>
            <a:r>
              <a:rPr lang="ar-SA" sz="2000" b="1" dirty="0" smtClean="0"/>
              <a:t>90</a:t>
            </a:r>
            <a:endParaRPr lang="ar-SA" sz="2000" b="1" dirty="0"/>
          </a:p>
        </p:txBody>
      </p:sp>
      <p:sp>
        <p:nvSpPr>
          <p:cNvPr id="72" name="مربع نص 71"/>
          <p:cNvSpPr txBox="1"/>
          <p:nvPr/>
        </p:nvSpPr>
        <p:spPr>
          <a:xfrm>
            <a:off x="4071934" y="6215082"/>
            <a:ext cx="642942" cy="400110"/>
          </a:xfrm>
          <a:prstGeom prst="rect">
            <a:avLst/>
          </a:prstGeom>
          <a:noFill/>
        </p:spPr>
        <p:txBody>
          <a:bodyPr wrap="square" rtlCol="1">
            <a:spAutoFit/>
          </a:bodyPr>
          <a:lstStyle/>
          <a:p>
            <a:r>
              <a:rPr lang="ar-SA" sz="2000" b="1" dirty="0" smtClean="0"/>
              <a:t>100</a:t>
            </a:r>
            <a:endParaRPr lang="ar-SA" sz="2000" b="1" dirty="0"/>
          </a:p>
        </p:txBody>
      </p:sp>
      <p:sp>
        <p:nvSpPr>
          <p:cNvPr id="73" name="مربع نص 72"/>
          <p:cNvSpPr txBox="1"/>
          <p:nvPr/>
        </p:nvSpPr>
        <p:spPr>
          <a:xfrm>
            <a:off x="4643438" y="6215082"/>
            <a:ext cx="642942" cy="400110"/>
          </a:xfrm>
          <a:prstGeom prst="rect">
            <a:avLst/>
          </a:prstGeom>
          <a:noFill/>
        </p:spPr>
        <p:txBody>
          <a:bodyPr wrap="square" rtlCol="1">
            <a:spAutoFit/>
          </a:bodyPr>
          <a:lstStyle/>
          <a:p>
            <a:r>
              <a:rPr lang="ar-SA" sz="2000" b="1" dirty="0" smtClean="0"/>
              <a:t>110</a:t>
            </a:r>
            <a:endParaRPr lang="ar-SA" sz="2000" b="1" dirty="0"/>
          </a:p>
        </p:txBody>
      </p:sp>
      <p:sp>
        <p:nvSpPr>
          <p:cNvPr id="74" name="مربع نص 73"/>
          <p:cNvSpPr txBox="1"/>
          <p:nvPr/>
        </p:nvSpPr>
        <p:spPr>
          <a:xfrm>
            <a:off x="285720" y="5572140"/>
            <a:ext cx="571504" cy="400110"/>
          </a:xfrm>
          <a:prstGeom prst="rect">
            <a:avLst/>
          </a:prstGeom>
          <a:noFill/>
        </p:spPr>
        <p:txBody>
          <a:bodyPr wrap="square" rtlCol="1">
            <a:spAutoFit/>
          </a:bodyPr>
          <a:lstStyle/>
          <a:p>
            <a:r>
              <a:rPr lang="ar-SA" sz="2000" b="1" dirty="0" smtClean="0"/>
              <a:t>10</a:t>
            </a:r>
            <a:endParaRPr lang="ar-SA" sz="2000" b="1" dirty="0"/>
          </a:p>
        </p:txBody>
      </p:sp>
      <p:sp>
        <p:nvSpPr>
          <p:cNvPr id="75" name="مربع نص 74"/>
          <p:cNvSpPr txBox="1"/>
          <p:nvPr/>
        </p:nvSpPr>
        <p:spPr>
          <a:xfrm>
            <a:off x="285720" y="5143512"/>
            <a:ext cx="571504" cy="400110"/>
          </a:xfrm>
          <a:prstGeom prst="rect">
            <a:avLst/>
          </a:prstGeom>
          <a:noFill/>
        </p:spPr>
        <p:txBody>
          <a:bodyPr wrap="square" rtlCol="1">
            <a:spAutoFit/>
          </a:bodyPr>
          <a:lstStyle/>
          <a:p>
            <a:r>
              <a:rPr lang="ar-SA" sz="2000" b="1" dirty="0" smtClean="0"/>
              <a:t>20</a:t>
            </a:r>
            <a:endParaRPr lang="ar-SA" sz="2000" b="1" dirty="0"/>
          </a:p>
        </p:txBody>
      </p:sp>
      <p:sp>
        <p:nvSpPr>
          <p:cNvPr id="76" name="مربع نص 75"/>
          <p:cNvSpPr txBox="1"/>
          <p:nvPr/>
        </p:nvSpPr>
        <p:spPr>
          <a:xfrm>
            <a:off x="285720" y="4743402"/>
            <a:ext cx="571504" cy="400110"/>
          </a:xfrm>
          <a:prstGeom prst="rect">
            <a:avLst/>
          </a:prstGeom>
          <a:noFill/>
        </p:spPr>
        <p:txBody>
          <a:bodyPr wrap="square" rtlCol="1">
            <a:spAutoFit/>
          </a:bodyPr>
          <a:lstStyle/>
          <a:p>
            <a:r>
              <a:rPr lang="ar-SA" sz="2000" b="1" dirty="0" smtClean="0"/>
              <a:t>30</a:t>
            </a:r>
            <a:endParaRPr lang="ar-SA" sz="2000" b="1" dirty="0"/>
          </a:p>
        </p:txBody>
      </p:sp>
      <p:sp>
        <p:nvSpPr>
          <p:cNvPr id="77" name="مربع نص 76"/>
          <p:cNvSpPr txBox="1"/>
          <p:nvPr/>
        </p:nvSpPr>
        <p:spPr>
          <a:xfrm>
            <a:off x="285720" y="4314774"/>
            <a:ext cx="571504" cy="400110"/>
          </a:xfrm>
          <a:prstGeom prst="rect">
            <a:avLst/>
          </a:prstGeom>
          <a:noFill/>
        </p:spPr>
        <p:txBody>
          <a:bodyPr wrap="square" rtlCol="1">
            <a:spAutoFit/>
          </a:bodyPr>
          <a:lstStyle/>
          <a:p>
            <a:r>
              <a:rPr lang="ar-SA" sz="2000" b="1" dirty="0" smtClean="0"/>
              <a:t>40</a:t>
            </a:r>
            <a:endParaRPr lang="ar-SA" sz="2000" b="1" dirty="0"/>
          </a:p>
        </p:txBody>
      </p:sp>
      <p:sp>
        <p:nvSpPr>
          <p:cNvPr id="78" name="مربع نص 77"/>
          <p:cNvSpPr txBox="1"/>
          <p:nvPr/>
        </p:nvSpPr>
        <p:spPr>
          <a:xfrm>
            <a:off x="285720" y="3886146"/>
            <a:ext cx="571504" cy="400110"/>
          </a:xfrm>
          <a:prstGeom prst="rect">
            <a:avLst/>
          </a:prstGeom>
          <a:noFill/>
        </p:spPr>
        <p:txBody>
          <a:bodyPr wrap="square" rtlCol="1">
            <a:spAutoFit/>
          </a:bodyPr>
          <a:lstStyle/>
          <a:p>
            <a:r>
              <a:rPr lang="ar-SA" sz="2000" b="1" dirty="0" smtClean="0"/>
              <a:t>50</a:t>
            </a:r>
            <a:endParaRPr lang="ar-SA" sz="2000" b="1" dirty="0"/>
          </a:p>
        </p:txBody>
      </p:sp>
      <p:sp>
        <p:nvSpPr>
          <p:cNvPr id="79" name="مربع نص 78"/>
          <p:cNvSpPr txBox="1"/>
          <p:nvPr/>
        </p:nvSpPr>
        <p:spPr>
          <a:xfrm>
            <a:off x="285720" y="3457518"/>
            <a:ext cx="571504" cy="400110"/>
          </a:xfrm>
          <a:prstGeom prst="rect">
            <a:avLst/>
          </a:prstGeom>
          <a:noFill/>
        </p:spPr>
        <p:txBody>
          <a:bodyPr wrap="square" rtlCol="1">
            <a:spAutoFit/>
          </a:bodyPr>
          <a:lstStyle/>
          <a:p>
            <a:r>
              <a:rPr lang="ar-SA" sz="2000" b="1" dirty="0" smtClean="0"/>
              <a:t>60</a:t>
            </a:r>
            <a:endParaRPr lang="ar-SA" sz="2000" b="1" dirty="0"/>
          </a:p>
        </p:txBody>
      </p:sp>
      <p:cxnSp>
        <p:nvCxnSpPr>
          <p:cNvPr id="80" name="رابط مستقيم 79"/>
          <p:cNvCxnSpPr/>
          <p:nvPr/>
        </p:nvCxnSpPr>
        <p:spPr>
          <a:xfrm>
            <a:off x="857224" y="3641726"/>
            <a:ext cx="71438" cy="1588"/>
          </a:xfrm>
          <a:prstGeom prst="line">
            <a:avLst/>
          </a:prstGeom>
        </p:spPr>
        <p:style>
          <a:lnRef idx="2">
            <a:schemeClr val="dk1"/>
          </a:lnRef>
          <a:fillRef idx="0">
            <a:schemeClr val="dk1"/>
          </a:fillRef>
          <a:effectRef idx="1">
            <a:schemeClr val="dk1"/>
          </a:effectRef>
          <a:fontRef idx="minor">
            <a:schemeClr val="tx1"/>
          </a:fontRef>
        </p:style>
      </p:cxnSp>
      <p:cxnSp>
        <p:nvCxnSpPr>
          <p:cNvPr id="82" name="رابط كسهم مستقيم 81"/>
          <p:cNvCxnSpPr/>
          <p:nvPr/>
        </p:nvCxnSpPr>
        <p:spPr>
          <a:xfrm rot="5400000" flipH="1" flipV="1">
            <a:off x="2071670" y="5927742"/>
            <a:ext cx="1588" cy="1588"/>
          </a:xfrm>
          <a:prstGeom prst="straightConnector1">
            <a:avLst/>
          </a:prstGeom>
          <a:ln>
            <a:headEnd type="oval"/>
            <a:tailEnd type="oval"/>
          </a:ln>
        </p:spPr>
        <p:style>
          <a:lnRef idx="2">
            <a:schemeClr val="dk1"/>
          </a:lnRef>
          <a:fillRef idx="0">
            <a:schemeClr val="dk1"/>
          </a:fillRef>
          <a:effectRef idx="1">
            <a:schemeClr val="dk1"/>
          </a:effectRef>
          <a:fontRef idx="minor">
            <a:schemeClr val="tx1"/>
          </a:fontRef>
        </p:style>
      </p:cxnSp>
      <p:cxnSp>
        <p:nvCxnSpPr>
          <p:cNvPr id="88" name="رابط كسهم مستقيم 87"/>
          <p:cNvCxnSpPr/>
          <p:nvPr/>
        </p:nvCxnSpPr>
        <p:spPr>
          <a:xfrm rot="5400000" flipH="1" flipV="1">
            <a:off x="2643174" y="5357826"/>
            <a:ext cx="1588" cy="1588"/>
          </a:xfrm>
          <a:prstGeom prst="straightConnector1">
            <a:avLst/>
          </a:prstGeom>
          <a:ln>
            <a:headEnd type="oval"/>
            <a:tailEnd type="oval"/>
          </a:ln>
        </p:spPr>
        <p:style>
          <a:lnRef idx="2">
            <a:schemeClr val="dk1"/>
          </a:lnRef>
          <a:fillRef idx="0">
            <a:schemeClr val="dk1"/>
          </a:fillRef>
          <a:effectRef idx="1">
            <a:schemeClr val="dk1"/>
          </a:effectRef>
          <a:fontRef idx="minor">
            <a:schemeClr val="tx1"/>
          </a:fontRef>
        </p:style>
      </p:cxnSp>
      <p:cxnSp>
        <p:nvCxnSpPr>
          <p:cNvPr id="89" name="رابط كسهم مستقيم 88"/>
          <p:cNvCxnSpPr/>
          <p:nvPr/>
        </p:nvCxnSpPr>
        <p:spPr>
          <a:xfrm rot="5400000" flipH="1" flipV="1">
            <a:off x="3214678" y="4714884"/>
            <a:ext cx="1588" cy="1588"/>
          </a:xfrm>
          <a:prstGeom prst="straightConnector1">
            <a:avLst/>
          </a:prstGeom>
          <a:ln>
            <a:headEnd type="oval"/>
            <a:tailEnd type="oval"/>
          </a:ln>
        </p:spPr>
        <p:style>
          <a:lnRef idx="2">
            <a:schemeClr val="dk1"/>
          </a:lnRef>
          <a:fillRef idx="0">
            <a:schemeClr val="dk1"/>
          </a:fillRef>
          <a:effectRef idx="1">
            <a:schemeClr val="dk1"/>
          </a:effectRef>
          <a:fontRef idx="minor">
            <a:schemeClr val="tx1"/>
          </a:fontRef>
        </p:style>
      </p:cxnSp>
      <p:cxnSp>
        <p:nvCxnSpPr>
          <p:cNvPr id="90" name="رابط كسهم مستقيم 89"/>
          <p:cNvCxnSpPr/>
          <p:nvPr/>
        </p:nvCxnSpPr>
        <p:spPr>
          <a:xfrm rot="5400000" flipH="1" flipV="1">
            <a:off x="3786182" y="3713164"/>
            <a:ext cx="1588" cy="1588"/>
          </a:xfrm>
          <a:prstGeom prst="straightConnector1">
            <a:avLst/>
          </a:prstGeom>
          <a:ln>
            <a:headEnd type="oval"/>
            <a:tailEnd type="oval"/>
          </a:ln>
        </p:spPr>
        <p:style>
          <a:lnRef idx="2">
            <a:schemeClr val="dk1"/>
          </a:lnRef>
          <a:fillRef idx="0">
            <a:schemeClr val="dk1"/>
          </a:fillRef>
          <a:effectRef idx="1">
            <a:schemeClr val="dk1"/>
          </a:effectRef>
          <a:fontRef idx="minor">
            <a:schemeClr val="tx1"/>
          </a:fontRef>
        </p:style>
      </p:cxnSp>
      <p:cxnSp>
        <p:nvCxnSpPr>
          <p:cNvPr id="92" name="رابط كسهم مستقيم 91"/>
          <p:cNvCxnSpPr/>
          <p:nvPr/>
        </p:nvCxnSpPr>
        <p:spPr>
          <a:xfrm rot="5400000" flipH="1" flipV="1">
            <a:off x="4357686" y="3357562"/>
            <a:ext cx="1588" cy="1588"/>
          </a:xfrm>
          <a:prstGeom prst="straightConnector1">
            <a:avLst/>
          </a:prstGeom>
          <a:ln>
            <a:headEnd type="oval"/>
            <a:tailEnd type="oval"/>
          </a:ln>
        </p:spPr>
        <p:style>
          <a:lnRef idx="2">
            <a:schemeClr val="dk1"/>
          </a:lnRef>
          <a:fillRef idx="0">
            <a:schemeClr val="dk1"/>
          </a:fillRef>
          <a:effectRef idx="1">
            <a:schemeClr val="dk1"/>
          </a:effectRef>
          <a:fontRef idx="minor">
            <a:schemeClr val="tx1"/>
          </a:fontRef>
        </p:style>
      </p:cxnSp>
      <p:cxnSp>
        <p:nvCxnSpPr>
          <p:cNvPr id="93" name="رابط كسهم مستقيم 92"/>
          <p:cNvCxnSpPr/>
          <p:nvPr/>
        </p:nvCxnSpPr>
        <p:spPr>
          <a:xfrm rot="5400000" flipH="1" flipV="1">
            <a:off x="4929190" y="3071810"/>
            <a:ext cx="1588" cy="1588"/>
          </a:xfrm>
          <a:prstGeom prst="straightConnector1">
            <a:avLst/>
          </a:prstGeom>
          <a:ln>
            <a:headEnd type="oval"/>
            <a:tailEnd type="oval"/>
          </a:ln>
        </p:spPr>
        <p:style>
          <a:lnRef idx="2">
            <a:schemeClr val="dk1"/>
          </a:lnRef>
          <a:fillRef idx="0">
            <a:schemeClr val="dk1"/>
          </a:fillRef>
          <a:effectRef idx="1">
            <a:schemeClr val="dk1"/>
          </a:effectRef>
          <a:fontRef idx="minor">
            <a:schemeClr val="tx1"/>
          </a:fontRef>
        </p:style>
      </p:cxnSp>
      <p:cxnSp>
        <p:nvCxnSpPr>
          <p:cNvPr id="94" name="رابط كسهم مستقيم 93"/>
          <p:cNvCxnSpPr/>
          <p:nvPr/>
        </p:nvCxnSpPr>
        <p:spPr>
          <a:xfrm rot="5400000" flipH="1" flipV="1">
            <a:off x="5357818" y="2786058"/>
            <a:ext cx="1588" cy="1588"/>
          </a:xfrm>
          <a:prstGeom prst="straightConnector1">
            <a:avLst/>
          </a:prstGeom>
          <a:ln>
            <a:headEnd type="oval"/>
            <a:tailEnd type="oval"/>
          </a:ln>
        </p:spPr>
        <p:style>
          <a:lnRef idx="2">
            <a:schemeClr val="dk1"/>
          </a:lnRef>
          <a:fillRef idx="0">
            <a:schemeClr val="dk1"/>
          </a:fillRef>
          <a:effectRef idx="1">
            <a:schemeClr val="dk1"/>
          </a:effectRef>
          <a:fontRef idx="minor">
            <a:schemeClr val="tx1"/>
          </a:fontRef>
        </p:style>
      </p:cxnSp>
      <p:sp>
        <p:nvSpPr>
          <p:cNvPr id="98" name="مستطيل 97"/>
          <p:cNvSpPr/>
          <p:nvPr/>
        </p:nvSpPr>
        <p:spPr>
          <a:xfrm>
            <a:off x="428596" y="2000240"/>
            <a:ext cx="683199" cy="369332"/>
          </a:xfrm>
          <a:prstGeom prst="rect">
            <a:avLst/>
          </a:prstGeom>
          <a:effectLst>
            <a:glow rad="101600">
              <a:schemeClr val="accent2">
                <a:satMod val="175000"/>
                <a:alpha val="40000"/>
              </a:schemeClr>
            </a:glow>
          </a:effectLst>
        </p:spPr>
        <p:txBody>
          <a:bodyPr wrap="none">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ar-SA" b="1" dirty="0" smtClean="0">
                <a:ln w="11430"/>
                <a:effectLst>
                  <a:glow rad="139700">
                    <a:schemeClr val="accent2">
                      <a:satMod val="175000"/>
                      <a:alpha val="40000"/>
                    </a:schemeClr>
                  </a:glow>
                  <a:outerShdw blurRad="50800" dist="39000" dir="5460000" algn="tl">
                    <a:srgbClr val="000000">
                      <a:alpha val="38000"/>
                    </a:srgbClr>
                  </a:outerShdw>
                </a:effectLst>
              </a:rPr>
              <a:t>التكرار</a:t>
            </a:r>
            <a:endParaRPr lang="ar-SA" b="1" dirty="0">
              <a:ln w="11430"/>
              <a:effectLst>
                <a:glow rad="139700">
                  <a:schemeClr val="accent2">
                    <a:satMod val="175000"/>
                    <a:alpha val="40000"/>
                  </a:schemeClr>
                </a:glow>
                <a:outerShdw blurRad="50800" dist="39000" dir="5460000" algn="tl">
                  <a:srgbClr val="000000">
                    <a:alpha val="38000"/>
                  </a:srgbClr>
                </a:outerShdw>
              </a:effectLst>
            </a:endParaRPr>
          </a:p>
        </p:txBody>
      </p:sp>
      <p:graphicFrame>
        <p:nvGraphicFramePr>
          <p:cNvPr id="56" name="جدول 55"/>
          <p:cNvGraphicFramePr>
            <a:graphicFrameLocks noGrp="1"/>
          </p:cNvGraphicFramePr>
          <p:nvPr/>
        </p:nvGraphicFramePr>
        <p:xfrm>
          <a:off x="6286512" y="642918"/>
          <a:ext cx="2571768" cy="3500464"/>
        </p:xfrm>
        <a:graphic>
          <a:graphicData uri="http://schemas.openxmlformats.org/drawingml/2006/table">
            <a:tbl>
              <a:tblPr rtl="1" firstRow="1" bandRow="1">
                <a:tableStyleId>{E8B1032C-EA38-4F05-BA0D-38AFFFC7BED3}</a:tableStyleId>
              </a:tblPr>
              <a:tblGrid>
                <a:gridCol w="1663196"/>
                <a:gridCol w="908572"/>
              </a:tblGrid>
              <a:tr h="432618">
                <a:tc>
                  <a:txBody>
                    <a:bodyPr/>
                    <a:lstStyle/>
                    <a:p>
                      <a:pPr algn="ctr" rtl="1"/>
                      <a:r>
                        <a:rPr lang="ar-SA" sz="2000" dirty="0" smtClean="0"/>
                        <a:t>حدود الفئات العليا</a:t>
                      </a:r>
                      <a:endParaRPr lang="ar-SA" sz="20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cell3D prstMaterial="dkEdge">
                      <a:bevel w="50800" prst="hardEdge"/>
                      <a:lightRig rig="flood" dir="t"/>
                    </a:cell3D>
                    <a:blipFill>
                      <a:blip r:embed="rId3"/>
                      <a:tile tx="0" ty="0" sx="100000" sy="100000" flip="none" algn="tl"/>
                    </a:blipFill>
                  </a:tcPr>
                </a:tc>
                <a:tc>
                  <a:txBody>
                    <a:bodyPr/>
                    <a:lstStyle/>
                    <a:p>
                      <a:pPr algn="ctr" rtl="1"/>
                      <a:r>
                        <a:rPr lang="ar-SA" sz="2000" dirty="0" smtClean="0"/>
                        <a:t>التكرار</a:t>
                      </a:r>
                      <a:endParaRPr lang="ar-SA" sz="20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cell3D prstMaterial="dkEdge">
                      <a:bevel w="50800" prst="hardEdge"/>
                      <a:lightRig rig="flood" dir="t"/>
                    </a:cell3D>
                    <a:blipFill>
                      <a:blip r:embed="rId3"/>
                      <a:tile tx="0" ty="0" sx="100000" sy="100000" flip="none" algn="tl"/>
                    </a:blipFill>
                  </a:tcPr>
                </a:tc>
              </a:tr>
              <a:tr h="444653">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lang="ar-SA" sz="2000" dirty="0" smtClean="0"/>
                        <a:t>أقل من 60</a:t>
                      </a:r>
                      <a:endParaRPr lang="ar-SA" sz="20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cell3D prstMaterial="dkEdge">
                      <a:bevel w="50800" prst="hardEdge"/>
                      <a:lightRig rig="flood" dir="t"/>
                    </a:cell3D>
                  </a:tcPr>
                </a:tc>
                <a:tc>
                  <a:txBody>
                    <a:bodyPr/>
                    <a:lstStyle/>
                    <a:p>
                      <a:pPr algn="ctr" rtl="1"/>
                      <a:r>
                        <a:rPr lang="ar-SA" sz="2000" dirty="0" smtClean="0"/>
                        <a:t>8</a:t>
                      </a:r>
                      <a:endParaRPr lang="ar-SA" sz="20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cell3D prstMaterial="dkEdge">
                      <a:bevel w="50800" prst="hardEdge"/>
                      <a:lightRig rig="flood" dir="t"/>
                    </a:cell3D>
                  </a:tcPr>
                </a:tc>
              </a:tr>
              <a:tr h="444653">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lang="ar-SA" sz="2000" dirty="0" smtClean="0"/>
                        <a:t>أقل من 70</a:t>
                      </a:r>
                      <a:endParaRPr lang="ar-SA" sz="20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cell3D prstMaterial="dkEdge">
                      <a:bevel w="50800" prst="hardEdge"/>
                      <a:lightRig rig="flood" dir="t"/>
                    </a:cell3D>
                  </a:tcPr>
                </a:tc>
                <a:tc>
                  <a:txBody>
                    <a:bodyPr/>
                    <a:lstStyle/>
                    <a:p>
                      <a:pPr algn="ctr" rtl="1"/>
                      <a:r>
                        <a:rPr lang="ar-SA" sz="2000" dirty="0" smtClean="0"/>
                        <a:t>20</a:t>
                      </a:r>
                      <a:endParaRPr lang="ar-SA" sz="20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cell3D prstMaterial="dkEdge">
                      <a:bevel w="50800" prst="hardEdge"/>
                      <a:lightRig rig="flood" dir="t"/>
                    </a:cell3D>
                  </a:tcPr>
                </a:tc>
              </a:tr>
              <a:tr h="444653">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lang="ar-SA" sz="2000" dirty="0" smtClean="0"/>
                        <a:t>أقل من 80</a:t>
                      </a:r>
                      <a:endParaRPr lang="ar-SA" sz="20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cell3D prstMaterial="dkEdge">
                      <a:bevel w="50800" prst="hardEdge"/>
                      <a:lightRig rig="flood" dir="t"/>
                    </a:cell3D>
                  </a:tcPr>
                </a:tc>
                <a:tc>
                  <a:txBody>
                    <a:bodyPr/>
                    <a:lstStyle/>
                    <a:p>
                      <a:pPr algn="ctr" rtl="1"/>
                      <a:r>
                        <a:rPr lang="ar-SA" sz="2000" dirty="0" smtClean="0"/>
                        <a:t>34</a:t>
                      </a:r>
                      <a:endParaRPr lang="ar-SA" sz="20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cell3D prstMaterial="dkEdge">
                      <a:bevel w="50800" prst="hardEdge"/>
                      <a:lightRig rig="flood" dir="t"/>
                    </a:cell3D>
                  </a:tcPr>
                </a:tc>
              </a:tr>
              <a:tr h="444653">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lang="ar-SA" sz="2000" dirty="0" smtClean="0"/>
                        <a:t>أقل من 90</a:t>
                      </a:r>
                      <a:endParaRPr lang="ar-SA" sz="2000" b="1" dirty="0" smtClean="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cell3D prstMaterial="dkEdge">
                      <a:bevel w="50800" prst="hardEdge"/>
                      <a:lightRig rig="flood" dir="t"/>
                    </a:cell3D>
                  </a:tcPr>
                </a:tc>
                <a:tc>
                  <a:txBody>
                    <a:bodyPr/>
                    <a:lstStyle/>
                    <a:p>
                      <a:pPr algn="ctr" rtl="1"/>
                      <a:r>
                        <a:rPr lang="ar-SA" sz="2000" dirty="0" smtClean="0"/>
                        <a:t>58</a:t>
                      </a:r>
                      <a:endParaRPr lang="ar-SA" sz="20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cell3D prstMaterial="dkEdge">
                      <a:bevel w="50800" prst="hardEdge"/>
                      <a:lightRig rig="flood" dir="t"/>
                    </a:cell3D>
                  </a:tcPr>
                </a:tc>
              </a:tr>
              <a:tr h="444653">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lang="ar-SA" sz="2000" dirty="0" smtClean="0"/>
                        <a:t>أقل من 100</a:t>
                      </a:r>
                      <a:endParaRPr lang="ar-SA" sz="2000" b="1" dirty="0" smtClean="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cell3D prstMaterial="dkEdge">
                      <a:bevel w="50800" prst="hardEdge"/>
                      <a:lightRig rig="flood" dir="t"/>
                    </a:cell3D>
                  </a:tcPr>
                </a:tc>
                <a:tc>
                  <a:txBody>
                    <a:bodyPr/>
                    <a:lstStyle/>
                    <a:p>
                      <a:pPr algn="ctr" rtl="1"/>
                      <a:r>
                        <a:rPr lang="ar-SA" sz="2000" dirty="0" smtClean="0"/>
                        <a:t>66</a:t>
                      </a:r>
                      <a:endParaRPr lang="ar-SA" sz="20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cell3D prstMaterial="dkEdge">
                      <a:bevel w="50800" prst="hardEdge"/>
                      <a:lightRig rig="flood" dir="t"/>
                    </a:cell3D>
                  </a:tcPr>
                </a:tc>
              </a:tr>
              <a:tr h="444653">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lang="ar-SA" sz="2000" dirty="0" smtClean="0"/>
                        <a:t>أقل من 110</a:t>
                      </a:r>
                      <a:endParaRPr lang="ar-SA" sz="2000" b="1" dirty="0" smtClean="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cell3D prstMaterial="dkEdge">
                      <a:bevel w="50800" prst="hardEdge"/>
                      <a:lightRig rig="flood" dir="t"/>
                    </a:cell3D>
                  </a:tcPr>
                </a:tc>
                <a:tc>
                  <a:txBody>
                    <a:bodyPr/>
                    <a:lstStyle/>
                    <a:p>
                      <a:pPr algn="ctr" rtl="1"/>
                      <a:r>
                        <a:rPr lang="ar-SA" sz="2000" dirty="0" smtClean="0"/>
                        <a:t>74</a:t>
                      </a:r>
                      <a:endParaRPr lang="ar-SA" sz="20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cell3D prstMaterial="dkEdge">
                      <a:bevel w="50800" prst="hardEdge"/>
                      <a:lightRig rig="flood" dir="t"/>
                    </a:cell3D>
                  </a:tcPr>
                </a:tc>
              </a:tr>
              <a:tr h="399928">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lang="ar-SA" sz="2000" dirty="0" smtClean="0"/>
                        <a:t>أقل من 120</a:t>
                      </a:r>
                      <a:endParaRPr lang="ar-SA" sz="2000" b="1" dirty="0" smtClean="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cell3D prstMaterial="dkEdge">
                      <a:bevel w="50800" prst="hardEdge"/>
                      <a:lightRig rig="flood" dir="t"/>
                    </a:cell3D>
                  </a:tcPr>
                </a:tc>
                <a:tc>
                  <a:txBody>
                    <a:bodyPr/>
                    <a:lstStyle/>
                    <a:p>
                      <a:pPr algn="ctr" rtl="1"/>
                      <a:r>
                        <a:rPr lang="ar-SA" sz="2000" dirty="0" smtClean="0"/>
                        <a:t>80</a:t>
                      </a:r>
                      <a:endParaRPr lang="ar-SA" sz="20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cell3D prstMaterial="dkEdge">
                      <a:bevel w="50800" prst="hardEdge"/>
                      <a:lightRig rig="flood" dir="t"/>
                    </a:cell3D>
                  </a:tcPr>
                </a:tc>
              </a:tr>
            </a:tbl>
          </a:graphicData>
        </a:graphic>
      </p:graphicFrame>
      <p:cxnSp>
        <p:nvCxnSpPr>
          <p:cNvPr id="58" name="رابط مستقيم 57"/>
          <p:cNvCxnSpPr/>
          <p:nvPr/>
        </p:nvCxnSpPr>
        <p:spPr>
          <a:xfrm rot="5400000">
            <a:off x="2606661" y="6178569"/>
            <a:ext cx="71438" cy="1588"/>
          </a:xfrm>
          <a:prstGeom prst="line">
            <a:avLst/>
          </a:prstGeom>
        </p:spPr>
        <p:style>
          <a:lnRef idx="2">
            <a:schemeClr val="dk1"/>
          </a:lnRef>
          <a:fillRef idx="0">
            <a:schemeClr val="dk1"/>
          </a:fillRef>
          <a:effectRef idx="1">
            <a:schemeClr val="dk1"/>
          </a:effectRef>
          <a:fontRef idx="minor">
            <a:schemeClr val="tx1"/>
          </a:fontRef>
        </p:style>
      </p:cxnSp>
      <p:cxnSp>
        <p:nvCxnSpPr>
          <p:cNvPr id="60" name="رابط مستقيم 59"/>
          <p:cNvCxnSpPr/>
          <p:nvPr/>
        </p:nvCxnSpPr>
        <p:spPr>
          <a:xfrm rot="5400000">
            <a:off x="2035157" y="6178569"/>
            <a:ext cx="71438" cy="1588"/>
          </a:xfrm>
          <a:prstGeom prst="line">
            <a:avLst/>
          </a:prstGeom>
        </p:spPr>
        <p:style>
          <a:lnRef idx="2">
            <a:schemeClr val="dk1"/>
          </a:lnRef>
          <a:fillRef idx="0">
            <a:schemeClr val="dk1"/>
          </a:fillRef>
          <a:effectRef idx="1">
            <a:schemeClr val="dk1"/>
          </a:effectRef>
          <a:fontRef idx="minor">
            <a:schemeClr val="tx1"/>
          </a:fontRef>
        </p:style>
      </p:cxnSp>
      <p:sp>
        <p:nvSpPr>
          <p:cNvPr id="61" name="مربع نص 60"/>
          <p:cNvSpPr txBox="1"/>
          <p:nvPr/>
        </p:nvSpPr>
        <p:spPr>
          <a:xfrm>
            <a:off x="5072066" y="6215082"/>
            <a:ext cx="642942" cy="400110"/>
          </a:xfrm>
          <a:prstGeom prst="rect">
            <a:avLst/>
          </a:prstGeom>
          <a:noFill/>
        </p:spPr>
        <p:txBody>
          <a:bodyPr wrap="square" rtlCol="1">
            <a:spAutoFit/>
          </a:bodyPr>
          <a:lstStyle/>
          <a:p>
            <a:r>
              <a:rPr lang="ar-SA" sz="2000" b="1" dirty="0" smtClean="0"/>
              <a:t>120</a:t>
            </a:r>
            <a:endParaRPr lang="ar-SA" sz="2000" b="1" dirty="0"/>
          </a:p>
        </p:txBody>
      </p:sp>
      <p:cxnSp>
        <p:nvCxnSpPr>
          <p:cNvPr id="83" name="رابط مستقيم 82"/>
          <p:cNvCxnSpPr/>
          <p:nvPr/>
        </p:nvCxnSpPr>
        <p:spPr>
          <a:xfrm>
            <a:off x="857224" y="3286124"/>
            <a:ext cx="71438" cy="1588"/>
          </a:xfrm>
          <a:prstGeom prst="line">
            <a:avLst/>
          </a:prstGeom>
        </p:spPr>
        <p:style>
          <a:lnRef idx="2">
            <a:schemeClr val="dk1"/>
          </a:lnRef>
          <a:fillRef idx="0">
            <a:schemeClr val="dk1"/>
          </a:fillRef>
          <a:effectRef idx="1">
            <a:schemeClr val="dk1"/>
          </a:effectRef>
          <a:fontRef idx="minor">
            <a:schemeClr val="tx1"/>
          </a:fontRef>
        </p:style>
      </p:cxnSp>
      <p:cxnSp>
        <p:nvCxnSpPr>
          <p:cNvPr id="84" name="رابط مستقيم 83"/>
          <p:cNvCxnSpPr/>
          <p:nvPr/>
        </p:nvCxnSpPr>
        <p:spPr>
          <a:xfrm>
            <a:off x="857224" y="2857496"/>
            <a:ext cx="71438" cy="1588"/>
          </a:xfrm>
          <a:prstGeom prst="line">
            <a:avLst/>
          </a:prstGeom>
        </p:spPr>
        <p:style>
          <a:lnRef idx="2">
            <a:schemeClr val="dk1"/>
          </a:lnRef>
          <a:fillRef idx="0">
            <a:schemeClr val="dk1"/>
          </a:fillRef>
          <a:effectRef idx="1">
            <a:schemeClr val="dk1"/>
          </a:effectRef>
          <a:fontRef idx="minor">
            <a:schemeClr val="tx1"/>
          </a:fontRef>
        </p:style>
      </p:cxnSp>
      <p:sp>
        <p:nvSpPr>
          <p:cNvPr id="85" name="مربع نص 84"/>
          <p:cNvSpPr txBox="1"/>
          <p:nvPr/>
        </p:nvSpPr>
        <p:spPr>
          <a:xfrm>
            <a:off x="295244" y="3028890"/>
            <a:ext cx="571504" cy="400110"/>
          </a:xfrm>
          <a:prstGeom prst="rect">
            <a:avLst/>
          </a:prstGeom>
          <a:noFill/>
        </p:spPr>
        <p:txBody>
          <a:bodyPr wrap="square" rtlCol="1">
            <a:spAutoFit/>
          </a:bodyPr>
          <a:lstStyle/>
          <a:p>
            <a:r>
              <a:rPr lang="ar-SA" sz="2000" b="1" dirty="0" smtClean="0"/>
              <a:t>70</a:t>
            </a:r>
            <a:endParaRPr lang="ar-SA" sz="2000" b="1" dirty="0"/>
          </a:p>
        </p:txBody>
      </p:sp>
      <p:sp>
        <p:nvSpPr>
          <p:cNvPr id="86" name="مربع نص 85"/>
          <p:cNvSpPr txBox="1"/>
          <p:nvPr/>
        </p:nvSpPr>
        <p:spPr>
          <a:xfrm>
            <a:off x="295244" y="2643182"/>
            <a:ext cx="571504" cy="400110"/>
          </a:xfrm>
          <a:prstGeom prst="rect">
            <a:avLst/>
          </a:prstGeom>
          <a:noFill/>
        </p:spPr>
        <p:txBody>
          <a:bodyPr wrap="square" rtlCol="1">
            <a:spAutoFit/>
          </a:bodyPr>
          <a:lstStyle/>
          <a:p>
            <a:r>
              <a:rPr lang="ar-SA" sz="2000" b="1" dirty="0" smtClean="0"/>
              <a:t>80</a:t>
            </a:r>
            <a:endParaRPr lang="ar-SA" sz="2000" b="1" dirty="0"/>
          </a:p>
        </p:txBody>
      </p:sp>
      <p:sp>
        <p:nvSpPr>
          <p:cNvPr id="102" name="شكل حر 101"/>
          <p:cNvSpPr/>
          <p:nvPr/>
        </p:nvSpPr>
        <p:spPr>
          <a:xfrm>
            <a:off x="2071670" y="2643182"/>
            <a:ext cx="3441148" cy="3233531"/>
          </a:xfrm>
          <a:custGeom>
            <a:avLst/>
            <a:gdLst>
              <a:gd name="connsiteX0" fmla="*/ 0 w 3441148"/>
              <a:gd name="connsiteY0" fmla="*/ 3233531 h 3233531"/>
              <a:gd name="connsiteX1" fmla="*/ 1179444 w 3441148"/>
              <a:gd name="connsiteY1" fmla="*/ 2027583 h 3233531"/>
              <a:gd name="connsiteX2" fmla="*/ 1722783 w 3441148"/>
              <a:gd name="connsiteY2" fmla="*/ 1073426 h 3233531"/>
              <a:gd name="connsiteX3" fmla="*/ 2862470 w 3441148"/>
              <a:gd name="connsiteY3" fmla="*/ 397565 h 3233531"/>
              <a:gd name="connsiteX4" fmla="*/ 3366052 w 3441148"/>
              <a:gd name="connsiteY4" fmla="*/ 53009 h 3233531"/>
              <a:gd name="connsiteX5" fmla="*/ 3313044 w 3441148"/>
              <a:gd name="connsiteY5" fmla="*/ 79513 h 3233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441148" h="3233531">
                <a:moveTo>
                  <a:pt x="0" y="3233531"/>
                </a:moveTo>
                <a:cubicBezTo>
                  <a:pt x="446157" y="2810565"/>
                  <a:pt x="892314" y="2387600"/>
                  <a:pt x="1179444" y="2027583"/>
                </a:cubicBezTo>
                <a:cubicBezTo>
                  <a:pt x="1466574" y="1667566"/>
                  <a:pt x="1442279" y="1345096"/>
                  <a:pt x="1722783" y="1073426"/>
                </a:cubicBezTo>
                <a:cubicBezTo>
                  <a:pt x="2003287" y="801756"/>
                  <a:pt x="2588592" y="567634"/>
                  <a:pt x="2862470" y="397565"/>
                </a:cubicBezTo>
                <a:cubicBezTo>
                  <a:pt x="3136348" y="227496"/>
                  <a:pt x="3290956" y="106018"/>
                  <a:pt x="3366052" y="53009"/>
                </a:cubicBezTo>
                <a:cubicBezTo>
                  <a:pt x="3441148" y="0"/>
                  <a:pt x="3377096" y="39756"/>
                  <a:pt x="3313044" y="79513"/>
                </a:cubicBezTo>
              </a:path>
            </a:pathLst>
          </a:custGeom>
        </p:spPr>
        <p:style>
          <a:lnRef idx="3">
            <a:schemeClr val="accent2"/>
          </a:lnRef>
          <a:fillRef idx="0">
            <a:schemeClr val="accent2"/>
          </a:fillRef>
          <a:effectRef idx="2">
            <a:schemeClr val="accent2"/>
          </a:effectRef>
          <a:fontRef idx="minor">
            <a:schemeClr val="tx1"/>
          </a:fontRef>
        </p:style>
        <p:txBody>
          <a:bodyPr rtlCol="1" anchor="ctr"/>
          <a:lstStyle/>
          <a:p>
            <a:pPr algn="ctr"/>
            <a:endParaRPr lang="ar-SA"/>
          </a:p>
        </p:txBody>
      </p:sp>
      <p:cxnSp>
        <p:nvCxnSpPr>
          <p:cNvPr id="105" name="رابط مستقيم 104"/>
          <p:cNvCxnSpPr/>
          <p:nvPr/>
        </p:nvCxnSpPr>
        <p:spPr>
          <a:xfrm rot="10800000" flipV="1">
            <a:off x="1500166" y="5900812"/>
            <a:ext cx="571504" cy="242832"/>
          </a:xfrm>
          <a:prstGeom prst="line">
            <a:avLst/>
          </a:prstGeom>
          <a:ln>
            <a:prstDash val="sysDot"/>
          </a:ln>
        </p:spPr>
        <p:style>
          <a:lnRef idx="2">
            <a:schemeClr val="dk1"/>
          </a:lnRef>
          <a:fillRef idx="0">
            <a:schemeClr val="dk1"/>
          </a:fillRef>
          <a:effectRef idx="1">
            <a:schemeClr val="dk1"/>
          </a:effectRef>
          <a:fontRef idx="minor">
            <a:schemeClr val="tx1"/>
          </a:fontRef>
        </p:style>
      </p:cxnSp>
      <p:sp>
        <p:nvSpPr>
          <p:cNvPr id="110" name="مستطيل 109"/>
          <p:cNvSpPr/>
          <p:nvPr/>
        </p:nvSpPr>
        <p:spPr>
          <a:xfrm>
            <a:off x="5929322" y="6072206"/>
            <a:ext cx="1500732" cy="369332"/>
          </a:xfrm>
          <a:prstGeom prst="rect">
            <a:avLst/>
          </a:prstGeom>
        </p:spPr>
        <p:txBody>
          <a:bodyPr wrap="none">
            <a:spAutoFit/>
          </a:bodyPr>
          <a:lstStyle/>
          <a:p>
            <a:pPr algn="ctr"/>
            <a:r>
              <a:rPr lang="ar-SA" b="1" dirty="0" smtClean="0">
                <a:effectLst>
                  <a:glow rad="139700">
                    <a:schemeClr val="accent2">
                      <a:satMod val="175000"/>
                      <a:alpha val="40000"/>
                    </a:schemeClr>
                  </a:glow>
                </a:effectLst>
              </a:rPr>
              <a:t>حدود الفئات العليا</a:t>
            </a:r>
            <a:endParaRPr lang="ar-SA" b="1" dirty="0">
              <a:effectLst>
                <a:glow rad="139700">
                  <a:schemeClr val="accent2">
                    <a:satMod val="175000"/>
                    <a:alpha val="40000"/>
                  </a:schemeClr>
                </a:glow>
              </a:effectLst>
            </a:endParaRPr>
          </a:p>
        </p:txBody>
      </p:sp>
      <p:sp>
        <p:nvSpPr>
          <p:cNvPr id="52" name="مستطيل 51"/>
          <p:cNvSpPr/>
          <p:nvPr/>
        </p:nvSpPr>
        <p:spPr>
          <a:xfrm>
            <a:off x="7591098" y="4500570"/>
            <a:ext cx="1481496" cy="369332"/>
          </a:xfrm>
          <a:prstGeom prst="rect">
            <a:avLst/>
          </a:prstGeom>
        </p:spPr>
        <p:txBody>
          <a:bodyPr wrap="none">
            <a:spAutoFit/>
          </a:bodyPr>
          <a:lstStyle/>
          <a:p>
            <a:r>
              <a:rPr lang="ar-SA" b="1" dirty="0" smtClean="0"/>
              <a:t>ترتيب الوسيط = </a:t>
            </a:r>
            <a:endParaRPr lang="ar-SA" dirty="0"/>
          </a:p>
        </p:txBody>
      </p:sp>
      <p:pic>
        <p:nvPicPr>
          <p:cNvPr id="66" name="Picture 2"/>
          <p:cNvPicPr>
            <a:picLocks noChangeAspect="1" noChangeArrowheads="1"/>
          </p:cNvPicPr>
          <p:nvPr/>
        </p:nvPicPr>
        <p:blipFill>
          <a:blip r:embed="rId4"/>
          <a:srcRect/>
          <a:stretch>
            <a:fillRect/>
          </a:stretch>
        </p:blipFill>
        <p:spPr bwMode="auto">
          <a:xfrm>
            <a:off x="6786578" y="4214818"/>
            <a:ext cx="928694" cy="857256"/>
          </a:xfrm>
          <a:prstGeom prst="rect">
            <a:avLst/>
          </a:prstGeom>
          <a:noFill/>
          <a:ln w="9525">
            <a:noFill/>
            <a:miter lim="800000"/>
            <a:headEnd/>
            <a:tailEnd/>
          </a:ln>
          <a:effectLst/>
        </p:spPr>
      </p:pic>
      <p:sp>
        <p:nvSpPr>
          <p:cNvPr id="81" name="مربع نص 80"/>
          <p:cNvSpPr txBox="1"/>
          <p:nvPr/>
        </p:nvSpPr>
        <p:spPr>
          <a:xfrm>
            <a:off x="5500726" y="4507064"/>
            <a:ext cx="1357290" cy="707886"/>
          </a:xfrm>
          <a:prstGeom prst="rect">
            <a:avLst/>
          </a:prstGeom>
          <a:noFill/>
        </p:spPr>
        <p:txBody>
          <a:bodyPr wrap="square" rtlCol="1">
            <a:spAutoFit/>
          </a:bodyPr>
          <a:lstStyle/>
          <a:p>
            <a:r>
              <a:rPr lang="ar-SA" sz="2000" b="1" dirty="0" smtClean="0"/>
              <a:t>=</a:t>
            </a:r>
            <a:r>
              <a:rPr lang="ar-SA" b="1" dirty="0" smtClean="0"/>
              <a:t> </a:t>
            </a:r>
            <a:r>
              <a:rPr lang="ar-SA" sz="2000" b="1" u="sng" dirty="0" smtClean="0"/>
              <a:t>80 </a:t>
            </a:r>
            <a:r>
              <a:rPr lang="ar-SA" sz="2000" b="1" dirty="0" smtClean="0"/>
              <a:t>= 40 </a:t>
            </a:r>
          </a:p>
          <a:p>
            <a:r>
              <a:rPr lang="ar-SA" sz="2000" b="1" dirty="0" smtClean="0"/>
              <a:t>     2</a:t>
            </a:r>
            <a:endParaRPr lang="ar-SA" sz="2000" b="1" dirty="0"/>
          </a:p>
        </p:txBody>
      </p:sp>
      <p:sp>
        <p:nvSpPr>
          <p:cNvPr id="87" name="مستطيل 86"/>
          <p:cNvSpPr/>
          <p:nvPr/>
        </p:nvSpPr>
        <p:spPr>
          <a:xfrm>
            <a:off x="5929322" y="142852"/>
            <a:ext cx="2938625" cy="400110"/>
          </a:xfrm>
          <a:prstGeom prst="rect">
            <a:avLst/>
          </a:prstGeom>
        </p:spPr>
        <p:style>
          <a:lnRef idx="1">
            <a:schemeClr val="accent5"/>
          </a:lnRef>
          <a:fillRef idx="2">
            <a:schemeClr val="accent5"/>
          </a:fillRef>
          <a:effectRef idx="1">
            <a:schemeClr val="accent5"/>
          </a:effectRef>
          <a:fontRef idx="minor">
            <a:schemeClr val="dk1"/>
          </a:fontRef>
        </p:style>
        <p:txBody>
          <a:bodyPr wrap="none">
            <a:spAutoFit/>
          </a:bodyPr>
          <a:lstStyle/>
          <a:p>
            <a:r>
              <a:rPr lang="ar-SA" sz="2000" b="1" dirty="0" smtClean="0"/>
              <a:t>1- نكوِّن الجدول المتجمِّع الصاعد</a:t>
            </a:r>
            <a:endParaRPr lang="ar-SA" sz="2000" b="1" dirty="0"/>
          </a:p>
        </p:txBody>
      </p:sp>
      <p:sp>
        <p:nvSpPr>
          <p:cNvPr id="91" name="مستطيل 90"/>
          <p:cNvSpPr/>
          <p:nvPr/>
        </p:nvSpPr>
        <p:spPr>
          <a:xfrm>
            <a:off x="1214414" y="214290"/>
            <a:ext cx="3092513" cy="400110"/>
          </a:xfrm>
          <a:prstGeom prst="rect">
            <a:avLst/>
          </a:prstGeom>
        </p:spPr>
        <p:style>
          <a:lnRef idx="1">
            <a:schemeClr val="accent5"/>
          </a:lnRef>
          <a:fillRef idx="2">
            <a:schemeClr val="accent5"/>
          </a:fillRef>
          <a:effectRef idx="1">
            <a:schemeClr val="accent5"/>
          </a:effectRef>
          <a:fontRef idx="minor">
            <a:schemeClr val="dk1"/>
          </a:fontRef>
        </p:style>
        <p:txBody>
          <a:bodyPr wrap="none">
            <a:spAutoFit/>
          </a:bodyPr>
          <a:lstStyle/>
          <a:p>
            <a:r>
              <a:rPr lang="ar-SA" sz="2000" b="1" dirty="0" smtClean="0"/>
              <a:t>2-  نرسم المنحني المتجمِّع الصاعد</a:t>
            </a:r>
            <a:endParaRPr lang="ar-SA" sz="2000" b="1" dirty="0"/>
          </a:p>
        </p:txBody>
      </p:sp>
      <p:cxnSp>
        <p:nvCxnSpPr>
          <p:cNvPr id="96" name="رابط مستقيم 95"/>
          <p:cNvCxnSpPr>
            <a:stCxn id="77" idx="3"/>
          </p:cNvCxnSpPr>
          <p:nvPr/>
        </p:nvCxnSpPr>
        <p:spPr>
          <a:xfrm flipV="1">
            <a:off x="857224" y="4500570"/>
            <a:ext cx="2500330" cy="14259"/>
          </a:xfrm>
          <a:prstGeom prst="line">
            <a:avLst/>
          </a:prstGeom>
        </p:spPr>
        <p:style>
          <a:lnRef idx="2">
            <a:schemeClr val="dk1"/>
          </a:lnRef>
          <a:fillRef idx="0">
            <a:schemeClr val="dk1"/>
          </a:fillRef>
          <a:effectRef idx="1">
            <a:schemeClr val="dk1"/>
          </a:effectRef>
          <a:fontRef idx="minor">
            <a:schemeClr val="tx1"/>
          </a:fontRef>
        </p:style>
      </p:cxnSp>
      <p:cxnSp>
        <p:nvCxnSpPr>
          <p:cNvPr id="99" name="رابط كسهم مستقيم 98"/>
          <p:cNvCxnSpPr/>
          <p:nvPr/>
        </p:nvCxnSpPr>
        <p:spPr>
          <a:xfrm rot="5400000">
            <a:off x="2499504" y="5357826"/>
            <a:ext cx="1715306" cy="794"/>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sp>
        <p:nvSpPr>
          <p:cNvPr id="100" name="مربع نص 99"/>
          <p:cNvSpPr txBox="1"/>
          <p:nvPr/>
        </p:nvSpPr>
        <p:spPr>
          <a:xfrm>
            <a:off x="3000364" y="5643578"/>
            <a:ext cx="785818" cy="400110"/>
          </a:xfrm>
          <a:prstGeom prst="rect">
            <a:avLst/>
          </a:prstGeom>
          <a:noFill/>
        </p:spPr>
        <p:txBody>
          <a:bodyPr wrap="square" rtlCol="1">
            <a:spAutoFit/>
          </a:bodyPr>
          <a:lstStyle/>
          <a:p>
            <a:r>
              <a:rPr lang="ar-SA" sz="2000" b="1" dirty="0" smtClean="0"/>
              <a:t>الوسيط</a:t>
            </a:r>
            <a:endParaRPr lang="ar-SA" sz="2000" b="1" dirty="0"/>
          </a:p>
        </p:txBody>
      </p:sp>
      <p:sp>
        <p:nvSpPr>
          <p:cNvPr id="101" name="مربع نص 100"/>
          <p:cNvSpPr txBox="1"/>
          <p:nvPr/>
        </p:nvSpPr>
        <p:spPr>
          <a:xfrm>
            <a:off x="7429520" y="5429264"/>
            <a:ext cx="1500198" cy="523220"/>
          </a:xfrm>
          <a:prstGeom prst="rect">
            <a:avLst/>
          </a:prstGeom>
          <a:noFill/>
        </p:spPr>
        <p:txBody>
          <a:bodyPr wrap="square" rtlCol="1">
            <a:spAutoFit/>
          </a:bodyPr>
          <a:lstStyle/>
          <a:p>
            <a:r>
              <a:rPr lang="ar-SA" sz="2400" b="1" dirty="0" smtClean="0"/>
              <a:t>الوسيط </a:t>
            </a:r>
            <a:r>
              <a:rPr lang="ar-SA" sz="2800" b="1" dirty="0" smtClean="0"/>
              <a:t>≈</a:t>
            </a:r>
            <a:endParaRPr lang="ar-SA" sz="2800" b="1" dirty="0"/>
          </a:p>
        </p:txBody>
      </p:sp>
      <p:sp>
        <p:nvSpPr>
          <p:cNvPr id="103" name="مربع نص 102"/>
          <p:cNvSpPr txBox="1"/>
          <p:nvPr/>
        </p:nvSpPr>
        <p:spPr>
          <a:xfrm>
            <a:off x="5786446" y="5500702"/>
            <a:ext cx="2071702" cy="461665"/>
          </a:xfrm>
          <a:prstGeom prst="rect">
            <a:avLst/>
          </a:prstGeom>
          <a:noFill/>
        </p:spPr>
        <p:txBody>
          <a:bodyPr wrap="square" rtlCol="1">
            <a:spAutoFit/>
          </a:bodyPr>
          <a:lstStyle/>
          <a:p>
            <a:r>
              <a:rPr lang="ar-SA" sz="2400" b="1" dirty="0" smtClean="0"/>
              <a:t>82,5  ريالا</a:t>
            </a:r>
            <a:endParaRPr lang="ar-SA" sz="2400" b="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12" fill="hold" grpId="0" nodeType="clickEffect">
                                  <p:stCondLst>
                                    <p:cond delay="0"/>
                                  </p:stCondLst>
                                  <p:childTnLst>
                                    <p:set>
                                      <p:cBhvr>
                                        <p:cTn id="6" dur="1" fill="hold">
                                          <p:stCondLst>
                                            <p:cond delay="0"/>
                                          </p:stCondLst>
                                        </p:cTn>
                                        <p:tgtEl>
                                          <p:spTgt spid="87"/>
                                        </p:tgtEl>
                                        <p:attrNameLst>
                                          <p:attrName>style.visibility</p:attrName>
                                        </p:attrNameLst>
                                      </p:cBhvr>
                                      <p:to>
                                        <p:strVal val="visible"/>
                                      </p:to>
                                    </p:set>
                                    <p:animEffect transition="in" filter="strips(downLeft)">
                                      <p:cBhvr>
                                        <p:cTn id="7" dur="500"/>
                                        <p:tgtEl>
                                          <p:spTgt spid="87"/>
                                        </p:tgtEl>
                                      </p:cBhvr>
                                    </p:animEffect>
                                  </p:childTnLst>
                                </p:cTn>
                              </p:par>
                            </p:childTnLst>
                          </p:cTn>
                        </p:par>
                      </p:childTnLst>
                    </p:cTn>
                  </p:par>
                  <p:par>
                    <p:cTn id="8" fill="hold">
                      <p:stCondLst>
                        <p:cond delay="indefinite"/>
                      </p:stCondLst>
                      <p:childTnLst>
                        <p:par>
                          <p:cTn id="9" fill="hold">
                            <p:stCondLst>
                              <p:cond delay="0"/>
                            </p:stCondLst>
                            <p:childTnLst>
                              <p:par>
                                <p:cTn id="10" presetID="18" presetClass="entr" presetSubtype="12" fill="hold" nodeType="clickEffect">
                                  <p:stCondLst>
                                    <p:cond delay="0"/>
                                  </p:stCondLst>
                                  <p:childTnLst>
                                    <p:set>
                                      <p:cBhvr>
                                        <p:cTn id="11" dur="1" fill="hold">
                                          <p:stCondLst>
                                            <p:cond delay="0"/>
                                          </p:stCondLst>
                                        </p:cTn>
                                        <p:tgtEl>
                                          <p:spTgt spid="56"/>
                                        </p:tgtEl>
                                        <p:attrNameLst>
                                          <p:attrName>style.visibility</p:attrName>
                                        </p:attrNameLst>
                                      </p:cBhvr>
                                      <p:to>
                                        <p:strVal val="visible"/>
                                      </p:to>
                                    </p:set>
                                    <p:animEffect transition="in" filter="strips(downLeft)">
                                      <p:cBhvr>
                                        <p:cTn id="12" dur="500"/>
                                        <p:tgtEl>
                                          <p:spTgt spid="56"/>
                                        </p:tgtEl>
                                      </p:cBhvr>
                                    </p:animEffect>
                                  </p:childTnLst>
                                </p:cTn>
                              </p:par>
                            </p:childTnLst>
                          </p:cTn>
                        </p:par>
                      </p:childTnLst>
                    </p:cTn>
                  </p:par>
                  <p:par>
                    <p:cTn id="13" fill="hold">
                      <p:stCondLst>
                        <p:cond delay="indefinite"/>
                      </p:stCondLst>
                      <p:childTnLst>
                        <p:par>
                          <p:cTn id="14" fill="hold">
                            <p:stCondLst>
                              <p:cond delay="0"/>
                            </p:stCondLst>
                            <p:childTnLst>
                              <p:par>
                                <p:cTn id="15" presetID="18" presetClass="entr" presetSubtype="12" fill="hold" grpId="0" nodeType="clickEffect">
                                  <p:stCondLst>
                                    <p:cond delay="0"/>
                                  </p:stCondLst>
                                  <p:childTnLst>
                                    <p:set>
                                      <p:cBhvr>
                                        <p:cTn id="16" dur="1" fill="hold">
                                          <p:stCondLst>
                                            <p:cond delay="0"/>
                                          </p:stCondLst>
                                        </p:cTn>
                                        <p:tgtEl>
                                          <p:spTgt spid="91"/>
                                        </p:tgtEl>
                                        <p:attrNameLst>
                                          <p:attrName>style.visibility</p:attrName>
                                        </p:attrNameLst>
                                      </p:cBhvr>
                                      <p:to>
                                        <p:strVal val="visible"/>
                                      </p:to>
                                    </p:set>
                                    <p:animEffect transition="in" filter="strips(downLeft)">
                                      <p:cBhvr>
                                        <p:cTn id="17" dur="500"/>
                                        <p:tgtEl>
                                          <p:spTgt spid="91"/>
                                        </p:tgtEl>
                                      </p:cBhvr>
                                    </p:animEffect>
                                  </p:childTnLst>
                                </p:cTn>
                              </p:par>
                            </p:childTnLst>
                          </p:cTn>
                        </p:par>
                      </p:childTnLst>
                    </p:cTn>
                  </p:par>
                  <p:par>
                    <p:cTn id="18" fill="hold">
                      <p:stCondLst>
                        <p:cond delay="indefinite"/>
                      </p:stCondLst>
                      <p:childTnLst>
                        <p:par>
                          <p:cTn id="19" fill="hold">
                            <p:stCondLst>
                              <p:cond delay="0"/>
                            </p:stCondLst>
                            <p:childTnLst>
                              <p:par>
                                <p:cTn id="20" presetID="34" presetClass="entr" presetSubtype="0" fill="hold" nodeType="clickEffect">
                                  <p:stCondLst>
                                    <p:cond delay="0"/>
                                  </p:stCondLst>
                                  <p:childTnLst>
                                    <p:set>
                                      <p:cBhvr>
                                        <p:cTn id="21" dur="1" fill="hold">
                                          <p:stCondLst>
                                            <p:cond delay="0"/>
                                          </p:stCondLst>
                                        </p:cTn>
                                        <p:tgtEl>
                                          <p:spTgt spid="17"/>
                                        </p:tgtEl>
                                        <p:attrNameLst>
                                          <p:attrName>style.visibility</p:attrName>
                                        </p:attrNameLst>
                                      </p:cBhvr>
                                      <p:to>
                                        <p:strVal val="visible"/>
                                      </p:to>
                                    </p:set>
                                    <p:anim from="(-#ppt_w/2)" to="(#ppt_x)" calcmode="lin" valueType="num">
                                      <p:cBhvr>
                                        <p:cTn id="22" dur="600" fill="hold">
                                          <p:stCondLst>
                                            <p:cond delay="0"/>
                                          </p:stCondLst>
                                        </p:cTn>
                                        <p:tgtEl>
                                          <p:spTgt spid="17"/>
                                        </p:tgtEl>
                                        <p:attrNameLst>
                                          <p:attrName>ppt_x</p:attrName>
                                        </p:attrNameLst>
                                      </p:cBhvr>
                                    </p:anim>
                                    <p:anim from="0" to="-1.0" calcmode="lin" valueType="num">
                                      <p:cBhvr>
                                        <p:cTn id="23" dur="200" decel="50000" autoRev="1" fill="hold">
                                          <p:stCondLst>
                                            <p:cond delay="600"/>
                                          </p:stCondLst>
                                        </p:cTn>
                                        <p:tgtEl>
                                          <p:spTgt spid="17"/>
                                        </p:tgtEl>
                                        <p:attrNameLst>
                                          <p:attrName>xshear</p:attrName>
                                        </p:attrNameLst>
                                      </p:cBhvr>
                                    </p:anim>
                                    <p:animScale>
                                      <p:cBhvr>
                                        <p:cTn id="24" dur="200" decel="100000" autoRev="1" fill="hold">
                                          <p:stCondLst>
                                            <p:cond delay="600"/>
                                          </p:stCondLst>
                                        </p:cTn>
                                        <p:tgtEl>
                                          <p:spTgt spid="17"/>
                                        </p:tgtEl>
                                      </p:cBhvr>
                                      <p:from x="100000" y="100000"/>
                                      <p:to x="80000" y="100000"/>
                                    </p:animScale>
                                    <p:anim by="(#ppt_h/3+#ppt_w*0.1)" calcmode="lin" valueType="num">
                                      <p:cBhvr additive="sum">
                                        <p:cTn id="25" dur="200" decel="100000" autoRev="1" fill="hold">
                                          <p:stCondLst>
                                            <p:cond delay="600"/>
                                          </p:stCondLst>
                                        </p:cTn>
                                        <p:tgtEl>
                                          <p:spTgt spid="17"/>
                                        </p:tgtEl>
                                        <p:attrNameLst>
                                          <p:attrName>ppt_x</p:attrName>
                                        </p:attrNameLst>
                                      </p:cBhvr>
                                    </p:anim>
                                  </p:childTnLst>
                                </p:cTn>
                              </p:par>
                            </p:childTnLst>
                          </p:cTn>
                        </p:par>
                      </p:childTnLst>
                    </p:cTn>
                  </p:par>
                  <p:par>
                    <p:cTn id="26" fill="hold">
                      <p:stCondLst>
                        <p:cond delay="indefinite"/>
                      </p:stCondLst>
                      <p:childTnLst>
                        <p:par>
                          <p:cTn id="27" fill="hold">
                            <p:stCondLst>
                              <p:cond delay="0"/>
                            </p:stCondLst>
                            <p:childTnLst>
                              <p:par>
                                <p:cTn id="28" presetID="34" presetClass="entr" presetSubtype="0" fill="hold" nodeType="clickEffect">
                                  <p:stCondLst>
                                    <p:cond delay="0"/>
                                  </p:stCondLst>
                                  <p:childTnLst>
                                    <p:set>
                                      <p:cBhvr>
                                        <p:cTn id="29" dur="1" fill="hold">
                                          <p:stCondLst>
                                            <p:cond delay="0"/>
                                          </p:stCondLst>
                                        </p:cTn>
                                        <p:tgtEl>
                                          <p:spTgt spid="19"/>
                                        </p:tgtEl>
                                        <p:attrNameLst>
                                          <p:attrName>style.visibility</p:attrName>
                                        </p:attrNameLst>
                                      </p:cBhvr>
                                      <p:to>
                                        <p:strVal val="visible"/>
                                      </p:to>
                                    </p:set>
                                    <p:anim from="(-#ppt_w/2)" to="(#ppt_x)" calcmode="lin" valueType="num">
                                      <p:cBhvr>
                                        <p:cTn id="30" dur="600" fill="hold">
                                          <p:stCondLst>
                                            <p:cond delay="0"/>
                                          </p:stCondLst>
                                        </p:cTn>
                                        <p:tgtEl>
                                          <p:spTgt spid="19"/>
                                        </p:tgtEl>
                                        <p:attrNameLst>
                                          <p:attrName>ppt_x</p:attrName>
                                        </p:attrNameLst>
                                      </p:cBhvr>
                                    </p:anim>
                                    <p:anim from="0" to="-1.0" calcmode="lin" valueType="num">
                                      <p:cBhvr>
                                        <p:cTn id="31" dur="200" decel="50000" autoRev="1" fill="hold">
                                          <p:stCondLst>
                                            <p:cond delay="600"/>
                                          </p:stCondLst>
                                        </p:cTn>
                                        <p:tgtEl>
                                          <p:spTgt spid="19"/>
                                        </p:tgtEl>
                                        <p:attrNameLst>
                                          <p:attrName>xshear</p:attrName>
                                        </p:attrNameLst>
                                      </p:cBhvr>
                                    </p:anim>
                                    <p:animScale>
                                      <p:cBhvr>
                                        <p:cTn id="32" dur="200" decel="100000" autoRev="1" fill="hold">
                                          <p:stCondLst>
                                            <p:cond delay="600"/>
                                          </p:stCondLst>
                                        </p:cTn>
                                        <p:tgtEl>
                                          <p:spTgt spid="19"/>
                                        </p:tgtEl>
                                      </p:cBhvr>
                                      <p:from x="100000" y="100000"/>
                                      <p:to x="80000" y="100000"/>
                                    </p:animScale>
                                    <p:anim by="(#ppt_h/3+#ppt_w*0.1)" calcmode="lin" valueType="num">
                                      <p:cBhvr additive="sum">
                                        <p:cTn id="33" dur="200" decel="100000" autoRev="1" fill="hold">
                                          <p:stCondLst>
                                            <p:cond delay="600"/>
                                          </p:stCondLst>
                                        </p:cTn>
                                        <p:tgtEl>
                                          <p:spTgt spid="19"/>
                                        </p:tgtEl>
                                        <p:attrNameLst>
                                          <p:attrName>ppt_x</p:attrName>
                                        </p:attrNameLst>
                                      </p:cBhvr>
                                    </p:anim>
                                  </p:childTnLst>
                                </p:cTn>
                              </p:par>
                            </p:childTnLst>
                          </p:cTn>
                        </p:par>
                      </p:childTnLst>
                    </p:cTn>
                  </p:par>
                  <p:par>
                    <p:cTn id="34" fill="hold">
                      <p:stCondLst>
                        <p:cond delay="indefinite"/>
                      </p:stCondLst>
                      <p:childTnLst>
                        <p:par>
                          <p:cTn id="35" fill="hold">
                            <p:stCondLst>
                              <p:cond delay="0"/>
                            </p:stCondLst>
                            <p:childTnLst>
                              <p:par>
                                <p:cTn id="36" presetID="19" presetClass="entr" presetSubtype="10" fill="hold" grpId="0" nodeType="clickEffect">
                                  <p:stCondLst>
                                    <p:cond delay="0"/>
                                  </p:stCondLst>
                                  <p:childTnLst>
                                    <p:set>
                                      <p:cBhvr>
                                        <p:cTn id="37" dur="1" fill="hold">
                                          <p:stCondLst>
                                            <p:cond delay="0"/>
                                          </p:stCondLst>
                                        </p:cTn>
                                        <p:tgtEl>
                                          <p:spTgt spid="29"/>
                                        </p:tgtEl>
                                        <p:attrNameLst>
                                          <p:attrName>style.visibility</p:attrName>
                                        </p:attrNameLst>
                                      </p:cBhvr>
                                      <p:to>
                                        <p:strVal val="visible"/>
                                      </p:to>
                                    </p:set>
                                    <p:anim calcmode="lin" valueType="num">
                                      <p:cBhvr>
                                        <p:cTn id="38" dur="5000" fill="hold"/>
                                        <p:tgtEl>
                                          <p:spTgt spid="29"/>
                                        </p:tgtEl>
                                        <p:attrNameLst>
                                          <p:attrName>ppt_w</p:attrName>
                                        </p:attrNameLst>
                                      </p:cBhvr>
                                      <p:tavLst>
                                        <p:tav tm="0" fmla="#ppt_w*sin(2.5*pi*$)">
                                          <p:val>
                                            <p:fltVal val="0"/>
                                          </p:val>
                                        </p:tav>
                                        <p:tav tm="100000">
                                          <p:val>
                                            <p:fltVal val="1"/>
                                          </p:val>
                                        </p:tav>
                                      </p:tavLst>
                                    </p:anim>
                                    <p:anim calcmode="lin" valueType="num">
                                      <p:cBhvr>
                                        <p:cTn id="39" dur="5000" fill="hold"/>
                                        <p:tgtEl>
                                          <p:spTgt spid="29"/>
                                        </p:tgtEl>
                                        <p:attrNameLst>
                                          <p:attrName>ppt_h</p:attrName>
                                        </p:attrNameLst>
                                      </p:cBhvr>
                                      <p:tavLst>
                                        <p:tav tm="0">
                                          <p:val>
                                            <p:strVal val="#ppt_h"/>
                                          </p:val>
                                        </p:tav>
                                        <p:tav tm="100000">
                                          <p:val>
                                            <p:strVal val="#ppt_h"/>
                                          </p:val>
                                        </p:tav>
                                      </p:tavLst>
                                    </p:anim>
                                  </p:childTnLst>
                                </p:cTn>
                              </p:par>
                            </p:childTnLst>
                          </p:cTn>
                        </p:par>
                      </p:childTnLst>
                    </p:cTn>
                  </p:par>
                  <p:par>
                    <p:cTn id="40" fill="hold">
                      <p:stCondLst>
                        <p:cond delay="indefinite"/>
                      </p:stCondLst>
                      <p:childTnLst>
                        <p:par>
                          <p:cTn id="41" fill="hold">
                            <p:stCondLst>
                              <p:cond delay="0"/>
                            </p:stCondLst>
                            <p:childTnLst>
                              <p:par>
                                <p:cTn id="42" presetID="6" presetClass="entr" presetSubtype="16" fill="hold" grpId="0" nodeType="clickEffect">
                                  <p:stCondLst>
                                    <p:cond delay="0"/>
                                  </p:stCondLst>
                                  <p:childTnLst>
                                    <p:set>
                                      <p:cBhvr>
                                        <p:cTn id="43" dur="1" fill="hold">
                                          <p:stCondLst>
                                            <p:cond delay="0"/>
                                          </p:stCondLst>
                                        </p:cTn>
                                        <p:tgtEl>
                                          <p:spTgt spid="110"/>
                                        </p:tgtEl>
                                        <p:attrNameLst>
                                          <p:attrName>style.visibility</p:attrName>
                                        </p:attrNameLst>
                                      </p:cBhvr>
                                      <p:to>
                                        <p:strVal val="visible"/>
                                      </p:to>
                                    </p:set>
                                    <p:animEffect transition="in" filter="circle(in)">
                                      <p:cBhvr>
                                        <p:cTn id="44" dur="2000"/>
                                        <p:tgtEl>
                                          <p:spTgt spid="110"/>
                                        </p:tgtEl>
                                      </p:cBhvr>
                                    </p:animEffect>
                                  </p:childTnLst>
                                </p:cTn>
                              </p:par>
                            </p:childTnLst>
                          </p:cTn>
                        </p:par>
                      </p:childTnLst>
                    </p:cTn>
                  </p:par>
                  <p:par>
                    <p:cTn id="45" fill="hold">
                      <p:stCondLst>
                        <p:cond delay="indefinite"/>
                      </p:stCondLst>
                      <p:childTnLst>
                        <p:par>
                          <p:cTn id="46" fill="hold">
                            <p:stCondLst>
                              <p:cond delay="0"/>
                            </p:stCondLst>
                            <p:childTnLst>
                              <p:par>
                                <p:cTn id="47" presetID="19" presetClass="entr" presetSubtype="10" fill="hold" grpId="0" nodeType="clickEffect">
                                  <p:stCondLst>
                                    <p:cond delay="0"/>
                                  </p:stCondLst>
                                  <p:childTnLst>
                                    <p:set>
                                      <p:cBhvr>
                                        <p:cTn id="48" dur="1" fill="hold">
                                          <p:stCondLst>
                                            <p:cond delay="0"/>
                                          </p:stCondLst>
                                        </p:cTn>
                                        <p:tgtEl>
                                          <p:spTgt spid="98"/>
                                        </p:tgtEl>
                                        <p:attrNameLst>
                                          <p:attrName>style.visibility</p:attrName>
                                        </p:attrNameLst>
                                      </p:cBhvr>
                                      <p:to>
                                        <p:strVal val="visible"/>
                                      </p:to>
                                    </p:set>
                                    <p:anim calcmode="lin" valueType="num">
                                      <p:cBhvr>
                                        <p:cTn id="49" dur="5000" fill="hold"/>
                                        <p:tgtEl>
                                          <p:spTgt spid="98"/>
                                        </p:tgtEl>
                                        <p:attrNameLst>
                                          <p:attrName>ppt_w</p:attrName>
                                        </p:attrNameLst>
                                      </p:cBhvr>
                                      <p:tavLst>
                                        <p:tav tm="0" fmla="#ppt_w*sin(2.5*pi*$)">
                                          <p:val>
                                            <p:fltVal val="0"/>
                                          </p:val>
                                        </p:tav>
                                        <p:tav tm="100000">
                                          <p:val>
                                            <p:fltVal val="1"/>
                                          </p:val>
                                        </p:tav>
                                      </p:tavLst>
                                    </p:anim>
                                    <p:anim calcmode="lin" valueType="num">
                                      <p:cBhvr>
                                        <p:cTn id="50" dur="5000" fill="hold"/>
                                        <p:tgtEl>
                                          <p:spTgt spid="98"/>
                                        </p:tgtEl>
                                        <p:attrNameLst>
                                          <p:attrName>ppt_h</p:attrName>
                                        </p:attrNameLst>
                                      </p:cBhvr>
                                      <p:tavLst>
                                        <p:tav tm="0">
                                          <p:val>
                                            <p:strVal val="#ppt_h"/>
                                          </p:val>
                                        </p:tav>
                                        <p:tav tm="100000">
                                          <p:val>
                                            <p:strVal val="#ppt_h"/>
                                          </p:val>
                                        </p:tav>
                                      </p:tavLst>
                                    </p:anim>
                                  </p:childTnLst>
                                </p:cTn>
                              </p:par>
                            </p:childTnLst>
                          </p:cTn>
                        </p:par>
                      </p:childTnLst>
                    </p:cTn>
                  </p:par>
                  <p:par>
                    <p:cTn id="51" fill="hold">
                      <p:stCondLst>
                        <p:cond delay="indefinite"/>
                      </p:stCondLst>
                      <p:childTnLst>
                        <p:par>
                          <p:cTn id="52" fill="hold">
                            <p:stCondLst>
                              <p:cond delay="0"/>
                            </p:stCondLst>
                            <p:childTnLst>
                              <p:par>
                                <p:cTn id="53" presetID="8" presetClass="entr" presetSubtype="16" fill="hold" grpId="0" nodeType="clickEffect">
                                  <p:stCondLst>
                                    <p:cond delay="0"/>
                                  </p:stCondLst>
                                  <p:childTnLst>
                                    <p:set>
                                      <p:cBhvr>
                                        <p:cTn id="54" dur="1" fill="hold">
                                          <p:stCondLst>
                                            <p:cond delay="0"/>
                                          </p:stCondLst>
                                        </p:cTn>
                                        <p:tgtEl>
                                          <p:spTgt spid="67"/>
                                        </p:tgtEl>
                                        <p:attrNameLst>
                                          <p:attrName>style.visibility</p:attrName>
                                        </p:attrNameLst>
                                      </p:cBhvr>
                                      <p:to>
                                        <p:strVal val="visible"/>
                                      </p:to>
                                    </p:set>
                                    <p:animEffect transition="in" filter="diamond(in)">
                                      <p:cBhvr>
                                        <p:cTn id="55" dur="2000"/>
                                        <p:tgtEl>
                                          <p:spTgt spid="67"/>
                                        </p:tgtEl>
                                      </p:cBhvr>
                                    </p:animEffect>
                                  </p:childTnLst>
                                </p:cTn>
                              </p:par>
                            </p:childTnLst>
                          </p:cTn>
                        </p:par>
                      </p:childTnLst>
                    </p:cTn>
                  </p:par>
                  <p:par>
                    <p:cTn id="56" fill="hold">
                      <p:stCondLst>
                        <p:cond delay="indefinite"/>
                      </p:stCondLst>
                      <p:childTnLst>
                        <p:par>
                          <p:cTn id="57" fill="hold">
                            <p:stCondLst>
                              <p:cond delay="0"/>
                            </p:stCondLst>
                            <p:childTnLst>
                              <p:par>
                                <p:cTn id="58" presetID="8" presetClass="entr" presetSubtype="16" fill="hold" grpId="0" nodeType="clickEffect">
                                  <p:stCondLst>
                                    <p:cond delay="0"/>
                                  </p:stCondLst>
                                  <p:childTnLst>
                                    <p:set>
                                      <p:cBhvr>
                                        <p:cTn id="59" dur="1" fill="hold">
                                          <p:stCondLst>
                                            <p:cond delay="0"/>
                                          </p:stCondLst>
                                        </p:cTn>
                                        <p:tgtEl>
                                          <p:spTgt spid="68"/>
                                        </p:tgtEl>
                                        <p:attrNameLst>
                                          <p:attrName>style.visibility</p:attrName>
                                        </p:attrNameLst>
                                      </p:cBhvr>
                                      <p:to>
                                        <p:strVal val="visible"/>
                                      </p:to>
                                    </p:set>
                                    <p:animEffect transition="in" filter="diamond(in)">
                                      <p:cBhvr>
                                        <p:cTn id="60" dur="2000"/>
                                        <p:tgtEl>
                                          <p:spTgt spid="68"/>
                                        </p:tgtEl>
                                      </p:cBhvr>
                                    </p:animEffect>
                                  </p:childTnLst>
                                </p:cTn>
                              </p:par>
                            </p:childTnLst>
                          </p:cTn>
                        </p:par>
                      </p:childTnLst>
                    </p:cTn>
                  </p:par>
                  <p:par>
                    <p:cTn id="61" fill="hold">
                      <p:stCondLst>
                        <p:cond delay="indefinite"/>
                      </p:stCondLst>
                      <p:childTnLst>
                        <p:par>
                          <p:cTn id="62" fill="hold">
                            <p:stCondLst>
                              <p:cond delay="0"/>
                            </p:stCondLst>
                            <p:childTnLst>
                              <p:par>
                                <p:cTn id="63" presetID="8" presetClass="entr" presetSubtype="16" fill="hold" grpId="0" nodeType="clickEffect">
                                  <p:stCondLst>
                                    <p:cond delay="0"/>
                                  </p:stCondLst>
                                  <p:childTnLst>
                                    <p:set>
                                      <p:cBhvr>
                                        <p:cTn id="64" dur="1" fill="hold">
                                          <p:stCondLst>
                                            <p:cond delay="0"/>
                                          </p:stCondLst>
                                        </p:cTn>
                                        <p:tgtEl>
                                          <p:spTgt spid="69"/>
                                        </p:tgtEl>
                                        <p:attrNameLst>
                                          <p:attrName>style.visibility</p:attrName>
                                        </p:attrNameLst>
                                      </p:cBhvr>
                                      <p:to>
                                        <p:strVal val="visible"/>
                                      </p:to>
                                    </p:set>
                                    <p:animEffect transition="in" filter="diamond(in)">
                                      <p:cBhvr>
                                        <p:cTn id="65" dur="2000"/>
                                        <p:tgtEl>
                                          <p:spTgt spid="69"/>
                                        </p:tgtEl>
                                      </p:cBhvr>
                                    </p:animEffect>
                                  </p:childTnLst>
                                </p:cTn>
                              </p:par>
                            </p:childTnLst>
                          </p:cTn>
                        </p:par>
                      </p:childTnLst>
                    </p:cTn>
                  </p:par>
                  <p:par>
                    <p:cTn id="66" fill="hold">
                      <p:stCondLst>
                        <p:cond delay="indefinite"/>
                      </p:stCondLst>
                      <p:childTnLst>
                        <p:par>
                          <p:cTn id="67" fill="hold">
                            <p:stCondLst>
                              <p:cond delay="0"/>
                            </p:stCondLst>
                            <p:childTnLst>
                              <p:par>
                                <p:cTn id="68" presetID="8" presetClass="entr" presetSubtype="16" fill="hold" grpId="0" nodeType="clickEffect">
                                  <p:stCondLst>
                                    <p:cond delay="0"/>
                                  </p:stCondLst>
                                  <p:childTnLst>
                                    <p:set>
                                      <p:cBhvr>
                                        <p:cTn id="69" dur="1" fill="hold">
                                          <p:stCondLst>
                                            <p:cond delay="0"/>
                                          </p:stCondLst>
                                        </p:cTn>
                                        <p:tgtEl>
                                          <p:spTgt spid="70"/>
                                        </p:tgtEl>
                                        <p:attrNameLst>
                                          <p:attrName>style.visibility</p:attrName>
                                        </p:attrNameLst>
                                      </p:cBhvr>
                                      <p:to>
                                        <p:strVal val="visible"/>
                                      </p:to>
                                    </p:set>
                                    <p:animEffect transition="in" filter="diamond(in)">
                                      <p:cBhvr>
                                        <p:cTn id="70" dur="2000"/>
                                        <p:tgtEl>
                                          <p:spTgt spid="70"/>
                                        </p:tgtEl>
                                      </p:cBhvr>
                                    </p:animEffect>
                                  </p:childTnLst>
                                </p:cTn>
                              </p:par>
                            </p:childTnLst>
                          </p:cTn>
                        </p:par>
                      </p:childTnLst>
                    </p:cTn>
                  </p:par>
                  <p:par>
                    <p:cTn id="71" fill="hold">
                      <p:stCondLst>
                        <p:cond delay="indefinite"/>
                      </p:stCondLst>
                      <p:childTnLst>
                        <p:par>
                          <p:cTn id="72" fill="hold">
                            <p:stCondLst>
                              <p:cond delay="0"/>
                            </p:stCondLst>
                            <p:childTnLst>
                              <p:par>
                                <p:cTn id="73" presetID="8" presetClass="entr" presetSubtype="16" fill="hold" grpId="0" nodeType="clickEffect">
                                  <p:stCondLst>
                                    <p:cond delay="0"/>
                                  </p:stCondLst>
                                  <p:childTnLst>
                                    <p:set>
                                      <p:cBhvr>
                                        <p:cTn id="74" dur="1" fill="hold">
                                          <p:stCondLst>
                                            <p:cond delay="0"/>
                                          </p:stCondLst>
                                        </p:cTn>
                                        <p:tgtEl>
                                          <p:spTgt spid="71"/>
                                        </p:tgtEl>
                                        <p:attrNameLst>
                                          <p:attrName>style.visibility</p:attrName>
                                        </p:attrNameLst>
                                      </p:cBhvr>
                                      <p:to>
                                        <p:strVal val="visible"/>
                                      </p:to>
                                    </p:set>
                                    <p:animEffect transition="in" filter="diamond(in)">
                                      <p:cBhvr>
                                        <p:cTn id="75" dur="2000"/>
                                        <p:tgtEl>
                                          <p:spTgt spid="71"/>
                                        </p:tgtEl>
                                      </p:cBhvr>
                                    </p:animEffect>
                                  </p:childTnLst>
                                </p:cTn>
                              </p:par>
                            </p:childTnLst>
                          </p:cTn>
                        </p:par>
                      </p:childTnLst>
                    </p:cTn>
                  </p:par>
                  <p:par>
                    <p:cTn id="76" fill="hold">
                      <p:stCondLst>
                        <p:cond delay="indefinite"/>
                      </p:stCondLst>
                      <p:childTnLst>
                        <p:par>
                          <p:cTn id="77" fill="hold">
                            <p:stCondLst>
                              <p:cond delay="0"/>
                            </p:stCondLst>
                            <p:childTnLst>
                              <p:par>
                                <p:cTn id="78" presetID="8" presetClass="entr" presetSubtype="16" fill="hold" grpId="0" nodeType="clickEffect">
                                  <p:stCondLst>
                                    <p:cond delay="0"/>
                                  </p:stCondLst>
                                  <p:childTnLst>
                                    <p:set>
                                      <p:cBhvr>
                                        <p:cTn id="79" dur="1" fill="hold">
                                          <p:stCondLst>
                                            <p:cond delay="0"/>
                                          </p:stCondLst>
                                        </p:cTn>
                                        <p:tgtEl>
                                          <p:spTgt spid="72"/>
                                        </p:tgtEl>
                                        <p:attrNameLst>
                                          <p:attrName>style.visibility</p:attrName>
                                        </p:attrNameLst>
                                      </p:cBhvr>
                                      <p:to>
                                        <p:strVal val="visible"/>
                                      </p:to>
                                    </p:set>
                                    <p:animEffect transition="in" filter="diamond(in)">
                                      <p:cBhvr>
                                        <p:cTn id="80" dur="2000"/>
                                        <p:tgtEl>
                                          <p:spTgt spid="72"/>
                                        </p:tgtEl>
                                      </p:cBhvr>
                                    </p:animEffect>
                                  </p:childTnLst>
                                </p:cTn>
                              </p:par>
                            </p:childTnLst>
                          </p:cTn>
                        </p:par>
                      </p:childTnLst>
                    </p:cTn>
                  </p:par>
                  <p:par>
                    <p:cTn id="81" fill="hold">
                      <p:stCondLst>
                        <p:cond delay="indefinite"/>
                      </p:stCondLst>
                      <p:childTnLst>
                        <p:par>
                          <p:cTn id="82" fill="hold">
                            <p:stCondLst>
                              <p:cond delay="0"/>
                            </p:stCondLst>
                            <p:childTnLst>
                              <p:par>
                                <p:cTn id="83" presetID="8" presetClass="entr" presetSubtype="16" fill="hold" grpId="0" nodeType="clickEffect">
                                  <p:stCondLst>
                                    <p:cond delay="0"/>
                                  </p:stCondLst>
                                  <p:childTnLst>
                                    <p:set>
                                      <p:cBhvr>
                                        <p:cTn id="84" dur="1" fill="hold">
                                          <p:stCondLst>
                                            <p:cond delay="0"/>
                                          </p:stCondLst>
                                        </p:cTn>
                                        <p:tgtEl>
                                          <p:spTgt spid="73"/>
                                        </p:tgtEl>
                                        <p:attrNameLst>
                                          <p:attrName>style.visibility</p:attrName>
                                        </p:attrNameLst>
                                      </p:cBhvr>
                                      <p:to>
                                        <p:strVal val="visible"/>
                                      </p:to>
                                    </p:set>
                                    <p:animEffect transition="in" filter="diamond(in)">
                                      <p:cBhvr>
                                        <p:cTn id="85" dur="2000"/>
                                        <p:tgtEl>
                                          <p:spTgt spid="73"/>
                                        </p:tgtEl>
                                      </p:cBhvr>
                                    </p:animEffect>
                                  </p:childTnLst>
                                </p:cTn>
                              </p:par>
                            </p:childTnLst>
                          </p:cTn>
                        </p:par>
                      </p:childTnLst>
                    </p:cTn>
                  </p:par>
                  <p:par>
                    <p:cTn id="86" fill="hold">
                      <p:stCondLst>
                        <p:cond delay="indefinite"/>
                      </p:stCondLst>
                      <p:childTnLst>
                        <p:par>
                          <p:cTn id="87" fill="hold">
                            <p:stCondLst>
                              <p:cond delay="0"/>
                            </p:stCondLst>
                            <p:childTnLst>
                              <p:par>
                                <p:cTn id="88" presetID="8" presetClass="entr" presetSubtype="16" fill="hold" grpId="0" nodeType="clickEffect">
                                  <p:stCondLst>
                                    <p:cond delay="0"/>
                                  </p:stCondLst>
                                  <p:childTnLst>
                                    <p:set>
                                      <p:cBhvr>
                                        <p:cTn id="89" dur="1" fill="hold">
                                          <p:stCondLst>
                                            <p:cond delay="0"/>
                                          </p:stCondLst>
                                        </p:cTn>
                                        <p:tgtEl>
                                          <p:spTgt spid="61"/>
                                        </p:tgtEl>
                                        <p:attrNameLst>
                                          <p:attrName>style.visibility</p:attrName>
                                        </p:attrNameLst>
                                      </p:cBhvr>
                                      <p:to>
                                        <p:strVal val="visible"/>
                                      </p:to>
                                    </p:set>
                                    <p:animEffect transition="in" filter="diamond(in)">
                                      <p:cBhvr>
                                        <p:cTn id="90" dur="2000"/>
                                        <p:tgtEl>
                                          <p:spTgt spid="61"/>
                                        </p:tgtEl>
                                      </p:cBhvr>
                                    </p:animEffect>
                                  </p:childTnLst>
                                </p:cTn>
                              </p:par>
                            </p:childTnLst>
                          </p:cTn>
                        </p:par>
                      </p:childTnLst>
                    </p:cTn>
                  </p:par>
                  <p:par>
                    <p:cTn id="91" fill="hold">
                      <p:stCondLst>
                        <p:cond delay="indefinite"/>
                      </p:stCondLst>
                      <p:childTnLst>
                        <p:par>
                          <p:cTn id="92" fill="hold">
                            <p:stCondLst>
                              <p:cond delay="0"/>
                            </p:stCondLst>
                            <p:childTnLst>
                              <p:par>
                                <p:cTn id="93" presetID="34" presetClass="entr" presetSubtype="0" fill="hold" grpId="0" nodeType="clickEffect">
                                  <p:stCondLst>
                                    <p:cond delay="0"/>
                                  </p:stCondLst>
                                  <p:childTnLst>
                                    <p:set>
                                      <p:cBhvr>
                                        <p:cTn id="94" dur="1" fill="hold">
                                          <p:stCondLst>
                                            <p:cond delay="0"/>
                                          </p:stCondLst>
                                        </p:cTn>
                                        <p:tgtEl>
                                          <p:spTgt spid="74"/>
                                        </p:tgtEl>
                                        <p:attrNameLst>
                                          <p:attrName>style.visibility</p:attrName>
                                        </p:attrNameLst>
                                      </p:cBhvr>
                                      <p:to>
                                        <p:strVal val="visible"/>
                                      </p:to>
                                    </p:set>
                                    <p:anim from="(-#ppt_w/2)" to="(#ppt_x)" calcmode="lin" valueType="num">
                                      <p:cBhvr>
                                        <p:cTn id="95" dur="600" fill="hold">
                                          <p:stCondLst>
                                            <p:cond delay="0"/>
                                          </p:stCondLst>
                                        </p:cTn>
                                        <p:tgtEl>
                                          <p:spTgt spid="74"/>
                                        </p:tgtEl>
                                        <p:attrNameLst>
                                          <p:attrName>ppt_x</p:attrName>
                                        </p:attrNameLst>
                                      </p:cBhvr>
                                    </p:anim>
                                    <p:anim from="0" to="-1.0" calcmode="lin" valueType="num">
                                      <p:cBhvr>
                                        <p:cTn id="96" dur="200" decel="50000" autoRev="1" fill="hold">
                                          <p:stCondLst>
                                            <p:cond delay="600"/>
                                          </p:stCondLst>
                                        </p:cTn>
                                        <p:tgtEl>
                                          <p:spTgt spid="74"/>
                                        </p:tgtEl>
                                        <p:attrNameLst>
                                          <p:attrName>xshear</p:attrName>
                                        </p:attrNameLst>
                                      </p:cBhvr>
                                    </p:anim>
                                    <p:animScale>
                                      <p:cBhvr>
                                        <p:cTn id="97" dur="200" decel="100000" autoRev="1" fill="hold">
                                          <p:stCondLst>
                                            <p:cond delay="600"/>
                                          </p:stCondLst>
                                        </p:cTn>
                                        <p:tgtEl>
                                          <p:spTgt spid="74"/>
                                        </p:tgtEl>
                                      </p:cBhvr>
                                      <p:from x="100000" y="100000"/>
                                      <p:to x="80000" y="100000"/>
                                    </p:animScale>
                                    <p:anim by="(#ppt_h/3+#ppt_w*0.1)" calcmode="lin" valueType="num">
                                      <p:cBhvr additive="sum">
                                        <p:cTn id="98" dur="200" decel="100000" autoRev="1" fill="hold">
                                          <p:stCondLst>
                                            <p:cond delay="600"/>
                                          </p:stCondLst>
                                        </p:cTn>
                                        <p:tgtEl>
                                          <p:spTgt spid="74"/>
                                        </p:tgtEl>
                                        <p:attrNameLst>
                                          <p:attrName>ppt_x</p:attrName>
                                        </p:attrNameLst>
                                      </p:cBhvr>
                                    </p:anim>
                                  </p:childTnLst>
                                </p:cTn>
                              </p:par>
                            </p:childTnLst>
                          </p:cTn>
                        </p:par>
                      </p:childTnLst>
                    </p:cTn>
                  </p:par>
                  <p:par>
                    <p:cTn id="99" fill="hold">
                      <p:stCondLst>
                        <p:cond delay="indefinite"/>
                      </p:stCondLst>
                      <p:childTnLst>
                        <p:par>
                          <p:cTn id="100" fill="hold">
                            <p:stCondLst>
                              <p:cond delay="0"/>
                            </p:stCondLst>
                            <p:childTnLst>
                              <p:par>
                                <p:cTn id="101" presetID="34" presetClass="entr" presetSubtype="0" fill="hold" grpId="0" nodeType="clickEffect">
                                  <p:stCondLst>
                                    <p:cond delay="0"/>
                                  </p:stCondLst>
                                  <p:childTnLst>
                                    <p:set>
                                      <p:cBhvr>
                                        <p:cTn id="102" dur="1" fill="hold">
                                          <p:stCondLst>
                                            <p:cond delay="0"/>
                                          </p:stCondLst>
                                        </p:cTn>
                                        <p:tgtEl>
                                          <p:spTgt spid="75"/>
                                        </p:tgtEl>
                                        <p:attrNameLst>
                                          <p:attrName>style.visibility</p:attrName>
                                        </p:attrNameLst>
                                      </p:cBhvr>
                                      <p:to>
                                        <p:strVal val="visible"/>
                                      </p:to>
                                    </p:set>
                                    <p:anim from="(-#ppt_w/2)" to="(#ppt_x)" calcmode="lin" valueType="num">
                                      <p:cBhvr>
                                        <p:cTn id="103" dur="600" fill="hold">
                                          <p:stCondLst>
                                            <p:cond delay="0"/>
                                          </p:stCondLst>
                                        </p:cTn>
                                        <p:tgtEl>
                                          <p:spTgt spid="75"/>
                                        </p:tgtEl>
                                        <p:attrNameLst>
                                          <p:attrName>ppt_x</p:attrName>
                                        </p:attrNameLst>
                                      </p:cBhvr>
                                    </p:anim>
                                    <p:anim from="0" to="-1.0" calcmode="lin" valueType="num">
                                      <p:cBhvr>
                                        <p:cTn id="104" dur="200" decel="50000" autoRev="1" fill="hold">
                                          <p:stCondLst>
                                            <p:cond delay="600"/>
                                          </p:stCondLst>
                                        </p:cTn>
                                        <p:tgtEl>
                                          <p:spTgt spid="75"/>
                                        </p:tgtEl>
                                        <p:attrNameLst>
                                          <p:attrName>xshear</p:attrName>
                                        </p:attrNameLst>
                                      </p:cBhvr>
                                    </p:anim>
                                    <p:animScale>
                                      <p:cBhvr>
                                        <p:cTn id="105" dur="200" decel="100000" autoRev="1" fill="hold">
                                          <p:stCondLst>
                                            <p:cond delay="600"/>
                                          </p:stCondLst>
                                        </p:cTn>
                                        <p:tgtEl>
                                          <p:spTgt spid="75"/>
                                        </p:tgtEl>
                                      </p:cBhvr>
                                      <p:from x="100000" y="100000"/>
                                      <p:to x="80000" y="100000"/>
                                    </p:animScale>
                                    <p:anim by="(#ppt_h/3+#ppt_w*0.1)" calcmode="lin" valueType="num">
                                      <p:cBhvr additive="sum">
                                        <p:cTn id="106" dur="200" decel="100000" autoRev="1" fill="hold">
                                          <p:stCondLst>
                                            <p:cond delay="600"/>
                                          </p:stCondLst>
                                        </p:cTn>
                                        <p:tgtEl>
                                          <p:spTgt spid="75"/>
                                        </p:tgtEl>
                                        <p:attrNameLst>
                                          <p:attrName>ppt_x</p:attrName>
                                        </p:attrNameLst>
                                      </p:cBhvr>
                                    </p:anim>
                                  </p:childTnLst>
                                </p:cTn>
                              </p:par>
                            </p:childTnLst>
                          </p:cTn>
                        </p:par>
                      </p:childTnLst>
                    </p:cTn>
                  </p:par>
                  <p:par>
                    <p:cTn id="107" fill="hold">
                      <p:stCondLst>
                        <p:cond delay="indefinite"/>
                      </p:stCondLst>
                      <p:childTnLst>
                        <p:par>
                          <p:cTn id="108" fill="hold">
                            <p:stCondLst>
                              <p:cond delay="0"/>
                            </p:stCondLst>
                            <p:childTnLst>
                              <p:par>
                                <p:cTn id="109" presetID="34" presetClass="entr" presetSubtype="0" fill="hold" grpId="0" nodeType="clickEffect">
                                  <p:stCondLst>
                                    <p:cond delay="0"/>
                                  </p:stCondLst>
                                  <p:childTnLst>
                                    <p:set>
                                      <p:cBhvr>
                                        <p:cTn id="110" dur="1" fill="hold">
                                          <p:stCondLst>
                                            <p:cond delay="0"/>
                                          </p:stCondLst>
                                        </p:cTn>
                                        <p:tgtEl>
                                          <p:spTgt spid="76"/>
                                        </p:tgtEl>
                                        <p:attrNameLst>
                                          <p:attrName>style.visibility</p:attrName>
                                        </p:attrNameLst>
                                      </p:cBhvr>
                                      <p:to>
                                        <p:strVal val="visible"/>
                                      </p:to>
                                    </p:set>
                                    <p:anim from="(-#ppt_w/2)" to="(#ppt_x)" calcmode="lin" valueType="num">
                                      <p:cBhvr>
                                        <p:cTn id="111" dur="600" fill="hold">
                                          <p:stCondLst>
                                            <p:cond delay="0"/>
                                          </p:stCondLst>
                                        </p:cTn>
                                        <p:tgtEl>
                                          <p:spTgt spid="76"/>
                                        </p:tgtEl>
                                        <p:attrNameLst>
                                          <p:attrName>ppt_x</p:attrName>
                                        </p:attrNameLst>
                                      </p:cBhvr>
                                    </p:anim>
                                    <p:anim from="0" to="-1.0" calcmode="lin" valueType="num">
                                      <p:cBhvr>
                                        <p:cTn id="112" dur="200" decel="50000" autoRev="1" fill="hold">
                                          <p:stCondLst>
                                            <p:cond delay="600"/>
                                          </p:stCondLst>
                                        </p:cTn>
                                        <p:tgtEl>
                                          <p:spTgt spid="76"/>
                                        </p:tgtEl>
                                        <p:attrNameLst>
                                          <p:attrName>xshear</p:attrName>
                                        </p:attrNameLst>
                                      </p:cBhvr>
                                    </p:anim>
                                    <p:animScale>
                                      <p:cBhvr>
                                        <p:cTn id="113" dur="200" decel="100000" autoRev="1" fill="hold">
                                          <p:stCondLst>
                                            <p:cond delay="600"/>
                                          </p:stCondLst>
                                        </p:cTn>
                                        <p:tgtEl>
                                          <p:spTgt spid="76"/>
                                        </p:tgtEl>
                                      </p:cBhvr>
                                      <p:from x="100000" y="100000"/>
                                      <p:to x="80000" y="100000"/>
                                    </p:animScale>
                                    <p:anim by="(#ppt_h/3+#ppt_w*0.1)" calcmode="lin" valueType="num">
                                      <p:cBhvr additive="sum">
                                        <p:cTn id="114" dur="200" decel="100000" autoRev="1" fill="hold">
                                          <p:stCondLst>
                                            <p:cond delay="600"/>
                                          </p:stCondLst>
                                        </p:cTn>
                                        <p:tgtEl>
                                          <p:spTgt spid="76"/>
                                        </p:tgtEl>
                                        <p:attrNameLst>
                                          <p:attrName>ppt_x</p:attrName>
                                        </p:attrNameLst>
                                      </p:cBhvr>
                                    </p:anim>
                                  </p:childTnLst>
                                </p:cTn>
                              </p:par>
                            </p:childTnLst>
                          </p:cTn>
                        </p:par>
                      </p:childTnLst>
                    </p:cTn>
                  </p:par>
                  <p:par>
                    <p:cTn id="115" fill="hold">
                      <p:stCondLst>
                        <p:cond delay="indefinite"/>
                      </p:stCondLst>
                      <p:childTnLst>
                        <p:par>
                          <p:cTn id="116" fill="hold">
                            <p:stCondLst>
                              <p:cond delay="0"/>
                            </p:stCondLst>
                            <p:childTnLst>
                              <p:par>
                                <p:cTn id="117" presetID="34" presetClass="entr" presetSubtype="0" fill="hold" grpId="0" nodeType="clickEffect">
                                  <p:stCondLst>
                                    <p:cond delay="0"/>
                                  </p:stCondLst>
                                  <p:childTnLst>
                                    <p:set>
                                      <p:cBhvr>
                                        <p:cTn id="118" dur="1" fill="hold">
                                          <p:stCondLst>
                                            <p:cond delay="0"/>
                                          </p:stCondLst>
                                        </p:cTn>
                                        <p:tgtEl>
                                          <p:spTgt spid="77"/>
                                        </p:tgtEl>
                                        <p:attrNameLst>
                                          <p:attrName>style.visibility</p:attrName>
                                        </p:attrNameLst>
                                      </p:cBhvr>
                                      <p:to>
                                        <p:strVal val="visible"/>
                                      </p:to>
                                    </p:set>
                                    <p:anim from="(-#ppt_w/2)" to="(#ppt_x)" calcmode="lin" valueType="num">
                                      <p:cBhvr>
                                        <p:cTn id="119" dur="600" fill="hold">
                                          <p:stCondLst>
                                            <p:cond delay="0"/>
                                          </p:stCondLst>
                                        </p:cTn>
                                        <p:tgtEl>
                                          <p:spTgt spid="77"/>
                                        </p:tgtEl>
                                        <p:attrNameLst>
                                          <p:attrName>ppt_x</p:attrName>
                                        </p:attrNameLst>
                                      </p:cBhvr>
                                    </p:anim>
                                    <p:anim from="0" to="-1.0" calcmode="lin" valueType="num">
                                      <p:cBhvr>
                                        <p:cTn id="120" dur="200" decel="50000" autoRev="1" fill="hold">
                                          <p:stCondLst>
                                            <p:cond delay="600"/>
                                          </p:stCondLst>
                                        </p:cTn>
                                        <p:tgtEl>
                                          <p:spTgt spid="77"/>
                                        </p:tgtEl>
                                        <p:attrNameLst>
                                          <p:attrName>xshear</p:attrName>
                                        </p:attrNameLst>
                                      </p:cBhvr>
                                    </p:anim>
                                    <p:animScale>
                                      <p:cBhvr>
                                        <p:cTn id="121" dur="200" decel="100000" autoRev="1" fill="hold">
                                          <p:stCondLst>
                                            <p:cond delay="600"/>
                                          </p:stCondLst>
                                        </p:cTn>
                                        <p:tgtEl>
                                          <p:spTgt spid="77"/>
                                        </p:tgtEl>
                                      </p:cBhvr>
                                      <p:from x="100000" y="100000"/>
                                      <p:to x="80000" y="100000"/>
                                    </p:animScale>
                                    <p:anim by="(#ppt_h/3+#ppt_w*0.1)" calcmode="lin" valueType="num">
                                      <p:cBhvr additive="sum">
                                        <p:cTn id="122" dur="200" decel="100000" autoRev="1" fill="hold">
                                          <p:stCondLst>
                                            <p:cond delay="600"/>
                                          </p:stCondLst>
                                        </p:cTn>
                                        <p:tgtEl>
                                          <p:spTgt spid="77"/>
                                        </p:tgtEl>
                                        <p:attrNameLst>
                                          <p:attrName>ppt_x</p:attrName>
                                        </p:attrNameLst>
                                      </p:cBhvr>
                                    </p:anim>
                                  </p:childTnLst>
                                </p:cTn>
                              </p:par>
                            </p:childTnLst>
                          </p:cTn>
                        </p:par>
                      </p:childTnLst>
                    </p:cTn>
                  </p:par>
                  <p:par>
                    <p:cTn id="123" fill="hold">
                      <p:stCondLst>
                        <p:cond delay="indefinite"/>
                      </p:stCondLst>
                      <p:childTnLst>
                        <p:par>
                          <p:cTn id="124" fill="hold">
                            <p:stCondLst>
                              <p:cond delay="0"/>
                            </p:stCondLst>
                            <p:childTnLst>
                              <p:par>
                                <p:cTn id="125" presetID="34" presetClass="entr" presetSubtype="0" fill="hold" grpId="0" nodeType="clickEffect">
                                  <p:stCondLst>
                                    <p:cond delay="0"/>
                                  </p:stCondLst>
                                  <p:childTnLst>
                                    <p:set>
                                      <p:cBhvr>
                                        <p:cTn id="126" dur="1" fill="hold">
                                          <p:stCondLst>
                                            <p:cond delay="0"/>
                                          </p:stCondLst>
                                        </p:cTn>
                                        <p:tgtEl>
                                          <p:spTgt spid="78"/>
                                        </p:tgtEl>
                                        <p:attrNameLst>
                                          <p:attrName>style.visibility</p:attrName>
                                        </p:attrNameLst>
                                      </p:cBhvr>
                                      <p:to>
                                        <p:strVal val="visible"/>
                                      </p:to>
                                    </p:set>
                                    <p:anim from="(-#ppt_w/2)" to="(#ppt_x)" calcmode="lin" valueType="num">
                                      <p:cBhvr>
                                        <p:cTn id="127" dur="600" fill="hold">
                                          <p:stCondLst>
                                            <p:cond delay="0"/>
                                          </p:stCondLst>
                                        </p:cTn>
                                        <p:tgtEl>
                                          <p:spTgt spid="78"/>
                                        </p:tgtEl>
                                        <p:attrNameLst>
                                          <p:attrName>ppt_x</p:attrName>
                                        </p:attrNameLst>
                                      </p:cBhvr>
                                    </p:anim>
                                    <p:anim from="0" to="-1.0" calcmode="lin" valueType="num">
                                      <p:cBhvr>
                                        <p:cTn id="128" dur="200" decel="50000" autoRev="1" fill="hold">
                                          <p:stCondLst>
                                            <p:cond delay="600"/>
                                          </p:stCondLst>
                                        </p:cTn>
                                        <p:tgtEl>
                                          <p:spTgt spid="78"/>
                                        </p:tgtEl>
                                        <p:attrNameLst>
                                          <p:attrName>xshear</p:attrName>
                                        </p:attrNameLst>
                                      </p:cBhvr>
                                    </p:anim>
                                    <p:animScale>
                                      <p:cBhvr>
                                        <p:cTn id="129" dur="200" decel="100000" autoRev="1" fill="hold">
                                          <p:stCondLst>
                                            <p:cond delay="600"/>
                                          </p:stCondLst>
                                        </p:cTn>
                                        <p:tgtEl>
                                          <p:spTgt spid="78"/>
                                        </p:tgtEl>
                                      </p:cBhvr>
                                      <p:from x="100000" y="100000"/>
                                      <p:to x="80000" y="100000"/>
                                    </p:animScale>
                                    <p:anim by="(#ppt_h/3+#ppt_w*0.1)" calcmode="lin" valueType="num">
                                      <p:cBhvr additive="sum">
                                        <p:cTn id="130" dur="200" decel="100000" autoRev="1" fill="hold">
                                          <p:stCondLst>
                                            <p:cond delay="600"/>
                                          </p:stCondLst>
                                        </p:cTn>
                                        <p:tgtEl>
                                          <p:spTgt spid="78"/>
                                        </p:tgtEl>
                                        <p:attrNameLst>
                                          <p:attrName>ppt_x</p:attrName>
                                        </p:attrNameLst>
                                      </p:cBhvr>
                                    </p:anim>
                                  </p:childTnLst>
                                </p:cTn>
                              </p:par>
                            </p:childTnLst>
                          </p:cTn>
                        </p:par>
                      </p:childTnLst>
                    </p:cTn>
                  </p:par>
                  <p:par>
                    <p:cTn id="131" fill="hold">
                      <p:stCondLst>
                        <p:cond delay="indefinite"/>
                      </p:stCondLst>
                      <p:childTnLst>
                        <p:par>
                          <p:cTn id="132" fill="hold">
                            <p:stCondLst>
                              <p:cond delay="0"/>
                            </p:stCondLst>
                            <p:childTnLst>
                              <p:par>
                                <p:cTn id="133" presetID="34" presetClass="entr" presetSubtype="0" fill="hold" grpId="0" nodeType="clickEffect">
                                  <p:stCondLst>
                                    <p:cond delay="0"/>
                                  </p:stCondLst>
                                  <p:childTnLst>
                                    <p:set>
                                      <p:cBhvr>
                                        <p:cTn id="134" dur="1" fill="hold">
                                          <p:stCondLst>
                                            <p:cond delay="0"/>
                                          </p:stCondLst>
                                        </p:cTn>
                                        <p:tgtEl>
                                          <p:spTgt spid="79"/>
                                        </p:tgtEl>
                                        <p:attrNameLst>
                                          <p:attrName>style.visibility</p:attrName>
                                        </p:attrNameLst>
                                      </p:cBhvr>
                                      <p:to>
                                        <p:strVal val="visible"/>
                                      </p:to>
                                    </p:set>
                                    <p:anim from="(-#ppt_w/2)" to="(#ppt_x)" calcmode="lin" valueType="num">
                                      <p:cBhvr>
                                        <p:cTn id="135" dur="600" fill="hold">
                                          <p:stCondLst>
                                            <p:cond delay="0"/>
                                          </p:stCondLst>
                                        </p:cTn>
                                        <p:tgtEl>
                                          <p:spTgt spid="79"/>
                                        </p:tgtEl>
                                        <p:attrNameLst>
                                          <p:attrName>ppt_x</p:attrName>
                                        </p:attrNameLst>
                                      </p:cBhvr>
                                    </p:anim>
                                    <p:anim from="0" to="-1.0" calcmode="lin" valueType="num">
                                      <p:cBhvr>
                                        <p:cTn id="136" dur="200" decel="50000" autoRev="1" fill="hold">
                                          <p:stCondLst>
                                            <p:cond delay="600"/>
                                          </p:stCondLst>
                                        </p:cTn>
                                        <p:tgtEl>
                                          <p:spTgt spid="79"/>
                                        </p:tgtEl>
                                        <p:attrNameLst>
                                          <p:attrName>xshear</p:attrName>
                                        </p:attrNameLst>
                                      </p:cBhvr>
                                    </p:anim>
                                    <p:animScale>
                                      <p:cBhvr>
                                        <p:cTn id="137" dur="200" decel="100000" autoRev="1" fill="hold">
                                          <p:stCondLst>
                                            <p:cond delay="600"/>
                                          </p:stCondLst>
                                        </p:cTn>
                                        <p:tgtEl>
                                          <p:spTgt spid="79"/>
                                        </p:tgtEl>
                                      </p:cBhvr>
                                      <p:from x="100000" y="100000"/>
                                      <p:to x="80000" y="100000"/>
                                    </p:animScale>
                                    <p:anim by="(#ppt_h/3+#ppt_w*0.1)" calcmode="lin" valueType="num">
                                      <p:cBhvr additive="sum">
                                        <p:cTn id="138" dur="200" decel="100000" autoRev="1" fill="hold">
                                          <p:stCondLst>
                                            <p:cond delay="600"/>
                                          </p:stCondLst>
                                        </p:cTn>
                                        <p:tgtEl>
                                          <p:spTgt spid="79"/>
                                        </p:tgtEl>
                                        <p:attrNameLst>
                                          <p:attrName>ppt_x</p:attrName>
                                        </p:attrNameLst>
                                      </p:cBhvr>
                                    </p:anim>
                                  </p:childTnLst>
                                </p:cTn>
                              </p:par>
                            </p:childTnLst>
                          </p:cTn>
                        </p:par>
                      </p:childTnLst>
                    </p:cTn>
                  </p:par>
                  <p:par>
                    <p:cTn id="139" fill="hold">
                      <p:stCondLst>
                        <p:cond delay="indefinite"/>
                      </p:stCondLst>
                      <p:childTnLst>
                        <p:par>
                          <p:cTn id="140" fill="hold">
                            <p:stCondLst>
                              <p:cond delay="0"/>
                            </p:stCondLst>
                            <p:childTnLst>
                              <p:par>
                                <p:cTn id="141" presetID="34" presetClass="entr" presetSubtype="0" fill="hold" grpId="0" nodeType="clickEffect">
                                  <p:stCondLst>
                                    <p:cond delay="0"/>
                                  </p:stCondLst>
                                  <p:childTnLst>
                                    <p:set>
                                      <p:cBhvr>
                                        <p:cTn id="142" dur="1" fill="hold">
                                          <p:stCondLst>
                                            <p:cond delay="0"/>
                                          </p:stCondLst>
                                        </p:cTn>
                                        <p:tgtEl>
                                          <p:spTgt spid="85"/>
                                        </p:tgtEl>
                                        <p:attrNameLst>
                                          <p:attrName>style.visibility</p:attrName>
                                        </p:attrNameLst>
                                      </p:cBhvr>
                                      <p:to>
                                        <p:strVal val="visible"/>
                                      </p:to>
                                    </p:set>
                                    <p:anim from="(-#ppt_w/2)" to="(#ppt_x)" calcmode="lin" valueType="num">
                                      <p:cBhvr>
                                        <p:cTn id="143" dur="600" fill="hold">
                                          <p:stCondLst>
                                            <p:cond delay="0"/>
                                          </p:stCondLst>
                                        </p:cTn>
                                        <p:tgtEl>
                                          <p:spTgt spid="85"/>
                                        </p:tgtEl>
                                        <p:attrNameLst>
                                          <p:attrName>ppt_x</p:attrName>
                                        </p:attrNameLst>
                                      </p:cBhvr>
                                    </p:anim>
                                    <p:anim from="0" to="-1.0" calcmode="lin" valueType="num">
                                      <p:cBhvr>
                                        <p:cTn id="144" dur="200" decel="50000" autoRev="1" fill="hold">
                                          <p:stCondLst>
                                            <p:cond delay="600"/>
                                          </p:stCondLst>
                                        </p:cTn>
                                        <p:tgtEl>
                                          <p:spTgt spid="85"/>
                                        </p:tgtEl>
                                        <p:attrNameLst>
                                          <p:attrName>xshear</p:attrName>
                                        </p:attrNameLst>
                                      </p:cBhvr>
                                    </p:anim>
                                    <p:animScale>
                                      <p:cBhvr>
                                        <p:cTn id="145" dur="200" decel="100000" autoRev="1" fill="hold">
                                          <p:stCondLst>
                                            <p:cond delay="600"/>
                                          </p:stCondLst>
                                        </p:cTn>
                                        <p:tgtEl>
                                          <p:spTgt spid="85"/>
                                        </p:tgtEl>
                                      </p:cBhvr>
                                      <p:from x="100000" y="100000"/>
                                      <p:to x="80000" y="100000"/>
                                    </p:animScale>
                                    <p:anim by="(#ppt_h/3+#ppt_w*0.1)" calcmode="lin" valueType="num">
                                      <p:cBhvr additive="sum">
                                        <p:cTn id="146" dur="200" decel="100000" autoRev="1" fill="hold">
                                          <p:stCondLst>
                                            <p:cond delay="600"/>
                                          </p:stCondLst>
                                        </p:cTn>
                                        <p:tgtEl>
                                          <p:spTgt spid="85"/>
                                        </p:tgtEl>
                                        <p:attrNameLst>
                                          <p:attrName>ppt_x</p:attrName>
                                        </p:attrNameLst>
                                      </p:cBhvr>
                                    </p:anim>
                                  </p:childTnLst>
                                </p:cTn>
                              </p:par>
                            </p:childTnLst>
                          </p:cTn>
                        </p:par>
                      </p:childTnLst>
                    </p:cTn>
                  </p:par>
                  <p:par>
                    <p:cTn id="147" fill="hold">
                      <p:stCondLst>
                        <p:cond delay="indefinite"/>
                      </p:stCondLst>
                      <p:childTnLst>
                        <p:par>
                          <p:cTn id="148" fill="hold">
                            <p:stCondLst>
                              <p:cond delay="0"/>
                            </p:stCondLst>
                            <p:childTnLst>
                              <p:par>
                                <p:cTn id="149" presetID="34" presetClass="entr" presetSubtype="0" fill="hold" grpId="0" nodeType="clickEffect">
                                  <p:stCondLst>
                                    <p:cond delay="0"/>
                                  </p:stCondLst>
                                  <p:childTnLst>
                                    <p:set>
                                      <p:cBhvr>
                                        <p:cTn id="150" dur="1" fill="hold">
                                          <p:stCondLst>
                                            <p:cond delay="0"/>
                                          </p:stCondLst>
                                        </p:cTn>
                                        <p:tgtEl>
                                          <p:spTgt spid="86"/>
                                        </p:tgtEl>
                                        <p:attrNameLst>
                                          <p:attrName>style.visibility</p:attrName>
                                        </p:attrNameLst>
                                      </p:cBhvr>
                                      <p:to>
                                        <p:strVal val="visible"/>
                                      </p:to>
                                    </p:set>
                                    <p:anim from="(-#ppt_w/2)" to="(#ppt_x)" calcmode="lin" valueType="num">
                                      <p:cBhvr>
                                        <p:cTn id="151" dur="600" fill="hold">
                                          <p:stCondLst>
                                            <p:cond delay="0"/>
                                          </p:stCondLst>
                                        </p:cTn>
                                        <p:tgtEl>
                                          <p:spTgt spid="86"/>
                                        </p:tgtEl>
                                        <p:attrNameLst>
                                          <p:attrName>ppt_x</p:attrName>
                                        </p:attrNameLst>
                                      </p:cBhvr>
                                    </p:anim>
                                    <p:anim from="0" to="-1.0" calcmode="lin" valueType="num">
                                      <p:cBhvr>
                                        <p:cTn id="152" dur="200" decel="50000" autoRev="1" fill="hold">
                                          <p:stCondLst>
                                            <p:cond delay="600"/>
                                          </p:stCondLst>
                                        </p:cTn>
                                        <p:tgtEl>
                                          <p:spTgt spid="86"/>
                                        </p:tgtEl>
                                        <p:attrNameLst>
                                          <p:attrName>xshear</p:attrName>
                                        </p:attrNameLst>
                                      </p:cBhvr>
                                    </p:anim>
                                    <p:animScale>
                                      <p:cBhvr>
                                        <p:cTn id="153" dur="200" decel="100000" autoRev="1" fill="hold">
                                          <p:stCondLst>
                                            <p:cond delay="600"/>
                                          </p:stCondLst>
                                        </p:cTn>
                                        <p:tgtEl>
                                          <p:spTgt spid="86"/>
                                        </p:tgtEl>
                                      </p:cBhvr>
                                      <p:from x="100000" y="100000"/>
                                      <p:to x="80000" y="100000"/>
                                    </p:animScale>
                                    <p:anim by="(#ppt_h/3+#ppt_w*0.1)" calcmode="lin" valueType="num">
                                      <p:cBhvr additive="sum">
                                        <p:cTn id="154" dur="200" decel="100000" autoRev="1" fill="hold">
                                          <p:stCondLst>
                                            <p:cond delay="600"/>
                                          </p:stCondLst>
                                        </p:cTn>
                                        <p:tgtEl>
                                          <p:spTgt spid="86"/>
                                        </p:tgtEl>
                                        <p:attrNameLst>
                                          <p:attrName>ppt_x</p:attrName>
                                        </p:attrNameLst>
                                      </p:cBhvr>
                                    </p:anim>
                                  </p:childTnLst>
                                </p:cTn>
                              </p:par>
                            </p:childTnLst>
                          </p:cTn>
                        </p:par>
                      </p:childTnLst>
                    </p:cTn>
                  </p:par>
                  <p:par>
                    <p:cTn id="155" fill="hold">
                      <p:stCondLst>
                        <p:cond delay="indefinite"/>
                      </p:stCondLst>
                      <p:childTnLst>
                        <p:par>
                          <p:cTn id="156" fill="hold">
                            <p:stCondLst>
                              <p:cond delay="0"/>
                            </p:stCondLst>
                            <p:childTnLst>
                              <p:par>
                                <p:cTn id="157" presetID="18" presetClass="entr" presetSubtype="12" fill="hold" nodeType="clickEffect">
                                  <p:stCondLst>
                                    <p:cond delay="0"/>
                                  </p:stCondLst>
                                  <p:childTnLst>
                                    <p:set>
                                      <p:cBhvr>
                                        <p:cTn id="158" dur="1" fill="hold">
                                          <p:stCondLst>
                                            <p:cond delay="0"/>
                                          </p:stCondLst>
                                        </p:cTn>
                                        <p:tgtEl>
                                          <p:spTgt spid="82"/>
                                        </p:tgtEl>
                                        <p:attrNameLst>
                                          <p:attrName>style.visibility</p:attrName>
                                        </p:attrNameLst>
                                      </p:cBhvr>
                                      <p:to>
                                        <p:strVal val="visible"/>
                                      </p:to>
                                    </p:set>
                                    <p:animEffect transition="in" filter="strips(downLeft)">
                                      <p:cBhvr>
                                        <p:cTn id="159" dur="500"/>
                                        <p:tgtEl>
                                          <p:spTgt spid="82"/>
                                        </p:tgtEl>
                                      </p:cBhvr>
                                    </p:animEffect>
                                  </p:childTnLst>
                                </p:cTn>
                              </p:par>
                            </p:childTnLst>
                          </p:cTn>
                        </p:par>
                      </p:childTnLst>
                    </p:cTn>
                  </p:par>
                  <p:par>
                    <p:cTn id="160" fill="hold">
                      <p:stCondLst>
                        <p:cond delay="indefinite"/>
                      </p:stCondLst>
                      <p:childTnLst>
                        <p:par>
                          <p:cTn id="161" fill="hold">
                            <p:stCondLst>
                              <p:cond delay="0"/>
                            </p:stCondLst>
                            <p:childTnLst>
                              <p:par>
                                <p:cTn id="162" presetID="18" presetClass="entr" presetSubtype="12" fill="hold" nodeType="clickEffect">
                                  <p:stCondLst>
                                    <p:cond delay="0"/>
                                  </p:stCondLst>
                                  <p:childTnLst>
                                    <p:set>
                                      <p:cBhvr>
                                        <p:cTn id="163" dur="1" fill="hold">
                                          <p:stCondLst>
                                            <p:cond delay="0"/>
                                          </p:stCondLst>
                                        </p:cTn>
                                        <p:tgtEl>
                                          <p:spTgt spid="88"/>
                                        </p:tgtEl>
                                        <p:attrNameLst>
                                          <p:attrName>style.visibility</p:attrName>
                                        </p:attrNameLst>
                                      </p:cBhvr>
                                      <p:to>
                                        <p:strVal val="visible"/>
                                      </p:to>
                                    </p:set>
                                    <p:animEffect transition="in" filter="strips(downLeft)">
                                      <p:cBhvr>
                                        <p:cTn id="164" dur="500"/>
                                        <p:tgtEl>
                                          <p:spTgt spid="88"/>
                                        </p:tgtEl>
                                      </p:cBhvr>
                                    </p:animEffect>
                                  </p:childTnLst>
                                </p:cTn>
                              </p:par>
                            </p:childTnLst>
                          </p:cTn>
                        </p:par>
                      </p:childTnLst>
                    </p:cTn>
                  </p:par>
                  <p:par>
                    <p:cTn id="165" fill="hold">
                      <p:stCondLst>
                        <p:cond delay="indefinite"/>
                      </p:stCondLst>
                      <p:childTnLst>
                        <p:par>
                          <p:cTn id="166" fill="hold">
                            <p:stCondLst>
                              <p:cond delay="0"/>
                            </p:stCondLst>
                            <p:childTnLst>
                              <p:par>
                                <p:cTn id="167" presetID="18" presetClass="entr" presetSubtype="12" fill="hold" nodeType="clickEffect">
                                  <p:stCondLst>
                                    <p:cond delay="0"/>
                                  </p:stCondLst>
                                  <p:childTnLst>
                                    <p:set>
                                      <p:cBhvr>
                                        <p:cTn id="168" dur="1" fill="hold">
                                          <p:stCondLst>
                                            <p:cond delay="0"/>
                                          </p:stCondLst>
                                        </p:cTn>
                                        <p:tgtEl>
                                          <p:spTgt spid="89"/>
                                        </p:tgtEl>
                                        <p:attrNameLst>
                                          <p:attrName>style.visibility</p:attrName>
                                        </p:attrNameLst>
                                      </p:cBhvr>
                                      <p:to>
                                        <p:strVal val="visible"/>
                                      </p:to>
                                    </p:set>
                                    <p:animEffect transition="in" filter="strips(downLeft)">
                                      <p:cBhvr>
                                        <p:cTn id="169" dur="500"/>
                                        <p:tgtEl>
                                          <p:spTgt spid="89"/>
                                        </p:tgtEl>
                                      </p:cBhvr>
                                    </p:animEffect>
                                  </p:childTnLst>
                                </p:cTn>
                              </p:par>
                            </p:childTnLst>
                          </p:cTn>
                        </p:par>
                      </p:childTnLst>
                    </p:cTn>
                  </p:par>
                  <p:par>
                    <p:cTn id="170" fill="hold">
                      <p:stCondLst>
                        <p:cond delay="indefinite"/>
                      </p:stCondLst>
                      <p:childTnLst>
                        <p:par>
                          <p:cTn id="171" fill="hold">
                            <p:stCondLst>
                              <p:cond delay="0"/>
                            </p:stCondLst>
                            <p:childTnLst>
                              <p:par>
                                <p:cTn id="172" presetID="18" presetClass="entr" presetSubtype="12" fill="hold" nodeType="clickEffect">
                                  <p:stCondLst>
                                    <p:cond delay="0"/>
                                  </p:stCondLst>
                                  <p:childTnLst>
                                    <p:set>
                                      <p:cBhvr>
                                        <p:cTn id="173" dur="1" fill="hold">
                                          <p:stCondLst>
                                            <p:cond delay="0"/>
                                          </p:stCondLst>
                                        </p:cTn>
                                        <p:tgtEl>
                                          <p:spTgt spid="90"/>
                                        </p:tgtEl>
                                        <p:attrNameLst>
                                          <p:attrName>style.visibility</p:attrName>
                                        </p:attrNameLst>
                                      </p:cBhvr>
                                      <p:to>
                                        <p:strVal val="visible"/>
                                      </p:to>
                                    </p:set>
                                    <p:animEffect transition="in" filter="strips(downLeft)">
                                      <p:cBhvr>
                                        <p:cTn id="174" dur="500"/>
                                        <p:tgtEl>
                                          <p:spTgt spid="90"/>
                                        </p:tgtEl>
                                      </p:cBhvr>
                                    </p:animEffect>
                                  </p:childTnLst>
                                </p:cTn>
                              </p:par>
                            </p:childTnLst>
                          </p:cTn>
                        </p:par>
                      </p:childTnLst>
                    </p:cTn>
                  </p:par>
                  <p:par>
                    <p:cTn id="175" fill="hold">
                      <p:stCondLst>
                        <p:cond delay="indefinite"/>
                      </p:stCondLst>
                      <p:childTnLst>
                        <p:par>
                          <p:cTn id="176" fill="hold">
                            <p:stCondLst>
                              <p:cond delay="0"/>
                            </p:stCondLst>
                            <p:childTnLst>
                              <p:par>
                                <p:cTn id="177" presetID="18" presetClass="entr" presetSubtype="12" fill="hold" nodeType="clickEffect">
                                  <p:stCondLst>
                                    <p:cond delay="0"/>
                                  </p:stCondLst>
                                  <p:childTnLst>
                                    <p:set>
                                      <p:cBhvr>
                                        <p:cTn id="178" dur="1" fill="hold">
                                          <p:stCondLst>
                                            <p:cond delay="0"/>
                                          </p:stCondLst>
                                        </p:cTn>
                                        <p:tgtEl>
                                          <p:spTgt spid="92"/>
                                        </p:tgtEl>
                                        <p:attrNameLst>
                                          <p:attrName>style.visibility</p:attrName>
                                        </p:attrNameLst>
                                      </p:cBhvr>
                                      <p:to>
                                        <p:strVal val="visible"/>
                                      </p:to>
                                    </p:set>
                                    <p:animEffect transition="in" filter="strips(downLeft)">
                                      <p:cBhvr>
                                        <p:cTn id="179" dur="500"/>
                                        <p:tgtEl>
                                          <p:spTgt spid="92"/>
                                        </p:tgtEl>
                                      </p:cBhvr>
                                    </p:animEffect>
                                  </p:childTnLst>
                                </p:cTn>
                              </p:par>
                            </p:childTnLst>
                          </p:cTn>
                        </p:par>
                      </p:childTnLst>
                    </p:cTn>
                  </p:par>
                  <p:par>
                    <p:cTn id="180" fill="hold">
                      <p:stCondLst>
                        <p:cond delay="indefinite"/>
                      </p:stCondLst>
                      <p:childTnLst>
                        <p:par>
                          <p:cTn id="181" fill="hold">
                            <p:stCondLst>
                              <p:cond delay="0"/>
                            </p:stCondLst>
                            <p:childTnLst>
                              <p:par>
                                <p:cTn id="182" presetID="18" presetClass="entr" presetSubtype="12" fill="hold" nodeType="clickEffect">
                                  <p:stCondLst>
                                    <p:cond delay="0"/>
                                  </p:stCondLst>
                                  <p:childTnLst>
                                    <p:set>
                                      <p:cBhvr>
                                        <p:cTn id="183" dur="1" fill="hold">
                                          <p:stCondLst>
                                            <p:cond delay="0"/>
                                          </p:stCondLst>
                                        </p:cTn>
                                        <p:tgtEl>
                                          <p:spTgt spid="93"/>
                                        </p:tgtEl>
                                        <p:attrNameLst>
                                          <p:attrName>style.visibility</p:attrName>
                                        </p:attrNameLst>
                                      </p:cBhvr>
                                      <p:to>
                                        <p:strVal val="visible"/>
                                      </p:to>
                                    </p:set>
                                    <p:animEffect transition="in" filter="strips(downLeft)">
                                      <p:cBhvr>
                                        <p:cTn id="184" dur="500"/>
                                        <p:tgtEl>
                                          <p:spTgt spid="93"/>
                                        </p:tgtEl>
                                      </p:cBhvr>
                                    </p:animEffect>
                                  </p:childTnLst>
                                </p:cTn>
                              </p:par>
                            </p:childTnLst>
                          </p:cTn>
                        </p:par>
                      </p:childTnLst>
                    </p:cTn>
                  </p:par>
                  <p:par>
                    <p:cTn id="185" fill="hold">
                      <p:stCondLst>
                        <p:cond delay="indefinite"/>
                      </p:stCondLst>
                      <p:childTnLst>
                        <p:par>
                          <p:cTn id="186" fill="hold">
                            <p:stCondLst>
                              <p:cond delay="0"/>
                            </p:stCondLst>
                            <p:childTnLst>
                              <p:par>
                                <p:cTn id="187" presetID="18" presetClass="entr" presetSubtype="12" fill="hold" nodeType="clickEffect">
                                  <p:stCondLst>
                                    <p:cond delay="0"/>
                                  </p:stCondLst>
                                  <p:childTnLst>
                                    <p:set>
                                      <p:cBhvr>
                                        <p:cTn id="188" dur="1" fill="hold">
                                          <p:stCondLst>
                                            <p:cond delay="0"/>
                                          </p:stCondLst>
                                        </p:cTn>
                                        <p:tgtEl>
                                          <p:spTgt spid="94"/>
                                        </p:tgtEl>
                                        <p:attrNameLst>
                                          <p:attrName>style.visibility</p:attrName>
                                        </p:attrNameLst>
                                      </p:cBhvr>
                                      <p:to>
                                        <p:strVal val="visible"/>
                                      </p:to>
                                    </p:set>
                                    <p:animEffect transition="in" filter="strips(downLeft)">
                                      <p:cBhvr>
                                        <p:cTn id="189" dur="500"/>
                                        <p:tgtEl>
                                          <p:spTgt spid="94"/>
                                        </p:tgtEl>
                                      </p:cBhvr>
                                    </p:animEffect>
                                  </p:childTnLst>
                                </p:cTn>
                              </p:par>
                            </p:childTnLst>
                          </p:cTn>
                        </p:par>
                      </p:childTnLst>
                    </p:cTn>
                  </p:par>
                  <p:par>
                    <p:cTn id="190" fill="hold">
                      <p:stCondLst>
                        <p:cond delay="indefinite"/>
                      </p:stCondLst>
                      <p:childTnLst>
                        <p:par>
                          <p:cTn id="191" fill="hold">
                            <p:stCondLst>
                              <p:cond delay="0"/>
                            </p:stCondLst>
                            <p:childTnLst>
                              <p:par>
                                <p:cTn id="192" presetID="19" presetClass="entr" presetSubtype="10" fill="hold" nodeType="clickEffect">
                                  <p:stCondLst>
                                    <p:cond delay="0"/>
                                  </p:stCondLst>
                                  <p:childTnLst>
                                    <p:set>
                                      <p:cBhvr>
                                        <p:cTn id="193" dur="1" fill="hold">
                                          <p:stCondLst>
                                            <p:cond delay="0"/>
                                          </p:stCondLst>
                                        </p:cTn>
                                        <p:tgtEl>
                                          <p:spTgt spid="105"/>
                                        </p:tgtEl>
                                        <p:attrNameLst>
                                          <p:attrName>style.visibility</p:attrName>
                                        </p:attrNameLst>
                                      </p:cBhvr>
                                      <p:to>
                                        <p:strVal val="visible"/>
                                      </p:to>
                                    </p:set>
                                    <p:anim calcmode="lin" valueType="num">
                                      <p:cBhvr>
                                        <p:cTn id="194" dur="5000" fill="hold"/>
                                        <p:tgtEl>
                                          <p:spTgt spid="105"/>
                                        </p:tgtEl>
                                        <p:attrNameLst>
                                          <p:attrName>ppt_w</p:attrName>
                                        </p:attrNameLst>
                                      </p:cBhvr>
                                      <p:tavLst>
                                        <p:tav tm="0" fmla="#ppt_w*sin(2.5*pi*$)">
                                          <p:val>
                                            <p:fltVal val="0"/>
                                          </p:val>
                                        </p:tav>
                                        <p:tav tm="100000">
                                          <p:val>
                                            <p:fltVal val="1"/>
                                          </p:val>
                                        </p:tav>
                                      </p:tavLst>
                                    </p:anim>
                                    <p:anim calcmode="lin" valueType="num">
                                      <p:cBhvr>
                                        <p:cTn id="195" dur="5000" fill="hold"/>
                                        <p:tgtEl>
                                          <p:spTgt spid="105"/>
                                        </p:tgtEl>
                                        <p:attrNameLst>
                                          <p:attrName>ppt_h</p:attrName>
                                        </p:attrNameLst>
                                      </p:cBhvr>
                                      <p:tavLst>
                                        <p:tav tm="0">
                                          <p:val>
                                            <p:strVal val="#ppt_h"/>
                                          </p:val>
                                        </p:tav>
                                        <p:tav tm="100000">
                                          <p:val>
                                            <p:strVal val="#ppt_h"/>
                                          </p:val>
                                        </p:tav>
                                      </p:tavLst>
                                    </p:anim>
                                  </p:childTnLst>
                                </p:cTn>
                              </p:par>
                            </p:childTnLst>
                          </p:cTn>
                        </p:par>
                      </p:childTnLst>
                    </p:cTn>
                  </p:par>
                  <p:par>
                    <p:cTn id="196" fill="hold">
                      <p:stCondLst>
                        <p:cond delay="indefinite"/>
                      </p:stCondLst>
                      <p:childTnLst>
                        <p:par>
                          <p:cTn id="197" fill="hold">
                            <p:stCondLst>
                              <p:cond delay="0"/>
                            </p:stCondLst>
                            <p:childTnLst>
                              <p:par>
                                <p:cTn id="198" presetID="6" presetClass="entr" presetSubtype="16" fill="hold" grpId="0" nodeType="clickEffect">
                                  <p:stCondLst>
                                    <p:cond delay="0"/>
                                  </p:stCondLst>
                                  <p:childTnLst>
                                    <p:set>
                                      <p:cBhvr>
                                        <p:cTn id="199" dur="1" fill="hold">
                                          <p:stCondLst>
                                            <p:cond delay="0"/>
                                          </p:stCondLst>
                                        </p:cTn>
                                        <p:tgtEl>
                                          <p:spTgt spid="102"/>
                                        </p:tgtEl>
                                        <p:attrNameLst>
                                          <p:attrName>style.visibility</p:attrName>
                                        </p:attrNameLst>
                                      </p:cBhvr>
                                      <p:to>
                                        <p:strVal val="visible"/>
                                      </p:to>
                                    </p:set>
                                    <p:animEffect transition="in" filter="circle(in)">
                                      <p:cBhvr>
                                        <p:cTn id="200" dur="2000"/>
                                        <p:tgtEl>
                                          <p:spTgt spid="102"/>
                                        </p:tgtEl>
                                      </p:cBhvr>
                                    </p:animEffect>
                                  </p:childTnLst>
                                </p:cTn>
                              </p:par>
                            </p:childTnLst>
                          </p:cTn>
                        </p:par>
                      </p:childTnLst>
                    </p:cTn>
                  </p:par>
                  <p:par>
                    <p:cTn id="201" fill="hold">
                      <p:stCondLst>
                        <p:cond delay="indefinite"/>
                      </p:stCondLst>
                      <p:childTnLst>
                        <p:par>
                          <p:cTn id="202" fill="hold">
                            <p:stCondLst>
                              <p:cond delay="0"/>
                            </p:stCondLst>
                            <p:childTnLst>
                              <p:par>
                                <p:cTn id="203" presetID="18" presetClass="entr" presetSubtype="12" fill="hold" grpId="0" nodeType="clickEffect">
                                  <p:stCondLst>
                                    <p:cond delay="0"/>
                                  </p:stCondLst>
                                  <p:childTnLst>
                                    <p:set>
                                      <p:cBhvr>
                                        <p:cTn id="204" dur="1" fill="hold">
                                          <p:stCondLst>
                                            <p:cond delay="0"/>
                                          </p:stCondLst>
                                        </p:cTn>
                                        <p:tgtEl>
                                          <p:spTgt spid="52"/>
                                        </p:tgtEl>
                                        <p:attrNameLst>
                                          <p:attrName>style.visibility</p:attrName>
                                        </p:attrNameLst>
                                      </p:cBhvr>
                                      <p:to>
                                        <p:strVal val="visible"/>
                                      </p:to>
                                    </p:set>
                                    <p:animEffect transition="in" filter="strips(downLeft)">
                                      <p:cBhvr>
                                        <p:cTn id="205" dur="500"/>
                                        <p:tgtEl>
                                          <p:spTgt spid="52"/>
                                        </p:tgtEl>
                                      </p:cBhvr>
                                    </p:animEffect>
                                  </p:childTnLst>
                                </p:cTn>
                              </p:par>
                            </p:childTnLst>
                          </p:cTn>
                        </p:par>
                      </p:childTnLst>
                    </p:cTn>
                  </p:par>
                  <p:par>
                    <p:cTn id="206" fill="hold">
                      <p:stCondLst>
                        <p:cond delay="indefinite"/>
                      </p:stCondLst>
                      <p:childTnLst>
                        <p:par>
                          <p:cTn id="207" fill="hold">
                            <p:stCondLst>
                              <p:cond delay="0"/>
                            </p:stCondLst>
                            <p:childTnLst>
                              <p:par>
                                <p:cTn id="208" presetID="18" presetClass="entr" presetSubtype="12" fill="hold" nodeType="clickEffect">
                                  <p:stCondLst>
                                    <p:cond delay="0"/>
                                  </p:stCondLst>
                                  <p:childTnLst>
                                    <p:set>
                                      <p:cBhvr>
                                        <p:cTn id="209" dur="1" fill="hold">
                                          <p:stCondLst>
                                            <p:cond delay="0"/>
                                          </p:stCondLst>
                                        </p:cTn>
                                        <p:tgtEl>
                                          <p:spTgt spid="66"/>
                                        </p:tgtEl>
                                        <p:attrNameLst>
                                          <p:attrName>style.visibility</p:attrName>
                                        </p:attrNameLst>
                                      </p:cBhvr>
                                      <p:to>
                                        <p:strVal val="visible"/>
                                      </p:to>
                                    </p:set>
                                    <p:animEffect transition="in" filter="strips(downLeft)">
                                      <p:cBhvr>
                                        <p:cTn id="210" dur="500"/>
                                        <p:tgtEl>
                                          <p:spTgt spid="66"/>
                                        </p:tgtEl>
                                      </p:cBhvr>
                                    </p:animEffect>
                                  </p:childTnLst>
                                </p:cTn>
                              </p:par>
                            </p:childTnLst>
                          </p:cTn>
                        </p:par>
                      </p:childTnLst>
                    </p:cTn>
                  </p:par>
                  <p:par>
                    <p:cTn id="211" fill="hold">
                      <p:stCondLst>
                        <p:cond delay="indefinite"/>
                      </p:stCondLst>
                      <p:childTnLst>
                        <p:par>
                          <p:cTn id="212" fill="hold">
                            <p:stCondLst>
                              <p:cond delay="0"/>
                            </p:stCondLst>
                            <p:childTnLst>
                              <p:par>
                                <p:cTn id="213" presetID="18" presetClass="entr" presetSubtype="12" fill="hold" grpId="0" nodeType="clickEffect">
                                  <p:stCondLst>
                                    <p:cond delay="0"/>
                                  </p:stCondLst>
                                  <p:childTnLst>
                                    <p:set>
                                      <p:cBhvr>
                                        <p:cTn id="214" dur="1" fill="hold">
                                          <p:stCondLst>
                                            <p:cond delay="0"/>
                                          </p:stCondLst>
                                        </p:cTn>
                                        <p:tgtEl>
                                          <p:spTgt spid="81"/>
                                        </p:tgtEl>
                                        <p:attrNameLst>
                                          <p:attrName>style.visibility</p:attrName>
                                        </p:attrNameLst>
                                      </p:cBhvr>
                                      <p:to>
                                        <p:strVal val="visible"/>
                                      </p:to>
                                    </p:set>
                                    <p:animEffect transition="in" filter="strips(downLeft)">
                                      <p:cBhvr>
                                        <p:cTn id="215" dur="500"/>
                                        <p:tgtEl>
                                          <p:spTgt spid="81"/>
                                        </p:tgtEl>
                                      </p:cBhvr>
                                    </p:animEffect>
                                  </p:childTnLst>
                                </p:cTn>
                              </p:par>
                            </p:childTnLst>
                          </p:cTn>
                        </p:par>
                      </p:childTnLst>
                    </p:cTn>
                  </p:par>
                  <p:par>
                    <p:cTn id="216" fill="hold">
                      <p:stCondLst>
                        <p:cond delay="indefinite"/>
                      </p:stCondLst>
                      <p:childTnLst>
                        <p:par>
                          <p:cTn id="217" fill="hold">
                            <p:stCondLst>
                              <p:cond delay="0"/>
                            </p:stCondLst>
                            <p:childTnLst>
                              <p:par>
                                <p:cTn id="218" presetID="24" presetClass="entr" presetSubtype="0" fill="hold" nodeType="clickEffect">
                                  <p:stCondLst>
                                    <p:cond delay="0"/>
                                  </p:stCondLst>
                                  <p:childTnLst>
                                    <p:set>
                                      <p:cBhvr>
                                        <p:cTn id="219" dur="1" fill="hold">
                                          <p:stCondLst>
                                            <p:cond delay="0"/>
                                          </p:stCondLst>
                                        </p:cTn>
                                        <p:tgtEl>
                                          <p:spTgt spid="96"/>
                                        </p:tgtEl>
                                        <p:attrNameLst>
                                          <p:attrName>style.visibility</p:attrName>
                                        </p:attrNameLst>
                                      </p:cBhvr>
                                      <p:to>
                                        <p:strVal val="visible"/>
                                      </p:to>
                                    </p:set>
                                    <p:anim to="" calcmode="lin" valueType="num">
                                      <p:cBhvr>
                                        <p:cTn id="220" dur="1" fill="hold"/>
                                        <p:tgtEl>
                                          <p:spTgt spid="96"/>
                                        </p:tgtEl>
                                        <p:attrNameLst>
                                          <p:attrName/>
                                        </p:attrNameLst>
                                      </p:cBhvr>
                                    </p:anim>
                                  </p:childTnLst>
                                </p:cTn>
                              </p:par>
                            </p:childTnLst>
                          </p:cTn>
                        </p:par>
                      </p:childTnLst>
                    </p:cTn>
                  </p:par>
                  <p:par>
                    <p:cTn id="221" fill="hold">
                      <p:stCondLst>
                        <p:cond delay="indefinite"/>
                      </p:stCondLst>
                      <p:childTnLst>
                        <p:par>
                          <p:cTn id="222" fill="hold">
                            <p:stCondLst>
                              <p:cond delay="0"/>
                            </p:stCondLst>
                            <p:childTnLst>
                              <p:par>
                                <p:cTn id="223" presetID="18" presetClass="entr" presetSubtype="12" fill="hold" nodeType="clickEffect">
                                  <p:stCondLst>
                                    <p:cond delay="0"/>
                                  </p:stCondLst>
                                  <p:childTnLst>
                                    <p:set>
                                      <p:cBhvr>
                                        <p:cTn id="224" dur="1" fill="hold">
                                          <p:stCondLst>
                                            <p:cond delay="0"/>
                                          </p:stCondLst>
                                        </p:cTn>
                                        <p:tgtEl>
                                          <p:spTgt spid="99"/>
                                        </p:tgtEl>
                                        <p:attrNameLst>
                                          <p:attrName>style.visibility</p:attrName>
                                        </p:attrNameLst>
                                      </p:cBhvr>
                                      <p:to>
                                        <p:strVal val="visible"/>
                                      </p:to>
                                    </p:set>
                                    <p:animEffect transition="in" filter="strips(downLeft)">
                                      <p:cBhvr>
                                        <p:cTn id="225" dur="500"/>
                                        <p:tgtEl>
                                          <p:spTgt spid="99"/>
                                        </p:tgtEl>
                                      </p:cBhvr>
                                    </p:animEffect>
                                  </p:childTnLst>
                                </p:cTn>
                              </p:par>
                            </p:childTnLst>
                          </p:cTn>
                        </p:par>
                      </p:childTnLst>
                    </p:cTn>
                  </p:par>
                  <p:par>
                    <p:cTn id="226" fill="hold">
                      <p:stCondLst>
                        <p:cond delay="indefinite"/>
                      </p:stCondLst>
                      <p:childTnLst>
                        <p:par>
                          <p:cTn id="227" fill="hold">
                            <p:stCondLst>
                              <p:cond delay="0"/>
                            </p:stCondLst>
                            <p:childTnLst>
                              <p:par>
                                <p:cTn id="228" presetID="27" presetClass="entr" presetSubtype="0" fill="hold" grpId="0" nodeType="clickEffect">
                                  <p:stCondLst>
                                    <p:cond delay="0"/>
                                  </p:stCondLst>
                                  <p:iterate type="lt">
                                    <p:tmPct val="50000"/>
                                  </p:iterate>
                                  <p:childTnLst>
                                    <p:set>
                                      <p:cBhvr>
                                        <p:cTn id="229" dur="1" fill="hold">
                                          <p:stCondLst>
                                            <p:cond delay="0"/>
                                          </p:stCondLst>
                                        </p:cTn>
                                        <p:tgtEl>
                                          <p:spTgt spid="100"/>
                                        </p:tgtEl>
                                        <p:attrNameLst>
                                          <p:attrName>style.visibility</p:attrName>
                                        </p:attrNameLst>
                                      </p:cBhvr>
                                      <p:to>
                                        <p:strVal val="visible"/>
                                      </p:to>
                                    </p:set>
                                    <p:anim calcmode="discrete" valueType="clr">
                                      <p:cBhvr override="childStyle">
                                        <p:cTn id="230" dur="80"/>
                                        <p:tgtEl>
                                          <p:spTgt spid="100"/>
                                        </p:tgtEl>
                                        <p:attrNameLst>
                                          <p:attrName>style.color</p:attrName>
                                        </p:attrNameLst>
                                      </p:cBhvr>
                                      <p:tavLst>
                                        <p:tav tm="0">
                                          <p:val>
                                            <p:clrVal>
                                              <a:schemeClr val="accent2"/>
                                            </p:clrVal>
                                          </p:val>
                                        </p:tav>
                                        <p:tav tm="50000">
                                          <p:val>
                                            <p:clrVal>
                                              <a:schemeClr val="hlink"/>
                                            </p:clrVal>
                                          </p:val>
                                        </p:tav>
                                      </p:tavLst>
                                    </p:anim>
                                    <p:anim calcmode="discrete" valueType="clr">
                                      <p:cBhvr>
                                        <p:cTn id="231" dur="80"/>
                                        <p:tgtEl>
                                          <p:spTgt spid="100"/>
                                        </p:tgtEl>
                                        <p:attrNameLst>
                                          <p:attrName>fillcolor</p:attrName>
                                        </p:attrNameLst>
                                      </p:cBhvr>
                                      <p:tavLst>
                                        <p:tav tm="0">
                                          <p:val>
                                            <p:clrVal>
                                              <a:schemeClr val="accent2"/>
                                            </p:clrVal>
                                          </p:val>
                                        </p:tav>
                                        <p:tav tm="50000">
                                          <p:val>
                                            <p:clrVal>
                                              <a:schemeClr val="hlink"/>
                                            </p:clrVal>
                                          </p:val>
                                        </p:tav>
                                      </p:tavLst>
                                    </p:anim>
                                    <p:set>
                                      <p:cBhvr>
                                        <p:cTn id="232" dur="80"/>
                                        <p:tgtEl>
                                          <p:spTgt spid="100"/>
                                        </p:tgtEl>
                                        <p:attrNameLst>
                                          <p:attrName>fill.type</p:attrName>
                                        </p:attrNameLst>
                                      </p:cBhvr>
                                      <p:to>
                                        <p:strVal val="solid"/>
                                      </p:to>
                                    </p:set>
                                  </p:childTnLst>
                                </p:cTn>
                              </p:par>
                            </p:childTnLst>
                          </p:cTn>
                        </p:par>
                      </p:childTnLst>
                    </p:cTn>
                  </p:par>
                  <p:par>
                    <p:cTn id="233" fill="hold">
                      <p:stCondLst>
                        <p:cond delay="indefinite"/>
                      </p:stCondLst>
                      <p:childTnLst>
                        <p:par>
                          <p:cTn id="234" fill="hold">
                            <p:stCondLst>
                              <p:cond delay="0"/>
                            </p:stCondLst>
                            <p:childTnLst>
                              <p:par>
                                <p:cTn id="235" presetID="27" presetClass="entr" presetSubtype="0" fill="hold" grpId="0" nodeType="clickEffect">
                                  <p:stCondLst>
                                    <p:cond delay="0"/>
                                  </p:stCondLst>
                                  <p:iterate type="lt">
                                    <p:tmPct val="50000"/>
                                  </p:iterate>
                                  <p:childTnLst>
                                    <p:set>
                                      <p:cBhvr>
                                        <p:cTn id="236" dur="1" fill="hold">
                                          <p:stCondLst>
                                            <p:cond delay="0"/>
                                          </p:stCondLst>
                                        </p:cTn>
                                        <p:tgtEl>
                                          <p:spTgt spid="101"/>
                                        </p:tgtEl>
                                        <p:attrNameLst>
                                          <p:attrName>style.visibility</p:attrName>
                                        </p:attrNameLst>
                                      </p:cBhvr>
                                      <p:to>
                                        <p:strVal val="visible"/>
                                      </p:to>
                                    </p:set>
                                    <p:anim calcmode="discrete" valueType="clr">
                                      <p:cBhvr override="childStyle">
                                        <p:cTn id="237" dur="80"/>
                                        <p:tgtEl>
                                          <p:spTgt spid="101"/>
                                        </p:tgtEl>
                                        <p:attrNameLst>
                                          <p:attrName>style.color</p:attrName>
                                        </p:attrNameLst>
                                      </p:cBhvr>
                                      <p:tavLst>
                                        <p:tav tm="0">
                                          <p:val>
                                            <p:clrVal>
                                              <a:schemeClr val="accent2"/>
                                            </p:clrVal>
                                          </p:val>
                                        </p:tav>
                                        <p:tav tm="50000">
                                          <p:val>
                                            <p:clrVal>
                                              <a:schemeClr val="hlink"/>
                                            </p:clrVal>
                                          </p:val>
                                        </p:tav>
                                      </p:tavLst>
                                    </p:anim>
                                    <p:anim calcmode="discrete" valueType="clr">
                                      <p:cBhvr>
                                        <p:cTn id="238" dur="80"/>
                                        <p:tgtEl>
                                          <p:spTgt spid="101"/>
                                        </p:tgtEl>
                                        <p:attrNameLst>
                                          <p:attrName>fillcolor</p:attrName>
                                        </p:attrNameLst>
                                      </p:cBhvr>
                                      <p:tavLst>
                                        <p:tav tm="0">
                                          <p:val>
                                            <p:clrVal>
                                              <a:schemeClr val="accent2"/>
                                            </p:clrVal>
                                          </p:val>
                                        </p:tav>
                                        <p:tav tm="50000">
                                          <p:val>
                                            <p:clrVal>
                                              <a:schemeClr val="hlink"/>
                                            </p:clrVal>
                                          </p:val>
                                        </p:tav>
                                      </p:tavLst>
                                    </p:anim>
                                    <p:set>
                                      <p:cBhvr>
                                        <p:cTn id="239" dur="80"/>
                                        <p:tgtEl>
                                          <p:spTgt spid="101"/>
                                        </p:tgtEl>
                                        <p:attrNameLst>
                                          <p:attrName>fill.type</p:attrName>
                                        </p:attrNameLst>
                                      </p:cBhvr>
                                      <p:to>
                                        <p:strVal val="solid"/>
                                      </p:to>
                                    </p:set>
                                  </p:childTnLst>
                                </p:cTn>
                              </p:par>
                            </p:childTnLst>
                          </p:cTn>
                        </p:par>
                      </p:childTnLst>
                    </p:cTn>
                  </p:par>
                  <p:par>
                    <p:cTn id="240" fill="hold">
                      <p:stCondLst>
                        <p:cond delay="indefinite"/>
                      </p:stCondLst>
                      <p:childTnLst>
                        <p:par>
                          <p:cTn id="241" fill="hold">
                            <p:stCondLst>
                              <p:cond delay="0"/>
                            </p:stCondLst>
                            <p:childTnLst>
                              <p:par>
                                <p:cTn id="242" presetID="27" presetClass="entr" presetSubtype="0" fill="hold" grpId="0" nodeType="clickEffect">
                                  <p:stCondLst>
                                    <p:cond delay="0"/>
                                  </p:stCondLst>
                                  <p:iterate type="lt">
                                    <p:tmPct val="50000"/>
                                  </p:iterate>
                                  <p:childTnLst>
                                    <p:set>
                                      <p:cBhvr>
                                        <p:cTn id="243" dur="1" fill="hold">
                                          <p:stCondLst>
                                            <p:cond delay="0"/>
                                          </p:stCondLst>
                                        </p:cTn>
                                        <p:tgtEl>
                                          <p:spTgt spid="103"/>
                                        </p:tgtEl>
                                        <p:attrNameLst>
                                          <p:attrName>style.visibility</p:attrName>
                                        </p:attrNameLst>
                                      </p:cBhvr>
                                      <p:to>
                                        <p:strVal val="visible"/>
                                      </p:to>
                                    </p:set>
                                    <p:anim calcmode="discrete" valueType="clr">
                                      <p:cBhvr override="childStyle">
                                        <p:cTn id="244" dur="80"/>
                                        <p:tgtEl>
                                          <p:spTgt spid="103"/>
                                        </p:tgtEl>
                                        <p:attrNameLst>
                                          <p:attrName>style.color</p:attrName>
                                        </p:attrNameLst>
                                      </p:cBhvr>
                                      <p:tavLst>
                                        <p:tav tm="0">
                                          <p:val>
                                            <p:clrVal>
                                              <a:schemeClr val="accent2"/>
                                            </p:clrVal>
                                          </p:val>
                                        </p:tav>
                                        <p:tav tm="50000">
                                          <p:val>
                                            <p:clrVal>
                                              <a:schemeClr val="hlink"/>
                                            </p:clrVal>
                                          </p:val>
                                        </p:tav>
                                      </p:tavLst>
                                    </p:anim>
                                    <p:anim calcmode="discrete" valueType="clr">
                                      <p:cBhvr>
                                        <p:cTn id="245" dur="80"/>
                                        <p:tgtEl>
                                          <p:spTgt spid="103"/>
                                        </p:tgtEl>
                                        <p:attrNameLst>
                                          <p:attrName>fillcolor</p:attrName>
                                        </p:attrNameLst>
                                      </p:cBhvr>
                                      <p:tavLst>
                                        <p:tav tm="0">
                                          <p:val>
                                            <p:clrVal>
                                              <a:schemeClr val="accent2"/>
                                            </p:clrVal>
                                          </p:val>
                                        </p:tav>
                                        <p:tav tm="50000">
                                          <p:val>
                                            <p:clrVal>
                                              <a:schemeClr val="hlink"/>
                                            </p:clrVal>
                                          </p:val>
                                        </p:tav>
                                      </p:tavLst>
                                    </p:anim>
                                    <p:set>
                                      <p:cBhvr>
                                        <p:cTn id="246" dur="80"/>
                                        <p:tgtEl>
                                          <p:spTgt spid="103"/>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P spid="67" grpId="0"/>
      <p:bldP spid="68" grpId="0"/>
      <p:bldP spid="69" grpId="0"/>
      <p:bldP spid="70" grpId="0"/>
      <p:bldP spid="71" grpId="0"/>
      <p:bldP spid="72" grpId="0"/>
      <p:bldP spid="73" grpId="0"/>
      <p:bldP spid="74" grpId="0"/>
      <p:bldP spid="75" grpId="0"/>
      <p:bldP spid="76" grpId="0"/>
      <p:bldP spid="77" grpId="0"/>
      <p:bldP spid="78" grpId="0"/>
      <p:bldP spid="79" grpId="0"/>
      <p:bldP spid="98" grpId="0"/>
      <p:bldP spid="61" grpId="0"/>
      <p:bldP spid="85" grpId="0"/>
      <p:bldP spid="86" grpId="0"/>
      <p:bldP spid="102" grpId="0" animBg="1"/>
      <p:bldP spid="110" grpId="0"/>
      <p:bldP spid="52" grpId="0"/>
      <p:bldP spid="81" grpId="0"/>
      <p:bldP spid="87" grpId="0" animBg="1"/>
      <p:bldP spid="91" grpId="0" animBg="1"/>
      <p:bldP spid="100" grpId="0"/>
      <p:bldP spid="101" grpId="0"/>
      <p:bldP spid="103"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7143768" y="214290"/>
            <a:ext cx="1832553" cy="523220"/>
          </a:xfrm>
          <a:prstGeom prst="rect">
            <a:avLst/>
          </a:prstGeom>
          <a:ln>
            <a:noFill/>
          </a:ln>
          <a:effectLst>
            <a:glow rad="101600">
              <a:schemeClr val="accent1">
                <a:satMod val="175000"/>
                <a:alpha val="40000"/>
              </a:schemeClr>
            </a:glow>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3">
            <a:schemeClr val="lt1"/>
          </a:lnRef>
          <a:fillRef idx="1">
            <a:schemeClr val="accent6"/>
          </a:fillRef>
          <a:effectRef idx="1">
            <a:schemeClr val="accent6"/>
          </a:effectRef>
          <a:fontRef idx="minor">
            <a:schemeClr val="lt1"/>
          </a:fontRef>
        </p:style>
        <p:txBody>
          <a:bodyPr wrap="none">
            <a:spAutoFit/>
          </a:bodyPr>
          <a:lstStyle/>
          <a:p>
            <a:r>
              <a:rPr lang="ar-SA" sz="2800" dirty="0" smtClean="0">
                <a:solidFill>
                  <a:schemeClr val="tx1"/>
                </a:solidFill>
                <a:effectLst>
                  <a:glow rad="101600">
                    <a:schemeClr val="accent5">
                      <a:satMod val="175000"/>
                      <a:alpha val="40000"/>
                    </a:schemeClr>
                  </a:glow>
                </a:effectLst>
              </a:rPr>
              <a:t>مزايا الوسيط :</a:t>
            </a:r>
            <a:endParaRPr lang="ar-SA" sz="2800" dirty="0">
              <a:solidFill>
                <a:schemeClr val="tx1"/>
              </a:solidFill>
              <a:effectLst>
                <a:glow rad="101600">
                  <a:schemeClr val="accent5">
                    <a:satMod val="175000"/>
                    <a:alpha val="40000"/>
                  </a:schemeClr>
                </a:glow>
              </a:effectLst>
            </a:endParaRPr>
          </a:p>
        </p:txBody>
      </p:sp>
      <p:pic>
        <p:nvPicPr>
          <p:cNvPr id="1026" name="Picture 2"/>
          <p:cNvPicPr>
            <a:picLocks noChangeAspect="1" noChangeArrowheads="1"/>
          </p:cNvPicPr>
          <p:nvPr/>
        </p:nvPicPr>
        <p:blipFill>
          <a:blip r:embed="rId3"/>
          <a:srcRect/>
          <a:stretch>
            <a:fillRect/>
          </a:stretch>
        </p:blipFill>
        <p:spPr bwMode="auto">
          <a:xfrm>
            <a:off x="985994" y="857232"/>
            <a:ext cx="7956372" cy="1643074"/>
          </a:xfrm>
          <a:prstGeom prst="rect">
            <a:avLst/>
          </a:prstGeom>
          <a:noFill/>
          <a:ln w="9525">
            <a:noFill/>
            <a:miter lim="800000"/>
            <a:headEnd/>
            <a:tailEnd/>
          </a:ln>
          <a:effectLst/>
        </p:spPr>
      </p:pic>
      <p:sp>
        <p:nvSpPr>
          <p:cNvPr id="4" name="مستطيل 3"/>
          <p:cNvSpPr/>
          <p:nvPr/>
        </p:nvSpPr>
        <p:spPr>
          <a:xfrm>
            <a:off x="6508145" y="2786058"/>
            <a:ext cx="2284600" cy="584775"/>
          </a:xfrm>
          <a:prstGeom prst="rect">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3">
            <a:schemeClr val="lt1"/>
          </a:lnRef>
          <a:fillRef idx="1">
            <a:schemeClr val="accent6"/>
          </a:fillRef>
          <a:effectRef idx="1">
            <a:schemeClr val="accent6"/>
          </a:effectRef>
          <a:fontRef idx="minor">
            <a:schemeClr val="lt1"/>
          </a:fontRef>
        </p:style>
        <p:txBody>
          <a:bodyPr wrap="none">
            <a:spAutoFit/>
          </a:bodyPr>
          <a:lstStyle/>
          <a:p>
            <a:r>
              <a:rPr lang="ar-SA" sz="32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glow rad="139700">
                    <a:schemeClr val="accent1">
                      <a:satMod val="175000"/>
                      <a:alpha val="40000"/>
                    </a:schemeClr>
                  </a:glow>
                  <a:reflection blurRad="12700" stA="28000" endPos="45000" dist="1000" dir="5400000" sy="-100000" algn="bl" rotWithShape="0"/>
                </a:effectLst>
              </a:rPr>
              <a:t>عيوب الوسيط :</a:t>
            </a:r>
            <a:endParaRPr lang="ar-SA" sz="32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glow rad="139700">
                  <a:schemeClr val="accent1">
                    <a:satMod val="175000"/>
                    <a:alpha val="40000"/>
                  </a:schemeClr>
                </a:glow>
                <a:reflection blurRad="12700" stA="28000" endPos="45000" dist="1000" dir="5400000" sy="-100000" algn="bl" rotWithShape="0"/>
              </a:effectLst>
            </a:endParaRPr>
          </a:p>
        </p:txBody>
      </p:sp>
      <p:pic>
        <p:nvPicPr>
          <p:cNvPr id="1027" name="Picture 3"/>
          <p:cNvPicPr>
            <a:picLocks noChangeAspect="1" noChangeArrowheads="1"/>
          </p:cNvPicPr>
          <p:nvPr/>
        </p:nvPicPr>
        <p:blipFill>
          <a:blip r:embed="rId4"/>
          <a:srcRect/>
          <a:stretch>
            <a:fillRect/>
          </a:stretch>
        </p:blipFill>
        <p:spPr bwMode="auto">
          <a:xfrm>
            <a:off x="1285852" y="3714752"/>
            <a:ext cx="7858148" cy="1454771"/>
          </a:xfrm>
          <a:prstGeom prst="rect">
            <a:avLst/>
          </a:prstGeom>
          <a:noFill/>
          <a:ln w="9525">
            <a:noFill/>
            <a:miter lim="800000"/>
            <a:headEnd/>
            <a:tailEnd/>
          </a:ln>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to="" calcmode="lin" valueType="num">
                                      <p:cBhvr>
                                        <p:cTn id="7" dur="1" fill="hold"/>
                                        <p:tgtEl>
                                          <p:spTgt spid="2"/>
                                        </p:tgtEl>
                                        <p:attrNameLst>
                                          <p:attrName/>
                                        </p:attrNameLst>
                                      </p:cBhvr>
                                    </p:anim>
                                  </p:childTnLst>
                                </p:cTn>
                              </p:par>
                            </p:childTnLst>
                          </p:cTn>
                        </p:par>
                      </p:childTnLst>
                    </p:cTn>
                  </p:par>
                  <p:par>
                    <p:cTn id="8" fill="hold">
                      <p:stCondLst>
                        <p:cond delay="indefinite"/>
                      </p:stCondLst>
                      <p:childTnLst>
                        <p:par>
                          <p:cTn id="9" fill="hold">
                            <p:stCondLst>
                              <p:cond delay="0"/>
                            </p:stCondLst>
                            <p:childTnLst>
                              <p:par>
                                <p:cTn id="10" presetID="18" presetClass="entr" presetSubtype="12" fill="hold" nodeType="clickEffect">
                                  <p:stCondLst>
                                    <p:cond delay="0"/>
                                  </p:stCondLst>
                                  <p:childTnLst>
                                    <p:set>
                                      <p:cBhvr>
                                        <p:cTn id="11" dur="1" fill="hold">
                                          <p:stCondLst>
                                            <p:cond delay="0"/>
                                          </p:stCondLst>
                                        </p:cTn>
                                        <p:tgtEl>
                                          <p:spTgt spid="1026"/>
                                        </p:tgtEl>
                                        <p:attrNameLst>
                                          <p:attrName>style.visibility</p:attrName>
                                        </p:attrNameLst>
                                      </p:cBhvr>
                                      <p:to>
                                        <p:strVal val="visible"/>
                                      </p:to>
                                    </p:set>
                                    <p:animEffect transition="in" filter="strips(downLeft)">
                                      <p:cBhvr>
                                        <p:cTn id="12" dur="500"/>
                                        <p:tgtEl>
                                          <p:spTgt spid="1026"/>
                                        </p:tgtEl>
                                      </p:cBhvr>
                                    </p:animEffect>
                                  </p:childTnLst>
                                </p:cTn>
                              </p:par>
                            </p:childTnLst>
                          </p:cTn>
                        </p:par>
                      </p:childTnLst>
                    </p:cTn>
                  </p:par>
                  <p:par>
                    <p:cTn id="13" fill="hold">
                      <p:stCondLst>
                        <p:cond delay="indefinite"/>
                      </p:stCondLst>
                      <p:childTnLst>
                        <p:par>
                          <p:cTn id="14" fill="hold">
                            <p:stCondLst>
                              <p:cond delay="0"/>
                            </p:stCondLst>
                            <p:childTnLst>
                              <p:par>
                                <p:cTn id="15" presetID="50" presetClass="entr" presetSubtype="0" decel="100000" fill="hold" grpId="0" nodeType="clickEffect">
                                  <p:stCondLst>
                                    <p:cond delay="0"/>
                                  </p:stCondLst>
                                  <p:childTnLst>
                                    <p:set>
                                      <p:cBhvr>
                                        <p:cTn id="16" dur="1" fill="hold">
                                          <p:stCondLst>
                                            <p:cond delay="0"/>
                                          </p:stCondLst>
                                        </p:cTn>
                                        <p:tgtEl>
                                          <p:spTgt spid="4"/>
                                        </p:tgtEl>
                                        <p:attrNameLst>
                                          <p:attrName>style.visibility</p:attrName>
                                        </p:attrNameLst>
                                      </p:cBhvr>
                                      <p:to>
                                        <p:strVal val="visible"/>
                                      </p:to>
                                    </p:set>
                                    <p:anim calcmode="lin" valueType="num">
                                      <p:cBhvr>
                                        <p:cTn id="17" dur="1000" fill="hold"/>
                                        <p:tgtEl>
                                          <p:spTgt spid="4"/>
                                        </p:tgtEl>
                                        <p:attrNameLst>
                                          <p:attrName>ppt_w</p:attrName>
                                        </p:attrNameLst>
                                      </p:cBhvr>
                                      <p:tavLst>
                                        <p:tav tm="0">
                                          <p:val>
                                            <p:strVal val="#ppt_w+.3"/>
                                          </p:val>
                                        </p:tav>
                                        <p:tav tm="100000">
                                          <p:val>
                                            <p:strVal val="#ppt_w"/>
                                          </p:val>
                                        </p:tav>
                                      </p:tavLst>
                                    </p:anim>
                                    <p:anim calcmode="lin" valueType="num">
                                      <p:cBhvr>
                                        <p:cTn id="18" dur="1000" fill="hold"/>
                                        <p:tgtEl>
                                          <p:spTgt spid="4"/>
                                        </p:tgtEl>
                                        <p:attrNameLst>
                                          <p:attrName>ppt_h</p:attrName>
                                        </p:attrNameLst>
                                      </p:cBhvr>
                                      <p:tavLst>
                                        <p:tav tm="0">
                                          <p:val>
                                            <p:strVal val="#ppt_h"/>
                                          </p:val>
                                        </p:tav>
                                        <p:tav tm="100000">
                                          <p:val>
                                            <p:strVal val="#ppt_h"/>
                                          </p:val>
                                        </p:tav>
                                      </p:tavLst>
                                    </p:anim>
                                    <p:animEffect transition="in" filter="fade">
                                      <p:cBhvr>
                                        <p:cTn id="19" dur="1000"/>
                                        <p:tgtEl>
                                          <p:spTgt spid="4"/>
                                        </p:tgtEl>
                                      </p:cBhvr>
                                    </p:animEffect>
                                  </p:childTnLst>
                                </p:cTn>
                              </p:par>
                            </p:childTnLst>
                          </p:cTn>
                        </p:par>
                      </p:childTnLst>
                    </p:cTn>
                  </p:par>
                  <p:par>
                    <p:cTn id="20" fill="hold">
                      <p:stCondLst>
                        <p:cond delay="indefinite"/>
                      </p:stCondLst>
                      <p:childTnLst>
                        <p:par>
                          <p:cTn id="21" fill="hold">
                            <p:stCondLst>
                              <p:cond delay="0"/>
                            </p:stCondLst>
                            <p:childTnLst>
                              <p:par>
                                <p:cTn id="22" presetID="18" presetClass="entr" presetSubtype="12" fill="hold" nodeType="clickEffect">
                                  <p:stCondLst>
                                    <p:cond delay="0"/>
                                  </p:stCondLst>
                                  <p:childTnLst>
                                    <p:set>
                                      <p:cBhvr>
                                        <p:cTn id="23" dur="1" fill="hold">
                                          <p:stCondLst>
                                            <p:cond delay="0"/>
                                          </p:stCondLst>
                                        </p:cTn>
                                        <p:tgtEl>
                                          <p:spTgt spid="1027"/>
                                        </p:tgtEl>
                                        <p:attrNameLst>
                                          <p:attrName>style.visibility</p:attrName>
                                        </p:attrNameLst>
                                      </p:cBhvr>
                                      <p:to>
                                        <p:strVal val="visible"/>
                                      </p:to>
                                    </p:set>
                                    <p:animEffect transition="in" filter="strips(downLeft)">
                                      <p:cBhvr>
                                        <p:cTn id="24" dur="500"/>
                                        <p:tgtEl>
                                          <p:spTgt spid="10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4" grpId="0" animBg="1"/>
    </p:bldLst>
  </p:timing>
</p:sld>
</file>

<file path=ppt/theme/theme1.xml><?xml version="1.0" encoding="utf-8"?>
<a:theme xmlns:a="http://schemas.openxmlformats.org/drawingml/2006/main" name="سمة12">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سمة12</Template>
  <TotalTime>340</TotalTime>
  <Words>608</Words>
  <Application>Microsoft Office PowerPoint</Application>
  <PresentationFormat>عرض على الشاشة (3:4)‏</PresentationFormat>
  <Paragraphs>150</Paragraphs>
  <Slides>8</Slides>
  <Notes>8</Notes>
  <HiddenSlides>0</HiddenSlides>
  <MMClips>0</MMClips>
  <ScaleCrop>false</ScaleCrop>
  <HeadingPairs>
    <vt:vector size="4" baseType="variant">
      <vt:variant>
        <vt:lpstr>سمة</vt:lpstr>
      </vt:variant>
      <vt:variant>
        <vt:i4>1</vt:i4>
      </vt:variant>
      <vt:variant>
        <vt:lpstr>عناوين الشرائح</vt:lpstr>
      </vt:variant>
      <vt:variant>
        <vt:i4>8</vt:i4>
      </vt:variant>
    </vt:vector>
  </HeadingPairs>
  <TitlesOfParts>
    <vt:vector size="9" baseType="lpstr">
      <vt:lpstr>سمة12</vt:lpstr>
      <vt:lpstr>الشريحة 1</vt:lpstr>
      <vt:lpstr>الشريحة 2</vt:lpstr>
      <vt:lpstr>الشريحة 3</vt:lpstr>
      <vt:lpstr>الشريحة 4</vt:lpstr>
      <vt:lpstr>الشريحة 5</vt:lpstr>
      <vt:lpstr>الشريحة 6</vt:lpstr>
      <vt:lpstr>الشريحة 7</vt:lpstr>
      <vt:lpstr>الشريحة 8</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الشريحة 1</dc:title>
  <dc:creator>msfr</dc:creator>
  <cp:lastModifiedBy>msfr</cp:lastModifiedBy>
  <cp:revision>39</cp:revision>
  <dcterms:created xsi:type="dcterms:W3CDTF">2008-05-25T06:43:15Z</dcterms:created>
  <dcterms:modified xsi:type="dcterms:W3CDTF">2008-06-03T22:19:19Z</dcterms:modified>
</cp:coreProperties>
</file>