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92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3" r:id="rId7"/>
    <p:sldId id="262" r:id="rId8"/>
    <p:sldId id="268" r:id="rId9"/>
    <p:sldId id="269" r:id="rId10"/>
    <p:sldId id="270" r:id="rId11"/>
    <p:sldId id="272" r:id="rId12"/>
  </p:sldIdLst>
  <p:sldSz cx="9144000" cy="6858000" type="screen4x3"/>
  <p:notesSz cx="6858000" cy="9144000"/>
  <p:defaultTextStyle>
    <a:defPPr>
      <a:defRPr lang="ar-SA"/>
    </a:defPPr>
    <a:lvl1pPr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00FF"/>
    <a:srgbClr val="FF0066"/>
    <a:srgbClr val="FF33CC"/>
    <a:srgbClr val="DA58CB"/>
    <a:srgbClr val="6ADB57"/>
    <a:srgbClr val="99FF99"/>
    <a:srgbClr val="000000"/>
    <a:srgbClr val="8AD8D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1" autoAdjust="0"/>
    <p:restoredTop sz="94709" autoAdjust="0"/>
  </p:normalViewPr>
  <p:slideViewPr>
    <p:cSldViewPr>
      <p:cViewPr>
        <p:scale>
          <a:sx n="50" d="100"/>
          <a:sy n="50" d="100"/>
        </p:scale>
        <p:origin x="-1932" y="-6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572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audio1.wav>
</file>

<file path=ppt/media/audio10.wav>
</file>

<file path=ppt/media/audio11.wav>
</file>

<file path=ppt/media/audio12.wav>
</file>

<file path=ppt/media/audio13.wav>
</file>

<file path=ppt/media/audio2.wav>
</file>

<file path=ppt/media/audio3.wav>
</file>

<file path=ppt/media/audio4.wav>
</file>

<file path=ppt/media/audio5.wav>
</file>

<file path=ppt/media/audio6.wav>
</file>

<file path=ppt/media/audio7.wav>
</file>

<file path=ppt/media/audio8.wav>
</file>

<file path=ppt/media/audio9.wav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16E30296-354E-4832-BD17-B855B311E802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pPr lvl="0"/>
            <a:endParaRPr lang="ar-SA" noProof="0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noProof="0" smtClean="0"/>
              <a:t>انقر لتحرير أنماط النص الرئيسي</a:t>
            </a:r>
          </a:p>
          <a:p>
            <a:pPr lvl="1"/>
            <a:r>
              <a:rPr lang="ar-SA" noProof="0" smtClean="0"/>
              <a:t>المستوى الثاني</a:t>
            </a:r>
          </a:p>
          <a:p>
            <a:pPr lvl="2"/>
            <a:r>
              <a:rPr lang="ar-SA" noProof="0" smtClean="0"/>
              <a:t>المستوى الثالث</a:t>
            </a:r>
          </a:p>
          <a:p>
            <a:pPr lvl="3"/>
            <a:r>
              <a:rPr lang="ar-SA" noProof="0" smtClean="0"/>
              <a:t>المستوى الرابع</a:t>
            </a:r>
          </a:p>
          <a:p>
            <a:pPr lvl="4"/>
            <a:r>
              <a:rPr lang="ar-SA" noProof="0" smtClean="0"/>
              <a:t>المستوى الخامس</a:t>
            </a:r>
            <a:endParaRPr lang="ar-SA" noProof="0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C8ACBACA-B6AF-4650-906D-E9AB94185F3D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عنصر نائب لصورة الشريحة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عنصر نائب للملاحظا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ar-SA" smtClean="0"/>
          </a:p>
        </p:txBody>
      </p:sp>
      <p:sp>
        <p:nvSpPr>
          <p:cNvPr id="15363" name="عنصر نائب لرقم الشريحة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9CB6F5A8-A4CF-45C2-AC0E-4B40746B1211}" type="slidenum">
              <a:rPr lang="ar-SA"/>
              <a:pPr fontAlgn="base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lang="ar-S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2.wav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1.wav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2.wav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3.wav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4.wav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5.wav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6.wav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7.wav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8.wav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9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audio" Target="../media/audio10.wav"/><Relationship Id="rId1" Type="http://schemas.openxmlformats.org/officeDocument/2006/relationships/themeOverride" Target="../theme/themeOverride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رابط مستقيم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2" name="عنوان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>
            <a:noAutofit/>
          </a:bodyPr>
          <a:lstStyle>
            <a:lvl1pPr algn="r">
              <a:defRPr sz="4200" b="1"/>
            </a:lvl1pPr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25" name="عنوان فرعي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6" name="عنصر نائب للتاريخ 30"/>
          <p:cNvSpPr>
            <a:spLocks noGrp="1"/>
          </p:cNvSpPr>
          <p:nvPr>
            <p:ph type="dt" sz="half" idx="10"/>
          </p:nvPr>
        </p:nvSpPr>
        <p:spPr>
          <a:xfrm>
            <a:off x="5870575" y="6557963"/>
            <a:ext cx="2003425" cy="22701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76C2A8DB-9E3E-4A72-B3E0-DCF89171ECF4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7" name="عنصر نائب للتذييل 17"/>
          <p:cNvSpPr>
            <a:spLocks noGrp="1"/>
          </p:cNvSpPr>
          <p:nvPr>
            <p:ph type="ftr" sz="quarter" idx="11"/>
          </p:nvPr>
        </p:nvSpPr>
        <p:spPr>
          <a:xfrm>
            <a:off x="2819400" y="6557963"/>
            <a:ext cx="2927350" cy="228600"/>
          </a:xfrm>
        </p:spPr>
        <p:txBody>
          <a:bodyPr/>
          <a:lstStyle>
            <a:lvl1pPr>
              <a:defRPr lang="en-US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endParaRPr lang="ar-SA"/>
          </a:p>
        </p:txBody>
      </p:sp>
      <p:sp>
        <p:nvSpPr>
          <p:cNvPr id="8" name="عنصر نائب لرقم الشريحة 28"/>
          <p:cNvSpPr>
            <a:spLocks noGrp="1"/>
          </p:cNvSpPr>
          <p:nvPr>
            <p:ph type="sldNum" sz="quarter" idx="12"/>
          </p:nvPr>
        </p:nvSpPr>
        <p:spPr>
          <a:xfrm>
            <a:off x="7880350" y="6556375"/>
            <a:ext cx="588963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DCEA696D-0D3B-453A-8D41-7A8766EE337E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cut/>
    <p:sndAc>
      <p:stSnd>
        <p:snd r:embed="rId1" name="cashreg.wav"/>
      </p:stSnd>
    </p:sndAc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214DA4-55F1-4445-81A7-0A2565DBA670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5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6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ABAD12-21AA-415A-B787-0C60848D00B7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4243388" y="6557963"/>
            <a:ext cx="2001837" cy="227012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9915293D-E74D-44D7-A45D-2283A6C83885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457200" y="6556375"/>
            <a:ext cx="3657600" cy="228600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6254750" y="6553200"/>
            <a:ext cx="587375" cy="228600"/>
          </a:xfrm>
        </p:spPr>
        <p:txBody>
          <a:bodyPr/>
          <a:lstStyle>
            <a:lvl1pPr>
              <a:defRPr smtClean="0"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fld id="{5636A4C0-2AD9-4235-8F7A-D86B90E5F456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5CDCD4-18D5-46B4-B5A0-C677AA9ADC0A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5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6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9D2FC8-8F1C-48DA-9A24-028198E29744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anchor="t"/>
          <a:lstStyle>
            <a:lvl1pPr algn="r">
              <a:buNone/>
              <a:defRPr sz="4200" b="1" cap="all"/>
            </a:lvl1pPr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4724400" y="6556375"/>
            <a:ext cx="2001838" cy="227013"/>
          </a:xfrm>
        </p:spPr>
        <p:txBody>
          <a:bodyPr/>
          <a:lstStyle>
            <a:lvl1pPr>
              <a:defRPr smtClean="0"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fld id="{A1CAE142-E2ED-4DD7-B1FC-BF64D9D497D1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1735138" y="6556375"/>
            <a:ext cx="2895600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6734175" y="6554788"/>
            <a:ext cx="587375" cy="228600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82723F8-D5EC-486E-AE85-0972E9473D9D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cut/>
    <p:sndAc>
      <p:stSnd>
        <p:snd r:embed="rId1" name="cashreg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3DF362-B78F-46E7-84C1-3EC7F224C7BA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6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7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937EC0-BA94-489A-B39E-F99634CD6DC6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lvl1pPr>
              <a:defRPr/>
            </a:lvl1pPr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7DBF4E-181C-4578-AB6A-CC587B834CCB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8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9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B0634B-CD88-4870-BA10-6106F4B991F4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D42EF2-04F5-46DA-A23A-89EDC8CC705F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5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BD3EC7-B37A-4BC0-8C9A-4944287DA0C4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9139A9-8764-4487-8B5C-8471AE21D999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3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4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3F1662-27A6-4DAC-BD2F-9736B1D2031F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lIns="45720" tIns="0" rIns="0" bIns="0" spcCol="0" rtlCol="0" fromWordArt="0" forceAA="0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5F01D-BD51-4E3E-9F7A-A40F8AD230E5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6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7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65E87F-09E5-4E87-B319-94445D59CB4A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مستطيل 7"/>
          <p:cNvSpPr/>
          <p:nvPr/>
        </p:nvSpPr>
        <p:spPr>
          <a:xfrm rot="21240000">
            <a:off x="598488" y="1004888"/>
            <a:ext cx="4319587" cy="4311650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مستطيل 8"/>
          <p:cNvSpPr/>
          <p:nvPr/>
        </p:nvSpPr>
        <p:spPr>
          <a:xfrm rot="21420000">
            <a:off x="596900" y="998538"/>
            <a:ext cx="4319588" cy="4313237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lIns="82296" tIns="0" rIns="0" bIns="0" spcCol="0" rtlCol="0" fromWordArt="0" forceAA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10" name="عنصر نائب للصورة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>
            <a:normAutofit/>
          </a:bodyPr>
          <a:lstStyle>
            <a:lvl1pPr marL="0" indent="0">
              <a:buNone/>
              <a:defRPr sz="3200"/>
            </a:lvl1pPr>
            <a:extLst/>
          </a:lstStyle>
          <a:p>
            <a:pPr lvl="0"/>
            <a:r>
              <a:rPr lang="ar-SA" noProof="0" smtClean="0"/>
              <a:t>انقر فوق الرمز لإضافة صورة</a:t>
            </a:r>
            <a:endParaRPr lang="en-US" noProof="0" dirty="0"/>
          </a:p>
        </p:txBody>
      </p:sp>
      <p:sp>
        <p:nvSpPr>
          <p:cNvPr id="7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F3D3952-19CA-426E-8EA8-F2F62247583F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8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ar-SA"/>
          </a:p>
        </p:txBody>
      </p:sp>
      <p:sp>
        <p:nvSpPr>
          <p:cNvPr id="9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4A50686-566D-4970-ADBD-5BBE58450ED9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cut/>
    <p:sndAc>
      <p:stSnd>
        <p:snd r:embed="rId2" name="cashreg.wav"/>
      </p:stSnd>
    </p:sndAc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مستطيل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4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عنصر نائب للعنوان 2"/>
          <p:cNvSpPr>
            <a:spLocks noGrp="1"/>
          </p:cNvSpPr>
          <p:nvPr>
            <p:ph type="title"/>
          </p:nvPr>
        </p:nvSpPr>
        <p:spPr>
          <a:xfrm>
            <a:off x="457200" y="320675"/>
            <a:ext cx="7239000" cy="1143000"/>
          </a:xfrm>
          <a:prstGeom prst="rect">
            <a:avLst/>
          </a:prstGeom>
        </p:spPr>
        <p:txBody>
          <a:bodyPr vert="horz" wrap="square" lIns="45720" tIns="0" rIns="45720" bIns="0" numCol="1" anchor="b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ar-SA" smtClean="0"/>
              <a:t>انقر لتحرير نمط العنوان الرئيسي</a:t>
            </a:r>
          </a:p>
        </p:txBody>
      </p:sp>
      <p:sp>
        <p:nvSpPr>
          <p:cNvPr id="1030" name="عنصر نائب للنص 30"/>
          <p:cNvSpPr>
            <a:spLocks noGrp="1"/>
          </p:cNvSpPr>
          <p:nvPr>
            <p:ph type="body" idx="1"/>
          </p:nvPr>
        </p:nvSpPr>
        <p:spPr bwMode="auto">
          <a:xfrm>
            <a:off x="457200" y="1609725"/>
            <a:ext cx="7239000" cy="4846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</a:p>
        </p:txBody>
      </p:sp>
      <p:sp>
        <p:nvSpPr>
          <p:cNvPr id="27" name="عنصر نائب للتاريخ 26"/>
          <p:cNvSpPr>
            <a:spLocks noGrp="1"/>
          </p:cNvSpPr>
          <p:nvPr>
            <p:ph type="dt" sz="half" idx="2"/>
          </p:nvPr>
        </p:nvSpPr>
        <p:spPr>
          <a:xfrm>
            <a:off x="4246563" y="6557963"/>
            <a:ext cx="2001837" cy="227012"/>
          </a:xfrm>
          <a:prstGeom prst="rect">
            <a:avLst/>
          </a:prstGeom>
        </p:spPr>
        <p:txBody>
          <a:bodyPr vert="horz" tIns="0" bIns="0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 smtClean="0">
                <a:solidFill>
                  <a:schemeClr val="tx2"/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fld id="{9ED40528-1C29-45C8-BE79-997E675DE323}" type="datetimeFigureOut">
              <a:rPr lang="ar-SA"/>
              <a:pPr>
                <a:defRPr/>
              </a:pPr>
              <a:t>16/01/33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3"/>
          </p:nvPr>
        </p:nvSpPr>
        <p:spPr>
          <a:xfrm>
            <a:off x="457200" y="6557963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>
                <a:solidFill>
                  <a:schemeClr val="tx2"/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endParaRPr lang="ar-SA"/>
          </a:p>
        </p:txBody>
      </p:sp>
      <p:sp>
        <p:nvSpPr>
          <p:cNvPr id="16" name="عنصر نائب لرقم الشريحة 15"/>
          <p:cNvSpPr>
            <a:spLocks noGrp="1"/>
          </p:cNvSpPr>
          <p:nvPr>
            <p:ph type="sldNum" sz="quarter" idx="4"/>
          </p:nvPr>
        </p:nvSpPr>
        <p:spPr>
          <a:xfrm>
            <a:off x="6251575" y="6556375"/>
            <a:ext cx="588963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100" smtClean="0">
                <a:solidFill>
                  <a:schemeClr val="tx2"/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fld id="{F9150DB9-F0CF-43C5-A359-2682D163E2E2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4" r:id="rId1"/>
    <p:sldLayoutId id="2147483803" r:id="rId2"/>
    <p:sldLayoutId id="2147483805" r:id="rId3"/>
    <p:sldLayoutId id="2147483802" r:id="rId4"/>
    <p:sldLayoutId id="2147483801" r:id="rId5"/>
    <p:sldLayoutId id="2147483800" r:id="rId6"/>
    <p:sldLayoutId id="2147483799" r:id="rId7"/>
    <p:sldLayoutId id="2147483798" r:id="rId8"/>
    <p:sldLayoutId id="2147483806" r:id="rId9"/>
    <p:sldLayoutId id="2147483797" r:id="rId10"/>
    <p:sldLayoutId id="2147483807" r:id="rId11"/>
  </p:sldLayoutIdLst>
  <p:transition>
    <p:cut/>
    <p:sndAc>
      <p:stSnd>
        <p:snd r:embed="rId13" name="cashreg.wav"/>
      </p:stSnd>
    </p:sndAc>
  </p:transition>
  <p:timing>
    <p:tnLst>
      <p:par>
        <p:cTn id="1" dur="indefinite" restart="never" nodeType="tmRoot"/>
      </p:par>
    </p:tnLst>
  </p:timing>
  <p:txStyles>
    <p:titleStyle>
      <a:lvl1pPr algn="l" rtl="1" fontAlgn="base">
        <a:spcBef>
          <a:spcPct val="0"/>
        </a:spcBef>
        <a:spcAft>
          <a:spcPct val="0"/>
        </a:spcAft>
        <a:defRPr sz="3800" b="1" kern="1200" cap="all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latin typeface="+mj-lt"/>
          <a:ea typeface="+mj-ea"/>
          <a:cs typeface="+mj-cs"/>
        </a:defRPr>
      </a:lvl1pPr>
      <a:lvl2pPr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2pPr>
      <a:lvl3pPr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3pPr>
      <a:lvl4pPr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4pPr>
      <a:lvl5pPr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5pPr>
      <a:lvl6pPr marL="457200"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6pPr>
      <a:lvl7pPr marL="914400"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7pPr>
      <a:lvl8pPr marL="1371600"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8pPr>
      <a:lvl9pPr marL="1828800"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9pPr>
      <a:extLst/>
    </p:titleStyle>
    <p:bodyStyle>
      <a:lvl1pPr marL="273050" indent="-273050" algn="r" rtl="1" fontAlgn="base">
        <a:spcBef>
          <a:spcPts val="600"/>
        </a:spcBef>
        <a:spcAft>
          <a:spcPct val="0"/>
        </a:spcAft>
        <a:buClr>
          <a:schemeClr val="tx2"/>
        </a:buClr>
        <a:buSzPct val="73000"/>
        <a:buFont typeface="Wingdings 2" pitchFamily="18" charset="2"/>
        <a:buChar char="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20700" indent="-228600" algn="r" rtl="1" fontAlgn="base">
        <a:spcBef>
          <a:spcPts val="500"/>
        </a:spcBef>
        <a:spcAft>
          <a:spcPct val="0"/>
        </a:spcAft>
        <a:buClr>
          <a:srgbClr val="F9B639"/>
        </a:buClr>
        <a:buSzPct val="80000"/>
        <a:buFont typeface="Wingdings 2" pitchFamily="18" charset="2"/>
        <a:buChar char=""/>
        <a:defRPr sz="2300" kern="1200">
          <a:solidFill>
            <a:srgbClr val="6C6C6C"/>
          </a:solidFill>
          <a:latin typeface="+mn-lt"/>
          <a:ea typeface="+mn-ea"/>
          <a:cs typeface="+mn-cs"/>
        </a:defRPr>
      </a:lvl2pPr>
      <a:lvl3pPr marL="758825" indent="-228600" algn="r" rtl="1" fontAlgn="base">
        <a:spcBef>
          <a:spcPts val="400"/>
        </a:spcBef>
        <a:spcAft>
          <a:spcPct val="0"/>
        </a:spcAft>
        <a:buClr>
          <a:srgbClr val="F9B639"/>
        </a:buClr>
        <a:buSzPct val="60000"/>
        <a:buFont typeface="Wingdings" pitchFamily="2" charset="2"/>
        <a:buChar char="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4888" indent="-228600" algn="r" rtl="1" fontAlgn="base">
        <a:spcBef>
          <a:spcPct val="20000"/>
        </a:spcBef>
        <a:spcAft>
          <a:spcPct val="0"/>
        </a:spcAft>
        <a:buClr>
          <a:srgbClr val="F9B639"/>
        </a:buClr>
        <a:buSzPct val="80000"/>
        <a:buFont typeface="Wingdings 2" pitchFamily="18" charset="2"/>
        <a:buChar char=""/>
        <a:defRPr sz="2000" kern="1200">
          <a:solidFill>
            <a:srgbClr val="6C6C6C"/>
          </a:solidFill>
          <a:latin typeface="+mn-lt"/>
          <a:ea typeface="+mn-ea"/>
          <a:cs typeface="+mn-cs"/>
        </a:defRPr>
      </a:lvl4pPr>
      <a:lvl5pPr marL="1279525" indent="-228600" algn="r" rtl="1" fontAlgn="base">
        <a:spcBef>
          <a:spcPts val="400"/>
        </a:spcBef>
        <a:spcAft>
          <a:spcPct val="0"/>
        </a:spcAft>
        <a:buClr>
          <a:srgbClr val="F9B639"/>
        </a:buClr>
        <a:buSzPct val="70000"/>
        <a:buFont typeface="Wingdings" pitchFamily="2" charset="2"/>
        <a:buChar char="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r" rtl="1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r" rtl="1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r" rtl="1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r" rtl="1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3.wav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3000364" y="2143116"/>
            <a:ext cx="5929354" cy="2571768"/>
          </a:xfrm>
          <a:ln>
            <a:solidFill>
              <a:schemeClr val="accent1"/>
            </a:solidFill>
          </a:ln>
          <a:effectLst>
            <a:glow rad="139700">
              <a:schemeClr val="accent5">
                <a:satMod val="175000"/>
                <a:alpha val="40000"/>
              </a:schemeClr>
            </a:glow>
          </a:effectLst>
        </p:spPr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ar-SA" sz="7200" dirty="0" smtClean="0">
                <a:solidFill>
                  <a:srgbClr val="FFC000"/>
                </a:solidFill>
                <a:latin typeface="Estrangelo Edessa" pitchFamily="66"/>
                <a:cs typeface="Estrangelo Edessa" pitchFamily="66"/>
              </a:rPr>
              <a:t>الآراء التربوية لبعض مفكري الإسلام </a:t>
            </a:r>
            <a:endParaRPr lang="ar-SA" sz="7200" dirty="0">
              <a:solidFill>
                <a:srgbClr val="FFC000"/>
              </a:solidFill>
              <a:latin typeface="Estrangelo Edessa" pitchFamily="66"/>
              <a:cs typeface="Estrangelo Edessa" pitchFamily="66"/>
            </a:endParaRPr>
          </a:p>
        </p:txBody>
      </p:sp>
      <p:sp>
        <p:nvSpPr>
          <p:cNvPr id="4" name="مستطيل 3"/>
          <p:cNvSpPr/>
          <p:nvPr/>
        </p:nvSpPr>
        <p:spPr>
          <a:xfrm>
            <a:off x="214313" y="285750"/>
            <a:ext cx="2286000" cy="857250"/>
          </a:xfrm>
          <a:prstGeom prst="rect">
            <a:avLst/>
          </a:prstGeom>
          <a:solidFill>
            <a:schemeClr val="tx2">
              <a:lumMod val="75000"/>
            </a:schemeClr>
          </a:solidFill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1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2800" dirty="0"/>
              <a:t>المحاضرة الثامنة</a:t>
            </a:r>
            <a:endParaRPr lang="ar-SA" sz="2800" dirty="0"/>
          </a:p>
        </p:txBody>
      </p:sp>
    </p:spTree>
  </p:cSld>
  <p:clrMapOvr>
    <a:masterClrMapping/>
  </p:clrMapOvr>
  <p:transition spd="med">
    <p:wheel spokes="8"/>
    <p:sndAc>
      <p:stSnd>
        <p:snd r:embed="rId3" name="camera.wav"/>
      </p:stSnd>
    </p:sndAc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8643938" cy="6858000"/>
          </a:xfrm>
          <a:solidFill>
            <a:schemeClr val="bg2"/>
          </a:solidFill>
        </p:spPr>
        <p:txBody>
          <a:bodyPr>
            <a:normAutofit/>
          </a:bodyPr>
          <a:lstStyle/>
          <a:p>
            <a:pPr>
              <a:buFont typeface="Wingdings 2" pitchFamily="18" charset="2"/>
              <a:buNone/>
            </a:pPr>
            <a:endParaRPr lang="ar-SA" sz="3200" b="1" smtClean="0">
              <a:solidFill>
                <a:srgbClr val="002060"/>
              </a:solidFill>
            </a:endParaRP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2060"/>
                </a:solidFill>
              </a:rPr>
              <a:t>3- محتوى التعليم :</a:t>
            </a:r>
          </a:p>
          <a:p>
            <a:pPr>
              <a:buFont typeface="Wingdings 2" pitchFamily="18" charset="2"/>
              <a:buNone/>
            </a:pPr>
            <a:r>
              <a:rPr lang="ar-SA" b="1" smtClean="0">
                <a:solidFill>
                  <a:srgbClr val="C00000"/>
                </a:solidFill>
              </a:rPr>
              <a:t>تنقسم العلوم إلى : </a:t>
            </a:r>
          </a:p>
          <a:p>
            <a:pPr>
              <a:buFont typeface="Wingdings 2" pitchFamily="18" charset="2"/>
              <a:buNone/>
            </a:pPr>
            <a:r>
              <a:rPr lang="ar-SA" sz="2800" b="1" smtClean="0">
                <a:solidFill>
                  <a:srgbClr val="00B050"/>
                </a:solidFill>
              </a:rPr>
              <a:t>أ – العلوم العقلية</a:t>
            </a:r>
            <a:r>
              <a:rPr lang="ar-SA" sz="2800" b="1" smtClean="0">
                <a:solidFill>
                  <a:srgbClr val="C00000"/>
                </a:solidFill>
              </a:rPr>
              <a:t> </a:t>
            </a:r>
            <a:r>
              <a:rPr lang="ar-SA" b="1" smtClean="0">
                <a:solidFill>
                  <a:srgbClr val="0070C0"/>
                </a:solidFill>
              </a:rPr>
              <a:t>: يهتدي إليها الإنسان بفكره .</a:t>
            </a:r>
          </a:p>
          <a:p>
            <a:pPr>
              <a:buFont typeface="Wingdings 2" pitchFamily="18" charset="2"/>
              <a:buNone/>
            </a:pPr>
            <a:r>
              <a:rPr lang="ar-SA" b="1" smtClean="0">
                <a:solidFill>
                  <a:srgbClr val="9900FF"/>
                </a:solidFill>
              </a:rPr>
              <a:t>وهي : الطبيعيات – علم الموسيقى – علم الإلهيات – العلوم العددية – الهندسة – علم الهيئة –علم المنطق.</a:t>
            </a:r>
          </a:p>
          <a:p>
            <a:pPr>
              <a:buFont typeface="Wingdings 2" pitchFamily="18" charset="2"/>
              <a:buNone/>
            </a:pPr>
            <a:endParaRPr lang="ar-SA" sz="2800" b="1" smtClean="0">
              <a:solidFill>
                <a:srgbClr val="00B050"/>
              </a:solidFill>
            </a:endParaRPr>
          </a:p>
          <a:p>
            <a:pPr>
              <a:buFont typeface="Wingdings 2" pitchFamily="18" charset="2"/>
              <a:buNone/>
            </a:pPr>
            <a:r>
              <a:rPr lang="ar-SA" sz="2800" b="1" smtClean="0">
                <a:solidFill>
                  <a:srgbClr val="00B050"/>
                </a:solidFill>
              </a:rPr>
              <a:t>ب- العلوم النقلية </a:t>
            </a:r>
            <a:r>
              <a:rPr lang="ar-SA" b="1" smtClean="0">
                <a:solidFill>
                  <a:srgbClr val="0070C0"/>
                </a:solidFill>
              </a:rPr>
              <a:t>:</a:t>
            </a:r>
            <a:r>
              <a:rPr lang="ar-SA" b="1" smtClean="0">
                <a:solidFill>
                  <a:srgbClr val="C00000"/>
                </a:solidFill>
              </a:rPr>
              <a:t> </a:t>
            </a:r>
            <a:r>
              <a:rPr lang="ar-SA" b="1" smtClean="0">
                <a:solidFill>
                  <a:srgbClr val="0070C0"/>
                </a:solidFill>
              </a:rPr>
              <a:t>وهي لا مجال فيها  للعقل ويؤخذ عن السلف.</a:t>
            </a:r>
          </a:p>
          <a:p>
            <a:pPr>
              <a:buFont typeface="Wingdings 2" pitchFamily="18" charset="2"/>
              <a:buNone/>
            </a:pPr>
            <a:r>
              <a:rPr lang="ar-SA" b="1" smtClean="0">
                <a:solidFill>
                  <a:srgbClr val="0D0D0D"/>
                </a:solidFill>
              </a:rPr>
              <a:t>وهي :</a:t>
            </a:r>
          </a:p>
          <a:p>
            <a:pPr>
              <a:buFont typeface="Wingdings 2" pitchFamily="18" charset="2"/>
              <a:buNone/>
            </a:pPr>
            <a:r>
              <a:rPr lang="ar-SA" b="1" smtClean="0">
                <a:solidFill>
                  <a:srgbClr val="0D0D0D"/>
                </a:solidFill>
              </a:rPr>
              <a:t> </a:t>
            </a:r>
            <a:r>
              <a:rPr lang="ar-SA" b="1" smtClean="0">
                <a:solidFill>
                  <a:srgbClr val="FF0066"/>
                </a:solidFill>
              </a:rPr>
              <a:t>1- العلوم اللسانية </a:t>
            </a:r>
            <a:r>
              <a:rPr lang="ar-SA" b="1" smtClean="0">
                <a:solidFill>
                  <a:srgbClr val="9900FF"/>
                </a:solidFill>
              </a:rPr>
              <a:t>: علم النحو وعلم اللغة.</a:t>
            </a:r>
          </a:p>
          <a:p>
            <a:pPr>
              <a:buFont typeface="Wingdings 2" pitchFamily="18" charset="2"/>
              <a:buNone/>
            </a:pPr>
            <a:r>
              <a:rPr lang="ar-SA" b="1" smtClean="0">
                <a:solidFill>
                  <a:srgbClr val="FF0066"/>
                </a:solidFill>
              </a:rPr>
              <a:t> 2- الشرعيات من الكتاب والسنة </a:t>
            </a:r>
            <a:r>
              <a:rPr lang="ar-SA" b="1" smtClean="0">
                <a:solidFill>
                  <a:srgbClr val="9900FF"/>
                </a:solidFill>
              </a:rPr>
              <a:t>: علم القران – علم الحديث – علم الفقه.</a:t>
            </a:r>
          </a:p>
        </p:txBody>
      </p:sp>
    </p:spTree>
  </p:cSld>
  <p:clrMapOvr>
    <a:masterClrMapping/>
  </p:clrMapOvr>
  <p:transition>
    <p:cut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8643938" cy="6858000"/>
          </a:xfrm>
          <a:solidFill>
            <a:schemeClr val="bg2"/>
          </a:solidFill>
        </p:spPr>
        <p:txBody>
          <a:bodyPr/>
          <a:lstStyle/>
          <a:p>
            <a:pPr>
              <a:buFont typeface="Wingdings 2" pitchFamily="18" charset="2"/>
              <a:buNone/>
            </a:pPr>
            <a:endParaRPr lang="ar-SA" sz="2800" b="1" smtClean="0">
              <a:solidFill>
                <a:srgbClr val="002060"/>
              </a:solidFill>
            </a:endParaRP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2060"/>
                </a:solidFill>
              </a:rPr>
              <a:t>4- مبادئ التعلم والتعليم :</a:t>
            </a:r>
          </a:p>
          <a:p>
            <a:pPr>
              <a:buFont typeface="Wingdings 2" pitchFamily="18" charset="2"/>
              <a:buNone/>
            </a:pPr>
            <a:r>
              <a:rPr lang="ar-SA" sz="2800" b="1" smtClean="0">
                <a:solidFill>
                  <a:srgbClr val="9900FF"/>
                </a:solidFill>
              </a:rPr>
              <a:t>أ- ترك الفكر على سجيته حتى يصل إلى ما يريد من العلم .</a:t>
            </a:r>
          </a:p>
          <a:p>
            <a:pPr>
              <a:buFont typeface="Wingdings 2" pitchFamily="18" charset="2"/>
              <a:buNone/>
            </a:pPr>
            <a:r>
              <a:rPr lang="ar-SA" b="1" smtClean="0">
                <a:solidFill>
                  <a:srgbClr val="9900FF"/>
                </a:solidFill>
              </a:rPr>
              <a:t>ب- مراعاة أثر المستوى الحضاري للمجتمع الذي يتم فيه التعلم</a:t>
            </a:r>
          </a:p>
          <a:p>
            <a:pPr>
              <a:buFont typeface="Wingdings 2" pitchFamily="18" charset="2"/>
              <a:buNone/>
            </a:pPr>
            <a:r>
              <a:rPr lang="ar-SA" b="1" smtClean="0">
                <a:solidFill>
                  <a:srgbClr val="9900FF"/>
                </a:solidFill>
              </a:rPr>
              <a:t>ج- مراعاة أثر العلوم في التعلم .</a:t>
            </a:r>
          </a:p>
          <a:p>
            <a:pPr>
              <a:buFont typeface="Wingdings 2" pitchFamily="18" charset="2"/>
              <a:buNone/>
            </a:pPr>
            <a:r>
              <a:rPr lang="ar-SA" b="1" smtClean="0">
                <a:solidFill>
                  <a:srgbClr val="9900FF"/>
                </a:solidFill>
              </a:rPr>
              <a:t>د -مراعاة الاستعداد في التعلم .</a:t>
            </a:r>
          </a:p>
          <a:p>
            <a:pPr>
              <a:buFont typeface="Wingdings 2" pitchFamily="18" charset="2"/>
              <a:buNone/>
            </a:pPr>
            <a:endParaRPr lang="ar-SA" b="1" smtClean="0">
              <a:solidFill>
                <a:srgbClr val="9900FF"/>
              </a:solidFill>
            </a:endParaRPr>
          </a:p>
          <a:p>
            <a:pPr>
              <a:buFont typeface="Wingdings 2" pitchFamily="18" charset="2"/>
              <a:buNone/>
            </a:pPr>
            <a:endParaRPr lang="ar-SA" b="1" smtClean="0">
              <a:solidFill>
                <a:srgbClr val="9900FF"/>
              </a:solidFill>
            </a:endParaRPr>
          </a:p>
          <a:p>
            <a:pPr>
              <a:buFont typeface="Wingdings 2" pitchFamily="18" charset="2"/>
              <a:buNone/>
            </a:pPr>
            <a:endParaRPr lang="ar-SA" b="1" smtClean="0">
              <a:solidFill>
                <a:srgbClr val="9900FF"/>
              </a:solidFill>
            </a:endParaRPr>
          </a:p>
          <a:p>
            <a:pPr>
              <a:buFont typeface="Wingdings 2" pitchFamily="18" charset="2"/>
              <a:buNone/>
            </a:pPr>
            <a:r>
              <a:rPr lang="ar-SA" b="1" smtClean="0">
                <a:solidFill>
                  <a:srgbClr val="9900FF"/>
                </a:solidFill>
              </a:rPr>
              <a:t>                                                         انتهى..</a:t>
            </a:r>
          </a:p>
        </p:txBody>
      </p:sp>
    </p:spTree>
  </p:cSld>
  <p:clrMapOvr>
    <a:masterClrMapping/>
  </p:clrMapOvr>
  <p:transition>
    <p:cut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8358188" cy="6858000"/>
          </a:xfrm>
          <a:solidFill>
            <a:schemeClr val="bg2"/>
          </a:solidFill>
        </p:spPr>
        <p:txBody>
          <a:bodyPr>
            <a:normAutofit/>
          </a:bodyPr>
          <a:lstStyle/>
          <a:p>
            <a:r>
              <a:rPr lang="ar-SA" sz="3000" smtClean="0">
                <a:solidFill>
                  <a:srgbClr val="00B050"/>
                </a:solidFill>
              </a:rPr>
              <a:t>أولاً : ابن تيمية :</a:t>
            </a:r>
          </a:p>
          <a:p>
            <a:pPr>
              <a:buFont typeface="Wingdings 2" pitchFamily="18" charset="2"/>
              <a:buNone/>
            </a:pPr>
            <a:r>
              <a:rPr lang="ar-SA" sz="2800" smtClean="0">
                <a:solidFill>
                  <a:srgbClr val="E36406"/>
                </a:solidFill>
              </a:rPr>
              <a:t>1- نسبة وحياته.</a:t>
            </a:r>
          </a:p>
          <a:p>
            <a:pPr>
              <a:buFont typeface="Wingdings 2" pitchFamily="18" charset="2"/>
              <a:buNone/>
            </a:pPr>
            <a:r>
              <a:rPr lang="ar-SA" sz="2800" smtClean="0">
                <a:solidFill>
                  <a:srgbClr val="E36406"/>
                </a:solidFill>
              </a:rPr>
              <a:t>2-نتاجه الفكري.</a:t>
            </a:r>
          </a:p>
          <a:p>
            <a:pPr>
              <a:buFont typeface="Wingdings 2" pitchFamily="18" charset="2"/>
              <a:buNone/>
            </a:pPr>
            <a:r>
              <a:rPr lang="ar-SA" sz="2800" smtClean="0">
                <a:solidFill>
                  <a:srgbClr val="E36406"/>
                </a:solidFill>
              </a:rPr>
              <a:t>3-آراؤه التربوية :</a:t>
            </a:r>
          </a:p>
          <a:p>
            <a:pPr>
              <a:buFont typeface="Wingdings 2" pitchFamily="18" charset="2"/>
              <a:buNone/>
            </a:pPr>
            <a:r>
              <a:rPr lang="ar-SA" sz="2800" smtClean="0">
                <a:solidFill>
                  <a:srgbClr val="0D0D0D"/>
                </a:solidFill>
              </a:rPr>
              <a:t>أ- فلسفة التربية والتعليم      ب-أهداف التربية      </a:t>
            </a:r>
          </a:p>
          <a:p>
            <a:pPr>
              <a:buFont typeface="Wingdings 2" pitchFamily="18" charset="2"/>
              <a:buNone/>
            </a:pPr>
            <a:r>
              <a:rPr lang="ar-SA" sz="2800" smtClean="0">
                <a:solidFill>
                  <a:srgbClr val="0D0D0D"/>
                </a:solidFill>
              </a:rPr>
              <a:t>ج- المنهج                         د- طريقة التربية وأساليبها   </a:t>
            </a:r>
          </a:p>
          <a:p>
            <a:r>
              <a:rPr lang="ar-SA" sz="3000" smtClean="0">
                <a:solidFill>
                  <a:srgbClr val="00B050"/>
                </a:solidFill>
              </a:rPr>
              <a:t>ثانياً : ابن خلدون :</a:t>
            </a:r>
          </a:p>
          <a:p>
            <a:pPr>
              <a:buFont typeface="Wingdings 2" pitchFamily="18" charset="2"/>
              <a:buNone/>
            </a:pPr>
            <a:r>
              <a:rPr lang="ar-SA" sz="2800" smtClean="0">
                <a:solidFill>
                  <a:srgbClr val="E36406"/>
                </a:solidFill>
              </a:rPr>
              <a:t>1- نسبه وحياته.</a:t>
            </a:r>
          </a:p>
          <a:p>
            <a:pPr>
              <a:buFont typeface="Wingdings 2" pitchFamily="18" charset="2"/>
              <a:buNone/>
            </a:pPr>
            <a:r>
              <a:rPr lang="ar-SA" sz="2800" smtClean="0">
                <a:solidFill>
                  <a:srgbClr val="E36406"/>
                </a:solidFill>
              </a:rPr>
              <a:t>2- نتاجه الفكري.</a:t>
            </a:r>
          </a:p>
          <a:p>
            <a:pPr>
              <a:buFont typeface="Wingdings 2" pitchFamily="18" charset="2"/>
              <a:buNone/>
            </a:pPr>
            <a:r>
              <a:rPr lang="ar-SA" sz="2800" smtClean="0">
                <a:solidFill>
                  <a:srgbClr val="E36406"/>
                </a:solidFill>
              </a:rPr>
              <a:t>3- آراؤه التربوية :</a:t>
            </a:r>
          </a:p>
          <a:p>
            <a:pPr>
              <a:buFont typeface="Wingdings 2" pitchFamily="18" charset="2"/>
              <a:buNone/>
            </a:pPr>
            <a:r>
              <a:rPr lang="ar-SA" sz="2800" smtClean="0">
                <a:solidFill>
                  <a:srgbClr val="0D0D0D"/>
                </a:solidFill>
              </a:rPr>
              <a:t>أ- نظرته إلى الطبيعة الإنسانية .    </a:t>
            </a:r>
          </a:p>
          <a:p>
            <a:pPr>
              <a:buFont typeface="Wingdings 2" pitchFamily="18" charset="2"/>
              <a:buNone/>
            </a:pPr>
            <a:r>
              <a:rPr lang="ar-SA" sz="2800" smtClean="0">
                <a:solidFill>
                  <a:srgbClr val="0D0D0D"/>
                </a:solidFill>
              </a:rPr>
              <a:t>ب- دور التربية في المجتمع وارتباطها بمستواه الحضاري.</a:t>
            </a:r>
          </a:p>
          <a:p>
            <a:pPr>
              <a:buFont typeface="Wingdings 2" pitchFamily="18" charset="2"/>
              <a:buNone/>
            </a:pPr>
            <a:r>
              <a:rPr lang="ar-SA" sz="2800" smtClean="0">
                <a:solidFill>
                  <a:srgbClr val="0D0D0D"/>
                </a:solidFill>
              </a:rPr>
              <a:t>ج-محتوى التعليم                د-مبادئ التعلم والتعليم  </a:t>
            </a:r>
          </a:p>
          <a:p>
            <a:pPr>
              <a:buFont typeface="Wingdings 2" pitchFamily="18" charset="2"/>
              <a:buNone/>
            </a:pPr>
            <a:endParaRPr lang="ar-SA" sz="2800" smtClean="0">
              <a:solidFill>
                <a:srgbClr val="0D0D0D"/>
              </a:solidFill>
            </a:endParaRPr>
          </a:p>
          <a:p>
            <a:pPr>
              <a:buFont typeface="Wingdings 2" pitchFamily="18" charset="2"/>
              <a:buNone/>
            </a:pPr>
            <a:endParaRPr lang="ar-SA" sz="2800" smtClean="0">
              <a:solidFill>
                <a:srgbClr val="C00000"/>
              </a:solidFill>
            </a:endParaRPr>
          </a:p>
        </p:txBody>
      </p:sp>
    </p:spTree>
  </p:cSld>
  <p:clrMapOvr>
    <a:masterClrMapping/>
  </p:clrMapOvr>
  <p:transition>
    <p:cut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000125"/>
            <a:ext cx="8143875" cy="5857875"/>
          </a:xfrm>
          <a:solidFill>
            <a:schemeClr val="accent4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>
              <a:buFont typeface="Wingdings 2" pitchFamily="18" charset="2"/>
              <a:buNone/>
            </a:pPr>
            <a:r>
              <a:rPr lang="ar-SA" sz="3600" smtClean="0">
                <a:solidFill>
                  <a:srgbClr val="00B050"/>
                </a:solidFill>
              </a:rPr>
              <a:t>1- نسبة وحياته  :</a:t>
            </a:r>
          </a:p>
          <a:p>
            <a:pPr>
              <a:buFont typeface="Wingdings 2" pitchFamily="18" charset="2"/>
              <a:buNone/>
            </a:pPr>
            <a:r>
              <a:rPr lang="ar-SA" sz="3200" smtClean="0">
                <a:solidFill>
                  <a:srgbClr val="0070C0"/>
                </a:solidFill>
              </a:rPr>
              <a:t>هو تقي الدين أحمد بن عبد الحليم بن تيمية ,ولد في مدينة حران في شمال سوريا عام 661هـ ,وتوفي عام 728 هـ</a:t>
            </a:r>
          </a:p>
          <a:p>
            <a:pPr>
              <a:buFont typeface="Wingdings 2" pitchFamily="18" charset="2"/>
              <a:buNone/>
            </a:pPr>
            <a:r>
              <a:rPr lang="ar-SA" sz="3200" smtClean="0">
                <a:solidFill>
                  <a:srgbClr val="51253A"/>
                </a:solidFill>
              </a:rPr>
              <a:t>* اشتغل ابن تيمية بالتدريس أغلب سنوات عمره </a:t>
            </a:r>
          </a:p>
          <a:p>
            <a:pPr>
              <a:buFont typeface="Wingdings 2" pitchFamily="18" charset="2"/>
              <a:buNone/>
            </a:pPr>
            <a:r>
              <a:rPr lang="ar-SA" sz="3200" smtClean="0">
                <a:solidFill>
                  <a:srgbClr val="C00000"/>
                </a:solidFill>
              </a:rPr>
              <a:t> -بدأ في دار الحديث بالسكرية .</a:t>
            </a:r>
          </a:p>
          <a:p>
            <a:pPr>
              <a:buFont typeface="Wingdings 2" pitchFamily="18" charset="2"/>
              <a:buNone/>
            </a:pPr>
            <a:r>
              <a:rPr lang="ar-SA" sz="3200" smtClean="0">
                <a:solidFill>
                  <a:srgbClr val="C00000"/>
                </a:solidFill>
              </a:rPr>
              <a:t>- وعندما أعجب كبار العلماء بأسلوبه وفكره ومعرفته بدأ في التدريس بالجامع الأموي .</a:t>
            </a:r>
          </a:p>
        </p:txBody>
      </p:sp>
      <p:sp>
        <p:nvSpPr>
          <p:cNvPr id="4" name="عنوان 1"/>
          <p:cNvSpPr>
            <a:spLocks noGrp="1"/>
          </p:cNvSpPr>
          <p:nvPr>
            <p:ph type="title"/>
          </p:nvPr>
        </p:nvSpPr>
        <p:spPr>
          <a:xfrm>
            <a:off x="500034" y="214290"/>
            <a:ext cx="7143800" cy="714380"/>
          </a:xfr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ar-SA" sz="3400" cap="none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أولاً : ابن تيمية </a:t>
            </a:r>
            <a:endParaRPr lang="ar-SA" sz="3400" spc="-15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عنصر نائب للمحتوى 4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solidFill>
            <a:schemeClr val="accent4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0B050"/>
                </a:solidFill>
              </a:rPr>
              <a:t>2- نتاجه الفكري :</a:t>
            </a:r>
            <a:endParaRPr lang="ar-SA" sz="2700" b="1" smtClean="0">
              <a:solidFill>
                <a:srgbClr val="FF0066"/>
              </a:solidFill>
            </a:endParaRP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400" b="1" smtClean="0">
                <a:solidFill>
                  <a:srgbClr val="C00000"/>
                </a:solidFill>
              </a:rPr>
              <a:t>من أشهر مؤلفاته :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400" b="1" smtClean="0">
                <a:solidFill>
                  <a:srgbClr val="0D0D0D"/>
                </a:solidFill>
              </a:rPr>
              <a:t>أ- الفتاوى في التوحيد والتفسير والفقه والتصوف والسلوك.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400" b="1" smtClean="0">
                <a:solidFill>
                  <a:srgbClr val="0D0D0D"/>
                </a:solidFill>
              </a:rPr>
              <a:t>ب-درء تعارض العقل والنقل 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400" b="1" smtClean="0">
                <a:solidFill>
                  <a:srgbClr val="0D0D0D"/>
                </a:solidFill>
              </a:rPr>
              <a:t>ج- مجموعة الرسائل الكبرى 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400" b="1" smtClean="0">
                <a:solidFill>
                  <a:srgbClr val="0D0D0D"/>
                </a:solidFill>
              </a:rPr>
              <a:t>د- الجواب الصحيح لمن بدل دين المسيح 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400" b="1" smtClean="0">
                <a:solidFill>
                  <a:srgbClr val="00B050"/>
                </a:solidFill>
              </a:rPr>
              <a:t>3</a:t>
            </a:r>
            <a:r>
              <a:rPr lang="ar-SA" sz="2700" b="1" smtClean="0">
                <a:solidFill>
                  <a:srgbClr val="00B050"/>
                </a:solidFill>
              </a:rPr>
              <a:t>- آراؤه التربوية :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C00000"/>
                </a:solidFill>
              </a:rPr>
              <a:t>-أهم آراء ابن تيمية التربوية :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800" b="1" smtClean="0">
                <a:solidFill>
                  <a:srgbClr val="002060"/>
                </a:solidFill>
              </a:rPr>
              <a:t>1- فلسفة التربية والتعليم :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070C0"/>
                </a:solidFill>
              </a:rPr>
              <a:t>أ-العلم النافع أساس الحياة 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070C0"/>
                </a:solidFill>
              </a:rPr>
              <a:t>ب- طلب العلم عبادة 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070C0"/>
                </a:solidFill>
              </a:rPr>
              <a:t>ج- التوحيد محور فلسفة التربية 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070C0"/>
                </a:solidFill>
              </a:rPr>
              <a:t>د- العقل البشري يحتاج إلى رسالة الأنبياء والرسل.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9900FF"/>
                </a:solidFill>
              </a:rPr>
              <a:t>* ويرى ابن تيمية أن تربية الإنسان تبلغ كمالها حين يحقق العبادة بمعناها الصحيح ومفهومها الشامل الذي يشمل علاقات الأفراد والجماعات والأمم والبيئات 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endParaRPr lang="ar-SA" sz="2700" b="1" smtClean="0">
              <a:solidFill>
                <a:srgbClr val="00B050"/>
              </a:solidFill>
            </a:endParaRP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endParaRPr lang="ar-SA" sz="2200" b="1" smtClean="0">
              <a:solidFill>
                <a:srgbClr val="C00000"/>
              </a:solidFill>
            </a:endParaRP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endParaRPr lang="ar-SA" b="1" smtClean="0">
              <a:solidFill>
                <a:srgbClr val="0070C0"/>
              </a:solidFill>
            </a:endParaRPr>
          </a:p>
        </p:txBody>
      </p:sp>
    </p:spTree>
  </p:cSld>
  <p:clrMapOvr>
    <a:masterClrMapping/>
  </p:clrMapOvr>
  <p:transition>
    <p:cut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عنصر نائب للمحتوى 4"/>
          <p:cNvSpPr>
            <a:spLocks noGrp="1"/>
          </p:cNvSpPr>
          <p:nvPr>
            <p:ph idx="1"/>
          </p:nvPr>
        </p:nvSpPr>
        <p:spPr>
          <a:xfrm>
            <a:off x="0" y="0"/>
            <a:ext cx="8786813" cy="6858000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B050"/>
                </a:solidFill>
              </a:rPr>
              <a:t>** العبادة من وجهة نظر ابن تيمية فرعان :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FF0000"/>
                </a:solidFill>
              </a:rPr>
              <a:t>أ-عبادة دينية : </a:t>
            </a:r>
            <a:r>
              <a:rPr lang="ar-SA" sz="3200" b="1" smtClean="0">
                <a:solidFill>
                  <a:srgbClr val="9900FF"/>
                </a:solidFill>
              </a:rPr>
              <a:t>وموضوعها تنظيم علاقة المسلم بالخالق , وعلاقات الأفراد والجماعات والأمم </a:t>
            </a:r>
            <a:r>
              <a:rPr lang="ar-SA" sz="3200" smtClean="0">
                <a:solidFill>
                  <a:srgbClr val="9900FF"/>
                </a:solidFill>
              </a:rPr>
              <a:t>.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FF0000"/>
                </a:solidFill>
              </a:rPr>
              <a:t>ب-عبادة كونية : </a:t>
            </a:r>
            <a:r>
              <a:rPr lang="ar-SA" sz="3200" b="1" smtClean="0">
                <a:solidFill>
                  <a:srgbClr val="9900FF"/>
                </a:solidFill>
              </a:rPr>
              <a:t>ومعناها الخضوع لتدبير الله وتصريفه , والانسجام مع قوانينه التي تنظم الكائنات الطبيعية ومظاهر الاجتماع والحياة .</a:t>
            </a:r>
          </a:p>
          <a:p>
            <a:pPr>
              <a:buFont typeface="Wingdings 2" pitchFamily="18" charset="2"/>
              <a:buNone/>
            </a:pPr>
            <a:endParaRPr lang="ar-SA" sz="3200" b="1" smtClean="0">
              <a:solidFill>
                <a:srgbClr val="9900FF"/>
              </a:solidFill>
            </a:endParaRP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2060"/>
                </a:solidFill>
              </a:rPr>
              <a:t>2- أهداف التربية :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70C0"/>
                </a:solidFill>
              </a:rPr>
              <a:t>أ-تربية الفرد المسلم 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70C0"/>
                </a:solidFill>
              </a:rPr>
              <a:t>ب- إخراج الأمة المسلمة 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70C0"/>
                </a:solidFill>
              </a:rPr>
              <a:t>ج- الدعوة للإسلام في العالم </a:t>
            </a:r>
            <a:r>
              <a:rPr lang="ar-SA" sz="3200" b="1" smtClean="0">
                <a:solidFill>
                  <a:srgbClr val="9900FF"/>
                </a:solidFill>
              </a:rPr>
              <a:t>.</a:t>
            </a:r>
          </a:p>
        </p:txBody>
      </p:sp>
    </p:spTree>
  </p:cSld>
  <p:clrMapOvr>
    <a:masterClrMapping/>
  </p:clrMapOvr>
  <p:transition>
    <p:cut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صر نائب للمحتوى 3"/>
          <p:cNvSpPr>
            <a:spLocks noGrp="1"/>
          </p:cNvSpPr>
          <p:nvPr>
            <p:ph idx="1"/>
          </p:nvPr>
        </p:nvSpPr>
        <p:spPr>
          <a:xfrm>
            <a:off x="0" y="0"/>
            <a:ext cx="8786813" cy="6858000"/>
          </a:xfrm>
          <a:solidFill>
            <a:schemeClr val="accent6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>
              <a:buFont typeface="Wingdings 2" pitchFamily="18" charset="2"/>
              <a:buNone/>
            </a:pPr>
            <a:r>
              <a:rPr lang="ar-SA" sz="3600" b="1" smtClean="0">
                <a:solidFill>
                  <a:srgbClr val="002060"/>
                </a:solidFill>
              </a:rPr>
              <a:t>3- المنهج :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70C0"/>
                </a:solidFill>
              </a:rPr>
              <a:t>أ- العلوم كلها شرعية إسلامية 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70C0"/>
                </a:solidFill>
              </a:rPr>
              <a:t>ب- العلوم نوعان :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B050"/>
                </a:solidFill>
              </a:rPr>
              <a:t>         * سمعية (الوحي –الرسل )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B050"/>
                </a:solidFill>
              </a:rPr>
              <a:t>         * عقلية  ( العقل – الحواس )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70C0"/>
                </a:solidFill>
              </a:rPr>
              <a:t>ج- للمنهج أربعة ميادين :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2060"/>
                </a:solidFill>
              </a:rPr>
              <a:t>          </a:t>
            </a:r>
            <a:r>
              <a:rPr lang="ar-SA" sz="3200" b="1" smtClean="0">
                <a:solidFill>
                  <a:srgbClr val="00B050"/>
                </a:solidFill>
              </a:rPr>
              <a:t>* دينية 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B050"/>
                </a:solidFill>
              </a:rPr>
              <a:t>          *عقلية 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B050"/>
                </a:solidFill>
              </a:rPr>
              <a:t>          * عسكرية 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B050"/>
                </a:solidFill>
              </a:rPr>
              <a:t>          *صناعات  </a:t>
            </a:r>
          </a:p>
          <a:p>
            <a:pPr>
              <a:buFont typeface="Wingdings 2" pitchFamily="18" charset="2"/>
              <a:buNone/>
            </a:pPr>
            <a:r>
              <a:rPr lang="ar-SA" sz="3200" b="1" smtClean="0">
                <a:solidFill>
                  <a:srgbClr val="00B050"/>
                </a:solidFill>
              </a:rPr>
              <a:t>  </a:t>
            </a:r>
          </a:p>
          <a:p>
            <a:pPr>
              <a:buFont typeface="Wingdings 2" pitchFamily="18" charset="2"/>
              <a:buNone/>
            </a:pPr>
            <a:endParaRPr lang="ar-SA" sz="3200" smtClean="0">
              <a:solidFill>
                <a:srgbClr val="002060"/>
              </a:solidFill>
            </a:endParaRPr>
          </a:p>
        </p:txBody>
      </p:sp>
    </p:spTree>
  </p:cSld>
  <p:clrMapOvr>
    <a:masterClrMapping/>
  </p:clrMapOvr>
  <p:transition>
    <p:cut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عنصر نائب للمحتوى 4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solidFill>
            <a:schemeClr val="accent6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3100" b="1" smtClean="0">
                <a:solidFill>
                  <a:srgbClr val="002060"/>
                </a:solidFill>
              </a:rPr>
              <a:t>4- طريقة التربية :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070C0"/>
                </a:solidFill>
              </a:rPr>
              <a:t>أ- الطريقة العلمية :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C00000"/>
                </a:solidFill>
              </a:rPr>
              <a:t>   </a:t>
            </a:r>
            <a:r>
              <a:rPr lang="ar-SA" sz="2700" b="1" smtClean="0">
                <a:solidFill>
                  <a:srgbClr val="00B050"/>
                </a:solidFill>
              </a:rPr>
              <a:t>* إصلاح أداة التعلم (القلب)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0B050"/>
                </a:solidFill>
              </a:rPr>
              <a:t>   *الإحاطة بموضوع التعلم 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0B050"/>
                </a:solidFill>
              </a:rPr>
              <a:t>   * توفير فرص التطبيق العملي 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FF0000"/>
                </a:solidFill>
              </a:rPr>
              <a:t>وأدرج ابن تيمية في هذه الطريقة ثلاثة أساليب :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D0D0D"/>
                </a:solidFill>
              </a:rPr>
              <a:t>1- أسلوب الحكمة 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D0D0D"/>
                </a:solidFill>
              </a:rPr>
              <a:t>2-أسلوب الموعظة الحسنة 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D0D0D"/>
                </a:solidFill>
              </a:rPr>
              <a:t>3- أسلوب الجدال الحسن 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070C0"/>
                </a:solidFill>
              </a:rPr>
              <a:t>ب- طريقة الإرادة :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C00000"/>
                </a:solidFill>
              </a:rPr>
              <a:t>    </a:t>
            </a:r>
            <a:r>
              <a:rPr lang="ar-SA" sz="2700" b="1" smtClean="0">
                <a:solidFill>
                  <a:srgbClr val="00B050"/>
                </a:solidFill>
              </a:rPr>
              <a:t>* معرفة الإرادة 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0B050"/>
                </a:solidFill>
              </a:rPr>
              <a:t>    * معرفة المقاصد التي تتحرك نحوها الإرادات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00B050"/>
                </a:solidFill>
              </a:rPr>
              <a:t>    * توفير البيئة المناسبة 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>
                <a:solidFill>
                  <a:srgbClr val="FF0000"/>
                </a:solidFill>
              </a:rPr>
              <a:t>والأساليب التربوية في طريقة الإرادة :   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r>
              <a:rPr lang="ar-SA" sz="2700" b="1" smtClean="0"/>
              <a:t>1-الصلاة   2- الصوم   3- الزكاة   4- الحج    5- الخبرات النافعة 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endParaRPr lang="ar-SA" sz="2200" smtClean="0">
              <a:solidFill>
                <a:srgbClr val="0070C0"/>
              </a:solidFill>
            </a:endParaRPr>
          </a:p>
        </p:txBody>
      </p:sp>
    </p:spTree>
  </p:cSld>
  <p:clrMapOvr>
    <a:masterClrMapping/>
  </p:clrMapOvr>
  <p:transition>
    <p:cut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عنصر نائب للمحتوى 2"/>
          <p:cNvSpPr>
            <a:spLocks noGrp="1"/>
          </p:cNvSpPr>
          <p:nvPr>
            <p:ph idx="1"/>
          </p:nvPr>
        </p:nvSpPr>
        <p:spPr>
          <a:xfrm>
            <a:off x="0" y="857250"/>
            <a:ext cx="8286750" cy="6000750"/>
          </a:xfrm>
          <a:solidFill>
            <a:schemeClr val="bg2"/>
          </a:solidFill>
        </p:spPr>
        <p:txBody>
          <a:bodyPr/>
          <a:lstStyle/>
          <a:p>
            <a:pPr marL="514350" indent="-514350">
              <a:buFont typeface="Wingdings 2" pitchFamily="18" charset="2"/>
              <a:buNone/>
            </a:pPr>
            <a:r>
              <a:rPr lang="ar-SA" sz="3600" b="1" smtClean="0">
                <a:solidFill>
                  <a:srgbClr val="00B050"/>
                </a:solidFill>
              </a:rPr>
              <a:t>1- نسبه وحياته :</a:t>
            </a:r>
          </a:p>
          <a:p>
            <a:pPr marL="514350" indent="-514350">
              <a:buFont typeface="Wingdings 2" pitchFamily="18" charset="2"/>
              <a:buNone/>
            </a:pPr>
            <a:r>
              <a:rPr lang="ar-SA" sz="3600" b="1" smtClean="0">
                <a:solidFill>
                  <a:srgbClr val="0070C0"/>
                </a:solidFill>
              </a:rPr>
              <a:t>هو ولي الدين أبو زيد عبد الرحمن بن محمد بن خلدون ,ولد في تونس عام 732هـ من أسرة عربية من أصل يماني حضرمي.</a:t>
            </a:r>
          </a:p>
          <a:p>
            <a:pPr marL="514350" indent="-514350">
              <a:buFont typeface="Wingdings 2" pitchFamily="18" charset="2"/>
              <a:buNone/>
            </a:pPr>
            <a:r>
              <a:rPr lang="ar-SA" sz="3600" b="1" smtClean="0">
                <a:solidFill>
                  <a:srgbClr val="9900FF"/>
                </a:solidFill>
              </a:rPr>
              <a:t>- قرأ ابن خلدون القران الكريم على والده وحفظه وهو ابن سبع سنين .</a:t>
            </a:r>
          </a:p>
          <a:p>
            <a:pPr marL="514350" indent="-514350">
              <a:buFont typeface="Wingdings 2" pitchFamily="18" charset="2"/>
              <a:buNone/>
            </a:pPr>
            <a:r>
              <a:rPr lang="ar-SA" sz="3600" b="1" smtClean="0">
                <a:solidFill>
                  <a:srgbClr val="C00000"/>
                </a:solidFill>
              </a:rPr>
              <a:t>- بدأ ابن خلدون حياته العلمية في مصر بالتدريس بالأزهر حيث حاضر في الحديث والفقه المالكي .</a:t>
            </a:r>
          </a:p>
        </p:txBody>
      </p:sp>
      <p:sp>
        <p:nvSpPr>
          <p:cNvPr id="4" name="عنوان 1"/>
          <p:cNvSpPr>
            <a:spLocks noGrp="1"/>
          </p:cNvSpPr>
          <p:nvPr>
            <p:ph type="title"/>
          </p:nvPr>
        </p:nvSpPr>
        <p:spPr>
          <a:xfrm>
            <a:off x="357158" y="214290"/>
            <a:ext cx="7500990" cy="571504"/>
          </a:xfr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ar-SA" sz="3200" cap="none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ثانياً: ابن خلدون </a:t>
            </a:r>
            <a:endParaRPr lang="ar-SA" sz="3200" spc="-15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ransition>
    <p:cut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solidFill>
            <a:schemeClr val="bg2"/>
          </a:solidFill>
        </p:spPr>
        <p:txBody>
          <a:bodyPr>
            <a:normAutofit/>
          </a:bodyPr>
          <a:lstStyle/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3000" b="1" smtClean="0">
                <a:solidFill>
                  <a:srgbClr val="00B050"/>
                </a:solidFill>
              </a:rPr>
              <a:t>2- نتاجه الفكري :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400" b="1" smtClean="0">
                <a:solidFill>
                  <a:srgbClr val="874396"/>
                </a:solidFill>
              </a:rPr>
              <a:t>- مقدمة ابن خلدون 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400" b="1" smtClean="0">
                <a:solidFill>
                  <a:srgbClr val="874396"/>
                </a:solidFill>
              </a:rPr>
              <a:t>- الباب المحصل في أصول الدين 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400" b="1" smtClean="0">
                <a:solidFill>
                  <a:srgbClr val="874396"/>
                </a:solidFill>
              </a:rPr>
              <a:t>- الإحاطة في أخبار غرناطة 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3000" b="1" smtClean="0">
                <a:solidFill>
                  <a:srgbClr val="00B050"/>
                </a:solidFill>
              </a:rPr>
              <a:t>3- آراؤه التربوية :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800" b="1" smtClean="0">
                <a:solidFill>
                  <a:srgbClr val="002060"/>
                </a:solidFill>
              </a:rPr>
              <a:t>1- نظرته إلى الطبيعة الإنسانية :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b="1" smtClean="0">
                <a:solidFill>
                  <a:srgbClr val="C00000"/>
                </a:solidFill>
              </a:rPr>
              <a:t>أ- العقل التميزي:</a:t>
            </a:r>
            <a:r>
              <a:rPr lang="ar-SA" b="1" smtClean="0">
                <a:solidFill>
                  <a:srgbClr val="9900FF"/>
                </a:solidFill>
              </a:rPr>
              <a:t>وتحصل به المنفعة والمعاش ودفع الضرر.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b="1" smtClean="0">
                <a:solidFill>
                  <a:srgbClr val="C00000"/>
                </a:solidFill>
              </a:rPr>
              <a:t>ب-العقل التجريبي</a:t>
            </a:r>
            <a:r>
              <a:rPr lang="ar-SA" b="1" smtClean="0">
                <a:solidFill>
                  <a:srgbClr val="9900FF"/>
                </a:solidFill>
              </a:rPr>
              <a:t>:يفيد الآراء في معاملة جنسه وسياسته. 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b="1" smtClean="0">
                <a:solidFill>
                  <a:srgbClr val="C00000"/>
                </a:solidFill>
              </a:rPr>
              <a:t>ج- العقل النظري : </a:t>
            </a:r>
            <a:r>
              <a:rPr lang="ar-SA" b="1" smtClean="0">
                <a:solidFill>
                  <a:srgbClr val="9900FF"/>
                </a:solidFill>
              </a:rPr>
              <a:t>يعني بما وراء الحس ويستهدف تصوراً كلياً للوجود وأسبابه وعلله.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800" b="1" smtClean="0">
                <a:solidFill>
                  <a:srgbClr val="002060"/>
                </a:solidFill>
              </a:rPr>
              <a:t>2- دور التربية في المجتمع وارتباطها بمستواه الحضاري :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b="1" smtClean="0">
                <a:solidFill>
                  <a:srgbClr val="FF0000"/>
                </a:solidFill>
              </a:rPr>
              <a:t>*يرى ابن خلدون أن العلم والتعليم ضرورة من ضرورات العمران البشري .. عللي ؟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b="1" smtClean="0">
                <a:solidFill>
                  <a:srgbClr val="0070C0"/>
                </a:solidFill>
              </a:rPr>
              <a:t>لأن الإنسان يتميز عن الحيوان بالفكر ,وعن الفكر تنشأ العلوم 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endParaRPr lang="ar-SA" b="1" smtClean="0">
              <a:solidFill>
                <a:srgbClr val="FF0000"/>
              </a:solidFill>
            </a:endParaRP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endParaRPr lang="ar-SA" b="1" smtClean="0">
              <a:solidFill>
                <a:srgbClr val="002060"/>
              </a:solidFill>
            </a:endParaRPr>
          </a:p>
        </p:txBody>
      </p:sp>
    </p:spTree>
  </p:cSld>
  <p:clrMapOvr>
    <a:masterClrMapping/>
  </p:clrMapOvr>
  <p:transition>
    <p:cut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وافر">
  <a:themeElements>
    <a:clrScheme name="وافر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وافر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وافر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وافر">
    <a:dk1>
      <a:sysClr val="windowText" lastClr="000000"/>
    </a:dk1>
    <a:lt1>
      <a:sysClr val="window" lastClr="FFFFFF"/>
    </a:lt1>
    <a:dk2>
      <a:srgbClr val="B13F9A"/>
    </a:dk2>
    <a:lt2>
      <a:srgbClr val="F4E7ED"/>
    </a:lt2>
    <a:accent1>
      <a:srgbClr val="B83D68"/>
    </a:accent1>
    <a:accent2>
      <a:srgbClr val="AC66BB"/>
    </a:accent2>
    <a:accent3>
      <a:srgbClr val="DE6C36"/>
    </a:accent3>
    <a:accent4>
      <a:srgbClr val="F9B639"/>
    </a:accent4>
    <a:accent5>
      <a:srgbClr val="CF6DA4"/>
    </a:accent5>
    <a:accent6>
      <a:srgbClr val="FA8D3D"/>
    </a:accent6>
    <a:hlink>
      <a:srgbClr val="FFDE66"/>
    </a:hlink>
    <a:folHlink>
      <a:srgbClr val="D490C5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3705</TotalTime>
  <Words>554</Words>
  <Application>Microsoft Office PowerPoint</Application>
  <PresentationFormat>On-screen Show (4:3)</PresentationFormat>
  <Paragraphs>105</Paragraphs>
  <Slides>11</Slides>
  <Notes>1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6</vt:i4>
      </vt:variant>
      <vt:variant>
        <vt:lpstr>قالب التصميم</vt:lpstr>
      </vt:variant>
      <vt:variant>
        <vt:i4>5</vt:i4>
      </vt:variant>
      <vt:variant>
        <vt:lpstr>عناوين الشرائح</vt:lpstr>
      </vt:variant>
      <vt:variant>
        <vt:i4>11</vt:i4>
      </vt:variant>
    </vt:vector>
  </HeadingPairs>
  <TitlesOfParts>
    <vt:vector size="22" baseType="lpstr">
      <vt:lpstr>Trebuchet MS</vt:lpstr>
      <vt:lpstr>Tahoma</vt:lpstr>
      <vt:lpstr>Arial</vt:lpstr>
      <vt:lpstr>Wingdings 2</vt:lpstr>
      <vt:lpstr>Wingdings</vt:lpstr>
      <vt:lpstr>Calibri</vt:lpstr>
      <vt:lpstr>وافر</vt:lpstr>
      <vt:lpstr>وافر</vt:lpstr>
      <vt:lpstr>وافر</vt:lpstr>
      <vt:lpstr>وافر</vt:lpstr>
      <vt:lpstr>وافر</vt:lpstr>
      <vt:lpstr>الشريحة 1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  <vt:lpstr>الشريحة 8</vt:lpstr>
      <vt:lpstr>الشريحة 9</vt:lpstr>
      <vt:lpstr>الشريحة 10</vt:lpstr>
      <vt:lpstr>الشريحة 11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التربية من المنظور التاريخي</dc:title>
  <dc:creator>user</dc:creator>
  <cp:lastModifiedBy>DELL</cp:lastModifiedBy>
  <cp:revision>157</cp:revision>
  <dcterms:created xsi:type="dcterms:W3CDTF">2011-03-02T15:20:48Z</dcterms:created>
  <dcterms:modified xsi:type="dcterms:W3CDTF">2011-12-11T17:19:51Z</dcterms:modified>
</cp:coreProperties>
</file>