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3399"/>
    <a:srgbClr val="FF9900"/>
    <a:srgbClr val="FF0066"/>
    <a:srgbClr val="339933"/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CBBF52E-20AD-436A-85B2-FF458C8A8563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  <a:endParaRPr lang="ar-SA" noProof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F62D0AE-1032-4FAC-96F9-A1A0A844D13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عنصر نائب لصورة الشريحة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19459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9E47005-7146-4BA5-AFB6-79AB06D25B94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عنصر نائب لصورة الشريحة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0723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552128-235A-42F3-B362-4BA69617D583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0A423-C679-4DA1-9527-C1313EECD30C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F671D-218A-42F5-A8CD-C6EF955CD18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 spd="med">
    <p:wheel spokes="1"/>
    <p:sndAc>
      <p:stSnd>
        <p:snd r:embed="rId1" name="laser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51D72-1222-4959-B934-D6FFD09777FE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763E1-B97C-427A-AD46-9EB5806BAE8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 spd="med">
    <p:wheel spokes="1"/>
    <p:sndAc>
      <p:stSnd>
        <p:snd r:embed="rId1" name="laser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AC3A3-DBDE-4F68-B428-7F6834BD6CE0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DB8AD-8927-402C-B790-C0FA87BD004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 spd="med">
    <p:wheel spokes="1"/>
    <p:sndAc>
      <p:stSnd>
        <p:snd r:embed="rId1" name="laser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7CEBA-6EA2-4C4E-BC19-6D02628F6E02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7A3FF-C139-417D-AEB8-7EED93CA648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 spd="med">
    <p:wheel spokes="1"/>
    <p:sndAc>
      <p:stSnd>
        <p:snd r:embed="rId1" name="laser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F7CC8-641E-488B-85CD-43D4F4A72C57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AEDC9-FFD0-456E-B03A-9CFDA2F8CE6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 spd="med">
    <p:wheel spokes="1"/>
    <p:sndAc>
      <p:stSnd>
        <p:snd r:embed="rId1" name="laser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900F8-A463-4AFD-9538-AB7EA7B1FAD5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DFF4A-239E-4E5D-87C2-ADDF396D5F1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 spd="med">
    <p:wheel spokes="1"/>
    <p:sndAc>
      <p:stSnd>
        <p:snd r:embed="rId1" name="laser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B68D1-8C84-414E-BB1C-9978BF254A0A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7713F-1500-4954-8628-40C363A4095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 spd="med">
    <p:wheel spokes="1"/>
    <p:sndAc>
      <p:stSnd>
        <p:snd r:embed="rId1" name="laser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FEB51-BB7D-4B67-96AD-5A3CC0D4AD20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16077-6704-44A5-BAFB-6A716FAC08C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 spd="med">
    <p:wheel spokes="1"/>
    <p:sndAc>
      <p:stSnd>
        <p:snd r:embed="rId1" name="laser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D4C54-B62F-435A-8F49-526C543F4C19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3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A80E0-F217-492E-8269-88B1E37F6E2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 spd="med">
    <p:wheel spokes="1"/>
    <p:sndAc>
      <p:stSnd>
        <p:snd r:embed="rId1" name="laser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F4E4A-EEB6-4BDC-ADC8-53906F1D469D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CBC6A-EBBE-4CDE-A9F8-245FFF2D4EF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 spd="med">
    <p:wheel spokes="1"/>
    <p:sndAc>
      <p:stSnd>
        <p:snd r:embed="rId1" name="laser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34844-6BCD-4FDE-AB08-165403B647C4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3AA37-F6B3-47D9-BDA5-126D2F51986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 spd="med">
    <p:wheel spokes="1"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عنصر نائب للعنوان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عنصر نائب للنص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396FB3-2078-4D6A-8F99-E4CAA04EB668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7932EE-4006-439C-87E7-0E56FEB33E4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wheel spokes="1"/>
    <p:sndAc>
      <p:stSnd>
        <p:snd r:embed="rId13" name="laser.wav"/>
      </p:stSnd>
    </p:sndAc>
  </p:transition>
  <p:txStyles>
    <p:titleStyle>
      <a:lvl1pPr algn="ctr" rtl="1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وكالات التربية الاجتماعية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 rtlCol="1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المحاضرة الثامنة</a:t>
            </a:r>
            <a:endParaRPr lang="ar-SA" dirty="0">
              <a:solidFill>
                <a:schemeClr val="bg1">
                  <a:lumMod val="6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4340" name="Picture 2" descr="http://www.heartsandhearts.com/hearts-images-01/blue-heart-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3429000"/>
            <a:ext cx="99695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http://www.heartsandhearts.com/hearts-images-01/blue-heart-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3500438"/>
            <a:ext cx="10080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3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 rtlCol="1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ar-SA" dirty="0" smtClean="0"/>
              <a:t>اثر جماعة الرفاق كوكالة من وكالات التنشئة الاجتماعية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 rtlCol="1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/>
              <a:t>نمو الشخصية واكتساب نمط شخصية الجماعة وتكوين الصداقات والولاء للجماعة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/>
              <a:t>تكوين المعايير الاجتماعية وتنمية النقد لبعضها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/>
              <a:t>القيام بادوار اجتماعية جديدة كالقيادة وتقليد الكبار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/>
              <a:t>تحقيق أهم مطالب النمو الاجتماعي كالاستقلال والاعتماد على النفس وتحمل المسؤولية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 smtClean="0">
              <a:solidFill>
                <a:schemeClr val="bg1"/>
              </a:solidFill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chemeClr val="bg1"/>
                </a:solidFill>
              </a:rPr>
              <a:t>ماهي الأساليب النفسية والاجتماعية التي تتبعها جماعة الرفاق في عملية التنشئة الاجتماعية ؟</a:t>
            </a:r>
            <a:endParaRPr lang="ar-SA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800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المؤسسات التعليمية</a:t>
            </a:r>
            <a:endParaRPr lang="ar-SA" dirty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 rtlCol="1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اسند المجتمع إلى المؤسسات التعليمية كثيرا من المهام التي كانت تقوم بها الأسرة نظرا لتعقد عناصر الثقافة واتساع دائرة المعرفة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dirty="0" smtClean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المدرسة هي المؤسسة الاجتماعية الرسمية التي تقوم بوظيفة التربية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dirty="0" smtClean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المدرسة لايتوقف دورها عند حد اكتساب المعارف المتراكمة وإنما تتعداها إلى اكتساب الأنماط السلوكية وفهم المعايير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الاجتماعية .</a:t>
            </a:r>
            <a:endParaRPr lang="ar-SA" dirty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170" name="Picture 2" descr="http://img.alibaba.com/img/product/36/44/26/16/364426162.sum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04664"/>
            <a:ext cx="952501" cy="828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3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713"/>
            <a:ext cx="8075613" cy="5903912"/>
          </a:xfrm>
        </p:spPr>
        <p:txBody>
          <a:bodyPr rtlCol="1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sz="2800" b="1" dirty="0" smtClean="0">
              <a:latin typeface="Microsoft Sans Serif" pitchFamily="34" charset="0"/>
              <a:cs typeface="Microsoft Sans Serif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sz="2800" b="1" dirty="0" smtClean="0">
              <a:latin typeface="Microsoft Sans Serif" pitchFamily="34" charset="0"/>
              <a:cs typeface="Microsoft Sans Serif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يتوقف دور المؤسسات التعليمية في عملية التنشئة الاجتماعية للأطفال على مجموعة من العوامل :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1- أبناء الاجتماعي للمدرسة والتفاعلات الاجتماعية التي تحدث داخلها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2- حجم المدرسة ( عدد اعضاء المدرسة)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العدد الكبير يؤثر تأثيرا سيئا على العلاقات الاجتماعية السليمة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3- التكوين السني والجنسي لمجتمع المدرسة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4- المستوى الاجتماعي والاقتصادي والثقافي لمجتمع المدرسة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solidFill>
                  <a:srgbClr val="7030A0"/>
                </a:solidFill>
                <a:latin typeface="Microsoft Sans Serif" pitchFamily="34" charset="0"/>
                <a:cs typeface="Microsoft Sans Serif" pitchFamily="34" charset="0"/>
              </a:rPr>
              <a:t>ماهي الأساليب النفسية والاجتماعية التي تتبعها المؤسسات التعليمية </a:t>
            </a:r>
            <a:r>
              <a:rPr lang="ar-SA" sz="2800" b="1" dirty="0" smtClean="0">
                <a:latin typeface="Microsoft Sans Serif" pitchFamily="34" charset="0"/>
                <a:cs typeface="Microsoft Sans Serif" pitchFamily="34" charset="0"/>
              </a:rPr>
              <a:t>في عملية التنشئة الاجتماعية ؟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latin typeface="Microsoft Sans Serif" pitchFamily="34" charset="0"/>
                <a:cs typeface="Microsoft Sans Serif" pitchFamily="34" charset="0"/>
              </a:rPr>
              <a:t>مادور رياض الأطفال في تحقيق النمو المتكامل للأطفال ؟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ar-SA" dirty="0"/>
          </a:p>
        </p:txBody>
      </p:sp>
      <p:pic>
        <p:nvPicPr>
          <p:cNvPr id="26627" name="Picture 2" descr="http://forum.bnateeen.com/imgcache/3366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http://forum.bnateeen.com/imgcache/3366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00500"/>
            <a:ext cx="539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 descr="http://forum.bnateeen.com/imgcache/3366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731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8" descr="http://forum.bnateeen.com/imgcache/3366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31213" y="3716338"/>
            <a:ext cx="71278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8000">
              <a:srgbClr val="FFFFFF">
                <a:alpha val="72000"/>
              </a:srgbClr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smtClean="0">
                <a:latin typeface="Bauhaus 93" pitchFamily="82" charset="0"/>
                <a:cs typeface="Akhbar MT" pitchFamily="2" charset="-78"/>
              </a:rPr>
              <a:t>4- وسائل الإعلام </a:t>
            </a:r>
          </a:p>
        </p:txBody>
      </p:sp>
      <p:sp>
        <p:nvSpPr>
          <p:cNvPr id="27651" name="عنصر نائب للمحتوى 2"/>
          <p:cNvSpPr>
            <a:spLocks noGrp="1"/>
          </p:cNvSpPr>
          <p:nvPr>
            <p:ph idx="1"/>
          </p:nvPr>
        </p:nvSpPr>
        <p:spPr>
          <a:xfrm>
            <a:off x="395288" y="1844675"/>
            <a:ext cx="8424862" cy="46799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ar-SA" b="1" smtClean="0">
                <a:cs typeface="Akhbar MT" pitchFamily="2" charset="-78"/>
              </a:rPr>
              <a:t>تتمثل في : الاذاعة – التلفزيون – المسرح – الصحافة – الكتب – المجلات .</a:t>
            </a:r>
          </a:p>
          <a:p>
            <a:pPr algn="ctr">
              <a:buFont typeface="Arial" charset="0"/>
              <a:buNone/>
            </a:pPr>
            <a:r>
              <a:rPr lang="ar-SA" b="1" smtClean="0">
                <a:cs typeface="Akhbar MT" pitchFamily="2" charset="-78"/>
              </a:rPr>
              <a:t>تعتبر اخطر وكالات التنشئة الاجتماعية .</a:t>
            </a:r>
          </a:p>
          <a:p>
            <a:pPr algn="ctr">
              <a:buFont typeface="Arial" charset="0"/>
              <a:buNone/>
            </a:pPr>
            <a:r>
              <a:rPr lang="ar-SA" b="1" smtClean="0">
                <a:cs typeface="Akhbar MT" pitchFamily="2" charset="-78"/>
              </a:rPr>
              <a:t>خصائص وسائل الأعلام :</a:t>
            </a:r>
          </a:p>
          <a:p>
            <a:pPr algn="ctr">
              <a:buFont typeface="Arial" charset="0"/>
              <a:buNone/>
            </a:pPr>
            <a:r>
              <a:rPr lang="ar-SA" b="1" smtClean="0">
                <a:cs typeface="Akhbar MT" pitchFamily="2" charset="-78"/>
              </a:rPr>
              <a:t>أنها غير شخصية ( تؤثر ولاتتأثر)</a:t>
            </a:r>
          </a:p>
          <a:p>
            <a:pPr algn="ctr">
              <a:buFont typeface="Arial" charset="0"/>
              <a:buNone/>
            </a:pPr>
            <a:r>
              <a:rPr lang="ar-SA" b="1" smtClean="0">
                <a:cs typeface="Akhbar MT" pitchFamily="2" charset="-78"/>
              </a:rPr>
              <a:t>تعكس جوانب متنوعة من الثقافة العامة  الجاذبية والاستحواذ</a:t>
            </a:r>
          </a:p>
          <a:p>
            <a:pPr algn="ctr">
              <a:buFont typeface="Arial" charset="0"/>
              <a:buNone/>
            </a:pPr>
            <a:r>
              <a:rPr lang="ar-SA" b="1" smtClean="0">
                <a:cs typeface="Akhbar MT" pitchFamily="2" charset="-78"/>
              </a:rPr>
              <a:t>إشباع حاجات نفسية كالحاجة إلى التسلية والترفيه .</a:t>
            </a:r>
          </a:p>
        </p:txBody>
      </p:sp>
      <p:pic>
        <p:nvPicPr>
          <p:cNvPr id="5122" name="Picture 2" descr="http://sphotos.ak.fbcdn.net/hphotos-ak-snc4/hs1189.snc4/154135_151795058202055_100001146860252_261428_7170080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1143001" cy="1143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http://sphotos.ak.fbcdn.net/hphotos-ak-snc4/hs1189.snc4/154135_151795058202055_100001146860252_261428_7170080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43001" cy="1143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http://sphotos.ak.fbcdn.net/hphotos-ak-snc4/hs1189.snc4/154135_151795058202055_100001146860252_261428_7170080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0999" y="0"/>
            <a:ext cx="1143001" cy="1143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http://sphotos.ak.fbcdn.net/hphotos-ak-snc4/hs1189.snc4/154135_151795058202055_100001146860252_261428_7170080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0999" y="5715000"/>
            <a:ext cx="1143001" cy="1143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8313" y="476250"/>
            <a:ext cx="8229600" cy="5578475"/>
          </a:xfrm>
        </p:spPr>
        <p:txBody>
          <a:bodyPr rtlCol="1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 smtClean="0">
              <a:solidFill>
                <a:srgbClr val="0070C0"/>
              </a:solidFill>
              <a:latin typeface="Microsoft Uighur" pitchFamily="2" charset="-78"/>
              <a:cs typeface="Mudir MT" pitchFamily="2" charset="-78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0070C0"/>
                </a:solidFill>
                <a:latin typeface="Microsoft Uighur" pitchFamily="2" charset="-78"/>
                <a:cs typeface="Mudir MT" pitchFamily="2" charset="-78"/>
              </a:rPr>
              <a:t>ماهي الأساليب النفسية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0070C0"/>
                </a:solidFill>
                <a:latin typeface="Microsoft Uighur" pitchFamily="2" charset="-78"/>
                <a:cs typeface="Mudir MT" pitchFamily="2" charset="-78"/>
              </a:rPr>
              <a:t>والاجتماعية التي تتبعها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0070C0"/>
                </a:solidFill>
                <a:latin typeface="Microsoft Uighur" pitchFamily="2" charset="-78"/>
                <a:cs typeface="Mudir MT" pitchFamily="2" charset="-78"/>
              </a:rPr>
              <a:t>وسائل الإعلام  في عملية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0070C0"/>
                </a:solidFill>
                <a:latin typeface="Microsoft Uighur" pitchFamily="2" charset="-78"/>
                <a:cs typeface="Mudir MT" pitchFamily="2" charset="-78"/>
              </a:rPr>
              <a:t>التنشئة الاجتماعية ؟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 smtClean="0">
              <a:solidFill>
                <a:srgbClr val="0070C0"/>
              </a:solidFill>
              <a:latin typeface="Microsoft Uighur" pitchFamily="2" charset="-78"/>
              <a:cs typeface="Mudir MT" pitchFamily="2" charset="-78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0070C0"/>
                </a:solidFill>
                <a:latin typeface="Microsoft Uighur" pitchFamily="2" charset="-78"/>
                <a:cs typeface="Mudir MT" pitchFamily="2" charset="-78"/>
              </a:rPr>
              <a:t>التكرار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 smtClean="0">
              <a:solidFill>
                <a:srgbClr val="0070C0"/>
              </a:solidFill>
              <a:latin typeface="Microsoft Uighur" pitchFamily="2" charset="-78"/>
              <a:cs typeface="Mudir MT" pitchFamily="2" charset="-78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0070C0"/>
                </a:solidFill>
                <a:latin typeface="Microsoft Uighur" pitchFamily="2" charset="-78"/>
                <a:cs typeface="Mudir MT" pitchFamily="2" charset="-78"/>
              </a:rPr>
              <a:t> الجاذبية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 smtClean="0">
              <a:solidFill>
                <a:srgbClr val="0070C0"/>
              </a:solidFill>
              <a:latin typeface="Microsoft Uighur" pitchFamily="2" charset="-78"/>
              <a:cs typeface="Mudir MT" pitchFamily="2" charset="-78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0070C0"/>
                </a:solidFill>
                <a:latin typeface="Microsoft Uighur" pitchFamily="2" charset="-78"/>
                <a:cs typeface="Mudir MT" pitchFamily="2" charset="-78"/>
              </a:rPr>
              <a:t>الدعوة الى المشاركة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0070C0"/>
                </a:solidFill>
                <a:latin typeface="Microsoft Uighur" pitchFamily="2" charset="-78"/>
                <a:cs typeface="Mudir MT" pitchFamily="2" charset="-78"/>
              </a:rPr>
              <a:t>العقلية وإبداء الرأي 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ar-SA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ar-SA" dirty="0"/>
          </a:p>
        </p:txBody>
      </p:sp>
      <p:pic>
        <p:nvPicPr>
          <p:cNvPr id="4098" name="Picture 2" descr="http://www.mazikao.net/vb/imgcache/308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97152"/>
            <a:ext cx="1905001" cy="18192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104" name="Picture 8" descr="http://www.mazikao.net/vb/imgcache/308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88640"/>
            <a:ext cx="1905001" cy="18192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8313" y="404813"/>
            <a:ext cx="8229600" cy="5792787"/>
          </a:xfrm>
        </p:spPr>
        <p:txBody>
          <a:bodyPr rtlCol="1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sz="2800" b="1" dirty="0" smtClean="0">
              <a:solidFill>
                <a:srgbClr val="FF99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sz="2800" b="1" dirty="0" smtClean="0">
              <a:solidFill>
                <a:schemeClr val="accent3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أقوى وأعمق وسائل الإعلام تأثيرا على الأطفال ؟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التلفزيون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لماذا ؟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لارتباطه بالصوت والصورة معاً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عدم الحاجة إلى إتقان القراءة والكتابة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sz="2800" b="1" dirty="0" smtClean="0">
              <a:solidFill>
                <a:schemeClr val="accent3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برامجه تصل إلى كل البيوت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وبذلك توحد الأساس الثقافي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والمعرفي لدى قطاعات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كبيرة من الأطفال .</a:t>
            </a:r>
            <a:endParaRPr lang="ar-SA" sz="2800" b="1" dirty="0">
              <a:solidFill>
                <a:schemeClr val="accent3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Picture 2" descr="http://up.arab-x.com/uploads/images/arab-x_com_1b2540430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376" y="2636912"/>
            <a:ext cx="971600" cy="3816424"/>
          </a:xfrm>
          <a:prstGeom prst="ellipse">
            <a:avLst/>
          </a:prstGeom>
          <a:ln w="190500" cap="rnd">
            <a:solidFill>
              <a:schemeClr val="accent3">
                <a:lumMod val="60000"/>
                <a:lumOff val="40000"/>
              </a:schemeClr>
            </a:solidFill>
            <a:prstDash val="solid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2" descr="http://up.arab-x.com/uploads/images/arab-x_com_1b2540430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780928"/>
            <a:ext cx="971600" cy="3816424"/>
          </a:xfrm>
          <a:prstGeom prst="ellipse">
            <a:avLst/>
          </a:prstGeom>
          <a:ln w="190500" cap="rnd">
            <a:solidFill>
              <a:schemeClr val="accent3">
                <a:lumMod val="60000"/>
                <a:lumOff val="40000"/>
              </a:schemeClr>
            </a:solidFill>
            <a:prstDash val="solid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heel spokes="1"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عنصر نائب للمحتوى 2"/>
          <p:cNvSpPr>
            <a:spLocks noGrp="1"/>
          </p:cNvSpPr>
          <p:nvPr>
            <p:ph idx="1"/>
          </p:nvPr>
        </p:nvSpPr>
        <p:spPr>
          <a:xfrm>
            <a:off x="0" y="765175"/>
            <a:ext cx="9144000" cy="5360988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ar-SA" sz="2400" smtClean="0">
              <a:solidFill>
                <a:srgbClr val="CC3399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</a:pPr>
            <a:r>
              <a:rPr lang="ar-SA" sz="2400" smtClean="0">
                <a:solidFill>
                  <a:srgbClr val="CC3399"/>
                </a:solidFill>
                <a:latin typeface="Tahoma" pitchFamily="34" charset="0"/>
                <a:cs typeface="Tahoma" pitchFamily="34" charset="0"/>
              </a:rPr>
              <a:t>متى يبدأ الأطفال بمشاهدة التلفزيون ؟</a:t>
            </a:r>
          </a:p>
          <a:p>
            <a:pPr algn="ctr">
              <a:buFont typeface="Arial" charset="0"/>
              <a:buNone/>
            </a:pPr>
            <a:r>
              <a:rPr lang="ar-SA" sz="2400" smtClean="0">
                <a:solidFill>
                  <a:srgbClr val="CC3399"/>
                </a:solidFill>
                <a:latin typeface="Tahoma" pitchFamily="34" charset="0"/>
                <a:cs typeface="Tahoma" pitchFamily="34" charset="0"/>
              </a:rPr>
              <a:t>قبل التحاقهم بالمدرسة أو رياض الأطفال</a:t>
            </a:r>
          </a:p>
          <a:p>
            <a:pPr algn="ctr">
              <a:buFont typeface="Arial" charset="0"/>
              <a:buNone/>
            </a:pPr>
            <a:r>
              <a:rPr lang="ar-SA" sz="2400" smtClean="0">
                <a:solidFill>
                  <a:srgbClr val="CC3399"/>
                </a:solidFill>
                <a:latin typeface="Tahoma" pitchFamily="34" charset="0"/>
                <a:cs typeface="Tahoma" pitchFamily="34" charset="0"/>
              </a:rPr>
              <a:t>كم يقضي الطفل من ساعة في مشاهدة التلفزيون ؟</a:t>
            </a:r>
          </a:p>
          <a:p>
            <a:pPr algn="ctr">
              <a:buFont typeface="Arial" charset="0"/>
              <a:buNone/>
            </a:pPr>
            <a:r>
              <a:rPr lang="ar-SA" sz="2400" smtClean="0">
                <a:solidFill>
                  <a:srgbClr val="CC3399"/>
                </a:solidFill>
                <a:latin typeface="Tahoma" pitchFamily="34" charset="0"/>
                <a:cs typeface="Tahoma" pitchFamily="34" charset="0"/>
              </a:rPr>
              <a:t>45 دقيقة يوميا ـــــــــــــــ طفل الثالثة</a:t>
            </a:r>
          </a:p>
          <a:p>
            <a:pPr algn="ctr">
              <a:buFont typeface="Arial" charset="0"/>
              <a:buNone/>
            </a:pPr>
            <a:r>
              <a:rPr lang="ar-SA" sz="2400" smtClean="0">
                <a:solidFill>
                  <a:srgbClr val="CC3399"/>
                </a:solidFill>
                <a:latin typeface="Tahoma" pitchFamily="34" charset="0"/>
                <a:cs typeface="Tahoma" pitchFamily="34" charset="0"/>
              </a:rPr>
              <a:t>           ساعتين ــــــــــــــــ طفل الخامسة </a:t>
            </a:r>
          </a:p>
          <a:p>
            <a:pPr algn="ctr">
              <a:buFont typeface="Arial" charset="0"/>
              <a:buNone/>
            </a:pPr>
            <a:r>
              <a:rPr lang="ar-SA" sz="2400" smtClean="0">
                <a:solidFill>
                  <a:srgbClr val="CC3399"/>
                </a:solidFill>
                <a:latin typeface="Tahoma" pitchFamily="34" charset="0"/>
                <a:cs typeface="Tahoma" pitchFamily="34" charset="0"/>
              </a:rPr>
              <a:t>             ثلاث ساعات ــــــــــــــــ طفل ( 11-15) سنة</a:t>
            </a:r>
          </a:p>
          <a:p>
            <a:pPr algn="ctr">
              <a:buFont typeface="Arial" charset="0"/>
              <a:buNone/>
            </a:pPr>
            <a:r>
              <a:rPr lang="ar-SA" sz="2400" smtClean="0">
                <a:solidFill>
                  <a:srgbClr val="CC3399"/>
                </a:solidFill>
                <a:latin typeface="Tahoma" pitchFamily="34" charset="0"/>
                <a:cs typeface="Tahoma" pitchFamily="34" charset="0"/>
              </a:rPr>
              <a:t>البرامج المفضلة عند الأطفال في </a:t>
            </a:r>
          </a:p>
          <a:p>
            <a:pPr algn="ctr">
              <a:buFont typeface="Arial" charset="0"/>
              <a:buNone/>
            </a:pPr>
            <a:r>
              <a:rPr lang="ar-SA" sz="2400" smtClean="0">
                <a:solidFill>
                  <a:srgbClr val="CC3399"/>
                </a:solidFill>
                <a:latin typeface="Tahoma" pitchFamily="34" charset="0"/>
                <a:cs typeface="Tahoma" pitchFamily="34" charset="0"/>
              </a:rPr>
              <a:t>مرحلة الطفولة المبكرة هي الحيوانات والطيور </a:t>
            </a:r>
          </a:p>
          <a:p>
            <a:pPr algn="ctr">
              <a:buFont typeface="Arial" charset="0"/>
              <a:buNone/>
            </a:pPr>
            <a:r>
              <a:rPr lang="ar-SA" sz="2400" smtClean="0">
                <a:solidFill>
                  <a:srgbClr val="CC3399"/>
                </a:solidFill>
                <a:latin typeface="Tahoma" pitchFamily="34" charset="0"/>
                <a:cs typeface="Tahoma" pitchFamily="34" charset="0"/>
              </a:rPr>
              <a:t>والكرتون والعرائس ثم تتسع الاهتمامات </a:t>
            </a:r>
          </a:p>
          <a:p>
            <a:pPr algn="ctr">
              <a:buFont typeface="Arial" charset="0"/>
              <a:buNone/>
            </a:pPr>
            <a:r>
              <a:rPr lang="ar-SA" sz="2400" smtClean="0">
                <a:solidFill>
                  <a:srgbClr val="CC3399"/>
                </a:solidFill>
                <a:latin typeface="Tahoma" pitchFamily="34" charset="0"/>
                <a:cs typeface="Tahoma" pitchFamily="34" charset="0"/>
              </a:rPr>
              <a:t>بعد ذك لتشمل المغامرات</a:t>
            </a:r>
          </a:p>
          <a:p>
            <a:pPr algn="ctr">
              <a:buFont typeface="Arial" charset="0"/>
              <a:buNone/>
            </a:pPr>
            <a:r>
              <a:rPr lang="ar-SA" sz="2400" smtClean="0">
                <a:solidFill>
                  <a:srgbClr val="CC3399"/>
                </a:solidFill>
                <a:latin typeface="Tahoma" pitchFamily="34" charset="0"/>
                <a:cs typeface="Tahoma" pitchFamily="34" charset="0"/>
              </a:rPr>
              <a:t> والقصص العلمية والكوميدية . </a:t>
            </a:r>
          </a:p>
        </p:txBody>
      </p:sp>
      <p:pic>
        <p:nvPicPr>
          <p:cNvPr id="31747" name="Picture 2" descr="http://www.hayah.cc/forum/imgcache/8819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0"/>
            <a:ext cx="1979612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2" descr="http://www.hayah.cc/forum/imgcache/8819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79613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2" descr="http://www.hayah.cc/forum/imgcache/8819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29225"/>
            <a:ext cx="1979613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2" descr="http://www.hayah.cc/forum/imgcache/8819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5229225"/>
            <a:ext cx="1979612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>
                <a:solidFill>
                  <a:srgbClr val="FF0000"/>
                </a:solidFill>
                <a:cs typeface="Mudir MT" pitchFamily="2" charset="-78"/>
              </a:rPr>
              <a:t>انقسام الأرآء حول أهمية التلفزيون </a:t>
            </a:r>
          </a:p>
        </p:txBody>
      </p:sp>
      <p:sp>
        <p:nvSpPr>
          <p:cNvPr id="32771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mtClean="0"/>
              <a:t>                 المؤيدون </a:t>
            </a:r>
          </a:p>
        </p:txBody>
      </p:sp>
      <p:sp>
        <p:nvSpPr>
          <p:cNvPr id="32772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79388" y="2174875"/>
            <a:ext cx="3887787" cy="44227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ar-SA" b="1" smtClean="0">
                <a:solidFill>
                  <a:srgbClr val="FF0000"/>
                </a:solidFill>
                <a:cs typeface="Mudir MT" pitchFamily="2" charset="-78"/>
              </a:rPr>
              <a:t>             يوسع آفاق الطفل .</a:t>
            </a:r>
          </a:p>
          <a:p>
            <a:pPr>
              <a:buFont typeface="Arial" charset="0"/>
              <a:buNone/>
            </a:pPr>
            <a:endParaRPr lang="ar-SA" b="1" smtClean="0">
              <a:solidFill>
                <a:srgbClr val="FF0000"/>
              </a:solidFill>
              <a:cs typeface="Mudir MT" pitchFamily="2" charset="-78"/>
            </a:endParaRPr>
          </a:p>
          <a:p>
            <a:pPr>
              <a:buFont typeface="Arial" charset="0"/>
              <a:buNone/>
            </a:pPr>
            <a:r>
              <a:rPr lang="ar-SA" b="1" smtClean="0">
                <a:solidFill>
                  <a:srgbClr val="FF0000"/>
                </a:solidFill>
                <a:cs typeface="Mudir MT" pitchFamily="2" charset="-78"/>
              </a:rPr>
              <a:t>          يخلق لديه الاهتمامات .</a:t>
            </a:r>
          </a:p>
          <a:p>
            <a:pPr>
              <a:buFont typeface="Arial" charset="0"/>
              <a:buNone/>
            </a:pPr>
            <a:endParaRPr lang="ar-SA" b="1" smtClean="0">
              <a:solidFill>
                <a:srgbClr val="FF0000"/>
              </a:solidFill>
              <a:cs typeface="Mudir MT" pitchFamily="2" charset="-78"/>
            </a:endParaRPr>
          </a:p>
          <a:p>
            <a:pPr>
              <a:buFont typeface="Arial" charset="0"/>
              <a:buNone/>
            </a:pPr>
            <a:r>
              <a:rPr lang="ar-SA" b="1" smtClean="0">
                <a:solidFill>
                  <a:srgbClr val="FF0000"/>
                </a:solidFill>
                <a:cs typeface="Mudir MT" pitchFamily="2" charset="-78"/>
              </a:rPr>
              <a:t>              ينمي الأفكار .</a:t>
            </a:r>
          </a:p>
          <a:p>
            <a:pPr>
              <a:buFont typeface="Arial" charset="0"/>
              <a:buNone/>
            </a:pPr>
            <a:endParaRPr lang="ar-SA" b="1" smtClean="0">
              <a:solidFill>
                <a:srgbClr val="FF0000"/>
              </a:solidFill>
              <a:cs typeface="Mudir MT" pitchFamily="2" charset="-78"/>
            </a:endParaRPr>
          </a:p>
          <a:p>
            <a:pPr>
              <a:buFont typeface="Arial" charset="0"/>
              <a:buNone/>
            </a:pPr>
            <a:r>
              <a:rPr lang="ar-SA" b="1" smtClean="0">
                <a:solidFill>
                  <a:srgbClr val="FF0000"/>
                </a:solidFill>
                <a:cs typeface="Mudir MT" pitchFamily="2" charset="-78"/>
              </a:rPr>
              <a:t>        يثري الخيال والتصور .</a:t>
            </a:r>
          </a:p>
          <a:p>
            <a:pPr>
              <a:buFont typeface="Arial" charset="0"/>
              <a:buNone/>
            </a:pPr>
            <a:endParaRPr lang="ar-SA" b="1" smtClean="0">
              <a:solidFill>
                <a:srgbClr val="FF0000"/>
              </a:solidFill>
              <a:cs typeface="Mudir MT" pitchFamily="2" charset="-78"/>
            </a:endParaRPr>
          </a:p>
          <a:p>
            <a:pPr>
              <a:buFont typeface="Arial" charset="0"/>
              <a:buNone/>
            </a:pPr>
            <a:r>
              <a:rPr lang="ar-SA" b="1" smtClean="0">
                <a:solidFill>
                  <a:srgbClr val="FF0000"/>
                </a:solidFill>
                <a:cs typeface="Mudir MT" pitchFamily="2" charset="-78"/>
              </a:rPr>
              <a:t>توثيق العلاقات الأسرية من خلال</a:t>
            </a:r>
          </a:p>
          <a:p>
            <a:pPr>
              <a:buFont typeface="Arial" charset="0"/>
              <a:buNone/>
            </a:pPr>
            <a:r>
              <a:rPr lang="ar-SA" b="1" smtClean="0">
                <a:solidFill>
                  <a:srgbClr val="FF0000"/>
                </a:solidFill>
                <a:cs typeface="Mudir MT" pitchFamily="2" charset="-78"/>
              </a:rPr>
              <a:t>الرؤية المشتركة للبرامج التلفزيونية .</a:t>
            </a:r>
          </a:p>
        </p:txBody>
      </p:sp>
      <p:sp>
        <p:nvSpPr>
          <p:cNvPr id="32773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3438" y="1484313"/>
            <a:ext cx="4041775" cy="639762"/>
          </a:xfrm>
        </p:spPr>
        <p:txBody>
          <a:bodyPr/>
          <a:lstStyle/>
          <a:p>
            <a:r>
              <a:rPr lang="ar-SA" smtClean="0"/>
              <a:t>               المعارضون </a:t>
            </a:r>
          </a:p>
        </p:txBody>
      </p:sp>
      <p:sp>
        <p:nvSpPr>
          <p:cNvPr id="32774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195513" y="2174875"/>
            <a:ext cx="6769100" cy="39512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ar-SA" b="1" smtClean="0">
                <a:solidFill>
                  <a:srgbClr val="FF0000"/>
                </a:solidFill>
                <a:cs typeface="Mudir MT" pitchFamily="2" charset="-78"/>
              </a:rPr>
              <a:t>             تقليد الأطفال لما يشاهدونه من</a:t>
            </a:r>
          </a:p>
          <a:p>
            <a:pPr>
              <a:buFont typeface="Arial" charset="0"/>
              <a:buNone/>
            </a:pPr>
            <a:r>
              <a:rPr lang="ar-SA" b="1" smtClean="0">
                <a:solidFill>
                  <a:srgbClr val="FF0000"/>
                </a:solidFill>
                <a:cs typeface="Mudir MT" pitchFamily="2" charset="-78"/>
              </a:rPr>
              <a:t>                   مشاهد العنف والجريمة .</a:t>
            </a:r>
          </a:p>
          <a:p>
            <a:pPr>
              <a:buFont typeface="Arial" charset="0"/>
              <a:buNone/>
            </a:pPr>
            <a:r>
              <a:rPr lang="ar-SA" b="1" smtClean="0">
                <a:solidFill>
                  <a:srgbClr val="FF0000"/>
                </a:solidFill>
                <a:cs typeface="Mudir MT" pitchFamily="2" charset="-78"/>
              </a:rPr>
              <a:t>   </a:t>
            </a:r>
          </a:p>
          <a:p>
            <a:pPr>
              <a:buFont typeface="Arial" charset="0"/>
              <a:buNone/>
            </a:pPr>
            <a:r>
              <a:rPr lang="ar-SA" b="1" smtClean="0">
                <a:solidFill>
                  <a:srgbClr val="FF0000"/>
                </a:solidFill>
                <a:cs typeface="Mudir MT" pitchFamily="2" charset="-78"/>
              </a:rPr>
              <a:t>                 تشويه القيم والمعايير .</a:t>
            </a:r>
          </a:p>
        </p:txBody>
      </p:sp>
    </p:spTree>
  </p:cSld>
  <p:clrMapOvr>
    <a:masterClrMapping/>
  </p:clrMapOvr>
  <p:transition spd="med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262"/>
          </a:xfrm>
        </p:spPr>
        <p:txBody>
          <a:bodyPr rtlCol="1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ar-SA" sz="6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~][~ آلنهـآيــهـ ~][~</a:t>
            </a:r>
            <a:br>
              <a:rPr lang="ar-SA" sz="6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ar-SA" sz="6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~][~ آلنهـآيــهـ ~][~</a:t>
            </a:r>
            <a:r>
              <a:rPr lang="ar-SA" sz="6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ar-SA" sz="6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ar-SA" sz="6600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~][~ آلنهـآيــهـ ~][~</a:t>
            </a:r>
            <a:r>
              <a:rPr lang="ar-SA" sz="6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ar-SA" sz="6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ar-SA" sz="6600" dirty="0" smtClean="0">
                <a:solidFill>
                  <a:schemeClr val="bg1">
                    <a:lumMod val="8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~][~ آلنهـآيــهـ ~][~</a:t>
            </a:r>
            <a:endParaRPr lang="ar-SA" sz="6600" dirty="0">
              <a:solidFill>
                <a:schemeClr val="bg1">
                  <a:lumMod val="8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3794" name="Picture 2" descr="http://www.asmallproduction.com/Hearts/Glass_Heart_H1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93096"/>
            <a:ext cx="9144000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>
                <a:solidFill>
                  <a:srgbClr val="FF7C80"/>
                </a:solidFill>
                <a:latin typeface="Tahoma" pitchFamily="34" charset="0"/>
                <a:cs typeface="Tahoma" pitchFamily="34" charset="0"/>
              </a:rPr>
              <a:t>وكالات التربية الاجتماعية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rtlCol="1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 smtClean="0">
              <a:solidFill>
                <a:srgbClr val="FF7C8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FF7C8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!~ الأسرة ~!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 smtClean="0">
              <a:solidFill>
                <a:srgbClr val="FF7C8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>
                <a:solidFill>
                  <a:srgbClr val="FF7C8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!</a:t>
            </a:r>
            <a:r>
              <a:rPr lang="ar-SA" b="1" dirty="0" smtClean="0">
                <a:solidFill>
                  <a:srgbClr val="FF7C8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~ جماعة الرفاق ~!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 smtClean="0">
              <a:solidFill>
                <a:srgbClr val="FF7C8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FF7C8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!~ المؤسسات التعليمية ~!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 smtClean="0">
              <a:solidFill>
                <a:srgbClr val="FF7C8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FF7C8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!~ وسائل الإعلام ~!</a:t>
            </a:r>
            <a:endParaRPr lang="ar-SA" b="1" dirty="0">
              <a:solidFill>
                <a:srgbClr val="FF7C8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5364" name="Picture 2" descr="http://dc02.arabsh.com/i/00226/01s1hf3y71iq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-171450"/>
            <a:ext cx="762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http://dc02.arabsh.com/i/00226/01s1hf3y71iq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-171450"/>
            <a:ext cx="762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smtClean="0">
                <a:cs typeface="Akhbar MT" pitchFamily="2" charset="-78"/>
              </a:rPr>
              <a:t>الأسرة</a:t>
            </a:r>
          </a:p>
        </p:txBody>
      </p:sp>
      <p:sp>
        <p:nvSpPr>
          <p:cNvPr id="16387" name="عنصر نائب للمحتوى 2"/>
          <p:cNvSpPr>
            <a:spLocks noGrp="1"/>
          </p:cNvSpPr>
          <p:nvPr>
            <p:ph idx="1"/>
          </p:nvPr>
        </p:nvSpPr>
        <p:spPr>
          <a:xfrm>
            <a:off x="0" y="1628775"/>
            <a:ext cx="91440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ar-SA" sz="3600" b="1" smtClean="0">
              <a:latin typeface="Tahoma" pitchFamily="34" charset="0"/>
              <a:ea typeface="Tahoma" pitchFamily="34" charset="0"/>
              <a:cs typeface="Akhbar MT" pitchFamily="2" charset="-78"/>
            </a:endParaRPr>
          </a:p>
          <a:p>
            <a:pPr algn="ctr">
              <a:buFont typeface="Arial" charset="0"/>
              <a:buNone/>
            </a:pPr>
            <a:r>
              <a:rPr lang="ar-SA" sz="3600" b="1" smtClean="0">
                <a:latin typeface="Tahoma" pitchFamily="34" charset="0"/>
                <a:ea typeface="Tahoma" pitchFamily="34" charset="0"/>
                <a:cs typeface="Akhbar MT" pitchFamily="2" charset="-78"/>
              </a:rPr>
              <a:t>هي الوحدة الاجتماعية الأولى التي يحتك بها الطفل</a:t>
            </a:r>
          </a:p>
          <a:p>
            <a:pPr algn="ctr">
              <a:buFont typeface="Arial" charset="0"/>
              <a:buNone/>
            </a:pPr>
            <a:r>
              <a:rPr lang="ar-SA" sz="3600" b="1" smtClean="0">
                <a:latin typeface="Tahoma" pitchFamily="34" charset="0"/>
                <a:ea typeface="Tahoma" pitchFamily="34" charset="0"/>
                <a:cs typeface="Akhbar MT" pitchFamily="2" charset="-78"/>
              </a:rPr>
              <a:t>أكثر وسائل التنشئة الاجتماعية أهمية </a:t>
            </a:r>
          </a:p>
          <a:p>
            <a:pPr algn="ctr">
              <a:buFont typeface="Arial" charset="0"/>
              <a:buNone/>
            </a:pPr>
            <a:r>
              <a:rPr lang="ar-SA" sz="3600" b="1" smtClean="0">
                <a:latin typeface="Tahoma" pitchFamily="34" charset="0"/>
                <a:ea typeface="Tahoma" pitchFamily="34" charset="0"/>
                <a:cs typeface="Akhbar MT" pitchFamily="2" charset="-78"/>
              </a:rPr>
              <a:t>بستالوتزي ” الاسرة هي مصدر كل تربية صحيحة يتأثر بها الطفل ”</a:t>
            </a:r>
          </a:p>
          <a:p>
            <a:pPr algn="ctr">
              <a:buFont typeface="Arial" charset="0"/>
              <a:buNone/>
            </a:pPr>
            <a:r>
              <a:rPr lang="ar-SA" sz="3600" b="1" smtClean="0">
                <a:latin typeface="Tahoma" pitchFamily="34" charset="0"/>
                <a:ea typeface="Tahoma" pitchFamily="34" charset="0"/>
                <a:cs typeface="Akhbar MT" pitchFamily="2" charset="-78"/>
              </a:rPr>
              <a:t>هربارت ” التربية تبدأ في البيت وكل تربية تعود الى البيت ”</a:t>
            </a:r>
          </a:p>
        </p:txBody>
      </p:sp>
      <p:pic>
        <p:nvPicPr>
          <p:cNvPr id="16388" name="Picture 2" descr="http://sites.google.com/site/ahlamooo/Sstyle_SummerBreeze_Bow_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701666">
            <a:off x="179388" y="5022850"/>
            <a:ext cx="1722437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 descr="http://sites.google.com/site/ahlamooo/Sstyle_SummerBreeze_Bow_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701666">
            <a:off x="6983413" y="153988"/>
            <a:ext cx="1722437" cy="19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خصائص الأسرة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8888"/>
          </a:xfrm>
        </p:spPr>
        <p:txBody>
          <a:bodyPr rtlCol="1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/>
              <a:t>1- أنها اصغر المنظمات الاجتماعية حجماً :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C00000"/>
                </a:solidFill>
              </a:rPr>
              <a:t>أيهما اكبر حجما الأسرة في الدول المتقدمة أم النامية ؟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C00000"/>
                </a:solidFill>
              </a:rPr>
              <a:t>كم يتراوح حجم الأسرة في الدول النامية ؟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/>
              <a:t>2- الأسرة هي حجر الزاوية في البناء الاجتماعي :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/>
              <a:t>إذا صلحت صلحت بقية النظم في المجتمع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/>
              <a:t>3- تمارس نفوذا كبيرا على أفرادها باعتبارها أول منظمة اجتماعية تتلقى الفرد وتزوده بالعادات والتقاليد والقيم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/>
              <a:t>4- تمارس ضبطاً اجتماعياً له أهمية على أفرادها من خلال التنشئة الاجتماعية التي توفرها للأفراد وتعطيهم القيم التي يرضى عنها المجتمع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/>
              <a:t>( الامانة- الاخلاص- الوطنية- الصدق...الخ )</a:t>
            </a:r>
            <a:endParaRPr lang="ar-SA" b="1" dirty="0"/>
          </a:p>
        </p:txBody>
      </p:sp>
      <p:pic>
        <p:nvPicPr>
          <p:cNvPr id="17412" name="Picture 2" descr="http://3.bp.blogspot.com/_pk-u7l3W7Zg/SJDsso3--qI/AAAAAAAABII/Fm5sgdfjlmA/s400/fyonkat+-+blair+mini+bow+earing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57425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http://3.bp.blogspot.com/_pk-u7l3W7Zg/SJDsso3--qI/AAAAAAAABII/Fm5sgdfjlmA/s400/fyonkat+-+blair+mini+bow+earing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0"/>
            <a:ext cx="2555875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عنصر نائب للمحتوى 2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5976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ar-SA" smtClean="0"/>
              <a:t>الأسرة هي البيئة الطبيعية التي تتعهد الطفل بالتربية لان الغريزة</a:t>
            </a:r>
          </a:p>
          <a:p>
            <a:pPr algn="ctr">
              <a:buFont typeface="Arial" charset="0"/>
              <a:buNone/>
            </a:pPr>
            <a:r>
              <a:rPr lang="ar-SA" smtClean="0"/>
              <a:t>الوالدية هي التي تدفع بالأب والأم إلى القيام برعاية الطفل .</a:t>
            </a:r>
          </a:p>
          <a:p>
            <a:pPr algn="ctr">
              <a:buFont typeface="Arial" charset="0"/>
              <a:buNone/>
            </a:pPr>
            <a:endParaRPr lang="ar-SA" smtClean="0"/>
          </a:p>
          <a:p>
            <a:pPr algn="ctr">
              <a:buFont typeface="Arial" charset="0"/>
              <a:buNone/>
            </a:pPr>
            <a:r>
              <a:rPr lang="ar-SA" smtClean="0"/>
              <a:t>الوالدان هما القوة المباشرة في التنشئة ويظل تأثير هذه القوة حتى</a:t>
            </a:r>
          </a:p>
          <a:p>
            <a:pPr algn="ctr">
              <a:buFont typeface="Arial" charset="0"/>
              <a:buNone/>
            </a:pPr>
            <a:r>
              <a:rPr lang="ar-SA" smtClean="0"/>
              <a:t>مرحلة متأخرة من العمر وتؤثر في سلوكه مدى الحياة .</a:t>
            </a:r>
          </a:p>
          <a:p>
            <a:pPr algn="ctr">
              <a:buFont typeface="Arial" charset="0"/>
              <a:buNone/>
            </a:pPr>
            <a:r>
              <a:rPr lang="ar-SA" smtClean="0"/>
              <a:t>الأسرة هي الممثلة الأولى للثقافة وأقوى الجماعات تأثيرا في سلوك الفرد .</a:t>
            </a:r>
          </a:p>
          <a:p>
            <a:pPr algn="ctr">
              <a:buFont typeface="Arial" charset="0"/>
              <a:buNone/>
            </a:pPr>
            <a:r>
              <a:rPr lang="ar-SA" smtClean="0"/>
              <a:t>الأسرة تشرف على نمو الطفل الاجتماعي وتكسبه الأنماط السلوكية .</a:t>
            </a:r>
          </a:p>
          <a:p>
            <a:pPr algn="ctr">
              <a:buFont typeface="Arial" charset="0"/>
              <a:buNone/>
            </a:pPr>
            <a:r>
              <a:rPr lang="ar-SA" smtClean="0"/>
              <a:t>الأسرة تقوم بإشباع حاجات الطفل : الحب والامان والتقدير  والفهم .</a:t>
            </a:r>
          </a:p>
        </p:txBody>
      </p:sp>
      <p:pic>
        <p:nvPicPr>
          <p:cNvPr id="18435" name="Picture 2" descr="http://www.hawahome.com/vb/nupload/81269_1202663520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849938"/>
            <a:ext cx="18351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2" descr="http://www.hawahome.com/vb/nupload/81269_1202663520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713" y="5805488"/>
            <a:ext cx="1908175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2" descr="http://www.hawahome.com/vb/nupload/81269_1202663520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375" y="5805488"/>
            <a:ext cx="1908175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2" descr="http://www.hawahome.com/vb/nupload/81269_1202663520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5805488"/>
            <a:ext cx="183515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" descr="http://www.hawahome.com/vb/nupload/81269_1202663520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08850" y="5805488"/>
            <a:ext cx="183515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 rtlCol="1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cs typeface="Akhbar MT" pitchFamily="2" charset="-78"/>
              </a:rPr>
              <a:t>الأسرة توفر المواقف المختلفة لتنمية قدرات الطفل التي تكون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cs typeface="Akhbar MT" pitchFamily="2" charset="-78"/>
              </a:rPr>
              <a:t>في البداية تدور حول الطفل ذاته وتشجعه ثم توفير مواقف تنافسيه مع الآخرين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 smtClean="0">
              <a:cs typeface="Akhbar MT" pitchFamily="2" charset="-78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cs typeface="Akhbar MT" pitchFamily="2" charset="-78"/>
              </a:rPr>
              <a:t>في الأسرة يتلقى الطفل أول دروس التعامل مع الآخرين كالاحترام ومعرفة الحقوق والواجبات.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 smtClean="0">
              <a:cs typeface="Akhbar MT" pitchFamily="2" charset="-78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cs typeface="Akhbar MT" pitchFamily="2" charset="-78"/>
              </a:rPr>
              <a:t>الأسرة تكسب الطفل الاتجاهات والعادات وهي المرجعية التي يعتمد عليها في تقويم سلوكه.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b="1" dirty="0" smtClean="0">
              <a:cs typeface="Akhbar MT" pitchFamily="2" charset="-78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cs typeface="Akhbar MT" pitchFamily="2" charset="-78"/>
              </a:rPr>
              <a:t>وإذا كان جو الأسرة مليء بالعطف والود والعدالة في معاملة الذكور والإناث وسعة التواصل بين الآباء والأبناء فان شخصية الطفل ستنمو نمواً متزناً 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ar-SA" dirty="0"/>
          </a:p>
        </p:txBody>
      </p:sp>
    </p:spTree>
  </p:cSld>
  <p:clrMapOvr>
    <a:masterClrMapping/>
  </p:clrMapOvr>
  <p:transition spd="med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3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288" y="333375"/>
            <a:ext cx="8497887" cy="5792788"/>
          </a:xfrm>
        </p:spPr>
        <p:txBody>
          <a:bodyPr rtlCol="1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من أين يتعلم الطفل اللغة القومية واللهجة ؟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من الأسرة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ويتعلم الطفل من الأسرة الثقافات الفرعية وثقافة الطبقة الاجتماعية التي ينتمي لها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وعلى الأسرة يقع واجب التربية الدينية والخلقية في جميع مراحل الطفولة .</a:t>
            </a:r>
            <a:endParaRPr lang="ar-SA" dirty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1266" name="Picture 2" descr="http://up.z7mh.com/upfiles/gmq5726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24400"/>
            <a:ext cx="9144000" cy="213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Akhbar MT" pitchFamily="2" charset="-78"/>
              </a:rPr>
              <a:t>جماعة الرفاق</a:t>
            </a:r>
            <a:endParaRPr lang="ar-SA" b="1" dirty="0">
              <a:solidFill>
                <a:schemeClr val="accent1">
                  <a:lumMod val="75000"/>
                </a:schemeClr>
              </a:solidFill>
              <a:latin typeface="Tahoma" pitchFamily="34" charset="0"/>
              <a:ea typeface="Tahoma" pitchFamily="34" charset="0"/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21188"/>
          </a:xfrm>
        </p:spPr>
        <p:txBody>
          <a:bodyPr rtlCol="1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في ظل تعقد المجتمعات وانشغال الأسرة بأمور أخرى يضعف دورها التربوي وتظهر وكالة أخرى تأخذ دورا هاما في التنشئة الاجتماعية وهي جماعة الرفاق ( القرناء او الصحبة )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تعتبر جماعة الرفاق المجال الاجتماعي الوحيد الذي ينفصل فيه الصغار عن الكبار 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أهم خصائص جماعة الرفاق ذات الأثر في عملية التنشئة :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تقارب الأدوار الاجتماعية  - وضوح المعايير السلوكية - وجود اتجاهات وقيم مشتركة للرفاق ويتعلم الطفل معاني لايستطيع ان يتعلمها من الاسرة .</a:t>
            </a:r>
            <a:endParaRPr lang="ar-SA" b="1" dirty="0">
              <a:solidFill>
                <a:schemeClr val="accent1">
                  <a:lumMod val="75000"/>
                </a:schemeClr>
              </a:solidFill>
              <a:cs typeface="Akhbar MT" pitchFamily="2" charset="-78"/>
            </a:endParaRPr>
          </a:p>
        </p:txBody>
      </p:sp>
      <p:pic>
        <p:nvPicPr>
          <p:cNvPr id="10242" name="Picture 2" descr="http://www.polyvore.com/cgi/img-thing?.out=jpg&amp;size=l&amp;tid=81601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0"/>
            <a:ext cx="1907704" cy="1484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4" name="Picture 4" descr="http://www.polyvore.com/cgi/img-thing?.out=jpg&amp;size=l&amp;tid=81601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517232"/>
            <a:ext cx="2195735" cy="1340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6" name="Picture 6" descr="http://www.polyvore.com/cgi/img-thing?.out=jpg&amp;size=l&amp;tid=81601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5517232"/>
            <a:ext cx="2051720" cy="13407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http://www.polyvore.com/cgi/img-thing?.out=jpg&amp;size=l&amp;tid=81601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2051720" cy="15567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pPr algn="l"/>
            <a:r>
              <a:rPr lang="ar-SA" b="1" smtClean="0">
                <a:latin typeface="Bauhaus 93" pitchFamily="82" charset="0"/>
                <a:cs typeface="Akhbar MT" pitchFamily="2" charset="-78"/>
              </a:rPr>
              <a:t>أشكال جماعة الرفاق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6021387"/>
          </a:xfrm>
        </p:spPr>
        <p:txBody>
          <a:bodyPr rtlCol="1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3900" b="1" dirty="0" smtClean="0">
                <a:solidFill>
                  <a:srgbClr val="339933"/>
                </a:solidFill>
                <a:cs typeface="Akhbar MT" pitchFamily="2" charset="-78"/>
              </a:rPr>
              <a:t>جماعة اللعب :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sz="3900" b="1" dirty="0" smtClean="0">
              <a:solidFill>
                <a:srgbClr val="339933"/>
              </a:solidFill>
              <a:cs typeface="Akhbar MT" pitchFamily="2" charset="-78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3900" b="1" dirty="0" smtClean="0">
                <a:solidFill>
                  <a:srgbClr val="339933"/>
                </a:solidFill>
                <a:cs typeface="Akhbar MT" pitchFamily="2" charset="-78"/>
              </a:rPr>
              <a:t>جماعة اللعبة :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sz="3900" b="1" dirty="0" smtClean="0">
              <a:solidFill>
                <a:srgbClr val="339933"/>
              </a:solidFill>
              <a:cs typeface="Akhbar MT" pitchFamily="2" charset="-78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3900" b="1" dirty="0" smtClean="0">
                <a:solidFill>
                  <a:srgbClr val="339933"/>
                </a:solidFill>
                <a:cs typeface="Akhbar MT" pitchFamily="2" charset="-78"/>
              </a:rPr>
              <a:t>الشلة :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sz="3900" b="1" dirty="0" smtClean="0">
              <a:solidFill>
                <a:srgbClr val="339933"/>
              </a:solidFill>
              <a:cs typeface="Akhbar MT" pitchFamily="2" charset="-78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3900" b="1" dirty="0" smtClean="0">
                <a:solidFill>
                  <a:srgbClr val="339933"/>
                </a:solidFill>
                <a:cs typeface="Akhbar MT" pitchFamily="2" charset="-78"/>
              </a:rPr>
              <a:t>العصبة :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sz="3900" b="1" dirty="0" smtClean="0">
              <a:solidFill>
                <a:srgbClr val="339933"/>
              </a:solidFill>
              <a:cs typeface="Akhbar MT" pitchFamily="2" charset="-78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sz="3900" b="1" dirty="0" smtClean="0">
                <a:solidFill>
                  <a:srgbClr val="339933"/>
                </a:solidFill>
                <a:cs typeface="Akhbar MT" pitchFamily="2" charset="-78"/>
              </a:rPr>
              <a:t>جماعة النادي 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ar-SA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ar-SA" dirty="0"/>
          </a:p>
        </p:txBody>
      </p:sp>
      <p:pic>
        <p:nvPicPr>
          <p:cNvPr id="9218" name="Picture 2" descr="http://bp0.blogger.com/_hiPZ6wNccKU/R9X2Qf2k_8I/AAAAAAAAADs/e43ISQFji5U/S220/%D9%81%D9%8A%D9%88%D9%86%D9%83%D9%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548680"/>
            <a:ext cx="1143001" cy="11525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2" descr="http://bp0.blogger.com/_hiPZ6wNccKU/R9X2Qf2k_8I/AAAAAAAAADs/e43ISQFji5U/S220/%D9%81%D9%8A%D9%88%D9%86%D9%83%D9%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772816"/>
            <a:ext cx="1143001" cy="11525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Picture 2" descr="http://bp0.blogger.com/_hiPZ6wNccKU/R9X2Qf2k_8I/AAAAAAAAADs/e43ISQFji5U/S220/%D9%81%D9%8A%D9%88%D9%86%D9%83%D9%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5445224"/>
            <a:ext cx="1143001" cy="11525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Picture 2" descr="http://bp0.blogger.com/_hiPZ6wNccKU/R9X2Qf2k_8I/AAAAAAAAADs/e43ISQFji5U/S220/%D9%81%D9%8A%D9%88%D9%86%D9%83%D9%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509120"/>
            <a:ext cx="1143001" cy="11525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Picture 2" descr="http://bp0.blogger.com/_hiPZ6wNccKU/R9X2Qf2k_8I/AAAAAAAAADs/e43ISQFji5U/S220/%D9%81%D9%8A%D9%88%D9%86%D9%83%D9%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140968"/>
            <a:ext cx="1143001" cy="11525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748</Words>
  <Application>Microsoft Office PowerPoint</Application>
  <PresentationFormat>On-screen Show (4:3)</PresentationFormat>
  <Paragraphs>153</Paragraphs>
  <Slides>18</Slides>
  <Notes>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قالب التصميم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28" baseType="lpstr">
      <vt:lpstr>Calibri</vt:lpstr>
      <vt:lpstr>Arial</vt:lpstr>
      <vt:lpstr>Times New Roman</vt:lpstr>
      <vt:lpstr>Tahoma</vt:lpstr>
      <vt:lpstr>Akhbar MT</vt:lpstr>
      <vt:lpstr>Bauhaus 93</vt:lpstr>
      <vt:lpstr>Microsoft Sans Serif</vt:lpstr>
      <vt:lpstr>Microsoft Uighur</vt:lpstr>
      <vt:lpstr>Mudir MT</vt:lpstr>
      <vt:lpstr>سمة Office</vt:lpstr>
      <vt:lpstr>وكالات التربية الاجتماعية</vt:lpstr>
      <vt:lpstr>وكالات التربية الاجتماعية</vt:lpstr>
      <vt:lpstr>الأسرة</vt:lpstr>
      <vt:lpstr>خصائص الأسرة</vt:lpstr>
      <vt:lpstr>الشريحة 5</vt:lpstr>
      <vt:lpstr>الشريحة 6</vt:lpstr>
      <vt:lpstr>الشريحة 7</vt:lpstr>
      <vt:lpstr>جماعة الرفاق</vt:lpstr>
      <vt:lpstr>أشكال جماعة الرفاق</vt:lpstr>
      <vt:lpstr>اثر جماعة الرفاق كوكالة من وكالات التنشئة الاجتماعية</vt:lpstr>
      <vt:lpstr>المؤسسات التعليمية</vt:lpstr>
      <vt:lpstr>الشريحة 12</vt:lpstr>
      <vt:lpstr>4- وسائل الإعلام </vt:lpstr>
      <vt:lpstr>الشريحة 14</vt:lpstr>
      <vt:lpstr>الشريحة 15</vt:lpstr>
      <vt:lpstr>الشريحة 16</vt:lpstr>
      <vt:lpstr>انقسام الأرآء حول أهمية التلفزيون </vt:lpstr>
      <vt:lpstr>~][~ آلنهـآيــهـ ~][~ ~][~ آلنهـآيــهـ ~][~ ~][~ آلنهـآيــهـ ~][~ ~][~ آلنهـآيــهـ ~][~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vista</dc:creator>
  <cp:lastModifiedBy>DELL</cp:lastModifiedBy>
  <cp:revision>39</cp:revision>
  <dcterms:created xsi:type="dcterms:W3CDTF">2011-05-05T06:34:15Z</dcterms:created>
  <dcterms:modified xsi:type="dcterms:W3CDTF">2011-12-11T16:59:28Z</dcterms:modified>
</cp:coreProperties>
</file>