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8"/>
  </p:notesMasterIdLst>
  <p:sldIdLst>
    <p:sldId id="257" r:id="rId2"/>
    <p:sldId id="256" r:id="rId3"/>
    <p:sldId id="258" r:id="rId4"/>
    <p:sldId id="259" r:id="rId5"/>
    <p:sldId id="261" r:id="rId6"/>
    <p:sldId id="262" r:id="rId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72" d="100"/>
          <a:sy n="72" d="100"/>
        </p:scale>
        <p:origin x="-11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AEFF65B-DDA0-43CC-AC98-D3A7A7C07A16}" type="datetimeFigureOut">
              <a:rPr lang="ar-SA" smtClean="0"/>
              <a:pPr/>
              <a:t>30/05/29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E4DF5A7-0821-4F36-AD05-62EAF665DB41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35E23E-C2BC-4556-B25C-A1622E64F8F0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DF5A7-0821-4F36-AD05-62EAF665DB41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DF5A7-0821-4F36-AD05-62EAF665DB41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DF5A7-0821-4F36-AD05-62EAF665DB41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9959A-67BF-4CF4-BD85-4A2F9E3189FB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DF5A7-0821-4F36-AD05-62EAF665DB41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00197-3563-4A0C-BB5F-E9F8EE5DC4EA}" type="datetimeFigureOut">
              <a:rPr lang="ar-SA" smtClean="0"/>
              <a:pPr/>
              <a:t>30/05/29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2024B-15AB-465D-98DA-C18560F0AC5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00197-3563-4A0C-BB5F-E9F8EE5DC4EA}" type="datetimeFigureOut">
              <a:rPr lang="ar-SA" smtClean="0"/>
              <a:pPr/>
              <a:t>30/05/29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2024B-15AB-465D-98DA-C18560F0AC5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00197-3563-4A0C-BB5F-E9F8EE5DC4EA}" type="datetimeFigureOut">
              <a:rPr lang="ar-SA" smtClean="0"/>
              <a:pPr/>
              <a:t>30/05/29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2024B-15AB-465D-98DA-C18560F0AC5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00197-3563-4A0C-BB5F-E9F8EE5DC4EA}" type="datetimeFigureOut">
              <a:rPr lang="ar-SA" smtClean="0"/>
              <a:pPr/>
              <a:t>30/05/29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2024B-15AB-465D-98DA-C18560F0AC5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00197-3563-4A0C-BB5F-E9F8EE5DC4EA}" type="datetimeFigureOut">
              <a:rPr lang="ar-SA" smtClean="0"/>
              <a:pPr/>
              <a:t>30/05/29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2024B-15AB-465D-98DA-C18560F0AC5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00197-3563-4A0C-BB5F-E9F8EE5DC4EA}" type="datetimeFigureOut">
              <a:rPr lang="ar-SA" smtClean="0"/>
              <a:pPr/>
              <a:t>30/05/29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2024B-15AB-465D-98DA-C18560F0AC5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00197-3563-4A0C-BB5F-E9F8EE5DC4EA}" type="datetimeFigureOut">
              <a:rPr lang="ar-SA" smtClean="0"/>
              <a:pPr/>
              <a:t>30/05/29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2024B-15AB-465D-98DA-C18560F0AC5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00197-3563-4A0C-BB5F-E9F8EE5DC4EA}" type="datetimeFigureOut">
              <a:rPr lang="ar-SA" smtClean="0"/>
              <a:pPr/>
              <a:t>30/05/29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2024B-15AB-465D-98DA-C18560F0AC5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00197-3563-4A0C-BB5F-E9F8EE5DC4EA}" type="datetimeFigureOut">
              <a:rPr lang="ar-SA" smtClean="0"/>
              <a:pPr/>
              <a:t>30/05/29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2024B-15AB-465D-98DA-C18560F0AC5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00197-3563-4A0C-BB5F-E9F8EE5DC4EA}" type="datetimeFigureOut">
              <a:rPr lang="ar-SA" smtClean="0"/>
              <a:pPr/>
              <a:t>30/05/29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2024B-15AB-465D-98DA-C18560F0AC5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الرمز لإضافة صورة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00197-3563-4A0C-BB5F-E9F8EE5DC4EA}" type="datetimeFigureOut">
              <a:rPr lang="ar-SA" smtClean="0"/>
              <a:pPr/>
              <a:t>30/05/29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2024B-15AB-465D-98DA-C18560F0AC5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300197-3563-4A0C-BB5F-E9F8EE5DC4EA}" type="datetimeFigureOut">
              <a:rPr lang="ar-SA" smtClean="0"/>
              <a:pPr/>
              <a:t>30/05/29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72024B-15AB-465D-98DA-C18560F0AC5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571736" y="142852"/>
            <a:ext cx="3500462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ar-SA" sz="3600" b="1" dirty="0">
                <a:solidFill>
                  <a:schemeClr val="tx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المتوسطات</a:t>
            </a:r>
          </a:p>
        </p:txBody>
      </p:sp>
      <p:sp>
        <p:nvSpPr>
          <p:cNvPr id="7" name="مستطيل 6"/>
          <p:cNvSpPr/>
          <p:nvPr/>
        </p:nvSpPr>
        <p:spPr>
          <a:xfrm>
            <a:off x="214282" y="1428736"/>
            <a:ext cx="87154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800" dirty="0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1-الوسط </a:t>
            </a:r>
            <a:r>
              <a:rPr lang="ar-SA" sz="2800" dirty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الحسابي </a:t>
            </a:r>
            <a:r>
              <a:rPr lang="ar-SA" sz="2800" dirty="0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                  2-الوسيط                     3- المنوال</a:t>
            </a:r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8" name="قوس كبير أيسر 7"/>
          <p:cNvSpPr/>
          <p:nvPr/>
        </p:nvSpPr>
        <p:spPr>
          <a:xfrm rot="5400000">
            <a:off x="4094653" y="-2165882"/>
            <a:ext cx="715562" cy="6618915"/>
          </a:xfrm>
          <a:prstGeom prst="lef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ستطيل 10"/>
          <p:cNvSpPr/>
          <p:nvPr/>
        </p:nvSpPr>
        <p:spPr>
          <a:xfrm>
            <a:off x="6357950" y="2000240"/>
            <a:ext cx="2431237" cy="523220"/>
          </a:xfrm>
          <a:prstGeom prst="rect">
            <a:avLst/>
          </a:prstGeom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r>
              <a:rPr lang="ar-SA" sz="2800" b="1" dirty="0" smtClean="0"/>
              <a:t>ثالثاً : المنوال </a:t>
            </a:r>
            <a:r>
              <a:rPr lang="ar-SA" sz="2800" b="1" dirty="0"/>
              <a:t>:</a:t>
            </a:r>
            <a:endParaRPr lang="ar-SA" sz="2800" dirty="0"/>
          </a:p>
        </p:txBody>
      </p:sp>
      <p:sp>
        <p:nvSpPr>
          <p:cNvPr id="9" name="مربع نص 8"/>
          <p:cNvSpPr txBox="1"/>
          <p:nvPr/>
        </p:nvSpPr>
        <p:spPr>
          <a:xfrm>
            <a:off x="7786710" y="2786058"/>
            <a:ext cx="1000132" cy="40011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chemeClr val="tx1"/>
                </a:solidFill>
              </a:rPr>
              <a:t>تعريف :</a:t>
            </a:r>
            <a:endParaRPr lang="ar-SA" sz="2000" b="1" dirty="0">
              <a:solidFill>
                <a:schemeClr val="tx1"/>
              </a:solidFill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5214942" y="3357562"/>
            <a:ext cx="3667992" cy="400110"/>
          </a:xfrm>
          <a:prstGeom prst="rect">
            <a:avLst/>
          </a:prstGeom>
          <a:solidFill>
            <a:srgbClr val="FFFF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  <a:sp3d extrusionH="57150">
              <a:bevelT w="57150" h="38100" prst="artDeco"/>
            </a:sp3d>
          </a:bodyPr>
          <a:lstStyle/>
          <a:p>
            <a:r>
              <a:rPr lang="ar-SA" sz="2000" b="1" dirty="0" smtClean="0">
                <a:solidFill>
                  <a:schemeClr val="tx1"/>
                </a:solidFill>
              </a:rPr>
              <a:t>طريقة </a:t>
            </a:r>
            <a:r>
              <a:rPr lang="ar-SA" sz="2000" b="1" smtClean="0">
                <a:solidFill>
                  <a:schemeClr val="tx1"/>
                </a:solidFill>
              </a:rPr>
              <a:t>حساب المنوال </a:t>
            </a:r>
            <a:r>
              <a:rPr lang="ar-SA" sz="2000" b="1" dirty="0" smtClean="0">
                <a:solidFill>
                  <a:schemeClr val="tx1"/>
                </a:solidFill>
              </a:rPr>
              <a:t>للبيانات غير المبوَّبة</a:t>
            </a:r>
            <a:endParaRPr lang="ar-SA" sz="2000" b="1" dirty="0">
              <a:solidFill>
                <a:schemeClr val="tx1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720461"/>
            <a:ext cx="8929718" cy="306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مستطيل 12"/>
          <p:cNvSpPr/>
          <p:nvPr/>
        </p:nvSpPr>
        <p:spPr>
          <a:xfrm>
            <a:off x="1857356" y="2786058"/>
            <a:ext cx="5786462" cy="4001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ar-SA" sz="2000" b="1" dirty="0" smtClean="0"/>
              <a:t>المنوال لمجموعة قراءات هو القراءة الأكثر تكراراً أو شيوعاً .</a:t>
            </a:r>
            <a:endParaRPr lang="ar-SA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9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8" grpId="0" animBg="1"/>
      <p:bldP spid="11" grpId="0" animBg="1"/>
      <p:bldP spid="9" grpId="0" animBg="1"/>
      <p:bldP spid="10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1" y="0"/>
            <a:ext cx="8501090" cy="2145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8148" y="2143116"/>
            <a:ext cx="107157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2285992"/>
            <a:ext cx="7643866" cy="460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شكل بيضاوي 7"/>
          <p:cNvSpPr/>
          <p:nvPr/>
        </p:nvSpPr>
        <p:spPr>
          <a:xfrm>
            <a:off x="7072330" y="1643050"/>
            <a:ext cx="428628" cy="50006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شكل بيضاوي 8"/>
          <p:cNvSpPr/>
          <p:nvPr/>
        </p:nvSpPr>
        <p:spPr>
          <a:xfrm>
            <a:off x="4214810" y="1643050"/>
            <a:ext cx="428628" cy="50006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شكل بيضاوي 9"/>
          <p:cNvSpPr/>
          <p:nvPr/>
        </p:nvSpPr>
        <p:spPr>
          <a:xfrm>
            <a:off x="2643174" y="1643050"/>
            <a:ext cx="428628" cy="50006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ستطيل 10"/>
          <p:cNvSpPr/>
          <p:nvPr/>
        </p:nvSpPr>
        <p:spPr>
          <a:xfrm>
            <a:off x="5143504" y="2857496"/>
            <a:ext cx="25777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400" b="1" dirty="0" smtClean="0">
                <a:latin typeface="SimHei"/>
                <a:ea typeface="SimHei"/>
              </a:rPr>
              <a:t>∴</a:t>
            </a:r>
            <a:r>
              <a:rPr lang="ar-SA" sz="2400" b="1" dirty="0" smtClean="0"/>
              <a:t>المنوال </a:t>
            </a:r>
            <a:r>
              <a:rPr lang="ar-SA" sz="2400" b="1" dirty="0"/>
              <a:t>= </a:t>
            </a:r>
            <a:r>
              <a:rPr lang="ar-SA" sz="2400" b="1" dirty="0" smtClean="0"/>
              <a:t>18</a:t>
            </a:r>
            <a:endParaRPr lang="ar-SA" sz="2400" b="1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58" y="3428999"/>
            <a:ext cx="8786843" cy="2221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282" y="5715016"/>
            <a:ext cx="7885113" cy="1142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8148" y="5681683"/>
            <a:ext cx="107157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7" name="رابط مستقيم 16"/>
          <p:cNvCxnSpPr/>
          <p:nvPr/>
        </p:nvCxnSpPr>
        <p:spPr>
          <a:xfrm rot="10800000">
            <a:off x="2571736" y="3429000"/>
            <a:ext cx="4143404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رابط مستقيم 18"/>
          <p:cNvCxnSpPr/>
          <p:nvPr/>
        </p:nvCxnSpPr>
        <p:spPr>
          <a:xfrm rot="10800000">
            <a:off x="1428728" y="3500438"/>
            <a:ext cx="6939010" cy="1111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2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7" dur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06" y="71414"/>
            <a:ext cx="8964740" cy="2762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00958" y="2857496"/>
            <a:ext cx="135833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مستطيل 6"/>
          <p:cNvSpPr/>
          <p:nvPr/>
        </p:nvSpPr>
        <p:spPr>
          <a:xfrm>
            <a:off x="857224" y="4000504"/>
            <a:ext cx="64294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400" b="1" dirty="0"/>
              <a:t>أمَّا القراءات الأخرى 6 ، 9 فلم يصل تكرارها إلى 8 وبالتالي فإن البيانات </a:t>
            </a:r>
            <a:r>
              <a:rPr lang="ar-SA" sz="2400" b="1" dirty="0" smtClean="0"/>
              <a:t>ثنائية المنوال</a:t>
            </a:r>
            <a:r>
              <a:rPr lang="ar-SA" sz="2400" b="1" dirty="0"/>
              <a:t>، </a:t>
            </a:r>
            <a:r>
              <a:rPr lang="ar-SA" sz="2400" b="1" dirty="0" smtClean="0"/>
              <a:t>ومنوالاها </a:t>
            </a:r>
            <a:r>
              <a:rPr lang="ar-SA" sz="2400" b="1" dirty="0"/>
              <a:t>هما 7 ، 8 .</a:t>
            </a:r>
          </a:p>
        </p:txBody>
      </p:sp>
      <p:sp>
        <p:nvSpPr>
          <p:cNvPr id="8" name="مستطيل 7"/>
          <p:cNvSpPr/>
          <p:nvPr/>
        </p:nvSpPr>
        <p:spPr>
          <a:xfrm>
            <a:off x="2786050" y="307181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ar-SA" sz="2400" b="1" dirty="0"/>
              <a:t>نلاحظ أن القراءة </a:t>
            </a:r>
            <a:r>
              <a:rPr lang="ar-SA" sz="2400" b="1" dirty="0" smtClean="0"/>
              <a:t>  8 تكرَّرت  8 مرَّات </a:t>
            </a:r>
            <a:r>
              <a:rPr lang="ar-SA" sz="2400" b="1" dirty="0"/>
              <a:t>.</a:t>
            </a:r>
          </a:p>
          <a:p>
            <a:r>
              <a:rPr lang="ar-SA" sz="2400" b="1" dirty="0"/>
              <a:t>وأن القراءة </a:t>
            </a:r>
            <a:r>
              <a:rPr lang="ar-SA" sz="2400" b="1" dirty="0" smtClean="0"/>
              <a:t> 7 تكرَّرت  8مرَّات </a:t>
            </a:r>
            <a:r>
              <a:rPr lang="ar-SA" sz="2400" b="1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643438" y="214290"/>
            <a:ext cx="4239496" cy="461665"/>
          </a:xfrm>
          <a:prstGeom prst="rect">
            <a:avLst/>
          </a:prstGeom>
          <a:solidFill>
            <a:srgbClr val="FFFF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  <a:sp3d extrusionH="57150">
              <a:bevelT w="57150" h="38100" prst="artDeco"/>
            </a:sp3d>
          </a:bodyPr>
          <a:lstStyle/>
          <a:p>
            <a:r>
              <a:rPr lang="ar-SA" sz="2400" b="1" dirty="0" smtClean="0">
                <a:solidFill>
                  <a:schemeClr val="tx1"/>
                </a:solidFill>
              </a:rPr>
              <a:t>طريقة حساب المنوال  للبيانات  المبوَّبة</a:t>
            </a:r>
            <a:endParaRPr lang="ar-SA" sz="2400" b="1" dirty="0">
              <a:solidFill>
                <a:schemeClr val="tx1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7268686" y="714356"/>
            <a:ext cx="1661032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ar-SA" sz="2000" dirty="0"/>
              <a:t>الطريقة الحسابية :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142876" y="1142984"/>
            <a:ext cx="88582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000" b="1" dirty="0" smtClean="0"/>
              <a:t>1 - من الجدول </a:t>
            </a:r>
            <a:r>
              <a:rPr lang="ar-SA" sz="2000" b="1" dirty="0"/>
              <a:t>التكراري </a:t>
            </a:r>
            <a:r>
              <a:rPr lang="ar-SA" sz="2000" b="1" dirty="0" smtClean="0"/>
              <a:t>نحدد الفئة المنوالية (وهي الفئة </a:t>
            </a:r>
            <a:r>
              <a:rPr lang="ar-SA" sz="2000" b="1" dirty="0"/>
              <a:t>المناظرة </a:t>
            </a:r>
            <a:r>
              <a:rPr lang="ar-SA" sz="2000" b="1" dirty="0" smtClean="0"/>
              <a:t>لأكبر تكرار ) ونرمز لتكرارها بالرمز </a:t>
            </a:r>
            <a:r>
              <a:rPr lang="ar-SA" sz="2000" b="1" dirty="0" err="1" smtClean="0"/>
              <a:t>ك</a:t>
            </a:r>
            <a:r>
              <a:rPr lang="ar-SA" sz="2000" b="1" dirty="0" smtClean="0"/>
              <a:t> </a:t>
            </a:r>
          </a:p>
          <a:p>
            <a:r>
              <a:rPr lang="ar-SA" sz="2000" b="1" dirty="0" smtClean="0"/>
              <a:t>2- نحدد التكرار السابق للفئة المنوالية  ك</a:t>
            </a:r>
            <a:r>
              <a:rPr lang="ar-SA" sz="2000" b="1" baseline="-25000" dirty="0" smtClean="0"/>
              <a:t>1                 </a:t>
            </a:r>
            <a:r>
              <a:rPr lang="ar-SA" sz="2000" b="1" dirty="0" smtClean="0"/>
              <a:t>3- نحدد التكرار اللاحق للفئة المنوالية  ك</a:t>
            </a:r>
            <a:r>
              <a:rPr lang="ar-SA" sz="2000" b="1" baseline="-25000" dirty="0" smtClean="0"/>
              <a:t>2</a:t>
            </a:r>
          </a:p>
          <a:p>
            <a:r>
              <a:rPr lang="ar-SA" sz="2000" b="1" dirty="0" smtClean="0"/>
              <a:t>4- نحدد طول الفئة المنوالية   ل                        5- نحدد الحد </a:t>
            </a:r>
            <a:r>
              <a:rPr lang="ar-SA" sz="2000" b="1" dirty="0"/>
              <a:t>الأدنى </a:t>
            </a:r>
            <a:r>
              <a:rPr lang="ar-SA" sz="2000" b="1" dirty="0" smtClean="0"/>
              <a:t>للفئة المنوالية</a:t>
            </a:r>
            <a:endParaRPr lang="ar-SA" sz="2000" b="1" dirty="0"/>
          </a:p>
        </p:txBody>
      </p:sp>
      <p:sp>
        <p:nvSpPr>
          <p:cNvPr id="5" name="مربع نص 4"/>
          <p:cNvSpPr txBox="1"/>
          <p:nvPr/>
        </p:nvSpPr>
        <p:spPr>
          <a:xfrm>
            <a:off x="3143240" y="2214554"/>
            <a:ext cx="5643602" cy="9541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sz="2800" dirty="0" smtClean="0">
                <a:solidFill>
                  <a:schemeClr val="tx1"/>
                </a:solidFill>
              </a:rPr>
              <a:t>المنوال =        +       </a:t>
            </a:r>
            <a:r>
              <a:rPr lang="ar-SA" sz="2800" dirty="0" err="1" smtClean="0">
                <a:solidFill>
                  <a:schemeClr val="tx1"/>
                </a:solidFill>
              </a:rPr>
              <a:t>ك</a:t>
            </a:r>
            <a:r>
              <a:rPr lang="ar-SA" sz="2800" dirty="0" smtClean="0">
                <a:solidFill>
                  <a:schemeClr val="tx1"/>
                </a:solidFill>
              </a:rPr>
              <a:t>   -   </a:t>
            </a:r>
            <a:r>
              <a:rPr lang="ar-SA" sz="2800" dirty="0" err="1" smtClean="0">
                <a:solidFill>
                  <a:schemeClr val="tx1"/>
                </a:solidFill>
              </a:rPr>
              <a:t>ك</a:t>
            </a:r>
            <a:r>
              <a:rPr lang="ar-SA" sz="2800" baseline="-25000" dirty="0" smtClean="0">
                <a:solidFill>
                  <a:schemeClr val="tx1"/>
                </a:solidFill>
              </a:rPr>
              <a:t>1</a:t>
            </a:r>
            <a:r>
              <a:rPr lang="ar-SA" sz="2800" dirty="0" smtClean="0">
                <a:solidFill>
                  <a:schemeClr val="tx1"/>
                </a:solidFill>
              </a:rPr>
              <a:t>      </a:t>
            </a:r>
            <a:r>
              <a:rPr lang="az-Cyrl-AZ" sz="2800" dirty="0" smtClean="0">
                <a:solidFill>
                  <a:schemeClr val="tx1"/>
                </a:solidFill>
              </a:rPr>
              <a:t>Х</a:t>
            </a:r>
            <a:r>
              <a:rPr lang="ar-SA" sz="2800" dirty="0" smtClean="0">
                <a:solidFill>
                  <a:schemeClr val="tx1"/>
                </a:solidFill>
              </a:rPr>
              <a:t>    ل</a:t>
            </a:r>
          </a:p>
          <a:p>
            <a:r>
              <a:rPr lang="ar-SA" sz="2800" dirty="0">
                <a:solidFill>
                  <a:schemeClr val="tx1"/>
                </a:solidFill>
              </a:rPr>
              <a:t> </a:t>
            </a:r>
            <a:r>
              <a:rPr lang="ar-SA" sz="2800" dirty="0" smtClean="0">
                <a:solidFill>
                  <a:schemeClr val="tx1"/>
                </a:solidFill>
              </a:rPr>
              <a:t>                        2ك  - ك</a:t>
            </a:r>
            <a:r>
              <a:rPr lang="ar-SA" sz="2800" baseline="-25000" dirty="0" smtClean="0">
                <a:solidFill>
                  <a:schemeClr val="tx1"/>
                </a:solidFill>
              </a:rPr>
              <a:t>1 </a:t>
            </a:r>
            <a:r>
              <a:rPr lang="ar-SA" sz="2800" dirty="0" smtClean="0">
                <a:solidFill>
                  <a:schemeClr val="tx1"/>
                </a:solidFill>
              </a:rPr>
              <a:t>–  ك</a:t>
            </a:r>
            <a:r>
              <a:rPr lang="ar-SA" sz="2800" baseline="-25000" dirty="0" smtClean="0">
                <a:solidFill>
                  <a:schemeClr val="tx1"/>
                </a:solidFill>
              </a:rPr>
              <a:t>2</a:t>
            </a:r>
            <a:endParaRPr lang="ar-SA" sz="2800" u="sng" dirty="0">
              <a:solidFill>
                <a:schemeClr val="tx1"/>
              </a:solidFill>
            </a:endParaRPr>
          </a:p>
        </p:txBody>
      </p:sp>
      <p:cxnSp>
        <p:nvCxnSpPr>
          <p:cNvPr id="8" name="رابط مستقيم 7"/>
          <p:cNvCxnSpPr/>
          <p:nvPr/>
        </p:nvCxnSpPr>
        <p:spPr>
          <a:xfrm>
            <a:off x="4429124" y="2641594"/>
            <a:ext cx="2000264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9454" y="2285992"/>
            <a:ext cx="642942" cy="357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عنوان 1"/>
          <p:cNvSpPr txBox="1">
            <a:spLocks/>
          </p:cNvSpPr>
          <p:nvPr/>
        </p:nvSpPr>
        <p:spPr>
          <a:xfrm>
            <a:off x="4357686" y="3286124"/>
            <a:ext cx="4643470" cy="64294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ar-SA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مثال :</a:t>
            </a:r>
          </a:p>
          <a:p>
            <a:pPr lvl="0">
              <a:spcBef>
                <a:spcPct val="0"/>
              </a:spcBef>
              <a:defRPr/>
            </a:pPr>
            <a:r>
              <a:rPr lang="ar-SA" sz="2000" dirty="0" smtClean="0"/>
              <a:t>اوجد المنوال حسابيا لأجور العمال</a:t>
            </a:r>
            <a:r>
              <a:rPr lang="ar-SA" sz="2000" dirty="0"/>
              <a:t> في الجدول </a:t>
            </a:r>
            <a:r>
              <a:rPr lang="ar-SA" sz="2000" dirty="0" smtClean="0"/>
              <a:t>التكراري:</a:t>
            </a:r>
            <a:endParaRPr kumimoji="0" lang="ar-SA" sz="20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2800" b="0" i="0" u="none" strike="noStrike" kern="1200" cap="none" spc="0" normalizeH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2" name="جدول 11"/>
          <p:cNvGraphicFramePr>
            <a:graphicFrameLocks noGrp="1"/>
          </p:cNvGraphicFramePr>
          <p:nvPr/>
        </p:nvGraphicFramePr>
        <p:xfrm>
          <a:off x="1714480" y="3286124"/>
          <a:ext cx="2636171" cy="3571875"/>
        </p:xfrm>
        <a:graphic>
          <a:graphicData uri="http://schemas.openxmlformats.org/drawingml/2006/table">
            <a:tbl>
              <a:tblPr rtl="1" firstRow="1" bandRow="1">
                <a:tableStyleId>{912C8C85-51F0-491E-9774-3900AFEF0FD7}</a:tableStyleId>
              </a:tblPr>
              <a:tblGrid>
                <a:gridCol w="1071347"/>
                <a:gridCol w="1564824"/>
              </a:tblGrid>
              <a:tr h="396875">
                <a:tc>
                  <a:txBody>
                    <a:bodyPr/>
                    <a:lstStyle/>
                    <a:p>
                      <a:pPr algn="ctr" rtl="1"/>
                      <a:r>
                        <a:rPr lang="ar-SA" sz="1600" dirty="0" smtClean="0">
                          <a:solidFill>
                            <a:schemeClr val="tx1"/>
                          </a:solidFill>
                        </a:rPr>
                        <a:t>الفئات </a:t>
                      </a:r>
                      <a:endParaRPr lang="ar-SA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solidFill>
                            <a:schemeClr val="tx1"/>
                          </a:solidFill>
                        </a:rPr>
                        <a:t> التكرار</a:t>
                      </a:r>
                      <a:endParaRPr lang="ar-S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50 -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8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60 -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12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70 -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14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80 -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24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90 -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8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100 -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8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110 -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6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المجموع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80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سهم إلى اليمين 12"/>
          <p:cNvSpPr/>
          <p:nvPr/>
        </p:nvSpPr>
        <p:spPr>
          <a:xfrm>
            <a:off x="928662" y="4429132"/>
            <a:ext cx="785818" cy="428628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dirty="0" smtClean="0">
                <a:solidFill>
                  <a:schemeClr val="tx1"/>
                </a:solidFill>
              </a:rPr>
              <a:t>ك </a:t>
            </a:r>
            <a:r>
              <a:rPr lang="ar-SA" sz="2000" baseline="-25000" dirty="0" smtClean="0">
                <a:solidFill>
                  <a:schemeClr val="tx1"/>
                </a:solidFill>
              </a:rPr>
              <a:t>1</a:t>
            </a:r>
            <a:endParaRPr lang="ar-SA" sz="2000" baseline="-25000" dirty="0">
              <a:solidFill>
                <a:schemeClr val="tx1"/>
              </a:solidFill>
            </a:endParaRPr>
          </a:p>
        </p:txBody>
      </p:sp>
      <p:sp>
        <p:nvSpPr>
          <p:cNvPr id="14" name="سهم إلى اليمين 13"/>
          <p:cNvSpPr/>
          <p:nvPr/>
        </p:nvSpPr>
        <p:spPr>
          <a:xfrm>
            <a:off x="857224" y="5286388"/>
            <a:ext cx="857256" cy="428628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dirty="0" smtClean="0">
                <a:solidFill>
                  <a:schemeClr val="tx1"/>
                </a:solidFill>
              </a:rPr>
              <a:t>ك </a:t>
            </a:r>
            <a:r>
              <a:rPr lang="ar-SA" sz="2000" baseline="-25000" dirty="0" smtClean="0">
                <a:solidFill>
                  <a:schemeClr val="tx1"/>
                </a:solidFill>
              </a:rPr>
              <a:t>2</a:t>
            </a:r>
            <a:endParaRPr lang="ar-SA" sz="2000" baseline="-25000" dirty="0">
              <a:solidFill>
                <a:schemeClr val="tx1"/>
              </a:solidFill>
            </a:endParaRPr>
          </a:p>
        </p:txBody>
      </p:sp>
      <p:sp>
        <p:nvSpPr>
          <p:cNvPr id="15" name="مستطيل 14"/>
          <p:cNvSpPr/>
          <p:nvPr/>
        </p:nvSpPr>
        <p:spPr>
          <a:xfrm>
            <a:off x="1785918" y="4857760"/>
            <a:ext cx="2571768" cy="428628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16200000" rotWithShape="0">
              <a:prstClr val="black">
                <a:alpha val="40000"/>
              </a:prstClr>
            </a:outerShdw>
            <a:reflection blurRad="6350" stA="50000" endA="300" endPos="55000" dir="5400000" sy="-100000" algn="bl" rotWithShape="0"/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dirty="0">
              <a:ln>
                <a:solidFill>
                  <a:srgbClr val="FF0000"/>
                </a:solidFill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7" name="مستطيل 16"/>
          <p:cNvSpPr/>
          <p:nvPr/>
        </p:nvSpPr>
        <p:spPr>
          <a:xfrm>
            <a:off x="4429124" y="4917056"/>
            <a:ext cx="12811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b="1" dirty="0" smtClean="0"/>
              <a:t>الفئة المنوالية </a:t>
            </a:r>
            <a:endParaRPr lang="ar-SA" dirty="0"/>
          </a:p>
        </p:txBody>
      </p:sp>
      <p:sp>
        <p:nvSpPr>
          <p:cNvPr id="18" name="خماسي 17"/>
          <p:cNvSpPr/>
          <p:nvPr/>
        </p:nvSpPr>
        <p:spPr>
          <a:xfrm rot="10800000">
            <a:off x="4429124" y="4857759"/>
            <a:ext cx="1285884" cy="428628"/>
          </a:xfrm>
          <a:prstGeom prst="homePlate">
            <a:avLst/>
          </a:prstGeom>
          <a:noFill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سهم إلى اليمين 18"/>
          <p:cNvSpPr/>
          <p:nvPr/>
        </p:nvSpPr>
        <p:spPr>
          <a:xfrm>
            <a:off x="1214414" y="4857760"/>
            <a:ext cx="1071570" cy="428628"/>
          </a:xfrm>
          <a:prstGeom prst="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000" dirty="0" smtClean="0">
                <a:solidFill>
                  <a:schemeClr val="tx1"/>
                </a:solidFill>
              </a:rPr>
              <a:t>ك</a:t>
            </a:r>
            <a:endParaRPr lang="ar-SA" sz="2000" baseline="-25000" dirty="0">
              <a:solidFill>
                <a:schemeClr val="tx1"/>
              </a:solidFill>
            </a:endParaRPr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4857760"/>
            <a:ext cx="357190" cy="35718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1" name="مستطيل 20"/>
          <p:cNvSpPr/>
          <p:nvPr/>
        </p:nvSpPr>
        <p:spPr>
          <a:xfrm>
            <a:off x="0" y="5715016"/>
            <a:ext cx="17144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000" b="1" dirty="0" smtClean="0">
                <a:solidFill>
                  <a:schemeClr val="tx1"/>
                </a:solidFill>
              </a:rPr>
              <a:t>ل =80-70 =10</a:t>
            </a:r>
            <a:endParaRPr lang="ar-SA" sz="2000" b="1" dirty="0"/>
          </a:p>
        </p:txBody>
      </p:sp>
      <p:sp>
        <p:nvSpPr>
          <p:cNvPr id="27" name="مربع نص 26"/>
          <p:cNvSpPr txBox="1"/>
          <p:nvPr/>
        </p:nvSpPr>
        <p:spPr>
          <a:xfrm>
            <a:off x="5857884" y="4357694"/>
            <a:ext cx="3071802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sz="2400" dirty="0" smtClean="0">
                <a:solidFill>
                  <a:schemeClr val="tx1"/>
                </a:solidFill>
              </a:rPr>
              <a:t>بالتعويض في القانون </a:t>
            </a:r>
            <a:r>
              <a:rPr lang="ar-SA" sz="2400" dirty="0" err="1" smtClean="0">
                <a:solidFill>
                  <a:schemeClr val="tx1"/>
                </a:solidFill>
              </a:rPr>
              <a:t>اعلاه</a:t>
            </a:r>
            <a:r>
              <a:rPr lang="ar-SA" sz="2400" dirty="0" smtClean="0">
                <a:solidFill>
                  <a:schemeClr val="tx1"/>
                </a:solidFill>
              </a:rPr>
              <a:t> :</a:t>
            </a:r>
            <a:endParaRPr lang="ar-SA" sz="2400" u="sng" dirty="0">
              <a:solidFill>
                <a:schemeClr val="tx1"/>
              </a:solidFill>
            </a:endParaRPr>
          </a:p>
        </p:txBody>
      </p:sp>
      <p:sp>
        <p:nvSpPr>
          <p:cNvPr id="28" name="مربع نص 27"/>
          <p:cNvSpPr txBox="1"/>
          <p:nvPr/>
        </p:nvSpPr>
        <p:spPr>
          <a:xfrm>
            <a:off x="4786282" y="5286388"/>
            <a:ext cx="4357718" cy="830997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sz="2400" dirty="0" smtClean="0">
                <a:solidFill>
                  <a:schemeClr val="tx1"/>
                </a:solidFill>
              </a:rPr>
              <a:t>المنوال = 80 +    24 -  14       </a:t>
            </a:r>
            <a:r>
              <a:rPr lang="az-Cyrl-AZ" sz="2400" dirty="0" smtClean="0">
                <a:solidFill>
                  <a:schemeClr val="tx1"/>
                </a:solidFill>
              </a:rPr>
              <a:t>Х</a:t>
            </a:r>
            <a:r>
              <a:rPr lang="ar-SA" sz="2400" dirty="0" smtClean="0">
                <a:solidFill>
                  <a:schemeClr val="tx1"/>
                </a:solidFill>
              </a:rPr>
              <a:t>  10</a:t>
            </a:r>
          </a:p>
          <a:p>
            <a:r>
              <a:rPr lang="ar-SA" sz="2400" dirty="0">
                <a:solidFill>
                  <a:schemeClr val="tx1"/>
                </a:solidFill>
              </a:rPr>
              <a:t> </a:t>
            </a:r>
            <a:r>
              <a:rPr lang="ar-SA" sz="2400" dirty="0" smtClean="0">
                <a:solidFill>
                  <a:schemeClr val="tx1"/>
                </a:solidFill>
              </a:rPr>
              <a:t>                   2</a:t>
            </a:r>
            <a:r>
              <a:rPr lang="az-Cyrl-AZ" sz="2400" dirty="0" smtClean="0">
                <a:solidFill>
                  <a:schemeClr val="tx1"/>
                </a:solidFill>
              </a:rPr>
              <a:t>Х</a:t>
            </a:r>
            <a:r>
              <a:rPr lang="ar-SA" sz="2400" dirty="0" smtClean="0">
                <a:solidFill>
                  <a:schemeClr val="tx1"/>
                </a:solidFill>
              </a:rPr>
              <a:t> 24- 14- 8   </a:t>
            </a:r>
            <a:endParaRPr lang="ar-SA" sz="2400" u="sng" dirty="0">
              <a:solidFill>
                <a:schemeClr val="tx1"/>
              </a:solidFill>
            </a:endParaRPr>
          </a:p>
        </p:txBody>
      </p:sp>
      <p:cxnSp>
        <p:nvCxnSpPr>
          <p:cNvPr id="30" name="رابط مستقيم 29"/>
          <p:cNvCxnSpPr/>
          <p:nvPr/>
        </p:nvCxnSpPr>
        <p:spPr>
          <a:xfrm>
            <a:off x="5715008" y="5643578"/>
            <a:ext cx="164307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3" name="مستطيل 32"/>
          <p:cNvSpPr/>
          <p:nvPr/>
        </p:nvSpPr>
        <p:spPr>
          <a:xfrm>
            <a:off x="6643702" y="6182045"/>
            <a:ext cx="16766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400" b="1" dirty="0" smtClean="0">
                <a:solidFill>
                  <a:schemeClr val="tx1"/>
                </a:solidFill>
              </a:rPr>
              <a:t>= 80 + 3,8</a:t>
            </a:r>
            <a:endParaRPr lang="ar-SA" sz="2400" b="1" dirty="0"/>
          </a:p>
        </p:txBody>
      </p:sp>
      <p:sp>
        <p:nvSpPr>
          <p:cNvPr id="34" name="مستطيل 33"/>
          <p:cNvSpPr/>
          <p:nvPr/>
        </p:nvSpPr>
        <p:spPr>
          <a:xfrm>
            <a:off x="4572000" y="6182045"/>
            <a:ext cx="18909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400" b="1" dirty="0" smtClean="0">
                <a:solidFill>
                  <a:schemeClr val="tx1"/>
                </a:solidFill>
              </a:rPr>
              <a:t>=  83,8 ريال</a:t>
            </a:r>
            <a:endParaRPr lang="ar-SA" sz="2400" b="1" dirty="0"/>
          </a:p>
        </p:txBody>
      </p:sp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785926"/>
            <a:ext cx="428628" cy="357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4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6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7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9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9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0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0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0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2" dur="1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7" dur="80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8" dur="80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80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4" dur="80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5" dur="80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6" dur="80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5" grpId="0" animBg="1"/>
      <p:bldP spid="11" grpId="0" animBg="1"/>
      <p:bldP spid="13" grpId="0" animBg="1"/>
      <p:bldP spid="14" grpId="0" animBg="1"/>
      <p:bldP spid="15" grpId="0" animBg="1"/>
      <p:bldP spid="17" grpId="0"/>
      <p:bldP spid="18" grpId="0" animBg="1"/>
      <p:bldP spid="19" grpId="0" animBg="1"/>
      <p:bldP spid="21" grpId="0"/>
      <p:bldP spid="27" grpId="0" animBg="1"/>
      <p:bldP spid="28" grpId="0" animBg="1"/>
      <p:bldP spid="33" grpId="0"/>
      <p:bldP spid="3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رابط كسهم مستقيم 8"/>
          <p:cNvCxnSpPr/>
          <p:nvPr/>
        </p:nvCxnSpPr>
        <p:spPr>
          <a:xfrm>
            <a:off x="857224" y="6500834"/>
            <a:ext cx="471490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رابط كسهم مستقيم 10"/>
          <p:cNvCxnSpPr/>
          <p:nvPr/>
        </p:nvCxnSpPr>
        <p:spPr>
          <a:xfrm rot="5400000" flipH="1" flipV="1">
            <a:off x="-572727" y="5072471"/>
            <a:ext cx="2859108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رابط مستقيم 12"/>
          <p:cNvCxnSpPr/>
          <p:nvPr/>
        </p:nvCxnSpPr>
        <p:spPr>
          <a:xfrm>
            <a:off x="857224" y="6142056"/>
            <a:ext cx="14287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رابط مستقيم 15"/>
          <p:cNvCxnSpPr/>
          <p:nvPr/>
        </p:nvCxnSpPr>
        <p:spPr>
          <a:xfrm>
            <a:off x="857224" y="5713428"/>
            <a:ext cx="14287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رابط مستقيم 16"/>
          <p:cNvCxnSpPr/>
          <p:nvPr/>
        </p:nvCxnSpPr>
        <p:spPr>
          <a:xfrm>
            <a:off x="857224" y="5284800"/>
            <a:ext cx="14287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رابط مستقيم 17"/>
          <p:cNvCxnSpPr/>
          <p:nvPr/>
        </p:nvCxnSpPr>
        <p:spPr>
          <a:xfrm>
            <a:off x="857224" y="4856172"/>
            <a:ext cx="14287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رابط مستقيم 23"/>
          <p:cNvCxnSpPr/>
          <p:nvPr/>
        </p:nvCxnSpPr>
        <p:spPr>
          <a:xfrm rot="5400000">
            <a:off x="1677967" y="6465115"/>
            <a:ext cx="7143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رابط مستقيم 25"/>
          <p:cNvCxnSpPr/>
          <p:nvPr/>
        </p:nvCxnSpPr>
        <p:spPr>
          <a:xfrm rot="5400000">
            <a:off x="2678099" y="6464321"/>
            <a:ext cx="7143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رابط مستقيم 27"/>
          <p:cNvCxnSpPr/>
          <p:nvPr/>
        </p:nvCxnSpPr>
        <p:spPr>
          <a:xfrm rot="5400000">
            <a:off x="3678231" y="6464321"/>
            <a:ext cx="7143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رابط مستقيم 29"/>
          <p:cNvCxnSpPr/>
          <p:nvPr/>
        </p:nvCxnSpPr>
        <p:spPr>
          <a:xfrm rot="5400000">
            <a:off x="4678363" y="6464321"/>
            <a:ext cx="7143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0" name="مربع نص 39"/>
          <p:cNvSpPr txBox="1"/>
          <p:nvPr/>
        </p:nvSpPr>
        <p:spPr>
          <a:xfrm>
            <a:off x="285720" y="5929330"/>
            <a:ext cx="57150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4</a:t>
            </a:r>
            <a:endParaRPr lang="ar-SA" dirty="0"/>
          </a:p>
        </p:txBody>
      </p:sp>
      <p:sp>
        <p:nvSpPr>
          <p:cNvPr id="42" name="مربع نص 41"/>
          <p:cNvSpPr txBox="1"/>
          <p:nvPr/>
        </p:nvSpPr>
        <p:spPr>
          <a:xfrm>
            <a:off x="285720" y="5559998"/>
            <a:ext cx="57150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8</a:t>
            </a:r>
            <a:endParaRPr lang="ar-SA" b="1" dirty="0"/>
          </a:p>
        </p:txBody>
      </p:sp>
      <p:sp>
        <p:nvSpPr>
          <p:cNvPr id="43" name="مربع نص 42"/>
          <p:cNvSpPr txBox="1"/>
          <p:nvPr/>
        </p:nvSpPr>
        <p:spPr>
          <a:xfrm>
            <a:off x="285720" y="5131370"/>
            <a:ext cx="57150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12</a:t>
            </a:r>
            <a:endParaRPr lang="ar-SA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285720" y="4643446"/>
            <a:ext cx="57150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16</a:t>
            </a:r>
            <a:endParaRPr lang="ar-SA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285720" y="4214818"/>
            <a:ext cx="57150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20</a:t>
            </a:r>
            <a:endParaRPr lang="ar-SA" dirty="0"/>
          </a:p>
        </p:txBody>
      </p:sp>
      <p:sp>
        <p:nvSpPr>
          <p:cNvPr id="46" name="مربع نص 45"/>
          <p:cNvSpPr txBox="1"/>
          <p:nvPr/>
        </p:nvSpPr>
        <p:spPr>
          <a:xfrm>
            <a:off x="285720" y="3857628"/>
            <a:ext cx="57150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24</a:t>
            </a:r>
            <a:endParaRPr lang="ar-SA" dirty="0"/>
          </a:p>
        </p:txBody>
      </p:sp>
      <p:cxnSp>
        <p:nvCxnSpPr>
          <p:cNvPr id="49" name="رابط مستقيم 48"/>
          <p:cNvCxnSpPr/>
          <p:nvPr/>
        </p:nvCxnSpPr>
        <p:spPr>
          <a:xfrm>
            <a:off x="857224" y="4427544"/>
            <a:ext cx="14287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5" name="مستطيل 54"/>
          <p:cNvSpPr/>
          <p:nvPr/>
        </p:nvSpPr>
        <p:spPr>
          <a:xfrm>
            <a:off x="2714612" y="4000504"/>
            <a:ext cx="1000132" cy="250033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6" name="مستطيل 55"/>
          <p:cNvSpPr/>
          <p:nvPr/>
        </p:nvSpPr>
        <p:spPr>
          <a:xfrm>
            <a:off x="3714744" y="5715016"/>
            <a:ext cx="1000132" cy="785818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9" name="مستطيل 58"/>
          <p:cNvSpPr/>
          <p:nvPr/>
        </p:nvSpPr>
        <p:spPr>
          <a:xfrm>
            <a:off x="1643042" y="5072074"/>
            <a:ext cx="1071570" cy="142876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0" name="مربع نص 59"/>
          <p:cNvSpPr txBox="1"/>
          <p:nvPr/>
        </p:nvSpPr>
        <p:spPr>
          <a:xfrm>
            <a:off x="5429256" y="6345816"/>
            <a:ext cx="71438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>
                <a:solidFill>
                  <a:srgbClr val="FF0000"/>
                </a:solidFill>
              </a:rPr>
              <a:t>الفئات  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61" name="مربع نص 60"/>
          <p:cNvSpPr txBox="1"/>
          <p:nvPr/>
        </p:nvSpPr>
        <p:spPr>
          <a:xfrm>
            <a:off x="0" y="3214686"/>
            <a:ext cx="121444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>
                <a:solidFill>
                  <a:srgbClr val="FF0000"/>
                </a:solidFill>
              </a:rPr>
              <a:t>التكرار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50" name="مستطيل 49"/>
          <p:cNvSpPr/>
          <p:nvPr/>
        </p:nvSpPr>
        <p:spPr>
          <a:xfrm>
            <a:off x="7286644" y="285728"/>
            <a:ext cx="1505540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ar-SA" sz="2000" dirty="0"/>
              <a:t>الطريقة </a:t>
            </a:r>
            <a:r>
              <a:rPr lang="ar-SA" sz="2000" dirty="0" smtClean="0"/>
              <a:t>البيانية </a:t>
            </a:r>
            <a:r>
              <a:rPr lang="ar-SA" sz="2000" dirty="0"/>
              <a:t>:</a:t>
            </a:r>
          </a:p>
        </p:txBody>
      </p:sp>
      <p:sp>
        <p:nvSpPr>
          <p:cNvPr id="58" name="مستطيل 57"/>
          <p:cNvSpPr/>
          <p:nvPr/>
        </p:nvSpPr>
        <p:spPr>
          <a:xfrm>
            <a:off x="500050" y="785794"/>
            <a:ext cx="850110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000" b="1" dirty="0" smtClean="0"/>
              <a:t>1- نرسم المدرج التكراري للفئة المنوالية  (( الفئة </a:t>
            </a:r>
            <a:r>
              <a:rPr lang="ar-SA" sz="2000" b="1" dirty="0" err="1" smtClean="0"/>
              <a:t>الاكثر</a:t>
            </a:r>
            <a:r>
              <a:rPr lang="ar-SA" sz="2000" b="1" dirty="0" smtClean="0"/>
              <a:t> تكرارا )) والفئة السابقة  واللاحقة لها  </a:t>
            </a:r>
            <a:endParaRPr lang="ar-SA" sz="2000" b="1" dirty="0"/>
          </a:p>
        </p:txBody>
      </p:sp>
      <p:sp>
        <p:nvSpPr>
          <p:cNvPr id="63" name="مستطيل 62"/>
          <p:cNvSpPr/>
          <p:nvPr/>
        </p:nvSpPr>
        <p:spPr>
          <a:xfrm>
            <a:off x="142876" y="1214422"/>
            <a:ext cx="88582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000" b="1" dirty="0" smtClean="0"/>
              <a:t>2- نصل </a:t>
            </a:r>
            <a:r>
              <a:rPr lang="ar-SA" sz="2000" b="1" dirty="0"/>
              <a:t>الركن الأعلى الأيمن من المستطيل للفئة السابقة مع الركن الأعلى </a:t>
            </a:r>
            <a:r>
              <a:rPr lang="ar-SA" sz="2000" b="1" dirty="0" smtClean="0"/>
              <a:t>الأيمن لمستطيل </a:t>
            </a:r>
            <a:r>
              <a:rPr lang="ar-SA" sz="2000" b="1" dirty="0"/>
              <a:t>الفئة المنوالية</a:t>
            </a:r>
            <a:r>
              <a:rPr lang="ar-SA" sz="2000" b="1" dirty="0" smtClean="0"/>
              <a:t>.</a:t>
            </a:r>
          </a:p>
        </p:txBody>
      </p:sp>
      <p:sp>
        <p:nvSpPr>
          <p:cNvPr id="64" name="مستطيل 63"/>
          <p:cNvSpPr/>
          <p:nvPr/>
        </p:nvSpPr>
        <p:spPr>
          <a:xfrm>
            <a:off x="71438" y="1643050"/>
            <a:ext cx="90011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000" b="1" dirty="0" smtClean="0"/>
              <a:t>3- نصل الركن الأعلى الأيسر من مستطيل الفئة اللاحقة مع الركن الأعلى الأيسر من مستطيل الفئة المنوالية.</a:t>
            </a:r>
            <a:endParaRPr lang="ar-SA" sz="2000" b="1" dirty="0"/>
          </a:p>
        </p:txBody>
      </p:sp>
      <p:sp>
        <p:nvSpPr>
          <p:cNvPr id="65" name="مستطيل 64"/>
          <p:cNvSpPr/>
          <p:nvPr/>
        </p:nvSpPr>
        <p:spPr>
          <a:xfrm>
            <a:off x="214314" y="2000240"/>
            <a:ext cx="88582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000" b="1" dirty="0" smtClean="0"/>
              <a:t>4- من </a:t>
            </a:r>
            <a:r>
              <a:rPr lang="ar-SA" sz="2000" b="1" dirty="0"/>
              <a:t>تقاطع المستقيمين </a:t>
            </a:r>
            <a:r>
              <a:rPr lang="ar-SA" sz="2000" b="1" dirty="0" smtClean="0"/>
              <a:t>الواصلين بين </a:t>
            </a:r>
            <a:r>
              <a:rPr lang="ar-SA" sz="2000" b="1" dirty="0"/>
              <a:t>الأركان ننزل عموداً على محور الفئات فيقابله في المنوال</a:t>
            </a:r>
          </a:p>
        </p:txBody>
      </p:sp>
      <p:sp>
        <p:nvSpPr>
          <p:cNvPr id="66" name="عنوان 1"/>
          <p:cNvSpPr txBox="1">
            <a:spLocks/>
          </p:cNvSpPr>
          <p:nvPr/>
        </p:nvSpPr>
        <p:spPr>
          <a:xfrm>
            <a:off x="4286248" y="2428868"/>
            <a:ext cx="4643470" cy="64294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ar-SA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مثال :</a:t>
            </a:r>
          </a:p>
          <a:p>
            <a:pPr lvl="0">
              <a:spcBef>
                <a:spcPct val="0"/>
              </a:spcBef>
              <a:defRPr/>
            </a:pPr>
            <a:r>
              <a:rPr lang="ar-SA" sz="2000" dirty="0" smtClean="0"/>
              <a:t>اوجد المنوال بيانيا لأجور العمال</a:t>
            </a:r>
            <a:r>
              <a:rPr lang="ar-SA" sz="2000" dirty="0"/>
              <a:t> في الجدول </a:t>
            </a:r>
            <a:r>
              <a:rPr lang="ar-SA" sz="2000" dirty="0" smtClean="0"/>
              <a:t>التكراري:</a:t>
            </a:r>
            <a:endParaRPr kumimoji="0" lang="ar-SA" sz="20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2800" b="0" i="0" u="none" strike="noStrike" kern="1200" cap="none" spc="0" normalizeH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67" name="جدول 66"/>
          <p:cNvGraphicFramePr>
            <a:graphicFrameLocks noGrp="1"/>
          </p:cNvGraphicFramePr>
          <p:nvPr/>
        </p:nvGraphicFramePr>
        <p:xfrm>
          <a:off x="6286512" y="3071810"/>
          <a:ext cx="2636171" cy="3571875"/>
        </p:xfrm>
        <a:graphic>
          <a:graphicData uri="http://schemas.openxmlformats.org/drawingml/2006/table">
            <a:tbl>
              <a:tblPr rtl="1" firstRow="1" bandRow="1">
                <a:tableStyleId>{912C8C85-51F0-491E-9774-3900AFEF0FD7}</a:tableStyleId>
              </a:tblPr>
              <a:tblGrid>
                <a:gridCol w="1071347"/>
                <a:gridCol w="1564824"/>
              </a:tblGrid>
              <a:tr h="396875">
                <a:tc>
                  <a:txBody>
                    <a:bodyPr/>
                    <a:lstStyle/>
                    <a:p>
                      <a:pPr algn="ctr" rtl="1"/>
                      <a:r>
                        <a:rPr lang="ar-SA" sz="1600" dirty="0" smtClean="0">
                          <a:solidFill>
                            <a:schemeClr val="tx1"/>
                          </a:solidFill>
                        </a:rPr>
                        <a:t>الفئات </a:t>
                      </a:r>
                      <a:endParaRPr lang="ar-SA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solidFill>
                            <a:schemeClr val="tx1"/>
                          </a:solidFill>
                        </a:rPr>
                        <a:t> التكرار</a:t>
                      </a:r>
                      <a:endParaRPr lang="ar-S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50 -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8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60 -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12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70 -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14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80 -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24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90 -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8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100 -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8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110 -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6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المجموع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80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68" name="رابط مستقيم 67"/>
          <p:cNvCxnSpPr/>
          <p:nvPr/>
        </p:nvCxnSpPr>
        <p:spPr>
          <a:xfrm>
            <a:off x="857224" y="3998916"/>
            <a:ext cx="14287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2" name="مربع نص 71"/>
          <p:cNvSpPr txBox="1"/>
          <p:nvPr/>
        </p:nvSpPr>
        <p:spPr>
          <a:xfrm>
            <a:off x="1357290" y="6429396"/>
            <a:ext cx="57150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70</a:t>
            </a:r>
            <a:endParaRPr lang="ar-SA" b="1" dirty="0"/>
          </a:p>
        </p:txBody>
      </p:sp>
      <p:sp>
        <p:nvSpPr>
          <p:cNvPr id="73" name="مربع نص 72"/>
          <p:cNvSpPr txBox="1"/>
          <p:nvPr/>
        </p:nvSpPr>
        <p:spPr>
          <a:xfrm>
            <a:off x="2428860" y="6429396"/>
            <a:ext cx="57150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80</a:t>
            </a:r>
            <a:endParaRPr lang="ar-SA" b="1" dirty="0"/>
          </a:p>
        </p:txBody>
      </p:sp>
      <p:sp>
        <p:nvSpPr>
          <p:cNvPr id="74" name="مربع نص 73"/>
          <p:cNvSpPr txBox="1"/>
          <p:nvPr/>
        </p:nvSpPr>
        <p:spPr>
          <a:xfrm>
            <a:off x="3428992" y="6429396"/>
            <a:ext cx="57150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90</a:t>
            </a:r>
            <a:endParaRPr lang="ar-SA" b="1" dirty="0"/>
          </a:p>
        </p:txBody>
      </p:sp>
      <p:sp>
        <p:nvSpPr>
          <p:cNvPr id="76" name="مربع نص 75"/>
          <p:cNvSpPr txBox="1"/>
          <p:nvPr/>
        </p:nvSpPr>
        <p:spPr>
          <a:xfrm>
            <a:off x="4572000" y="6429396"/>
            <a:ext cx="57150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100</a:t>
            </a:r>
            <a:endParaRPr lang="ar-SA" b="1" dirty="0"/>
          </a:p>
        </p:txBody>
      </p:sp>
      <p:sp>
        <p:nvSpPr>
          <p:cNvPr id="79" name="خماسي 78"/>
          <p:cNvSpPr/>
          <p:nvPr/>
        </p:nvSpPr>
        <p:spPr>
          <a:xfrm>
            <a:off x="4714876" y="4643446"/>
            <a:ext cx="1571636" cy="428628"/>
          </a:xfrm>
          <a:prstGeom prst="homePlat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b="1" dirty="0" smtClean="0"/>
          </a:p>
          <a:p>
            <a:pPr algn="ctr"/>
            <a:r>
              <a:rPr lang="ar-SA" b="1" dirty="0" smtClean="0"/>
              <a:t>الفئة المنوالية </a:t>
            </a:r>
          </a:p>
          <a:p>
            <a:pPr algn="ctr"/>
            <a:endParaRPr lang="ar-SA" dirty="0"/>
          </a:p>
        </p:txBody>
      </p:sp>
      <p:cxnSp>
        <p:nvCxnSpPr>
          <p:cNvPr id="83" name="رابط مستقيم 82"/>
          <p:cNvCxnSpPr/>
          <p:nvPr/>
        </p:nvCxnSpPr>
        <p:spPr>
          <a:xfrm rot="5400000" flipH="1" flipV="1">
            <a:off x="2678893" y="4036223"/>
            <a:ext cx="1071570" cy="100013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4" name="رابط مستقيم 83"/>
          <p:cNvCxnSpPr/>
          <p:nvPr/>
        </p:nvCxnSpPr>
        <p:spPr>
          <a:xfrm rot="16200000" flipV="1">
            <a:off x="2357422" y="4357694"/>
            <a:ext cx="1714512" cy="100013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9" name="رابط كسهم مستقيم 98"/>
          <p:cNvCxnSpPr/>
          <p:nvPr/>
        </p:nvCxnSpPr>
        <p:spPr>
          <a:xfrm rot="5400000">
            <a:off x="2143902" y="5572140"/>
            <a:ext cx="185738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0" name="مستطيل 99"/>
          <p:cNvSpPr/>
          <p:nvPr/>
        </p:nvSpPr>
        <p:spPr>
          <a:xfrm>
            <a:off x="2714612" y="6000768"/>
            <a:ext cx="7056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b="1" dirty="0" smtClean="0"/>
              <a:t>المنوال</a:t>
            </a:r>
            <a:endParaRPr lang="ar-SA" dirty="0"/>
          </a:p>
        </p:txBody>
      </p:sp>
      <p:sp>
        <p:nvSpPr>
          <p:cNvPr id="101" name="مستطيل 100"/>
          <p:cNvSpPr/>
          <p:nvPr/>
        </p:nvSpPr>
        <p:spPr>
          <a:xfrm>
            <a:off x="4071934" y="3286124"/>
            <a:ext cx="17772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b="1" dirty="0" smtClean="0"/>
              <a:t>المنوال ≈  84  ريال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4" dur="80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5" dur="80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80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2" grpId="0"/>
      <p:bldP spid="43" grpId="0"/>
      <p:bldP spid="44" grpId="0"/>
      <p:bldP spid="45" grpId="0"/>
      <p:bldP spid="46" grpId="0"/>
      <p:bldP spid="55" grpId="0" animBg="1"/>
      <p:bldP spid="56" grpId="0" animBg="1"/>
      <p:bldP spid="59" grpId="0" animBg="1"/>
      <p:bldP spid="60" grpId="0"/>
      <p:bldP spid="61" grpId="0"/>
      <p:bldP spid="50" grpId="0" animBg="1"/>
      <p:bldP spid="58" grpId="0"/>
      <p:bldP spid="63" grpId="0"/>
      <p:bldP spid="64" grpId="0"/>
      <p:bldP spid="65" grpId="0"/>
      <p:bldP spid="66" grpId="0" animBg="1"/>
      <p:bldP spid="72" grpId="0"/>
      <p:bldP spid="73" grpId="0"/>
      <p:bldP spid="74" grpId="0"/>
      <p:bldP spid="76" grpId="0"/>
      <p:bldP spid="79" grpId="0" animBg="1"/>
      <p:bldP spid="100" grpId="0"/>
      <p:bldP spid="10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285852" y="3857628"/>
            <a:ext cx="7358082" cy="12003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ar-SA" sz="2400" b="1" dirty="0" smtClean="0"/>
              <a:t>1- لا </a:t>
            </a:r>
            <a:r>
              <a:rPr lang="ar-SA" sz="2400" b="1" dirty="0"/>
              <a:t>يأخذ في حسابه جميع القيم.</a:t>
            </a:r>
          </a:p>
          <a:p>
            <a:r>
              <a:rPr lang="ar-SA" sz="2400" b="1" dirty="0" smtClean="0"/>
              <a:t>2- قد </a:t>
            </a:r>
            <a:r>
              <a:rPr lang="ar-SA" sz="2400" b="1" dirty="0"/>
              <a:t>يكون للبيانات أكثر من منوال وبالتالي لا معنى لإيراده في </a:t>
            </a:r>
            <a:r>
              <a:rPr lang="ar-SA" sz="2400" b="1" dirty="0" smtClean="0"/>
              <a:t>بعض</a:t>
            </a:r>
          </a:p>
          <a:p>
            <a:r>
              <a:rPr lang="ar-SA" sz="2400" b="1" dirty="0" smtClean="0"/>
              <a:t> الدراسات </a:t>
            </a:r>
            <a:r>
              <a:rPr lang="ar-SA" sz="2400" b="1" dirty="0"/>
              <a:t>الإحصائية</a:t>
            </a:r>
            <a:r>
              <a:rPr lang="ar-SA" sz="2400" b="1" dirty="0" smtClean="0"/>
              <a:t>.</a:t>
            </a:r>
            <a:endParaRPr lang="ar-SA" sz="2400" b="1" dirty="0"/>
          </a:p>
        </p:txBody>
      </p:sp>
      <p:sp>
        <p:nvSpPr>
          <p:cNvPr id="3" name="مستطيل 2"/>
          <p:cNvSpPr/>
          <p:nvPr/>
        </p:nvSpPr>
        <p:spPr>
          <a:xfrm>
            <a:off x="7000892" y="285728"/>
            <a:ext cx="1638590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ar-SA" sz="2400" b="1" dirty="0" smtClean="0">
                <a:solidFill>
                  <a:schemeClr val="tx1"/>
                </a:solidFill>
              </a:rPr>
              <a:t>مزايا المنوال :</a:t>
            </a:r>
            <a:endParaRPr lang="ar-SA" sz="2400" b="1" dirty="0">
              <a:solidFill>
                <a:schemeClr val="tx1"/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000100" y="928670"/>
            <a:ext cx="7715304" cy="156966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ar-SA" sz="2400" dirty="0" smtClean="0"/>
              <a:t>1- </a:t>
            </a:r>
            <a:r>
              <a:rPr lang="ar-SA" sz="2400" b="1" dirty="0" smtClean="0"/>
              <a:t>لا يتأثَّر بالقيم المتطرَّفة (الشاذَّة) نحو الكبر أو نحو الصغر .</a:t>
            </a:r>
          </a:p>
          <a:p>
            <a:r>
              <a:rPr lang="ar-SA" sz="2400" b="1" dirty="0" smtClean="0"/>
              <a:t>2- يمكن حسابه للبيانات الوصفيَّة.</a:t>
            </a:r>
          </a:p>
          <a:p>
            <a:r>
              <a:rPr lang="ar-SA" sz="2400" b="1" dirty="0" smtClean="0"/>
              <a:t>3- يمكن حسابه للبيانات المفتوحة أي التي لم يعرف الحد الأدنى للفئة الأولى</a:t>
            </a:r>
          </a:p>
          <a:p>
            <a:r>
              <a:rPr lang="ar-SA" sz="2400" b="1" dirty="0" smtClean="0"/>
              <a:t>أو الحد الأعلى للفئة الأخيرة.</a:t>
            </a:r>
            <a:endParaRPr lang="ar-SA" sz="2400" b="1" dirty="0"/>
          </a:p>
        </p:txBody>
      </p:sp>
      <p:sp>
        <p:nvSpPr>
          <p:cNvPr id="5" name="مستطيل 4"/>
          <p:cNvSpPr/>
          <p:nvPr/>
        </p:nvSpPr>
        <p:spPr>
          <a:xfrm>
            <a:off x="6715140" y="3143248"/>
            <a:ext cx="1744388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ar-SA" sz="2400" b="1" dirty="0" smtClean="0">
                <a:solidFill>
                  <a:schemeClr val="tx1"/>
                </a:solidFill>
              </a:rPr>
              <a:t>عيوب المنوال :</a:t>
            </a:r>
            <a:endParaRPr lang="ar-SA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theme/theme1.xml><?xml version="1.0" encoding="utf-8"?>
<a:theme xmlns:a="http://schemas.openxmlformats.org/drawingml/2006/main" name="سمة1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سمة12</Template>
  <TotalTime>188</TotalTime>
  <Words>412</Words>
  <Application>Microsoft Office PowerPoint</Application>
  <PresentationFormat>عرض على الشاشة (3:4)‏</PresentationFormat>
  <Paragraphs>103</Paragraphs>
  <Slides>6</Slides>
  <Notes>6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سمة12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msfr</dc:creator>
  <cp:lastModifiedBy>msfr</cp:lastModifiedBy>
  <cp:revision>20</cp:revision>
  <dcterms:created xsi:type="dcterms:W3CDTF">2008-05-30T20:56:15Z</dcterms:created>
  <dcterms:modified xsi:type="dcterms:W3CDTF">2008-06-03T22:19:32Z</dcterms:modified>
</cp:coreProperties>
</file>