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9" r:id="rId3"/>
    <p:sldId id="258" r:id="rId4"/>
    <p:sldId id="260" r:id="rId5"/>
    <p:sldId id="262" r:id="rId6"/>
    <p:sldId id="263" r:id="rId7"/>
    <p:sldId id="268" r:id="rId8"/>
    <p:sldId id="265" r:id="rId9"/>
    <p:sldId id="266" r:id="rId10"/>
    <p:sldId id="264"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FD99E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39" d="100"/>
          <a:sy n="39" d="100"/>
        </p:scale>
        <p:origin x="-7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0FD0874-F92E-4A25-897C-B9C0E5F4948D}" type="datetimeFigureOut">
              <a:rPr lang="ar-SA" smtClean="0"/>
              <a:pPr/>
              <a:t>08/12/1433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64F0AB9-FC49-48E9-8306-A018317E3AF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0FD0874-F92E-4A25-897C-B9C0E5F4948D}" type="datetimeFigureOut">
              <a:rPr lang="ar-SA" smtClean="0"/>
              <a:pPr/>
              <a:t>08/12/1433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64F0AB9-FC49-48E9-8306-A018317E3AF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6.gif"/></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714480" y="3357562"/>
            <a:ext cx="5529274" cy="3500438"/>
          </a:xfrm>
          <a:gradFill>
            <a:gsLst>
              <a:gs pos="0">
                <a:srgbClr val="FFEFD1"/>
              </a:gs>
              <a:gs pos="64999">
                <a:srgbClr val="F0EBD5"/>
              </a:gs>
              <a:gs pos="100000">
                <a:srgbClr val="D1C39F"/>
              </a:gs>
            </a:gsLst>
            <a:lin ang="5400000" scaled="0"/>
          </a:gradFill>
        </p:spPr>
        <p:txBody>
          <a:bodyPr>
            <a:normAutofit/>
          </a:bodyPr>
          <a:lstStyle/>
          <a:p>
            <a:r>
              <a:rPr lang="ar-SA" sz="2400" smtClean="0"/>
              <a:t>فائدة قبل البدء:</a:t>
            </a:r>
            <a:br>
              <a:rPr lang="ar-SA" sz="2400" smtClean="0"/>
            </a:br>
            <a:r>
              <a:rPr lang="ar-SA" sz="2400" smtClean="0"/>
              <a:t>من اهتمام المسلمين بالكتب هذه القصة :</a:t>
            </a:r>
            <a:br>
              <a:rPr lang="ar-SA" sz="2400" smtClean="0"/>
            </a:br>
            <a:r>
              <a:rPr lang="ar-SA" sz="2400" smtClean="0"/>
              <a:t>( الشاذكوني من الحفاظ الكبار رئي بعد موته في النوم ، فقيل له ما فعل الله بك ؟ قال : غفر لي ، فقيل بماذا ؟ قال كنت في طريق أصبهان ، فأخذني المطر ، وكان معي كتب ، ولم أكن تحت سقف ولا شيء ، فانكببت على كتبي حتى أصبحت ، وهدأ المطر ، فغفر الله لي ذلك في آخرتي)</a:t>
            </a:r>
            <a:br>
              <a:rPr lang="ar-SA" sz="2400" smtClean="0"/>
            </a:br>
            <a:r>
              <a:rPr lang="ar-SA" sz="2400" smtClean="0"/>
              <a:t>من كتاب اهتمام المسلمين بالكتب لمنصور المشوح</a:t>
            </a:r>
            <a:endParaRPr lang="ar-SA" sz="2400"/>
          </a:p>
        </p:txBody>
      </p:sp>
      <p:sp>
        <p:nvSpPr>
          <p:cNvPr id="3" name="عنوان فرعي 2"/>
          <p:cNvSpPr>
            <a:spLocks noGrp="1"/>
          </p:cNvSpPr>
          <p:nvPr>
            <p:ph type="subTitle" idx="1"/>
          </p:nvPr>
        </p:nvSpPr>
        <p:spPr>
          <a:xfrm>
            <a:off x="3286116" y="571480"/>
            <a:ext cx="4329098" cy="2571768"/>
          </a:xfrm>
        </p:spPr>
        <p:txBody>
          <a:bodyPr>
            <a:normAutofit fontScale="92500" lnSpcReduction="20000"/>
          </a:bodyPr>
          <a:lstStyle/>
          <a:p>
            <a:r>
              <a:rPr lang="ar-SA" sz="7200" b="1" smtClean="0">
                <a:solidFill>
                  <a:schemeClr val="bg1">
                    <a:lumMod val="95000"/>
                  </a:schemeClr>
                </a:solidFill>
              </a:rPr>
              <a:t>دراسة بعض المصطلحات الحديثية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428728" y="500042"/>
            <a:ext cx="6500858" cy="3571899"/>
          </a:xfrm>
          <a:blipFill>
            <a:blip r:embed="rId3"/>
            <a:stretch>
              <a:fillRect/>
            </a:stretch>
          </a:blipFill>
        </p:spPr>
        <p:txBody>
          <a:bodyPr/>
          <a:lstStyle/>
          <a:p>
            <a:endParaRPr lang="ar-SA"/>
          </a:p>
        </p:txBody>
      </p:sp>
      <p:sp>
        <p:nvSpPr>
          <p:cNvPr id="3" name="عنوان فرعي 2"/>
          <p:cNvSpPr>
            <a:spLocks noGrp="1"/>
          </p:cNvSpPr>
          <p:nvPr>
            <p:ph type="subTitle" idx="1"/>
          </p:nvPr>
        </p:nvSpPr>
        <p:spPr>
          <a:xfrm>
            <a:off x="1357290" y="3500438"/>
            <a:ext cx="6400800" cy="995354"/>
          </a:xfrm>
          <a:blipFill>
            <a:blip r:embed="rId4"/>
            <a:stretch>
              <a:fillRect/>
            </a:stretch>
          </a:blipFill>
        </p:spPr>
        <p:txBody>
          <a:bodyPr/>
          <a:lstStyle/>
          <a:p>
            <a:endParaRPr lang="ar-SA"/>
          </a:p>
        </p:txBody>
      </p:sp>
      <p:sp>
        <p:nvSpPr>
          <p:cNvPr id="4" name="مستطيل 3"/>
          <p:cNvSpPr/>
          <p:nvPr/>
        </p:nvSpPr>
        <p:spPr>
          <a:xfrm>
            <a:off x="357158" y="4429132"/>
            <a:ext cx="8501122" cy="2428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800" b="1" smtClean="0"/>
          </a:p>
          <a:p>
            <a:pPr algn="ctr"/>
            <a:r>
              <a:rPr lang="ar-SA" sz="2800" b="1" smtClean="0"/>
              <a:t> طالباتي الكريمات :</a:t>
            </a:r>
          </a:p>
          <a:p>
            <a:pPr algn="ctr"/>
            <a:r>
              <a:rPr lang="ar-SA" sz="2800" b="1" smtClean="0"/>
              <a:t>أرجو المذاكرة الجيدة للاختبار ، والإخلاص في طلب العلم.</a:t>
            </a:r>
          </a:p>
          <a:p>
            <a:pPr algn="ctr"/>
            <a:r>
              <a:rPr lang="ar-SA" sz="2800" b="1" smtClean="0"/>
              <a:t>           </a:t>
            </a:r>
            <a:endParaRPr lang="ar-SA" sz="2800" b="1"/>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571480"/>
            <a:ext cx="2500298" cy="3786214"/>
          </a:xfrm>
          <a:blipFill>
            <a:blip r:embed="rId3"/>
            <a:stretch>
              <a:fillRect/>
            </a:stretch>
          </a:blipFill>
        </p:spPr>
        <p:txBody>
          <a:bodyPr/>
          <a:lstStyle/>
          <a:p>
            <a:endParaRPr lang="ar-SA"/>
          </a:p>
        </p:txBody>
      </p:sp>
      <p:sp>
        <p:nvSpPr>
          <p:cNvPr id="3" name="عنوان فرعي 2"/>
          <p:cNvSpPr>
            <a:spLocks noGrp="1"/>
          </p:cNvSpPr>
          <p:nvPr>
            <p:ph type="subTitle" idx="1"/>
          </p:nvPr>
        </p:nvSpPr>
        <p:spPr>
          <a:xfrm>
            <a:off x="4071934" y="3886200"/>
            <a:ext cx="3700466" cy="1752600"/>
          </a:xfrm>
        </p:spPr>
        <p:txBody>
          <a:bodyPr/>
          <a:lstStyle/>
          <a:p>
            <a:endParaRPr lang="ar-SA"/>
          </a:p>
        </p:txBody>
      </p:sp>
      <p:sp>
        <p:nvSpPr>
          <p:cNvPr id="5" name="تمرير أفقي 4"/>
          <p:cNvSpPr/>
          <p:nvPr/>
        </p:nvSpPr>
        <p:spPr>
          <a:xfrm>
            <a:off x="2786050" y="0"/>
            <a:ext cx="5715040" cy="6858000"/>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073" name="Rectangle 1"/>
          <p:cNvSpPr>
            <a:spLocks noChangeArrowheads="1"/>
          </p:cNvSpPr>
          <p:nvPr/>
        </p:nvSpPr>
        <p:spPr bwMode="auto">
          <a:xfrm>
            <a:off x="3357554" y="785794"/>
            <a:ext cx="5214974" cy="76636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ar-SA" sz="2800" b="1" i="0" u="none" strike="noStrike" cap="none" normalizeH="0" baseline="0" smtClean="0">
                <a:ln>
                  <a:noFill/>
                </a:ln>
                <a:solidFill>
                  <a:srgbClr val="00B050"/>
                </a:solidFill>
                <a:effectLst/>
                <a:latin typeface="Arial" pitchFamily="34" charset="0"/>
                <a:ea typeface="Times New Roman" pitchFamily="18" charset="0"/>
                <a:cs typeface="Arial" pitchFamily="34" charset="0"/>
              </a:rPr>
              <a:t> </a:t>
            </a:r>
            <a:r>
              <a:rPr lang="ar-SA" sz="2000" b="1" smtClean="0"/>
              <a:t>- مصطلح الحديث:</a:t>
            </a:r>
            <a:endParaRPr lang="en-US" sz="2000" smtClean="0"/>
          </a:p>
          <a:p>
            <a:r>
              <a:rPr lang="ar-SA" sz="2000" b="1" smtClean="0"/>
              <a:t>علم يعرف به حال الراوي والمروي من حيث القَبول والرد.</a:t>
            </a:r>
            <a:endParaRPr lang="en-US" sz="2000" smtClean="0"/>
          </a:p>
          <a:p>
            <a:r>
              <a:rPr lang="ar-SA" sz="2000" b="1" smtClean="0"/>
              <a:t>ب - وفائدته:</a:t>
            </a:r>
            <a:endParaRPr lang="en-US" sz="2000" smtClean="0"/>
          </a:p>
          <a:p>
            <a:r>
              <a:rPr lang="ar-SA" sz="2000" b="1" smtClean="0"/>
              <a:t>معرفة ما يقبل ويرد من الراوي والمروي.</a:t>
            </a:r>
            <a:endParaRPr lang="en-US" sz="2000" smtClean="0"/>
          </a:p>
          <a:p>
            <a:r>
              <a:rPr lang="ar-SA" sz="2000" b="1" smtClean="0"/>
              <a:t> الحديث - الخبر - الأثر - الحديث القدسي:</a:t>
            </a:r>
            <a:endParaRPr lang="en-US" sz="2000" smtClean="0"/>
          </a:p>
          <a:p>
            <a:r>
              <a:rPr lang="ar-SA" sz="2000" b="1" smtClean="0"/>
              <a:t>الحديث: ما أضيف إلى النبي صلّى الله عليه وسلّم من قول، أو فعل، أو تقرير، أو وصف.</a:t>
            </a:r>
            <a:endParaRPr lang="en-US" sz="2000" smtClean="0"/>
          </a:p>
          <a:p>
            <a:r>
              <a:rPr lang="ar-SA" sz="2000" b="1" smtClean="0"/>
              <a:t>الخبر: بمعنى الحديث؛ فَيُعَرَّف بما سبق في تعريف الحديث.</a:t>
            </a:r>
            <a:endParaRPr lang="en-US" sz="2000" smtClean="0"/>
          </a:p>
          <a:p>
            <a:r>
              <a:rPr lang="ar-SA" sz="2000" b="1" smtClean="0"/>
              <a:t>وقيل: الخبر ما أضيف إلى النبي صلّى الله عليه وسلّم وإلى غيره؛ فيكون أعم من الحديث وأشمل.</a:t>
            </a:r>
            <a:endParaRPr lang="en-US" sz="2000" smtClean="0"/>
          </a:p>
          <a:p>
            <a:r>
              <a:rPr lang="ar-SA" sz="2000" b="1" smtClean="0"/>
              <a:t>الأثر: ما أضيف إلى الصحابي أو التابعي، وقد يراد به ما أضيف إلى النبي صلّى الله عليه وسلّم مقيداً فيقال: وفي الأثر عن النبي صلّى الله عليه وسلّم.</a:t>
            </a:r>
            <a:endParaRPr lang="en-US" sz="2000" smtClean="0"/>
          </a:p>
          <a:p>
            <a:r>
              <a:rPr lang="ar-SA" sz="2000" b="1" smtClean="0"/>
              <a:t> الحديث القدسي: ما رواه النبي صلّى الله عليه وسلّم عن ربه - تعالى -، ويسمى أيضاً (الحديث الرباني) و(الحديث الإلهي)</a:t>
            </a:r>
            <a:endParaRPr lang="en-US" sz="2000" smtClean="0"/>
          </a:p>
          <a:p>
            <a:r>
              <a:rPr lang="ar-SA" sz="2000" b="1" smtClean="0"/>
              <a:t>مثاله : قوله صلّى الله عليه وسلّم فيما يرويه عن ربه - تعالى - أنه قال: "أنا عند ظن عبدي بي، وأنا معه حين يذكرني، فإن ذكرني في نفسه ذكرته في نفسي، وإن ذكرني في ملأ ذكرته في ملأ خير منهم"</a:t>
            </a:r>
            <a:r>
              <a:rPr lang="en-US" sz="2000" b="1" baseline="30000" smtClean="0"/>
              <a:t>[1]</a:t>
            </a:r>
            <a:r>
              <a:rPr lang="en-US" sz="2000" b="1" smtClean="0"/>
              <a:t> </a:t>
            </a:r>
            <a:endParaRPr lang="en-US" sz="2000" smtClean="0"/>
          </a:p>
          <a:p>
            <a:r>
              <a:rPr lang="ar-SA" sz="2000" b="1" smtClean="0"/>
              <a:t> </a:t>
            </a:r>
            <a:endParaRPr lang="en-US" sz="2000" smtClean="0"/>
          </a:p>
          <a:p>
            <a:r>
              <a:rPr lang="ar-SA" sz="2800" baseline="30000" smtClean="0"/>
              <a:t> </a:t>
            </a:r>
            <a:endParaRPr lang="en-US" sz="2800" smtClean="0"/>
          </a:p>
          <a:p>
            <a:pPr marL="0" marR="0" lvl="0" indent="0" algn="ctr" defTabSz="914400" rtl="1" eaLnBrk="1" fontAlgn="base" latinLnBrk="0" hangingPunct="1">
              <a:lnSpc>
                <a:spcPct val="100000"/>
              </a:lnSpc>
              <a:spcBef>
                <a:spcPct val="0"/>
              </a:spcBef>
              <a:spcAft>
                <a:spcPct val="0"/>
              </a:spcAft>
              <a:buClrTx/>
              <a:buSzTx/>
              <a:tabLst/>
            </a:pPr>
            <a:endParaRPr kumimoji="0" lang="en-US" sz="2800" b="1"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smtClean="0">
              <a:ln>
                <a:noFill/>
              </a:ln>
              <a:solidFill>
                <a:schemeClr val="tx1"/>
              </a:solidFill>
              <a:effectLst/>
              <a:latin typeface="Arial" pitchFamily="34" charset="0"/>
              <a:cs typeface="Arial" pitchFamily="34" charset="0"/>
            </a:endParaRPr>
          </a:p>
        </p:txBody>
      </p:sp>
      <p:sp>
        <p:nvSpPr>
          <p:cNvPr id="6" name="مستطيل 5"/>
          <p:cNvSpPr/>
          <p:nvPr/>
        </p:nvSpPr>
        <p:spPr>
          <a:xfrm>
            <a:off x="4071934" y="0"/>
            <a:ext cx="3786214" cy="785794"/>
          </a:xfrm>
          <a:prstGeom prst="rect">
            <a:avLst/>
          </a:prstGeom>
          <a:gradFill>
            <a:gsLst>
              <a:gs pos="0">
                <a:srgbClr val="FFEFD1"/>
              </a:gs>
              <a:gs pos="64999">
                <a:srgbClr val="F0EBD5"/>
              </a:gs>
              <a:gs pos="100000">
                <a:srgbClr val="D1C39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smtClean="0">
                <a:solidFill>
                  <a:srgbClr val="FF0000"/>
                </a:solidFill>
              </a:rPr>
              <a:t>مصطلح الحديث</a:t>
            </a:r>
            <a:endParaRPr lang="ar-SA" sz="3200" b="1">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1000" b="-31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a:p>
        </p:txBody>
      </p:sp>
      <p:sp>
        <p:nvSpPr>
          <p:cNvPr id="4" name="تمرير عمودي 3"/>
          <p:cNvSpPr/>
          <p:nvPr/>
        </p:nvSpPr>
        <p:spPr>
          <a:xfrm>
            <a:off x="4429124" y="857232"/>
            <a:ext cx="5214974" cy="5000636"/>
          </a:xfrm>
          <a:prstGeom prst="verticalScroll">
            <a:avLst/>
          </a:prstGeom>
          <a:solidFill>
            <a:srgbClr val="FD99EF"/>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تمرير عمودي 4"/>
          <p:cNvSpPr/>
          <p:nvPr/>
        </p:nvSpPr>
        <p:spPr>
          <a:xfrm>
            <a:off x="-428660" y="857232"/>
            <a:ext cx="5214974" cy="5000636"/>
          </a:xfrm>
          <a:prstGeom prst="verticalScroll">
            <a:avLst/>
          </a:prstGeom>
          <a:solidFill>
            <a:srgbClr val="FD99EF"/>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49" name="Rectangle 1"/>
          <p:cNvSpPr>
            <a:spLocks noChangeArrowheads="1"/>
          </p:cNvSpPr>
          <p:nvPr/>
        </p:nvSpPr>
        <p:spPr bwMode="auto">
          <a:xfrm>
            <a:off x="5143504" y="1000108"/>
            <a:ext cx="4000496"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ar-SA" sz="20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 </a:t>
            </a:r>
            <a:r>
              <a:rPr lang="ar-SA" sz="1600" b="1" smtClean="0"/>
              <a:t>ينقسم الخبر باعتبار طرق نقله إلينا إلى قسمين: متواتر وآحاد.</a:t>
            </a:r>
            <a:endParaRPr lang="en-US" sz="1600" smtClean="0"/>
          </a:p>
          <a:p>
            <a:r>
              <a:rPr lang="ar-SA" sz="1600" b="1" smtClean="0"/>
              <a:t>الأول - المتواتر:</a:t>
            </a:r>
            <a:endParaRPr lang="en-US" sz="1600" smtClean="0"/>
          </a:p>
          <a:p>
            <a:r>
              <a:rPr lang="ar-SA" sz="1600" b="1" smtClean="0"/>
              <a:t>أ - تعريفه ب - أقسامه مع التمثيل ج - ما يفيده:</a:t>
            </a:r>
            <a:endParaRPr lang="en-US" sz="1600" smtClean="0"/>
          </a:p>
          <a:p>
            <a:r>
              <a:rPr lang="ar-SA" sz="1600" b="1" smtClean="0"/>
              <a:t>أ - المتواتر:</a:t>
            </a:r>
            <a:endParaRPr lang="en-US" sz="1600" smtClean="0"/>
          </a:p>
          <a:p>
            <a:r>
              <a:rPr lang="ar-SA" sz="1600" b="1" smtClean="0"/>
              <a:t>ما رواه جماعة يستحيل في العادة أن يتواطؤوا على الكذب، وأسندوه إلى شيء محسوس.</a:t>
            </a:r>
            <a:endParaRPr lang="en-US" sz="1600" smtClean="0"/>
          </a:p>
          <a:p>
            <a:r>
              <a:rPr lang="ar-SA" sz="1600" b="1" smtClean="0"/>
              <a:t> ب - وينقسم المتواتر إلى قسمين:</a:t>
            </a:r>
            <a:endParaRPr lang="en-US" sz="1600" smtClean="0"/>
          </a:p>
          <a:p>
            <a:r>
              <a:rPr lang="ar-SA" sz="1600" b="1" smtClean="0"/>
              <a:t>متواتر لفظاً ومعنىً، ومتواتر معنىً فقط.</a:t>
            </a:r>
            <a:endParaRPr lang="en-US" sz="1600" smtClean="0"/>
          </a:p>
          <a:p>
            <a:r>
              <a:rPr lang="ar-SA" sz="1600" b="1" smtClean="0"/>
              <a:t>فالمتواتر لفظاً ومعنى: ما اتفق الرواة فيه على لفظه ومعناه.</a:t>
            </a:r>
            <a:endParaRPr lang="en-US" sz="1600" smtClean="0"/>
          </a:p>
          <a:p>
            <a:r>
              <a:rPr lang="ar-SA" sz="1600" b="1" smtClean="0"/>
              <a:t>مثاله: قوله صلّى الله عليه وسلّم: "من كذب عليَّ مُتعمداً فليتبوَّأ مقعدَه من النار"</a:t>
            </a:r>
            <a:r>
              <a:rPr lang="en-US" sz="1600" b="1" baseline="30000" smtClean="0"/>
              <a:t>[3]</a:t>
            </a:r>
            <a:r>
              <a:rPr lang="ar-SA" sz="1600" b="1" smtClean="0"/>
              <a:t> . فقد رواه عن النبي صلّى الله عليه وسلّم أكثر من ستين صحابيًّا، منهم العشرة المبشرون بالجنة، ورواه عن هؤلاء خلق كثير.</a:t>
            </a:r>
            <a:endParaRPr lang="en-US" sz="1600" smtClean="0"/>
          </a:p>
          <a:p>
            <a:r>
              <a:rPr lang="ar-SA" sz="1600" b="1" smtClean="0"/>
              <a:t>والمتواتر معنى: ما اتفق فيه الرواة على معنىً كلي، وانفرد كل حديث بلفظه الخاص.</a:t>
            </a:r>
            <a:endParaRPr lang="en-US" sz="1600" smtClean="0"/>
          </a:p>
          <a:p>
            <a:r>
              <a:rPr lang="ar-SA" sz="1600" b="1" smtClean="0"/>
              <a:t>مثاله: أحاديث الشفاعة، والمسح على الخفين </a:t>
            </a:r>
            <a:endParaRPr lang="en-US" sz="1600" smtClean="0"/>
          </a:p>
          <a:p>
            <a:r>
              <a:rPr lang="ar-SA" sz="1600" b="1" smtClean="0"/>
              <a:t>      الثاني - الآحاد:</a:t>
            </a:r>
            <a:endParaRPr lang="en-US" sz="1600" smtClean="0"/>
          </a:p>
          <a:p>
            <a:r>
              <a:rPr lang="ar-SA" sz="1600" b="1" smtClean="0"/>
              <a:t>أ - تعريفها ب - أقسامها باعتبار الطرق مع التمثيل ج - أقسامها باعتبار الرتبة مع التمثيل د - ما تفيده.</a:t>
            </a:r>
            <a:endParaRPr lang="en-US" sz="1600" smtClean="0"/>
          </a:p>
          <a:p>
            <a:r>
              <a:rPr lang="ar-SA" sz="1600" b="1" smtClean="0"/>
              <a:t>أ - الآحاد:</a:t>
            </a:r>
            <a:endParaRPr lang="en-US" sz="1600" smtClean="0"/>
          </a:p>
          <a:p>
            <a:r>
              <a:rPr lang="ar-SA" sz="1600" b="1" smtClean="0"/>
              <a:t>ما سوى المتواتر.</a:t>
            </a:r>
            <a:endParaRPr lang="en-US" sz="1600" smtClean="0"/>
          </a:p>
          <a:p>
            <a:r>
              <a:rPr lang="en-US" sz="1600" baseline="30000" smtClean="0"/>
              <a:t>[3 </a:t>
            </a:r>
            <a:endParaRPr kumimoji="0" lang="ar-SA" sz="1800" b="1" i="0" u="none" strike="noStrike" cap="none" normalizeH="0" baseline="0" smtClean="0">
              <a:ln>
                <a:noFill/>
              </a:ln>
              <a:solidFill>
                <a:schemeClr val="tx1"/>
              </a:solidFill>
              <a:effectLst/>
              <a:latin typeface="Arial" pitchFamily="34" charset="0"/>
              <a:cs typeface="Arial" pitchFamily="34" charset="0"/>
            </a:endParaRPr>
          </a:p>
        </p:txBody>
      </p:sp>
      <p:sp>
        <p:nvSpPr>
          <p:cNvPr id="2050" name="Rectangle 2"/>
          <p:cNvSpPr>
            <a:spLocks noChangeArrowheads="1"/>
          </p:cNvSpPr>
          <p:nvPr/>
        </p:nvSpPr>
        <p:spPr bwMode="auto">
          <a:xfrm>
            <a:off x="357158" y="1142984"/>
            <a:ext cx="3786214"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ar-SA" sz="20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 </a:t>
            </a:r>
            <a:r>
              <a:rPr lang="ar-SA" sz="1600" b="1" smtClean="0"/>
              <a:t>ب - وتنقسم باعتبار الطرق إلى ثلاثة أقسام: </a:t>
            </a:r>
            <a:endParaRPr lang="en-US" sz="1600" smtClean="0"/>
          </a:p>
          <a:p>
            <a:r>
              <a:rPr lang="ar-SA" sz="1600" b="1" smtClean="0"/>
              <a:t>مشهور وعزيز وغريب.</a:t>
            </a:r>
            <a:endParaRPr lang="en-US" sz="1600" smtClean="0"/>
          </a:p>
          <a:p>
            <a:r>
              <a:rPr lang="en-US" sz="1600" b="1" smtClean="0"/>
              <a:t>1</a:t>
            </a:r>
            <a:r>
              <a:rPr lang="ar-SA" sz="1600" b="1" smtClean="0"/>
              <a:t> - فالمشهور: ما رواه ثلاثة فأكثر، ولم يبلغ حد التواتر.</a:t>
            </a:r>
            <a:endParaRPr lang="en-US" sz="1600" smtClean="0"/>
          </a:p>
          <a:p>
            <a:r>
              <a:rPr lang="ar-SA" sz="1600" b="1" smtClean="0"/>
              <a:t>مثاله : قوله صلّى الله عليه وسلّم: "المسلم من سلم المسلمون من لسانه ويده"</a:t>
            </a:r>
            <a:r>
              <a:rPr lang="en-US" sz="1600" b="1" baseline="30000" smtClean="0"/>
              <a:t>[4]</a:t>
            </a:r>
            <a:r>
              <a:rPr lang="ar-SA" sz="1600" b="1" smtClean="0"/>
              <a:t> .</a:t>
            </a:r>
            <a:endParaRPr lang="en-US" sz="1600" smtClean="0"/>
          </a:p>
          <a:p>
            <a:r>
              <a:rPr lang="en-US" sz="1600" b="1" smtClean="0"/>
              <a:t>2</a:t>
            </a:r>
            <a:r>
              <a:rPr lang="ar-SA" sz="1600" b="1" smtClean="0"/>
              <a:t> - والعزيز: ما رواه اثنان فقط.</a:t>
            </a:r>
            <a:endParaRPr lang="en-US" sz="1600" smtClean="0"/>
          </a:p>
          <a:p>
            <a:r>
              <a:rPr lang="ar-SA" sz="1600" b="1" smtClean="0"/>
              <a:t>مثاله : قوله صلّى الله عليه وسلّم: "لا يؤمن أحدكم حتى أكون أحب إليه من ولده ووالده والناس أجمعين"</a:t>
            </a:r>
            <a:r>
              <a:rPr lang="en-US" sz="1600" b="1" baseline="30000" smtClean="0"/>
              <a:t>[5]</a:t>
            </a:r>
            <a:r>
              <a:rPr lang="ar-SA" sz="1600" b="1" smtClean="0"/>
              <a:t> .</a:t>
            </a:r>
            <a:endParaRPr lang="en-US" sz="1600" smtClean="0"/>
          </a:p>
          <a:p>
            <a:r>
              <a:rPr lang="en-US" sz="1600" b="1" smtClean="0"/>
              <a:t>3</a:t>
            </a:r>
            <a:r>
              <a:rPr lang="ar-SA" sz="1600" b="1" smtClean="0"/>
              <a:t> - والغريب: ما رواه واحد فقط.</a:t>
            </a:r>
            <a:endParaRPr lang="en-US" sz="1600" smtClean="0"/>
          </a:p>
          <a:p>
            <a:r>
              <a:rPr lang="ar-SA" sz="1600" b="1" smtClean="0"/>
              <a:t>مثاله : قوله صلّى الله عليه وسلّم: "إنما الأعمال بالنيات وإنما لكل امرئ ما نوى..."</a:t>
            </a:r>
            <a:r>
              <a:rPr lang="en-US" sz="1600" b="1" baseline="30000" smtClean="0"/>
              <a:t>[6]</a:t>
            </a:r>
            <a:r>
              <a:rPr lang="ar-SA" sz="1600" b="1" smtClean="0"/>
              <a:t> الحديث.</a:t>
            </a:r>
            <a:endParaRPr lang="en-US" sz="1600" smtClean="0"/>
          </a:p>
          <a:p>
            <a:r>
              <a:rPr lang="ar-SA" sz="1600" b="1" smtClean="0"/>
              <a:t>فإنه لم يروه عن النبي صلّى الله عليه وسلّم إلا عمر بن الخطاب رضي الله عنه، ولا عن عمر إلا علقمة بن وقاص، ولا عن علقمة إلا محمد بن إبراهيم التيمي، ولا عن محمد إلا يحيى بن سعيد الأنصاري، وكلهم من التابعين ثم رواه عن يحيى خلق كثير.</a:t>
            </a:r>
            <a:endParaRPr lang="en-US" sz="1600" smtClean="0"/>
          </a:p>
          <a:p>
            <a:r>
              <a:rPr lang="en-US" sz="1600" baseline="30000" smtClean="0"/>
              <a:t>[4]</a:t>
            </a:r>
            <a:r>
              <a:rPr lang="en-US" sz="1600" smtClean="0"/>
              <a:t> </a:t>
            </a:r>
            <a:r>
              <a:rPr lang="ar-SA" sz="1600" smtClean="0"/>
              <a:t> رواه البخاري  </a:t>
            </a:r>
            <a:endParaRPr lang="en-US" sz="1600" smtClean="0"/>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ar-SA" sz="1800" b="1" i="0" u="none" strike="noStrike" cap="none" normalizeH="0" baseline="0" smtClean="0">
              <a:ln>
                <a:noFill/>
              </a:ln>
              <a:solidFill>
                <a:schemeClr val="tx1"/>
              </a:solidFill>
              <a:effectLst/>
              <a:latin typeface="Arial" pitchFamily="34" charset="0"/>
              <a:cs typeface="Arial" pitchFamily="34" charset="0"/>
            </a:endParaRPr>
          </a:p>
        </p:txBody>
      </p:sp>
      <p:sp>
        <p:nvSpPr>
          <p:cNvPr id="9" name="عنوان 1"/>
          <p:cNvSpPr>
            <a:spLocks noGrp="1"/>
          </p:cNvSpPr>
          <p:nvPr>
            <p:ph type="ctrTitle"/>
          </p:nvPr>
        </p:nvSpPr>
        <p:spPr>
          <a:xfrm>
            <a:off x="3143240" y="4929198"/>
            <a:ext cx="3000396" cy="1612901"/>
          </a:xfrm>
          <a:blipFill>
            <a:blip r:embed="rId3"/>
            <a:stretch>
              <a:fillRect/>
            </a:stretch>
          </a:blipFill>
        </p:spPr>
        <p:txBody>
          <a:bodyPr/>
          <a:lstStyle/>
          <a:p>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642918"/>
            <a:ext cx="2571768" cy="3500462"/>
          </a:xfrm>
          <a:blipFill>
            <a:blip r:embed="rId3"/>
            <a:stretch>
              <a:fillRect/>
            </a:stretch>
          </a:blipFill>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مخطط انسيابي: شريط مثقب 4"/>
          <p:cNvSpPr/>
          <p:nvPr/>
        </p:nvSpPr>
        <p:spPr>
          <a:xfrm>
            <a:off x="2786050" y="0"/>
            <a:ext cx="6000792" cy="6858000"/>
          </a:xfrm>
          <a:prstGeom prst="flowChartPunchedTap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25" name="Rectangle 1"/>
          <p:cNvSpPr>
            <a:spLocks noChangeArrowheads="1"/>
          </p:cNvSpPr>
          <p:nvPr/>
        </p:nvSpPr>
        <p:spPr bwMode="auto">
          <a:xfrm>
            <a:off x="2928926" y="357166"/>
            <a:ext cx="5715008" cy="71096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ar-SA" sz="24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 </a:t>
            </a:r>
            <a:r>
              <a:rPr lang="ar-SA" sz="2400" b="1" smtClean="0"/>
              <a:t>وتنقسم الآحاد باعتبار الرتبة إلى خمسة أقسام:</a:t>
            </a:r>
            <a:endParaRPr lang="en-US" sz="2400" smtClean="0"/>
          </a:p>
          <a:p>
            <a:r>
              <a:rPr lang="ar-SA" sz="2400" b="1" smtClean="0"/>
              <a:t>صحيح لذاته، ولغيره، وحسن لذاته، ولغيره، وضعيف.</a:t>
            </a:r>
            <a:endParaRPr lang="en-US" sz="2400" smtClean="0"/>
          </a:p>
          <a:p>
            <a:r>
              <a:rPr lang="en-US" sz="2400" b="1" smtClean="0"/>
              <a:t>1</a:t>
            </a:r>
            <a:r>
              <a:rPr lang="ar-SA" sz="2400" b="1" smtClean="0"/>
              <a:t> - فالصحيح لذاته: ما رواه عدل تام الضبط بسند متصل وسلم من الشذوذ والعلة القادحة.</a:t>
            </a:r>
            <a:endParaRPr lang="en-US" sz="2400" smtClean="0"/>
          </a:p>
          <a:p>
            <a:r>
              <a:rPr lang="ar-SA" sz="2400" b="1" smtClean="0"/>
              <a:t>مثاله : قوله صلّى الله عليه وسلّم: "من يرد الله به خيراً يفقهه في الدين"</a:t>
            </a:r>
            <a:r>
              <a:rPr lang="en-US" sz="2400" b="1" baseline="30000" smtClean="0"/>
              <a:t>[7]</a:t>
            </a:r>
            <a:r>
              <a:rPr lang="ar-SA" sz="2400" b="1" smtClean="0"/>
              <a:t> . رواه البخاري ومسلم.</a:t>
            </a:r>
            <a:endParaRPr lang="en-US" sz="2400" smtClean="0"/>
          </a:p>
          <a:p>
            <a:r>
              <a:rPr lang="ar-SA" sz="2400" b="1" smtClean="0"/>
              <a:t>وتعرف صحة الحديث بأمور ثلاثة:</a:t>
            </a:r>
            <a:endParaRPr lang="en-US" sz="2400" smtClean="0"/>
          </a:p>
          <a:p>
            <a:r>
              <a:rPr lang="ar-SA" sz="2400" b="1" smtClean="0"/>
              <a:t>الأول: أن يكون في مصنف التزم فيه الصحة إذا كان مصنفه ممن يعتمد قوله في التصحيح "كصحيحي البخاري ومسلم".</a:t>
            </a:r>
            <a:endParaRPr lang="en-US" sz="2400" smtClean="0"/>
          </a:p>
          <a:p>
            <a:r>
              <a:rPr lang="ar-SA" sz="2400" b="1" smtClean="0"/>
              <a:t> الثاني: أن ينص على صحته إمام يعتمد قوله في التصحيح ولم يكن معروفاً بالتساهل فيه.</a:t>
            </a:r>
            <a:endParaRPr lang="en-US" sz="2400" smtClean="0"/>
          </a:p>
          <a:p>
            <a:r>
              <a:rPr lang="ar-SA" sz="2400" b="1" smtClean="0"/>
              <a:t> الثالث: أن ينظر في رواته وطريقة تخريجهم له، فإذا تمت فيه شروط الصحة حكم بصحته.</a:t>
            </a:r>
            <a:endParaRPr lang="en-US" sz="2400" smtClean="0"/>
          </a:p>
          <a:p>
            <a:r>
              <a:rPr lang="en-US" sz="2400" b="1" smtClean="0"/>
              <a:t>2</a:t>
            </a:r>
            <a:r>
              <a:rPr lang="ar-SA" sz="2400" b="1" smtClean="0"/>
              <a:t> - والصحيح لغيره: الحسن لذاته إذا تعددت طرقه.</a:t>
            </a:r>
            <a:endParaRPr lang="en-US" sz="2400" smtClean="0"/>
          </a:p>
          <a:p>
            <a:r>
              <a:rPr lang="ar-SA" sz="2400" b="1" smtClean="0"/>
              <a:t> </a:t>
            </a:r>
            <a:endParaRPr lang="en-US" sz="2400" smtClean="0"/>
          </a:p>
          <a:p>
            <a:r>
              <a:rPr lang="en-US" sz="2400" baseline="30000" smtClean="0"/>
              <a:t>[7]</a:t>
            </a:r>
            <a:r>
              <a:rPr lang="ar-SA" sz="2400" smtClean="0"/>
              <a:t> </a:t>
            </a:r>
            <a:endParaRPr lang="en-US" sz="2400" smtClean="0"/>
          </a:p>
          <a:p>
            <a:pPr marL="0" marR="0" lvl="0" indent="0" algn="ctr" defTabSz="914400" rtl="1" eaLnBrk="1" fontAlgn="base" latinLnBrk="0" hangingPunct="1">
              <a:lnSpc>
                <a:spcPct val="100000"/>
              </a:lnSpc>
              <a:spcBef>
                <a:spcPct val="0"/>
              </a:spcBef>
              <a:spcAft>
                <a:spcPct val="0"/>
              </a:spcAft>
              <a:buClrTx/>
              <a:buSzTx/>
              <a:buFontTx/>
              <a:buChar char="•"/>
              <a:tabLst/>
            </a:pPr>
            <a:endParaRPr kumimoji="0" lang="ar-SA" sz="2400" b="1"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ar-SA" sz="2400" b="1"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785918" y="0"/>
            <a:ext cx="5786478" cy="857232"/>
          </a:xfrm>
          <a:blipFill>
            <a:blip r:embed="rId3"/>
            <a:stretch>
              <a:fillRect/>
            </a:stretch>
          </a:blipFill>
        </p:spPr>
        <p:txBody>
          <a:bodyPr/>
          <a:lstStyle/>
          <a:p>
            <a:r>
              <a:rPr lang="ar-SA" smtClean="0">
                <a:solidFill>
                  <a:schemeClr val="accent3">
                    <a:lumMod val="20000"/>
                    <a:lumOff val="80000"/>
                  </a:schemeClr>
                </a:solidFill>
              </a:rPr>
              <a:t>مستويات الخدمة المرجعية</a:t>
            </a:r>
            <a:endParaRPr lang="ar-SA">
              <a:solidFill>
                <a:schemeClr val="accent3">
                  <a:lumMod val="20000"/>
                  <a:lumOff val="80000"/>
                </a:schemeClr>
              </a:solidFill>
            </a:endParaRPr>
          </a:p>
        </p:txBody>
      </p:sp>
      <p:sp>
        <p:nvSpPr>
          <p:cNvPr id="3" name="عنوان فرعي 2"/>
          <p:cNvSpPr>
            <a:spLocks noGrp="1"/>
          </p:cNvSpPr>
          <p:nvPr>
            <p:ph type="subTitle" idx="1"/>
          </p:nvPr>
        </p:nvSpPr>
        <p:spPr>
          <a:xfrm>
            <a:off x="2285984" y="1071546"/>
            <a:ext cx="4543412" cy="5500726"/>
          </a:xfrm>
          <a:gradFill>
            <a:gsLst>
              <a:gs pos="0">
                <a:srgbClr val="D6B19C"/>
              </a:gs>
              <a:gs pos="30000">
                <a:srgbClr val="D49E6C"/>
              </a:gs>
              <a:gs pos="70000">
                <a:srgbClr val="A65528"/>
              </a:gs>
              <a:gs pos="100000">
                <a:srgbClr val="663012"/>
              </a:gs>
            </a:gsLst>
            <a:lin ang="5400000" scaled="0"/>
          </a:gradFill>
        </p:spPr>
        <p:txBody>
          <a:bodyPr>
            <a:noAutofit/>
          </a:bodyPr>
          <a:lstStyle/>
          <a:p>
            <a:r>
              <a:rPr lang="ar-SA" sz="2400" b="1" smtClean="0">
                <a:solidFill>
                  <a:srgbClr val="FF0000"/>
                </a:solidFill>
              </a:rPr>
              <a:t>1 </a:t>
            </a:r>
            <a:r>
              <a:rPr lang="ar-SA" sz="2400" b="1" smtClean="0"/>
              <a:t>والحسن لذاته: ما رواه عدل خفيف الضبط بسند متصل وسلم من الشذوذ والعلة القادحة.</a:t>
            </a:r>
            <a:endParaRPr lang="en-US" sz="2400" smtClean="0"/>
          </a:p>
          <a:p>
            <a:r>
              <a:rPr lang="ar-SA" sz="2400" b="1" smtClean="0"/>
              <a:t>فليس بينه وبين الصحيح لذاته فرق سوى اشتراط تمام الضبط في الصحيح، فالحسن دونه.</a:t>
            </a:r>
            <a:endParaRPr lang="en-US" sz="2400" smtClean="0"/>
          </a:p>
          <a:p>
            <a:r>
              <a:rPr lang="ar-SA" sz="2400" b="1" smtClean="0"/>
              <a:t>مثاله : قوله صلّى الله عليه وسلّم: "مفتاح الصلاة الطهور وتحريمها التكبير وتحليلها التسليم"</a:t>
            </a:r>
            <a:r>
              <a:rPr lang="en-US" sz="2400" b="1" baseline="30000" smtClean="0"/>
              <a:t>[9]</a:t>
            </a:r>
            <a:r>
              <a:rPr lang="ar-SA" sz="2400" b="1" smtClean="0"/>
              <a:t> .</a:t>
            </a:r>
            <a:endParaRPr lang="en-US" sz="2400" smtClean="0"/>
          </a:p>
          <a:p>
            <a:r>
              <a:rPr lang="ar-SA" sz="2400" b="1" smtClean="0"/>
              <a:t>ومن مظان الحسن: ما رواه أبو داود منفرداً به، قاله ابن الصلاح</a:t>
            </a:r>
            <a:r>
              <a:rPr lang="en-US" sz="2400" b="1" baseline="30000" smtClean="0"/>
              <a:t>[10]</a:t>
            </a:r>
            <a:r>
              <a:rPr lang="ar-SA" sz="2400" b="1" smtClean="0"/>
              <a:t> .</a:t>
            </a:r>
            <a:endParaRPr lang="en-US" sz="2400" smtClean="0"/>
          </a:p>
          <a:p>
            <a:r>
              <a:rPr lang="en-US" sz="2400" b="1" smtClean="0"/>
              <a:t>4</a:t>
            </a:r>
            <a:r>
              <a:rPr lang="ar-SA" sz="2400" b="1" smtClean="0"/>
              <a:t> - والحسن لغيره: الضعيف إذا تعددت طرقه على وجه يجبر بعضها بعضاً، بحيث لا يكون فيها كذاب، ولا متهم بالكذب.</a:t>
            </a:r>
            <a:endParaRPr lang="en-US" sz="2400" smtClean="0"/>
          </a:p>
          <a:p>
            <a:r>
              <a:rPr lang="ar-SA" sz="2400" b="1" smtClean="0"/>
              <a:t> </a:t>
            </a:r>
            <a:endParaRPr lang="en-US" sz="2400" smtClean="0"/>
          </a:p>
          <a:p>
            <a:pPr lvl="0"/>
            <a:endParaRPr lang="ar-SA" sz="2400" b="1">
              <a:solidFill>
                <a:srgbClr val="0070C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928662" y="0"/>
            <a:ext cx="7772400" cy="1227137"/>
          </a:xfrm>
          <a:blipFill>
            <a:blip r:embed="rId3"/>
            <a:stretch>
              <a:fillRect/>
            </a:stretch>
          </a:blipFill>
        </p:spPr>
        <p:txBody>
          <a:bodyPr/>
          <a:lstStyle/>
          <a:p>
            <a:endParaRPr lang="ar-SA"/>
          </a:p>
        </p:txBody>
      </p:sp>
      <p:sp>
        <p:nvSpPr>
          <p:cNvPr id="4" name="نجمة ذات 5 نقاط 3"/>
          <p:cNvSpPr/>
          <p:nvPr/>
        </p:nvSpPr>
        <p:spPr>
          <a:xfrm>
            <a:off x="500034" y="500042"/>
            <a:ext cx="8143932" cy="1285884"/>
          </a:xfrm>
          <a:prstGeom prst="star5">
            <a:avLst>
              <a:gd name="adj" fmla="val 25459"/>
              <a:gd name="hf" fmla="val 105146"/>
              <a:gd name="vf" fmla="val 110557"/>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smtClean="0">
                <a:solidFill>
                  <a:schemeClr val="accent2">
                    <a:lumMod val="75000"/>
                  </a:schemeClr>
                </a:solidFill>
              </a:rPr>
              <a:t> </a:t>
            </a:r>
            <a:r>
              <a:rPr lang="ar-SA" sz="3600" b="1" smtClean="0">
                <a:solidFill>
                  <a:srgbClr val="0070C0"/>
                </a:solidFill>
              </a:rPr>
              <a:t>شرح تعريف الصحيح لذاته</a:t>
            </a:r>
            <a:endParaRPr lang="ar-SA" sz="3600" b="1">
              <a:solidFill>
                <a:srgbClr val="0070C0"/>
              </a:solidFill>
            </a:endParaRPr>
          </a:p>
        </p:txBody>
      </p:sp>
      <p:sp>
        <p:nvSpPr>
          <p:cNvPr id="8" name="زاوية مطوية 7"/>
          <p:cNvSpPr/>
          <p:nvPr/>
        </p:nvSpPr>
        <p:spPr>
          <a:xfrm>
            <a:off x="1428728" y="1714488"/>
            <a:ext cx="7000924" cy="4857784"/>
          </a:xfrm>
          <a:prstGeom prst="foldedCorner">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169" name="Rectangle 1"/>
          <p:cNvSpPr>
            <a:spLocks noChangeArrowheads="1"/>
          </p:cNvSpPr>
          <p:nvPr/>
        </p:nvSpPr>
        <p:spPr bwMode="auto">
          <a:xfrm>
            <a:off x="1142976" y="1214422"/>
            <a:ext cx="7643866"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سبق أن الصحيح لذاته: ما رواه عدل تام الضبط بسند متصل، وسلم من الشذوذ والعلة القادحة.</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فالعدالة : استقامة الدين والمروءة.</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فاستقامة الدين : أداء الواجبات، واجتناب ما يوجب الفسق من المحرمات.</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واستقامة المروءة : أن يفعل ما يحمده الناس عليه من الآداب والأخلاق، ويترك ما يذمّه الناس عليه من ذلك</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 وتمام الضبط : أن يؤدي ما تحمّله من مسموع، أو مرئي على الوجه الذي تحمله من غير زيادة ولا نقص، لكن لا يضر خطأ يسير؛ لأنه لا يسلم منه أحد.</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ويعرف ضبط الراوي بموافقته الثقات والحفاظ ولو غالباً، وبالنص عليه ممن يعتبر قوله في ذلك.</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واتصال السند : أن يتلقى كل راو ممن روى عنه مباشرة أو حكماً.</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فالمباشرة : أن يلاقي من روى عنه فيسمع منه، أو يرى، ويقول: حدثني، أو سمعت، أو رأيت فلاناً ونحوه.</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والحكم : أن يروي عمن عاصره بلفظ يحتمل السماع والرؤية، مثل: قال فلان، أو: عن فلان، أو: فعل فلان، ونحوه.</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Times New Roman" pitchFamily="18" charset="0"/>
                <a:ea typeface="MS Mincho" pitchFamily="49" charset="-128"/>
                <a:cs typeface="Arabic Transparent" pitchFamily="2" charset="-78"/>
              </a:rPr>
              <a:t>  والشذوذ : أن يخالف الثقة من هو أرجح منه إما: بكمال العدالة، أو تمام الضبط، وكثرة العدد، أو ملازمة المروي عنه، أو نحو ذلك.</a:t>
            </a:r>
            <a:endParaRPr kumimoji="0" lang="en-US" altLang="zh-CN"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zh-CN" b="1" i="0" u="none" strike="noStrike" cap="none" normalizeH="0" baseline="0" smtClean="0">
                <a:ln>
                  <a:noFill/>
                </a:ln>
                <a:solidFill>
                  <a:schemeClr val="tx1"/>
                </a:solidFill>
                <a:effectLst/>
                <a:latin typeface="Arial"/>
                <a:ea typeface="MS Mincho" pitchFamily="49" charset="-128"/>
                <a:cs typeface="Arabic Transparent" pitchFamily="2" charset="-78"/>
              </a:rPr>
              <a:t> والعلة القادحة : أن يتبين بعد البحث في الحديث سبب يقدح في قبوله. بأن يتبين أنه منقطع، أو موقوف، أو أن الراوي فاسق، أو سيِّئ الحفظ، أو مبتدع والحديث يقوي بدعته، ونحو ذلك؛ فلا يحكم للحديث بالصحة حينئذٍ؛ لعدم سلامته من العلة القادحة.</a:t>
            </a:r>
            <a:endParaRPr kumimoji="0" lang="ar-SA" altLang="zh-CN" b="1"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tx2">
              <a:lumMod val="20000"/>
              <a:lumOff val="80000"/>
            </a:schemeClr>
          </a:solidFill>
        </p:spPr>
        <p:txBody>
          <a:bodyPr/>
          <a:lstStyle/>
          <a:p>
            <a:endParaRPr lang="ar-SA">
              <a:solidFill>
                <a:srgbClr val="00B050"/>
              </a:solidFill>
            </a:endParaRPr>
          </a:p>
        </p:txBody>
      </p:sp>
      <p:sp>
        <p:nvSpPr>
          <p:cNvPr id="3" name="عنصر نائب للمحتوى 2"/>
          <p:cNvSpPr>
            <a:spLocks noGrp="1"/>
          </p:cNvSpPr>
          <p:nvPr>
            <p:ph idx="1"/>
          </p:nvPr>
        </p:nvSpPr>
        <p:spPr>
          <a:xfrm>
            <a:off x="457200" y="1600200"/>
            <a:ext cx="7543824" cy="4525963"/>
          </a:xfrm>
        </p:spPr>
        <p:txBody>
          <a:bodyPr>
            <a:normAutofit fontScale="47500" lnSpcReduction="20000"/>
          </a:bodyPr>
          <a:lstStyle/>
          <a:p>
            <a:r>
              <a:rPr lang="ar-SA" smtClean="0"/>
              <a:t> </a:t>
            </a:r>
            <a:r>
              <a:rPr lang="ar-SA" b="1" smtClean="0"/>
              <a:t>أ - منقطع السند:</a:t>
            </a:r>
            <a:endParaRPr lang="en-US" smtClean="0"/>
          </a:p>
          <a:p>
            <a:r>
              <a:rPr lang="ar-SA" b="1" smtClean="0"/>
              <a:t>هو الذي لم يتصل سنده، وقد سبق أن من شروط الحديث الصحيح والحسن أن يكون بسند متصل.</a:t>
            </a:r>
            <a:endParaRPr lang="en-US" smtClean="0"/>
          </a:p>
          <a:p>
            <a:r>
              <a:rPr lang="ar-SA" b="1" smtClean="0"/>
              <a:t> جـ - حكمه:</a:t>
            </a:r>
            <a:endParaRPr lang="en-US" smtClean="0"/>
          </a:p>
          <a:p>
            <a:r>
              <a:rPr lang="ar-SA" b="1" smtClean="0"/>
              <a:t>ومنقطع السند بجميع أقسامه مردود؛ للجهل بحال المحذوف.</a:t>
            </a:r>
            <a:endParaRPr lang="en-US" smtClean="0"/>
          </a:p>
          <a:p>
            <a:r>
              <a:rPr lang="ar-SA" b="1" smtClean="0"/>
              <a:t> الموضوع:</a:t>
            </a:r>
            <a:endParaRPr lang="en-US" smtClean="0"/>
          </a:p>
          <a:p>
            <a:r>
              <a:rPr lang="ar-SA" b="1" smtClean="0"/>
              <a:t>أ - تعريفه ب - حكمه ج - ما يعرف به الوضع د - طائفة من الأحاديث الموضوعة وبعض الكتب المؤلفة فيها هـ - طائفة من الوضاعين:</a:t>
            </a:r>
            <a:endParaRPr lang="en-US" smtClean="0"/>
          </a:p>
          <a:p>
            <a:r>
              <a:rPr lang="ar-SA" b="1" smtClean="0"/>
              <a:t>أ - الموضوع:</a:t>
            </a:r>
            <a:endParaRPr lang="en-US" smtClean="0"/>
          </a:p>
          <a:p>
            <a:r>
              <a:rPr lang="ar-SA" b="1" smtClean="0"/>
              <a:t>الحديث المكذوب على النبي صلّى الله عليه وسلّم.</a:t>
            </a:r>
            <a:endParaRPr lang="en-US" smtClean="0"/>
          </a:p>
          <a:p>
            <a:r>
              <a:rPr lang="ar-SA" b="1" smtClean="0"/>
              <a:t> ب - حكمه:</a:t>
            </a:r>
            <a:endParaRPr lang="en-US" smtClean="0"/>
          </a:p>
          <a:p>
            <a:r>
              <a:rPr lang="ar-SA" b="1" smtClean="0"/>
              <a:t>وهو المردود، ولا يجوز ذكره إلا مقروناً ببيان وضعه؛ للتحذير منه؛ لقول النبي صلّى الله عليه وسلّم: "من حدث عني بحديث يرى أنه كذب فهو أحد الكاذبين"</a:t>
            </a:r>
            <a:r>
              <a:rPr lang="en-US" b="1" baseline="30000" smtClean="0"/>
              <a:t>[39]</a:t>
            </a:r>
            <a:r>
              <a:rPr lang="ar-SA" b="1" smtClean="0"/>
              <a:t> . رواه مسلم.</a:t>
            </a:r>
            <a:endParaRPr lang="en-US" smtClean="0"/>
          </a:p>
          <a:p>
            <a:r>
              <a:rPr lang="en-US" baseline="30000" smtClean="0"/>
              <a:t>[39]</a:t>
            </a:r>
            <a:r>
              <a:rPr lang="en-US" smtClean="0"/>
              <a:t> </a:t>
            </a:r>
            <a:r>
              <a:rPr lang="ar-SA" smtClean="0"/>
              <a:t> رواه مسلم في مقدمة "صحيحه"، 1- باب وجوب الرواية عن الثقات وترك الكذابين والتحذير من الكذب على رسول الله صلى الله عليه وسلم. (بدون رقم) من حديث سمرة بن جندب، والمغيرة بن شعبة.</a:t>
            </a:r>
            <a:endParaRPr lang="en-US" smtClean="0"/>
          </a:p>
          <a:p>
            <a:endParaRPr lang="en-US" smtClean="0">
              <a:solidFill>
                <a:srgbClr val="7030A0"/>
              </a:solidFill>
            </a:endParaRPr>
          </a:p>
          <a:p>
            <a:r>
              <a:rPr lang="ar-SA" smtClean="0">
                <a:solidFill>
                  <a:srgbClr val="7030A0"/>
                </a:solidFill>
              </a:rPr>
              <a:t> </a:t>
            </a:r>
            <a:endParaRPr lang="en-US" smtClean="0">
              <a:solidFill>
                <a:srgbClr val="7030A0"/>
              </a:solidFill>
            </a:endParaRPr>
          </a:p>
          <a:p>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0"/>
            <a:ext cx="9144000" cy="6858001"/>
          </a:xfrm>
          <a:blipFill>
            <a:blip r:embed="rId2"/>
            <a:stretch>
              <a:fillRect/>
            </a:stretch>
          </a:blipFill>
        </p:spPr>
        <p:txBody>
          <a:bodyPr/>
          <a:lstStyle/>
          <a:p>
            <a:endParaRPr lang="ar-SA"/>
          </a:p>
        </p:txBody>
      </p:sp>
      <p:sp>
        <p:nvSpPr>
          <p:cNvPr id="3" name="عنوان فرعي 2"/>
          <p:cNvSpPr>
            <a:spLocks noGrp="1"/>
          </p:cNvSpPr>
          <p:nvPr>
            <p:ph type="subTitle" idx="1"/>
          </p:nvPr>
        </p:nvSpPr>
        <p:spPr>
          <a:xfrm>
            <a:off x="857224" y="714356"/>
            <a:ext cx="7358114" cy="6143644"/>
          </a:xfrm>
        </p:spPr>
        <p:txBody>
          <a:bodyPr>
            <a:normAutofit fontScale="25000" lnSpcReduction="20000"/>
          </a:bodyPr>
          <a:lstStyle/>
          <a:p>
            <a:r>
              <a:rPr lang="ar-SA" sz="5000" b="1" smtClean="0">
                <a:solidFill>
                  <a:schemeClr val="accent6">
                    <a:lumMod val="20000"/>
                    <a:lumOff val="80000"/>
                  </a:schemeClr>
                </a:solidFill>
              </a:rPr>
              <a:t>. </a:t>
            </a:r>
            <a:r>
              <a:rPr lang="ar-SA" sz="7400" b="1" smtClean="0">
                <a:solidFill>
                  <a:schemeClr val="accent6">
                    <a:lumMod val="20000"/>
                    <a:lumOff val="80000"/>
                  </a:schemeClr>
                </a:solidFill>
              </a:rPr>
              <a:t>أقسام الخبر باعتبار من يضاف إليه:</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ينقسم الخبر باعتبار من يضاف إليه إلى ثلاثة أقسام: أ - المرفوع ب - الموقوف ج - المقطوع.</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 أ - فالمرفوع:</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ما أضيف إلى النبي صلّى الله عليه وسلّم.</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وينقسم إلى قسمين: مرفوع صريحاً، ومرفوع حكماً.</a:t>
            </a:r>
            <a:endParaRPr lang="en-US" sz="7400" b="1" smtClean="0">
              <a:solidFill>
                <a:schemeClr val="accent6">
                  <a:lumMod val="20000"/>
                  <a:lumOff val="80000"/>
                </a:schemeClr>
              </a:solidFill>
            </a:endParaRPr>
          </a:p>
          <a:p>
            <a:r>
              <a:rPr lang="en-US" sz="7400" b="1" smtClean="0">
                <a:solidFill>
                  <a:schemeClr val="accent6">
                    <a:lumMod val="20000"/>
                    <a:lumOff val="80000"/>
                  </a:schemeClr>
                </a:solidFill>
              </a:rPr>
              <a:t>1</a:t>
            </a:r>
            <a:r>
              <a:rPr lang="ar-SA" sz="7400" b="1" smtClean="0">
                <a:solidFill>
                  <a:schemeClr val="accent6">
                    <a:lumMod val="20000"/>
                    <a:lumOff val="80000"/>
                  </a:schemeClr>
                </a:solidFill>
              </a:rPr>
              <a:t> - فالمرفوع صريحاً: ما أضيف إلى النبي صلّى الله عليه وسلّم نفسه من قول، أو فعل، أو تقرير، أو وصف في خُلُقه، أو خِلْقَتِه.</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مثاله من القول: قول النبي صلّى الله عليه وسلّم: "من عمل عملاً ليس عليه أمرنا فهو رد"</a:t>
            </a:r>
            <a:r>
              <a:rPr lang="en-US" sz="7400" b="1" baseline="30000" smtClean="0">
                <a:solidFill>
                  <a:schemeClr val="accent6">
                    <a:lumMod val="20000"/>
                    <a:lumOff val="80000"/>
                  </a:schemeClr>
                </a:solidFill>
              </a:rPr>
              <a:t>[52]</a:t>
            </a:r>
            <a:r>
              <a:rPr lang="ar-SA" sz="7400" b="1" smtClean="0">
                <a:solidFill>
                  <a:schemeClr val="accent6">
                    <a:lumMod val="20000"/>
                    <a:lumOff val="80000"/>
                  </a:schemeClr>
                </a:solidFill>
              </a:rPr>
              <a:t> .</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و مثاله من الفعل: كان صلّى الله عليه وسلّم إذا دخل بيته بدأ بالسواك</a:t>
            </a:r>
            <a:r>
              <a:rPr lang="en-US" sz="7400" b="1" baseline="30000" smtClean="0">
                <a:solidFill>
                  <a:schemeClr val="accent6">
                    <a:lumMod val="20000"/>
                    <a:lumOff val="80000"/>
                  </a:schemeClr>
                </a:solidFill>
              </a:rPr>
              <a:t>[53]</a:t>
            </a:r>
            <a:r>
              <a:rPr lang="ar-SA" sz="7400" b="1" smtClean="0">
                <a:solidFill>
                  <a:schemeClr val="accent6">
                    <a:lumMod val="20000"/>
                    <a:lumOff val="80000"/>
                  </a:schemeClr>
                </a:solidFill>
              </a:rPr>
              <a:t> .</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و مثاله من التقرير: تقريره الجارية حين سألها: "أين الله؟"</a:t>
            </a:r>
            <a:r>
              <a:rPr lang="en-US" sz="7400" b="1" baseline="30000" smtClean="0">
                <a:solidFill>
                  <a:schemeClr val="accent6">
                    <a:lumMod val="20000"/>
                    <a:lumOff val="80000"/>
                  </a:schemeClr>
                </a:solidFill>
              </a:rPr>
              <a:t>[54]</a:t>
            </a:r>
            <a:r>
              <a:rPr lang="ar-SA" sz="7400" b="1" smtClean="0">
                <a:solidFill>
                  <a:schemeClr val="accent6">
                    <a:lumMod val="20000"/>
                    <a:lumOff val="80000"/>
                  </a:schemeClr>
                </a:solidFill>
              </a:rPr>
              <a:t> قالت: في السماء، فأقرها على ذلك صلّى الله عليه وسلّم.</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وهكذا كل قول، أو فعل علم به النبي صلّى الله عليه وسلّم ولم ينكره، فهو مرفوع صريحاً من التقرير.</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و مثاله من الوصف في خُلُقه: كان النبي صلّى الله عليه وسلّم أجود الناس وأشجع الناس، ما سئل شيئاً قط فقال: لا. وكان دائم البشر سهل الخلق، لين الجانب، ما خير بين أمرين إلا اختار أيسرهما إلا أن يكون إثماً فيكون أبعد الناس عنه.</a:t>
            </a:r>
            <a:endParaRPr lang="en-US" sz="7400" b="1" smtClean="0">
              <a:solidFill>
                <a:schemeClr val="accent6">
                  <a:lumMod val="20000"/>
                  <a:lumOff val="80000"/>
                </a:schemeClr>
              </a:solidFill>
            </a:endParaRPr>
          </a:p>
          <a:p>
            <a:r>
              <a:rPr lang="ar-SA" sz="7400" b="1" smtClean="0">
                <a:solidFill>
                  <a:schemeClr val="accent6">
                    <a:lumMod val="20000"/>
                    <a:lumOff val="80000"/>
                  </a:schemeClr>
                </a:solidFill>
              </a:rPr>
              <a:t>و مثاله من الوصف في خِلْقَتِه: كان النبي صلّى الله عليه وسلّم ربعة من الرجال: ليس بالطويل، ولا بالقصير، بعيد ما بين المنكبين، له شعر يبلغ شحمة أذنيه، وربما يبلغ منكبيه، حسن اللحية، فيه شعرات من شيب.</a:t>
            </a:r>
            <a:endParaRPr lang="en-US" sz="7400" b="1" smtClean="0">
              <a:solidFill>
                <a:schemeClr val="accent6">
                  <a:lumMod val="20000"/>
                  <a:lumOff val="80000"/>
                </a:schemeClr>
              </a:solidFill>
            </a:endParaRPr>
          </a:p>
          <a:p>
            <a:r>
              <a:rPr lang="en-US" sz="7400" b="1" smtClean="0">
                <a:solidFill>
                  <a:schemeClr val="accent6">
                    <a:lumMod val="20000"/>
                    <a:lumOff val="80000"/>
                  </a:schemeClr>
                </a:solidFill>
              </a:rPr>
              <a:t>2</a:t>
            </a:r>
            <a:r>
              <a:rPr lang="ar-SA" sz="7400" b="1" smtClean="0">
                <a:solidFill>
                  <a:schemeClr val="accent6">
                    <a:lumMod val="20000"/>
                    <a:lumOff val="80000"/>
                  </a:schemeClr>
                </a:solidFill>
              </a:rPr>
              <a:t> - والمرفوع حكماً: ما كان له حكم المضاف إلى النبي صلّى الله عليه وسلّم </a:t>
            </a:r>
            <a:endParaRPr lang="en-US" sz="7400" b="1" smtClean="0">
              <a:solidFill>
                <a:schemeClr val="accent6">
                  <a:lumMod val="20000"/>
                  <a:lumOff val="80000"/>
                </a:schemeClr>
              </a:solidFill>
            </a:endParaRPr>
          </a:p>
          <a:p>
            <a:r>
              <a:rPr lang="ar-SA" sz="7400" b="1" baseline="30000" smtClean="0">
                <a:solidFill>
                  <a:schemeClr val="accent6">
                    <a:lumMod val="20000"/>
                    <a:lumOff val="80000"/>
                  </a:schemeClr>
                </a:solidFill>
              </a:rPr>
              <a:t> </a:t>
            </a:r>
            <a:r>
              <a:rPr lang="ar-SA" sz="7400" b="1" smtClean="0">
                <a:solidFill>
                  <a:schemeClr val="accent6">
                    <a:lumMod val="20000"/>
                    <a:lumOff val="80000"/>
                  </a:schemeClr>
                </a:solidFill>
              </a:rPr>
              <a:t>.</a:t>
            </a:r>
            <a:endParaRPr lang="en-US" sz="7400" b="1" smtClean="0">
              <a:solidFill>
                <a:schemeClr val="accent6">
                  <a:lumMod val="20000"/>
                  <a:lumOff val="80000"/>
                </a:schemeClr>
              </a:solidFill>
            </a:endParaRPr>
          </a:p>
          <a:p>
            <a:endParaRPr lang="ar-SA" sz="7400" b="1">
              <a:solidFill>
                <a:srgbClr val="002060"/>
              </a:solidFill>
            </a:endParaRPr>
          </a:p>
        </p:txBody>
      </p:sp>
      <p:sp>
        <p:nvSpPr>
          <p:cNvPr id="4" name="مستطيل 3"/>
          <p:cNvSpPr/>
          <p:nvPr/>
        </p:nvSpPr>
        <p:spPr>
          <a:xfrm>
            <a:off x="2285984" y="0"/>
            <a:ext cx="4714908" cy="5000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1214422"/>
            <a:ext cx="7772400" cy="3314723"/>
          </a:xfrm>
          <a:solidFill>
            <a:schemeClr val="accent6">
              <a:lumMod val="40000"/>
              <a:lumOff val="60000"/>
            </a:schemeClr>
          </a:solidFill>
        </p:spPr>
        <p:txBody>
          <a:bodyPr>
            <a:normAutofit fontScale="90000"/>
          </a:bodyPr>
          <a:lstStyle/>
          <a:p>
            <a:r>
              <a:rPr lang="ar-SA" sz="2800" smtClean="0"/>
              <a:t> </a:t>
            </a:r>
            <a:r>
              <a:rPr lang="ar-SA" sz="2800" b="1" smtClean="0"/>
              <a:t> ب - والموقوف:</a:t>
            </a:r>
            <a:r>
              <a:rPr lang="en-US" sz="2800" smtClean="0"/>
              <a:t/>
            </a:r>
            <a:br>
              <a:rPr lang="en-US" sz="2800" smtClean="0"/>
            </a:br>
            <a:r>
              <a:rPr lang="ar-SA" sz="2800" b="1" smtClean="0"/>
              <a:t>ما أضيف إلى الصحابي، ولم يثبت له حكم الرفع.</a:t>
            </a:r>
            <a:r>
              <a:rPr lang="en-US" sz="2800" smtClean="0"/>
              <a:t/>
            </a:r>
            <a:br>
              <a:rPr lang="en-US" sz="2800" smtClean="0"/>
            </a:br>
            <a:r>
              <a:rPr lang="ar-SA" sz="2800" b="1" smtClean="0"/>
              <a:t>مثاله : قول عمر بن الخطاب رضي الله عنه: يهدم الإسلام زلة العالم وجدال المنافق بالكتاب، وحكم الأئمة المضلين.</a:t>
            </a:r>
            <a:r>
              <a:rPr lang="en-US" sz="2800" smtClean="0"/>
              <a:t/>
            </a:r>
            <a:br>
              <a:rPr lang="en-US" sz="2800" smtClean="0"/>
            </a:br>
            <a:r>
              <a:rPr lang="ar-SA" sz="2800" b="1" smtClean="0"/>
              <a:t> ج - والمقطوع:</a:t>
            </a:r>
            <a:r>
              <a:rPr lang="en-US" sz="2800" smtClean="0"/>
              <a:t/>
            </a:r>
            <a:br>
              <a:rPr lang="en-US" sz="2800" smtClean="0"/>
            </a:br>
            <a:r>
              <a:rPr lang="ar-SA" sz="2800" b="1" smtClean="0"/>
              <a:t>ما أضيف إلى التابعي فمن بعده.</a:t>
            </a:r>
            <a:r>
              <a:rPr lang="en-US" sz="2800" smtClean="0"/>
              <a:t/>
            </a:r>
            <a:br>
              <a:rPr lang="en-US" sz="2800" smtClean="0"/>
            </a:br>
            <a:r>
              <a:rPr lang="ar-SA" sz="2800" b="1" smtClean="0"/>
              <a:t>مثاله : قول ابن سيرين: إن هذا العلم دين، فانظروا عمن تأخذون دينكم.</a:t>
            </a:r>
            <a:r>
              <a:rPr lang="en-US" sz="2800" smtClean="0"/>
              <a:t/>
            </a:r>
            <a:br>
              <a:rPr lang="en-US" sz="2800" smtClean="0"/>
            </a:br>
            <a:r>
              <a:rPr lang="ar-SA" sz="2800" b="1" smtClean="0"/>
              <a:t>وقول مالك: اترك من أعمال السر ما لا يحسن بك أن تعمله في العلانية. </a:t>
            </a:r>
            <a:r>
              <a:rPr lang="en-US" sz="2800" smtClean="0"/>
              <a:t/>
            </a:r>
            <a:br>
              <a:rPr lang="en-US" sz="2800" smtClean="0"/>
            </a:br>
            <a:endParaRPr lang="ar-SA" sz="2800"/>
          </a:p>
        </p:txBody>
      </p:sp>
      <p:sp>
        <p:nvSpPr>
          <p:cNvPr id="3" name="عنوان فرعي 2"/>
          <p:cNvSpPr>
            <a:spLocks noGrp="1"/>
          </p:cNvSpPr>
          <p:nvPr>
            <p:ph type="subTitle" idx="1"/>
          </p:nvPr>
        </p:nvSpPr>
        <p:spPr>
          <a:xfrm>
            <a:off x="6143636" y="4357694"/>
            <a:ext cx="2343144" cy="1752600"/>
          </a:xfrm>
          <a:blipFill>
            <a:blip r:embed="rId3"/>
            <a:stretch>
              <a:fillRect/>
            </a:stretch>
          </a:blipFill>
        </p:spPr>
        <p:txBody>
          <a:bodyPr/>
          <a:lstStyle/>
          <a:p>
            <a:endParaRPr lang="ar-SA"/>
          </a:p>
        </p:txBody>
      </p:sp>
      <p:sp>
        <p:nvSpPr>
          <p:cNvPr id="4" name="مخطط انسيابي: شريط مثقب 3"/>
          <p:cNvSpPr/>
          <p:nvPr/>
        </p:nvSpPr>
        <p:spPr>
          <a:xfrm>
            <a:off x="2500298" y="0"/>
            <a:ext cx="4357718" cy="1142984"/>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smtClean="0"/>
              <a:t>تابع</a:t>
            </a:r>
            <a:endParaRPr lang="ar-SA" sz="48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464</TotalTime>
  <Words>741</Words>
  <Application>Microsoft Office PowerPoint</Application>
  <PresentationFormat>عرض على الشاشة (3:4)‏</PresentationFormat>
  <Paragraphs>109</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سمة Office</vt:lpstr>
      <vt:lpstr>فائدة قبل البدء: من اهتمام المسلمين بالكتب هذه القصة : ( الشاذكوني من الحفاظ الكبار رئي بعد موته في النوم ، فقيل له ما فعل الله بك ؟ قال : غفر لي ، فقيل بماذا ؟ قال كنت في طريق أصبهان ، فأخذني المطر ، وكان معي كتب ، ولم أكن تحت سقف ولا شيء ، فانكببت على كتبي حتى أصبحت ، وهدأ المطر ، فغفر الله لي ذلك في آخرتي) من كتاب اهتمام المسلمين بالكتب لمنصور المشوح</vt:lpstr>
      <vt:lpstr>الشريحة 2</vt:lpstr>
      <vt:lpstr>الشريحة 3</vt:lpstr>
      <vt:lpstr>الشريحة 4</vt:lpstr>
      <vt:lpstr>مستويات الخدمة المرجعية</vt:lpstr>
      <vt:lpstr>الشريحة 6</vt:lpstr>
      <vt:lpstr>الشريحة 7</vt:lpstr>
      <vt:lpstr>الشريحة 8</vt:lpstr>
      <vt:lpstr>  ب - والموقوف: ما أضيف إلى الصحابي، ولم يثبت له حكم الرفع. مثاله : قول عمر بن الخطاب رضي الله عنه: يهدم الإسلام زلة العالم وجدال المنافق بالكتاب، وحكم الأئمة المضلين.  ج - والمقطوع: ما أضيف إلى التابعي فمن بعده. مثاله : قول ابن سيرين: إن هذا العلم دين، فانظروا عمن تأخذون دينكم. وقول مالك: اترك من أعمال السر ما لا يحسن بك أن تعمله في العلانية.  </vt:lpstr>
      <vt:lpstr>الشريحة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acer</cp:lastModifiedBy>
  <cp:revision>12</cp:revision>
  <dcterms:created xsi:type="dcterms:W3CDTF">2010-12-25T10:44:48Z</dcterms:created>
  <dcterms:modified xsi:type="dcterms:W3CDTF">2012-10-23T14:20:55Z</dcterms:modified>
</cp:coreProperties>
</file>