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78" r:id="rId3"/>
    <p:sldId id="265" r:id="rId4"/>
    <p:sldId id="280" r:id="rId5"/>
    <p:sldId id="28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65F668-E71D-4240-A1D2-4A4A5CB0559E}">
          <p14:sldIdLst>
            <p14:sldId id="262"/>
            <p14:sldId id="278"/>
            <p14:sldId id="265"/>
            <p14:sldId id="280"/>
            <p14:sldId id="281"/>
          </p14:sldIdLst>
        </p14:section>
        <p14:section name="Pavlov's theory" id="{E299FFB6-871A-5241-8795-F13C69FC7177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8200"/>
    <a:srgbClr val="550000"/>
    <a:srgbClr val="155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85" d="100"/>
          <a:sy n="85" d="100"/>
        </p:scale>
        <p:origin x="-17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28200">
            <a:alpha val="2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332874-8545-4577-A292-2687FBD7EE9A}" type="datetimeFigureOut">
              <a:rPr lang="en-US" smtClean="0"/>
              <a:t>17/10/2012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217BF9-A7F2-4C2C-8BA3-1943E8CAA58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48848"/>
          </a:xfrm>
        </p:spPr>
        <p:txBody>
          <a:bodyPr>
            <a:normAutofit/>
          </a:bodyPr>
          <a:lstStyle/>
          <a:p>
            <a:pPr algn="ctr"/>
            <a:r>
              <a:rPr lang="en-US" sz="7000" dirty="0" smtClean="0">
                <a:solidFill>
                  <a:schemeClr val="tx1"/>
                </a:solidFill>
              </a:rPr>
              <a:t>العلاج </a:t>
            </a:r>
            <a:r>
              <a:rPr lang="en-US" sz="7000" dirty="0" err="1" smtClean="0">
                <a:solidFill>
                  <a:schemeClr val="tx1"/>
                </a:solidFill>
              </a:rPr>
              <a:t>السلوكي</a:t>
            </a:r>
            <a:r>
              <a:rPr lang="en-US" sz="7000" dirty="0" smtClean="0">
                <a:solidFill>
                  <a:schemeClr val="tx1"/>
                </a:solidFill>
              </a:rPr>
              <a:t>     471 </a:t>
            </a:r>
            <a:r>
              <a:rPr lang="en-US" sz="7000" dirty="0" err="1" smtClean="0">
                <a:solidFill>
                  <a:schemeClr val="tx1"/>
                </a:solidFill>
              </a:rPr>
              <a:t>نفس</a:t>
            </a:r>
            <a:endParaRPr lang="en-US" sz="7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602128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en-GB" sz="5000" dirty="0" smtClean="0"/>
          </a:p>
          <a:p>
            <a:pPr marL="0" indent="0" algn="ctr">
              <a:buNone/>
            </a:pPr>
            <a:endParaRPr lang="en-GB" sz="3500" b="1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GB" sz="3500" b="1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GB" sz="3500" b="1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GB" sz="4000" b="1" dirty="0" err="1" smtClean="0">
                <a:solidFill>
                  <a:srgbClr val="000000"/>
                </a:solidFill>
              </a:rPr>
              <a:t>الدكـتـور</a:t>
            </a:r>
            <a:r>
              <a:rPr lang="en-GB" sz="4000" b="1" dirty="0" smtClean="0">
                <a:solidFill>
                  <a:srgbClr val="000000"/>
                </a:solidFill>
              </a:rPr>
              <a:t> </a:t>
            </a:r>
            <a:r>
              <a:rPr lang="en-GB" sz="4000" b="1" dirty="0" err="1" smtClean="0">
                <a:solidFill>
                  <a:srgbClr val="000000"/>
                </a:solidFill>
              </a:rPr>
              <a:t>أحـمـد</a:t>
            </a:r>
            <a:r>
              <a:rPr lang="en-GB" sz="4000" b="1" dirty="0" smtClean="0">
                <a:solidFill>
                  <a:srgbClr val="000000"/>
                </a:solidFill>
              </a:rPr>
              <a:t> </a:t>
            </a:r>
            <a:r>
              <a:rPr lang="en-GB" sz="4000" b="1" dirty="0" err="1" smtClean="0">
                <a:solidFill>
                  <a:srgbClr val="000000"/>
                </a:solidFill>
              </a:rPr>
              <a:t>الشـايع</a:t>
            </a:r>
            <a:endParaRPr lang="en-GB" sz="4000" b="1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GB" sz="3000" b="1" dirty="0" smtClean="0">
                <a:solidFill>
                  <a:srgbClr val="000000"/>
                </a:solidFill>
              </a:rPr>
              <a:t>aalshayea@ksu.edu.sa</a:t>
            </a:r>
          </a:p>
          <a:p>
            <a:pPr marL="0" indent="0" algn="ctr">
              <a:buNone/>
            </a:pPr>
            <a:r>
              <a:rPr lang="en-GB" sz="3500" b="1" dirty="0" err="1" smtClean="0">
                <a:solidFill>
                  <a:srgbClr val="000000"/>
                </a:solidFill>
              </a:rPr>
              <a:t>الصفحة</a:t>
            </a:r>
            <a:r>
              <a:rPr lang="en-GB" sz="3500" b="1" dirty="0" smtClean="0">
                <a:solidFill>
                  <a:srgbClr val="000000"/>
                </a:solidFill>
              </a:rPr>
              <a:t> </a:t>
            </a:r>
            <a:r>
              <a:rPr lang="en-GB" sz="3500" b="1" dirty="0" err="1" smtClean="0">
                <a:solidFill>
                  <a:srgbClr val="000000"/>
                </a:solidFill>
              </a:rPr>
              <a:t>الشخصية</a:t>
            </a:r>
            <a:r>
              <a:rPr lang="en-GB" sz="3500" b="1" dirty="0" smtClean="0">
                <a:solidFill>
                  <a:srgbClr val="00000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en-GB" sz="3000" b="1" dirty="0" smtClean="0">
                <a:solidFill>
                  <a:srgbClr val="000000"/>
                </a:solidFill>
              </a:rPr>
              <a:t>http</a:t>
            </a:r>
            <a:r>
              <a:rPr lang="en-GB" sz="3000" b="1" dirty="0">
                <a:solidFill>
                  <a:srgbClr val="000000"/>
                </a:solidFill>
              </a:rPr>
              <a:t>://</a:t>
            </a:r>
            <a:r>
              <a:rPr lang="en-GB" sz="3000" b="1" dirty="0" err="1">
                <a:solidFill>
                  <a:srgbClr val="000000"/>
                </a:solidFill>
              </a:rPr>
              <a:t>fac.ksu.edu.sa</a:t>
            </a:r>
            <a:r>
              <a:rPr lang="en-GB" sz="3000" b="1" dirty="0">
                <a:solidFill>
                  <a:srgbClr val="000000"/>
                </a:solidFill>
              </a:rPr>
              <a:t>/</a:t>
            </a:r>
            <a:r>
              <a:rPr lang="en-GB" sz="3000" b="1" dirty="0" err="1">
                <a:solidFill>
                  <a:srgbClr val="000000"/>
                </a:solidFill>
              </a:rPr>
              <a:t>aalshayea</a:t>
            </a:r>
            <a:r>
              <a:rPr lang="en-GB" sz="3000" b="1" dirty="0">
                <a:solidFill>
                  <a:srgbClr val="000000"/>
                </a:solidFill>
              </a:rPr>
              <a:t>/home</a:t>
            </a:r>
            <a:endParaRPr lang="en-GB" sz="30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000" dirty="0" err="1" smtClean="0">
                <a:solidFill>
                  <a:schemeClr val="tx1"/>
                </a:solidFill>
              </a:rPr>
              <a:t>أهـداف</a:t>
            </a:r>
            <a:r>
              <a:rPr lang="en-US" sz="7000" dirty="0" smtClean="0">
                <a:solidFill>
                  <a:schemeClr val="tx1"/>
                </a:solidFill>
              </a:rPr>
              <a:t> </a:t>
            </a:r>
            <a:r>
              <a:rPr lang="en-US" sz="7000" dirty="0" err="1" smtClean="0">
                <a:solidFill>
                  <a:schemeClr val="tx1"/>
                </a:solidFill>
              </a:rPr>
              <a:t>المـقـرر</a:t>
            </a:r>
            <a:r>
              <a:rPr lang="en-US" sz="7000" dirty="0" smtClean="0">
                <a:solidFill>
                  <a:schemeClr val="tx1"/>
                </a:solidFill>
              </a:rPr>
              <a:t/>
            </a:r>
            <a:br>
              <a:rPr lang="en-US" sz="7000" dirty="0" smtClean="0">
                <a:solidFill>
                  <a:schemeClr val="tx1"/>
                </a:solidFill>
              </a:rPr>
            </a:br>
            <a:endParaRPr lang="en-US" sz="7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230425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en-GB" sz="5000" dirty="0" smtClean="0"/>
          </a:p>
          <a:p>
            <a:pPr marL="0" indent="0" algn="r">
              <a:buNone/>
            </a:pPr>
            <a:endParaRPr lang="en-GB" sz="5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51520" y="1988840"/>
            <a:ext cx="8496944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x-none" sz="4000" b="1" dirty="0" smtClean="0">
                <a:solidFill>
                  <a:srgbClr val="0000FF"/>
                </a:solidFill>
              </a:rPr>
              <a:t>بشكل عام، يهدف </a:t>
            </a:r>
            <a:r>
              <a:rPr lang="x-none" sz="4000" b="1" dirty="0">
                <a:solidFill>
                  <a:srgbClr val="0000FF"/>
                </a:solidFill>
              </a:rPr>
              <a:t>هذا المقرر الى </a:t>
            </a:r>
            <a:r>
              <a:rPr lang="x-none" sz="4000" b="1" dirty="0" smtClean="0">
                <a:solidFill>
                  <a:srgbClr val="0000FF"/>
                </a:solidFill>
              </a:rPr>
              <a:t>التعريف بالعلاج </a:t>
            </a:r>
            <a:r>
              <a:rPr lang="x-none" sz="4000" b="1" dirty="0">
                <a:solidFill>
                  <a:srgbClr val="0000FF"/>
                </a:solidFill>
              </a:rPr>
              <a:t>السلوكي ونظرياته وآلياته وتطبيقاته، والإطلاع على نماذج من بعض </a:t>
            </a:r>
            <a:r>
              <a:rPr lang="x-none" sz="4000" b="1" dirty="0" smtClean="0">
                <a:solidFill>
                  <a:srgbClr val="0000FF"/>
                </a:solidFill>
              </a:rPr>
              <a:t>الإضطرابات </a:t>
            </a:r>
            <a:r>
              <a:rPr lang="x-none" sz="4000" b="1" dirty="0">
                <a:solidFill>
                  <a:srgbClr val="0000FF"/>
                </a:solidFill>
              </a:rPr>
              <a:t>النفسية الممكن علاجها بإستخدام طرق العلاج السلوكي</a:t>
            </a:r>
            <a:r>
              <a:rPr lang="x-none" sz="4000" b="1" dirty="0" smtClean="0">
                <a:solidFill>
                  <a:srgbClr val="0000FF"/>
                </a:solidFill>
              </a:rPr>
              <a:t>. </a:t>
            </a:r>
            <a:endParaRPr lang="en-GB" sz="4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212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مـفـردات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المقـرر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sz="3900" dirty="0" smtClean="0">
                <a:solidFill>
                  <a:srgbClr val="0000FF"/>
                </a:solidFill>
              </a:rPr>
              <a:t>)</a:t>
            </a:r>
            <a:r>
              <a:rPr lang="en-US" sz="3900" dirty="0" err="1" smtClean="0">
                <a:solidFill>
                  <a:srgbClr val="0000FF"/>
                </a:solidFill>
              </a:rPr>
              <a:t>يمكن</a:t>
            </a:r>
            <a:r>
              <a:rPr lang="en-US" sz="3900" dirty="0" smtClean="0">
                <a:solidFill>
                  <a:srgbClr val="0000FF"/>
                </a:solidFill>
              </a:rPr>
              <a:t> </a:t>
            </a:r>
            <a:r>
              <a:rPr lang="en-US" sz="3900" dirty="0" err="1" smtClean="0">
                <a:solidFill>
                  <a:srgbClr val="0000FF"/>
                </a:solidFill>
              </a:rPr>
              <a:t>تحميل</a:t>
            </a:r>
            <a:r>
              <a:rPr lang="en-US" sz="3900" dirty="0" smtClean="0">
                <a:solidFill>
                  <a:srgbClr val="0000FF"/>
                </a:solidFill>
              </a:rPr>
              <a:t> </a:t>
            </a:r>
            <a:r>
              <a:rPr lang="en-US" sz="3900" dirty="0" err="1" smtClean="0">
                <a:solidFill>
                  <a:srgbClr val="0000FF"/>
                </a:solidFill>
              </a:rPr>
              <a:t>تفاصيل</a:t>
            </a:r>
            <a:r>
              <a:rPr lang="en-US" sz="3900" dirty="0" smtClean="0">
                <a:solidFill>
                  <a:srgbClr val="0000FF"/>
                </a:solidFill>
              </a:rPr>
              <a:t> </a:t>
            </a:r>
            <a:r>
              <a:rPr lang="en-US" sz="3900" dirty="0" err="1" smtClean="0">
                <a:solidFill>
                  <a:srgbClr val="0000FF"/>
                </a:solidFill>
              </a:rPr>
              <a:t>أكثر</a:t>
            </a:r>
            <a:r>
              <a:rPr lang="en-US" sz="3900" dirty="0" smtClean="0">
                <a:solidFill>
                  <a:srgbClr val="0000FF"/>
                </a:solidFill>
              </a:rPr>
              <a:t> </a:t>
            </a:r>
            <a:r>
              <a:rPr lang="en-US" sz="3900" dirty="0" err="1" smtClean="0">
                <a:solidFill>
                  <a:srgbClr val="0000FF"/>
                </a:solidFill>
              </a:rPr>
              <a:t>عن</a:t>
            </a:r>
            <a:r>
              <a:rPr lang="en-US" sz="3900" dirty="0" smtClean="0">
                <a:solidFill>
                  <a:srgbClr val="0000FF"/>
                </a:solidFill>
              </a:rPr>
              <a:t> </a:t>
            </a:r>
            <a:r>
              <a:rPr lang="en-US" sz="3900" dirty="0" err="1" smtClean="0">
                <a:solidFill>
                  <a:srgbClr val="0000FF"/>
                </a:solidFill>
              </a:rPr>
              <a:t>طريق</a:t>
            </a:r>
            <a:r>
              <a:rPr lang="en-US" sz="3900" dirty="0" smtClean="0">
                <a:solidFill>
                  <a:srgbClr val="0000FF"/>
                </a:solidFill>
              </a:rPr>
              <a:t> </a:t>
            </a:r>
            <a:r>
              <a:rPr lang="en-US" sz="3900" dirty="0" err="1" smtClean="0">
                <a:solidFill>
                  <a:srgbClr val="0000FF"/>
                </a:solidFill>
              </a:rPr>
              <a:t>الموقع</a:t>
            </a:r>
            <a:r>
              <a:rPr lang="en-US" sz="3900" dirty="0" smtClean="0">
                <a:solidFill>
                  <a:srgbClr val="0000FF"/>
                </a:solidFill>
              </a:rPr>
              <a:t>(</a:t>
            </a:r>
            <a:endParaRPr lang="en-US" sz="39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91264" cy="4839816"/>
          </a:xfrm>
        </p:spPr>
        <p:txBody>
          <a:bodyPr>
            <a:normAutofit/>
          </a:bodyPr>
          <a:lstStyle/>
          <a:p>
            <a:pPr algn="r">
              <a:buClrTx/>
              <a:buFont typeface="Wingdings" charset="2"/>
              <a:buChar char="§"/>
            </a:pPr>
            <a:r>
              <a:rPr lang="en-US" b="1" dirty="0" smtClean="0"/>
              <a:t>مقدمة </a:t>
            </a:r>
            <a:r>
              <a:rPr lang="en-US" b="1" dirty="0" err="1" smtClean="0"/>
              <a:t>عن</a:t>
            </a:r>
            <a:r>
              <a:rPr lang="en-US" b="1" dirty="0" smtClean="0"/>
              <a:t> العلاج </a:t>
            </a:r>
            <a:r>
              <a:rPr lang="en-US" b="1" dirty="0" err="1" smtClean="0"/>
              <a:t>السلوكي</a:t>
            </a:r>
            <a:r>
              <a:rPr lang="en-US" b="1" dirty="0" smtClean="0"/>
              <a:t>: </a:t>
            </a:r>
            <a:r>
              <a:rPr lang="en-US" dirty="0" err="1" smtClean="0"/>
              <a:t>نشأته</a:t>
            </a:r>
            <a:r>
              <a:rPr lang="en-US" dirty="0" smtClean="0"/>
              <a:t> ـ </a:t>
            </a:r>
            <a:r>
              <a:rPr lang="en-US" dirty="0" err="1" smtClean="0"/>
              <a:t>مسلماته</a:t>
            </a:r>
            <a:r>
              <a:rPr lang="en-US" dirty="0" smtClean="0"/>
              <a:t> </a:t>
            </a:r>
            <a:r>
              <a:rPr lang="en-US" dirty="0" err="1" smtClean="0"/>
              <a:t>النظرية</a:t>
            </a:r>
            <a:r>
              <a:rPr lang="en-US" dirty="0" smtClean="0"/>
              <a:t> ـ </a:t>
            </a:r>
            <a:r>
              <a:rPr lang="en-US" dirty="0" err="1" smtClean="0"/>
              <a:t>الإنتقادات</a:t>
            </a:r>
            <a:r>
              <a:rPr lang="en-US" dirty="0" smtClean="0"/>
              <a:t> </a:t>
            </a:r>
            <a:r>
              <a:rPr lang="en-US" dirty="0" err="1" smtClean="0"/>
              <a:t>الموجهه</a:t>
            </a:r>
            <a:r>
              <a:rPr lang="en-US" dirty="0" smtClean="0"/>
              <a:t> </a:t>
            </a:r>
            <a:r>
              <a:rPr lang="en-US" dirty="0" err="1" smtClean="0"/>
              <a:t>اليه</a:t>
            </a:r>
            <a:r>
              <a:rPr lang="en-US" dirty="0" smtClean="0"/>
              <a:t> ـ                    </a:t>
            </a:r>
            <a:r>
              <a:rPr lang="en-US" dirty="0" err="1" smtClean="0"/>
              <a:t>مزاياه</a:t>
            </a:r>
            <a:r>
              <a:rPr lang="en-US" dirty="0" smtClean="0"/>
              <a:t> ـ </a:t>
            </a:r>
            <a:r>
              <a:rPr lang="en-US" dirty="0" err="1" smtClean="0"/>
              <a:t>مراحل</a:t>
            </a:r>
            <a:r>
              <a:rPr lang="en-US" dirty="0" smtClean="0"/>
              <a:t> </a:t>
            </a:r>
            <a:r>
              <a:rPr lang="en-US" dirty="0" err="1" smtClean="0"/>
              <a:t>تطوره</a:t>
            </a:r>
            <a:r>
              <a:rPr lang="en-US" dirty="0"/>
              <a:t> </a:t>
            </a:r>
            <a:r>
              <a:rPr lang="en-US" dirty="0" smtClean="0"/>
              <a:t>ـ </a:t>
            </a:r>
            <a:r>
              <a:rPr lang="en-US" dirty="0" err="1" smtClean="0"/>
              <a:t>الفروق</a:t>
            </a:r>
            <a:r>
              <a:rPr lang="en-US" dirty="0" smtClean="0"/>
              <a:t> </a:t>
            </a:r>
            <a:r>
              <a:rPr lang="en-US" dirty="0" err="1" smtClean="0"/>
              <a:t>بينه</a:t>
            </a:r>
            <a:r>
              <a:rPr lang="en-US" dirty="0" smtClean="0"/>
              <a:t> </a:t>
            </a:r>
            <a:r>
              <a:rPr lang="en-US" dirty="0" err="1" smtClean="0"/>
              <a:t>وبين</a:t>
            </a:r>
            <a:r>
              <a:rPr lang="en-US" dirty="0" smtClean="0"/>
              <a:t> </a:t>
            </a:r>
            <a:r>
              <a:rPr lang="en-US" dirty="0" err="1" smtClean="0"/>
              <a:t>غيره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المدارس</a:t>
            </a:r>
            <a:r>
              <a:rPr lang="en-US" dirty="0" smtClean="0"/>
              <a:t> </a:t>
            </a:r>
            <a:r>
              <a:rPr lang="en-US" dirty="0" err="1" smtClean="0"/>
              <a:t>العلاجيه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علم</a:t>
            </a:r>
            <a:r>
              <a:rPr lang="en-US" dirty="0" smtClean="0"/>
              <a:t> </a:t>
            </a:r>
            <a:r>
              <a:rPr lang="en-US" dirty="0" err="1" smtClean="0"/>
              <a:t>النفس</a:t>
            </a:r>
            <a:r>
              <a:rPr lang="en-US" dirty="0" smtClean="0"/>
              <a:t>.</a:t>
            </a:r>
          </a:p>
          <a:p>
            <a:pPr marL="0" indent="0" algn="r">
              <a:buClrTx/>
              <a:buNone/>
            </a:pPr>
            <a:endParaRPr lang="en-US" sz="1000" dirty="0" smtClean="0"/>
          </a:p>
          <a:p>
            <a:pPr lvl="0" algn="r">
              <a:buClrTx/>
              <a:buFont typeface="Wingdings" charset="2"/>
              <a:buChar char="§"/>
            </a:pPr>
            <a:r>
              <a:rPr lang="x-none" b="1" dirty="0"/>
              <a:t>لمحه عامه على النظريات الإساسية للعلاج </a:t>
            </a:r>
            <a:r>
              <a:rPr lang="x-none" b="1" dirty="0" smtClean="0"/>
              <a:t>السلوكي: </a:t>
            </a:r>
            <a:r>
              <a:rPr lang="x-none" dirty="0" smtClean="0"/>
              <a:t>الإشراط الكلاسيكي )نظرية بافلوف( ـ الإشراط الإجرائي )نظرية سكنر( ـ نظرية التعلم الإجتماعي.</a:t>
            </a:r>
            <a:endParaRPr lang="en-GB" dirty="0" smtClean="0"/>
          </a:p>
          <a:p>
            <a:pPr marL="0" lvl="0" indent="0" algn="r">
              <a:buClrTx/>
              <a:buNone/>
            </a:pPr>
            <a:endParaRPr lang="x-none" sz="1000" dirty="0" smtClean="0"/>
          </a:p>
          <a:p>
            <a:pPr lvl="0" algn="r">
              <a:buClrTx/>
              <a:buFont typeface="Wingdings" charset="2"/>
              <a:buChar char="§"/>
            </a:pPr>
            <a:r>
              <a:rPr lang="x-none" b="1" dirty="0" smtClean="0"/>
              <a:t>الأساليب والفنيات العلاجية المستمده من هذه النظريات.</a:t>
            </a:r>
            <a:endParaRPr lang="en-GB" b="1" dirty="0"/>
          </a:p>
          <a:p>
            <a:pPr lvl="0" algn="r">
              <a:buClrTx/>
              <a:buFont typeface="Wingdings" charset="2"/>
              <a:buChar char="§"/>
            </a:pPr>
            <a:endParaRPr lang="x-none" sz="1000" b="1" dirty="0" smtClean="0"/>
          </a:p>
          <a:p>
            <a:pPr lvl="0" algn="r">
              <a:buClrTx/>
              <a:buFont typeface="Wingdings" charset="2"/>
              <a:buChar char="§"/>
            </a:pPr>
            <a:r>
              <a:rPr lang="x-none" b="1" dirty="0" smtClean="0"/>
              <a:t>أمثلة لنماذج تطبيقية للعلاج السلوكي )برامج عيادية(.</a:t>
            </a:r>
            <a:endParaRPr lang="en-GB" b="1" dirty="0" smtClean="0"/>
          </a:p>
          <a:p>
            <a:pPr marL="0" lvl="0" indent="0" algn="r">
              <a:buClrTx/>
              <a:buNone/>
            </a:pPr>
            <a:endParaRPr lang="x-none" sz="1000" b="1" dirty="0" smtClean="0"/>
          </a:p>
          <a:p>
            <a:pPr lvl="0" algn="r">
              <a:buClrTx/>
              <a:buFont typeface="Wingdings" charset="2"/>
              <a:buChar char="§"/>
            </a:pPr>
            <a:r>
              <a:rPr lang="x-none" b="1" dirty="0" smtClean="0"/>
              <a:t>خطوات تصميم برنامج علاجي سلوكي )خطة تدخل سلوكي(.</a:t>
            </a:r>
            <a:endParaRPr lang="en-GB" b="1" dirty="0" smtClean="0"/>
          </a:p>
          <a:p>
            <a:pPr marL="0" lvl="0" indent="0" algn="r">
              <a:buClrTx/>
              <a:buNone/>
            </a:pPr>
            <a:endParaRPr lang="x-none" sz="1000" b="1" dirty="0" smtClean="0"/>
          </a:p>
          <a:p>
            <a:pPr lvl="0" algn="r">
              <a:buClrTx/>
              <a:buFont typeface="Wingdings" charset="2"/>
              <a:buChar char="§"/>
            </a:pPr>
            <a:r>
              <a:rPr lang="x-none" b="1" dirty="0" smtClean="0"/>
              <a:t>توجهات معاصرة في العلاج السلوكي تنظيراً وممارسة.</a:t>
            </a:r>
          </a:p>
          <a:p>
            <a:pPr marL="514350" lvl="0" indent="-514350" algn="r">
              <a:buFont typeface="Wingdings 2"/>
              <a:buAutoNum type="arabicPeriod"/>
            </a:pPr>
            <a:endParaRPr lang="x-none" b="1" dirty="0" smtClean="0"/>
          </a:p>
          <a:p>
            <a:pPr marL="514350" lvl="0" indent="-514350" algn="r">
              <a:buFont typeface="Wingdings 2"/>
              <a:buAutoNum type="arabicPeriod"/>
            </a:pPr>
            <a:endParaRPr lang="x-none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rgbClr val="0000FF"/>
                </a:solidFill>
              </a:rPr>
              <a:t>ماهو </a:t>
            </a:r>
            <a:r>
              <a:rPr lang="en-US" dirty="0" err="1" smtClean="0">
                <a:solidFill>
                  <a:srgbClr val="0000FF"/>
                </a:solidFill>
              </a:rPr>
              <a:t>السلوك</a:t>
            </a:r>
            <a:r>
              <a:rPr lang="en-US" dirty="0" smtClean="0">
                <a:solidFill>
                  <a:srgbClr val="0000FF"/>
                </a:solidFill>
              </a:rPr>
              <a:t> Behaviour؟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FontTx/>
              <a:buChar char="-"/>
            </a:pPr>
            <a:r>
              <a:rPr lang="en-US" sz="3200" b="1" dirty="0" err="1" smtClean="0"/>
              <a:t>الأكل</a:t>
            </a:r>
            <a:r>
              <a:rPr lang="en-US" sz="3200" b="1" dirty="0"/>
              <a:t>.</a:t>
            </a:r>
            <a:endParaRPr lang="en-US" sz="3200" b="1" dirty="0" smtClean="0"/>
          </a:p>
          <a:p>
            <a:pPr algn="r">
              <a:buFontTx/>
              <a:buChar char="-"/>
            </a:pPr>
            <a:r>
              <a:rPr lang="en-US" sz="3200" b="1" dirty="0" err="1" smtClean="0"/>
              <a:t>اللعب</a:t>
            </a:r>
            <a:r>
              <a:rPr lang="en-US" sz="3200" b="1" dirty="0" smtClean="0"/>
              <a:t>.</a:t>
            </a:r>
          </a:p>
          <a:p>
            <a:pPr algn="r">
              <a:buFontTx/>
              <a:buChar char="-"/>
            </a:pPr>
            <a:r>
              <a:rPr lang="en-US" sz="3200" b="1" dirty="0" err="1" smtClean="0"/>
              <a:t>السلوك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الإجتماعي</a:t>
            </a:r>
            <a:r>
              <a:rPr lang="en-US" sz="3200" b="1" dirty="0" smtClean="0"/>
              <a:t> )</a:t>
            </a:r>
            <a:r>
              <a:rPr lang="en-US" sz="3200" b="1" dirty="0" err="1" smtClean="0"/>
              <a:t>تكوين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الأصدقاء</a:t>
            </a:r>
            <a:r>
              <a:rPr lang="en-US" sz="3200" b="1" dirty="0" smtClean="0"/>
              <a:t>، </a:t>
            </a:r>
            <a:r>
              <a:rPr lang="en-US" sz="3200" b="1" dirty="0" err="1" smtClean="0"/>
              <a:t>اللعب</a:t>
            </a:r>
            <a:r>
              <a:rPr lang="en-US" sz="3200" b="1" dirty="0" smtClean="0"/>
              <a:t>، </a:t>
            </a:r>
            <a:r>
              <a:rPr lang="en-US" sz="3200" b="1" dirty="0" err="1" smtClean="0"/>
              <a:t>وغير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rgbClr val="000000"/>
                </a:solidFill>
              </a:rPr>
              <a:t>ذلك</a:t>
            </a:r>
            <a:r>
              <a:rPr lang="en-US" sz="3200" b="1" dirty="0" smtClean="0"/>
              <a:t>(.</a:t>
            </a:r>
          </a:p>
          <a:p>
            <a:pPr algn="r">
              <a:buFontTx/>
              <a:buChar char="-"/>
            </a:pPr>
            <a:r>
              <a:rPr lang="en-US" sz="3200" b="1" dirty="0" err="1" smtClean="0"/>
              <a:t>الخوف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والفرح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والحزن</a:t>
            </a:r>
            <a:r>
              <a:rPr lang="en-US" sz="3200" b="1" dirty="0" smtClean="0"/>
              <a:t>.</a:t>
            </a:r>
          </a:p>
          <a:p>
            <a:pPr algn="r">
              <a:buFontTx/>
              <a:buChar char="-"/>
            </a:pPr>
            <a:endParaRPr lang="en-US" dirty="0" smtClean="0"/>
          </a:p>
          <a:p>
            <a:pPr algn="r">
              <a:buClrTx/>
              <a:buFontTx/>
              <a:buChar char="-"/>
            </a:pPr>
            <a:r>
              <a:rPr lang="en-US" sz="4000" b="1" dirty="0" err="1" smtClean="0"/>
              <a:t>كل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مايصدر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كأستجابة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لمثيرات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بيئية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هو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سلوك</a:t>
            </a:r>
            <a:r>
              <a:rPr lang="en-US" sz="4000" b="1" dirty="0" smtClean="0"/>
              <a:t>.</a:t>
            </a:r>
          </a:p>
          <a:p>
            <a:pPr marL="0" indent="0" algn="r">
              <a:buClrTx/>
              <a:buNone/>
            </a:pPr>
            <a:endParaRPr lang="en-US" sz="1200" b="1" dirty="0" smtClean="0"/>
          </a:p>
          <a:p>
            <a:pPr algn="r">
              <a:buClrTx/>
              <a:buFontTx/>
              <a:buChar char="-"/>
            </a:pPr>
            <a:r>
              <a:rPr lang="en-US" sz="4000" b="1" dirty="0" err="1" smtClean="0"/>
              <a:t>تركز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السلوكية</a:t>
            </a:r>
            <a:r>
              <a:rPr lang="en-US" sz="4000" b="1" dirty="0" smtClean="0"/>
              <a:t> </a:t>
            </a:r>
            <a:r>
              <a:rPr lang="en-US" sz="3500" b="1" dirty="0" err="1" smtClean="0"/>
              <a:t>Behaviourism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في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تعريفها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للسلوك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على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الأستجابات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القابلة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للملاحظة</a:t>
            </a:r>
            <a:r>
              <a:rPr lang="en-US" sz="4000" b="1" dirty="0" smtClean="0"/>
              <a:t> )</a:t>
            </a:r>
            <a:r>
              <a:rPr lang="en-US" sz="4000" b="1" dirty="0" err="1" smtClean="0"/>
              <a:t>قارن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مع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التحليل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النفسي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مثلاً</a:t>
            </a:r>
            <a:r>
              <a:rPr lang="en-US" sz="4000" b="1" dirty="0" smtClean="0"/>
              <a:t> – </a:t>
            </a:r>
            <a:r>
              <a:rPr lang="en-US" sz="4000" b="1" dirty="0" err="1" smtClean="0"/>
              <a:t>هل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هناك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فرق</a:t>
            </a:r>
            <a:r>
              <a:rPr lang="en-US" sz="4000" b="1" dirty="0"/>
              <a:t>؟</a:t>
            </a:r>
            <a:r>
              <a:rPr lang="en-US" sz="4000" b="1" dirty="0" smtClean="0"/>
              <a:t>(.</a:t>
            </a:r>
          </a:p>
          <a:p>
            <a:pPr algn="r">
              <a:buFontTx/>
              <a:buChar char="-"/>
            </a:pPr>
            <a:endParaRPr lang="en-US" dirty="0" smtClean="0"/>
          </a:p>
          <a:p>
            <a:pPr algn="r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595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sz="5600" dirty="0" err="1" smtClean="0">
                <a:solidFill>
                  <a:srgbClr val="0000FF"/>
                </a:solidFill>
              </a:rPr>
              <a:t>كيف</a:t>
            </a:r>
            <a:r>
              <a:rPr lang="en-US" sz="5600" dirty="0" smtClean="0">
                <a:solidFill>
                  <a:srgbClr val="0000FF"/>
                </a:solidFill>
              </a:rPr>
              <a:t> </a:t>
            </a:r>
            <a:r>
              <a:rPr lang="en-US" sz="5600" dirty="0" err="1" smtClean="0">
                <a:solidFill>
                  <a:srgbClr val="0000FF"/>
                </a:solidFill>
              </a:rPr>
              <a:t>نفسر</a:t>
            </a:r>
            <a:r>
              <a:rPr lang="en-US" sz="5600" dirty="0" smtClean="0">
                <a:solidFill>
                  <a:srgbClr val="0000FF"/>
                </a:solidFill>
              </a:rPr>
              <a:t> </a:t>
            </a:r>
            <a:r>
              <a:rPr lang="en-US" sz="5600" dirty="0" err="1" smtClean="0">
                <a:solidFill>
                  <a:srgbClr val="0000FF"/>
                </a:solidFill>
              </a:rPr>
              <a:t>السلوك</a:t>
            </a:r>
            <a:r>
              <a:rPr lang="en-US" sz="5600" dirty="0" smtClean="0">
                <a:solidFill>
                  <a:srgbClr val="0000FF"/>
                </a:solidFill>
              </a:rPr>
              <a:t>؟</a:t>
            </a:r>
            <a:br>
              <a:rPr lang="en-US" sz="5600" dirty="0" smtClean="0">
                <a:solidFill>
                  <a:srgbClr val="0000FF"/>
                </a:solidFill>
              </a:rPr>
            </a:br>
            <a:r>
              <a:rPr lang="en-US" sz="5600" dirty="0" smtClean="0">
                <a:solidFill>
                  <a:srgbClr val="0000FF"/>
                </a:solidFill>
              </a:rPr>
              <a:t>)</a:t>
            </a:r>
            <a:r>
              <a:rPr lang="en-US" sz="5600" dirty="0" err="1" smtClean="0">
                <a:solidFill>
                  <a:srgbClr val="0000FF"/>
                </a:solidFill>
              </a:rPr>
              <a:t>كيف</a:t>
            </a:r>
            <a:r>
              <a:rPr lang="en-US" sz="5600" dirty="0" smtClean="0">
                <a:solidFill>
                  <a:srgbClr val="0000FF"/>
                </a:solidFill>
              </a:rPr>
              <a:t> </a:t>
            </a:r>
            <a:r>
              <a:rPr lang="en-US" sz="5600" dirty="0" err="1" smtClean="0">
                <a:solidFill>
                  <a:srgbClr val="0000FF"/>
                </a:solidFill>
              </a:rPr>
              <a:t>يسلك</a:t>
            </a:r>
            <a:r>
              <a:rPr lang="en-US" sz="5600" dirty="0" smtClean="0">
                <a:solidFill>
                  <a:srgbClr val="0000FF"/>
                </a:solidFill>
              </a:rPr>
              <a:t> </a:t>
            </a:r>
            <a:r>
              <a:rPr lang="en-US" sz="5600" dirty="0" err="1" smtClean="0">
                <a:solidFill>
                  <a:srgbClr val="0000FF"/>
                </a:solidFill>
              </a:rPr>
              <a:t>الناس</a:t>
            </a:r>
            <a:r>
              <a:rPr lang="en-US" sz="5600" dirty="0" smtClean="0">
                <a:solidFill>
                  <a:srgbClr val="0000FF"/>
                </a:solidFill>
              </a:rPr>
              <a:t> </a:t>
            </a:r>
            <a:r>
              <a:rPr lang="en-US" sz="5600" dirty="0" err="1" smtClean="0">
                <a:solidFill>
                  <a:srgbClr val="0000FF"/>
                </a:solidFill>
              </a:rPr>
              <a:t>بهذه</a:t>
            </a:r>
            <a:r>
              <a:rPr lang="en-US" sz="5600" dirty="0" smtClean="0">
                <a:solidFill>
                  <a:srgbClr val="0000FF"/>
                </a:solidFill>
              </a:rPr>
              <a:t> </a:t>
            </a:r>
            <a:r>
              <a:rPr lang="en-US" sz="5600" dirty="0" err="1" smtClean="0">
                <a:solidFill>
                  <a:srgbClr val="0000FF"/>
                </a:solidFill>
              </a:rPr>
              <a:t>الطريقة</a:t>
            </a:r>
            <a:r>
              <a:rPr lang="en-US" sz="5600" dirty="0" smtClean="0">
                <a:solidFill>
                  <a:srgbClr val="0000FF"/>
                </a:solidFill>
              </a:rPr>
              <a:t> </a:t>
            </a:r>
            <a:r>
              <a:rPr lang="en-US" sz="5600" dirty="0" err="1" smtClean="0">
                <a:solidFill>
                  <a:srgbClr val="0000FF"/>
                </a:solidFill>
              </a:rPr>
              <a:t>أو</a:t>
            </a:r>
            <a:r>
              <a:rPr lang="en-US" sz="5600" dirty="0" smtClean="0">
                <a:solidFill>
                  <a:srgbClr val="0000FF"/>
                </a:solidFill>
              </a:rPr>
              <a:t> </a:t>
            </a:r>
            <a:r>
              <a:rPr lang="en-US" sz="5600" dirty="0" err="1" smtClean="0">
                <a:solidFill>
                  <a:srgbClr val="0000FF"/>
                </a:solidFill>
              </a:rPr>
              <a:t>تلك</a:t>
            </a:r>
            <a:r>
              <a:rPr lang="en-US" sz="5600" dirty="0">
                <a:solidFill>
                  <a:srgbClr val="0000FF"/>
                </a:solidFill>
              </a:rPr>
              <a:t>(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3500" b="1" dirty="0" err="1" smtClean="0"/>
              <a:t>كيف</a:t>
            </a:r>
            <a:r>
              <a:rPr lang="en-US" sz="3500" b="1" dirty="0" smtClean="0"/>
              <a:t> </a:t>
            </a:r>
            <a:r>
              <a:rPr lang="en-US" sz="3500" b="1" dirty="0" err="1" smtClean="0"/>
              <a:t>نُفسّر</a:t>
            </a:r>
            <a:r>
              <a:rPr lang="en-US" sz="3500" b="1" dirty="0" smtClean="0"/>
              <a:t> </a:t>
            </a:r>
            <a:r>
              <a:rPr lang="en-US" sz="3500" b="1" dirty="0" err="1" smtClean="0"/>
              <a:t>مثلاً</a:t>
            </a:r>
            <a:r>
              <a:rPr lang="en-US" sz="3500" b="1" dirty="0" smtClean="0"/>
              <a:t> …</a:t>
            </a:r>
          </a:p>
          <a:p>
            <a:pPr algn="r">
              <a:buFontTx/>
              <a:buChar char="-"/>
            </a:pPr>
            <a:r>
              <a:rPr lang="en-US" sz="3000" b="1" dirty="0" smtClean="0"/>
              <a:t> </a:t>
            </a:r>
            <a:r>
              <a:rPr lang="en-US" sz="3000" b="1" dirty="0" err="1" smtClean="0"/>
              <a:t>حب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بعض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الأطفال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للمدرسة</a:t>
            </a:r>
            <a:r>
              <a:rPr lang="en-US" sz="3000" b="1" dirty="0" smtClean="0"/>
              <a:t>، </a:t>
            </a:r>
            <a:r>
              <a:rPr lang="en-US" sz="3000" b="1" dirty="0" err="1" smtClean="0"/>
              <a:t>وكره</a:t>
            </a:r>
            <a:r>
              <a:rPr lang="en-US" sz="3000" b="1" dirty="0" smtClean="0"/>
              <a:t> بعضهم </a:t>
            </a:r>
            <a:r>
              <a:rPr lang="en-US" sz="3000" b="1" dirty="0" err="1" smtClean="0"/>
              <a:t>الآخر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لها</a:t>
            </a:r>
            <a:r>
              <a:rPr lang="en-US" sz="3000" b="1" dirty="0" smtClean="0"/>
              <a:t>؟</a:t>
            </a:r>
          </a:p>
          <a:p>
            <a:pPr algn="r">
              <a:buFontTx/>
              <a:buChar char="-"/>
            </a:pPr>
            <a:r>
              <a:rPr lang="en-US" sz="3000" b="1" dirty="0" err="1" smtClean="0"/>
              <a:t>خوف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البعض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من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ركوب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الطائرة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أو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غير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ذلك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من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أشكال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المخاوف</a:t>
            </a:r>
            <a:r>
              <a:rPr lang="en-US" sz="3000" b="1" dirty="0" smtClean="0"/>
              <a:t>؟</a:t>
            </a:r>
          </a:p>
          <a:p>
            <a:pPr algn="r">
              <a:buFontTx/>
              <a:buChar char="-"/>
            </a:pPr>
            <a:endParaRPr lang="en-US" sz="3000" b="1" dirty="0" smtClean="0"/>
          </a:p>
          <a:p>
            <a:pPr algn="r">
              <a:buFontTx/>
              <a:buChar char="-"/>
            </a:pPr>
            <a:r>
              <a:rPr lang="en-US" sz="3000" b="1" dirty="0" err="1" smtClean="0"/>
              <a:t>ببساطة</a:t>
            </a:r>
            <a:r>
              <a:rPr lang="en-US" sz="3000" b="1" dirty="0" smtClean="0"/>
              <a:t>، </a:t>
            </a:r>
            <a:r>
              <a:rPr lang="en-US" sz="3000" b="1" dirty="0" err="1" smtClean="0"/>
              <a:t>هذا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السؤال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هو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ماتتطلع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كل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نظريات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علم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النفس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الى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الإجابه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عليه</a:t>
            </a:r>
            <a:r>
              <a:rPr lang="en-US" sz="3000" b="1" dirty="0" smtClean="0"/>
              <a:t> !</a:t>
            </a:r>
          </a:p>
          <a:p>
            <a:pPr algn="r">
              <a:buFontTx/>
              <a:buChar char="-"/>
            </a:pP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451003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242</Words>
  <Application>Microsoft Macintosh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العلاج السلوكي     471 نفس</vt:lpstr>
      <vt:lpstr>أهـداف المـقـرر </vt:lpstr>
      <vt:lpstr>مـفـردات المقـرر  )يمكن تحميل تفاصيل أكثر عن طريق الموقع(</vt:lpstr>
      <vt:lpstr>ماهو السلوك Behaviour؟</vt:lpstr>
      <vt:lpstr>  كيف نفسر السلوك؟ )كيف يسلك الناس بهذه الطريقة أو تلك(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نفس 471     العلاج السلوكي </dc:title>
  <dc:creator>u</dc:creator>
  <cp:lastModifiedBy>Ahmad Alshayea</cp:lastModifiedBy>
  <cp:revision>25</cp:revision>
  <dcterms:created xsi:type="dcterms:W3CDTF">2012-08-29T03:18:56Z</dcterms:created>
  <dcterms:modified xsi:type="dcterms:W3CDTF">2012-10-16T22:18:47Z</dcterms:modified>
</cp:coreProperties>
</file>