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dirty="0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t>27/04/33</a:t>
            </a:fld>
            <a:endParaRPr lang="ar-SA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10" Type="http://schemas.openxmlformats.org/officeDocument/2006/relationships/image" Target="../media/image43.jpg"/><Relationship Id="rId4" Type="http://schemas.openxmlformats.org/officeDocument/2006/relationships/image" Target="../media/image37.jpg"/><Relationship Id="rId9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324471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    </a:t>
            </a:r>
            <a:r>
              <a:rPr lang="ar-SA" sz="7200" dirty="0" smtClean="0"/>
              <a:t/>
            </a:r>
            <a:br>
              <a:rPr lang="ar-SA" sz="7200" dirty="0" smtClean="0"/>
            </a:br>
            <a:r>
              <a:rPr lang="ar-SA" sz="7200" dirty="0"/>
              <a:t/>
            </a:r>
            <a:br>
              <a:rPr lang="ar-SA" sz="7200" dirty="0"/>
            </a:br>
            <a:r>
              <a:rPr lang="ar-SA" sz="7200" dirty="0" smtClean="0"/>
              <a:t/>
            </a:r>
            <a:br>
              <a:rPr lang="ar-SA" sz="7200" dirty="0" smtClean="0"/>
            </a:br>
            <a:r>
              <a:rPr lang="ar-SA" sz="7200" dirty="0" smtClean="0">
                <a:solidFill>
                  <a:schemeClr val="tx1"/>
                </a:solidFill>
              </a:rPr>
              <a:t>المختبرات الاكلينيكية</a:t>
            </a:r>
            <a:endParaRPr lang="en-US" sz="7200" dirty="0">
              <a:solidFill>
                <a:schemeClr val="tx1"/>
              </a:solidFill>
            </a:endParaRPr>
          </a:p>
        </p:txBody>
      </p:sp>
      <p:sp>
        <p:nvSpPr>
          <p:cNvPr id="15" name="عنوان فرعي 14"/>
          <p:cNvSpPr>
            <a:spLocks noGrp="1"/>
          </p:cNvSpPr>
          <p:nvPr>
            <p:ph type="subTitle" idx="1"/>
          </p:nvPr>
        </p:nvSpPr>
        <p:spPr>
          <a:xfrm>
            <a:off x="685800" y="4005063"/>
            <a:ext cx="7772400" cy="2520281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5">
                    <a:lumMod val="50000"/>
                  </a:schemeClr>
                </a:solidFill>
              </a:rPr>
              <a:t>CLINICAL LABORATORY SCIENCES (CLS)</a:t>
            </a:r>
            <a:endParaRPr lang="en-US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8000"/>
                    </a14:imgEffect>
                    <a14:imgEffect>
                      <a14:colorTemperature colorTemp="4375"/>
                    </a14:imgEffect>
                    <a14:imgEffect>
                      <a14:saturation sat="180000"/>
                    </a14:imgEffect>
                    <a14:imgEffect>
                      <a14:brightnessContrast bright="22000" contrast="-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6632"/>
            <a:ext cx="2664296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142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04657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>
              <a:buNone/>
            </a:pPr>
            <a:endParaRPr lang="ar-SA" sz="3200" dirty="0" smtClean="0"/>
          </a:p>
          <a:p>
            <a:pPr marL="109728" indent="0">
              <a:buNone/>
            </a:pPr>
            <a:endParaRPr lang="ar-SA" sz="3200" dirty="0"/>
          </a:p>
          <a:p>
            <a:pPr marL="109728" indent="0" algn="r">
              <a:buNone/>
            </a:pPr>
            <a:r>
              <a:rPr lang="ar-SA" sz="3200" b="1" dirty="0" smtClean="0"/>
              <a:t>يهتم </a:t>
            </a:r>
            <a:r>
              <a:rPr lang="ar-SA" sz="3200" b="1" dirty="0"/>
              <a:t>بدراسة </a:t>
            </a:r>
            <a:r>
              <a:rPr lang="ar-SA" sz="3200" b="1" dirty="0" smtClean="0"/>
              <a:t>الانسجة( </a:t>
            </a:r>
            <a:r>
              <a:rPr lang="ar-SA" sz="3200" b="1" dirty="0"/>
              <a:t>والنسيج هو مجموعه من الخلايا تترابط بنفس الطريقة و تقوم بوظيفة معينة ضمن الجسم الحيوي) والتغيرات التي تحدث بها نتيجة أمراض معينه كالسرطان</a:t>
            </a: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الانسجة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Owner\My Documents\welcome-to-histology-online.gif"/>
          <p:cNvPicPr>
            <a:picLocks noGrp="1" noChangeAspect="1" noChangeArrowheads="1"/>
          </p:cNvPicPr>
          <p:nvPr/>
        </p:nvPicPr>
        <p:blipFill rotWithShape="1">
          <a:blip r:embed="rId2" cstate="print"/>
          <a:srcRect l="11709" r="14577"/>
          <a:stretch/>
        </p:blipFill>
        <p:spPr>
          <a:xfrm>
            <a:off x="957289" y="3284984"/>
            <a:ext cx="7926920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87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>
              <a:buNone/>
            </a:pPr>
            <a:endParaRPr lang="ar-SA" sz="3200" dirty="0" smtClean="0"/>
          </a:p>
          <a:p>
            <a:pPr marL="109728" indent="0">
              <a:buNone/>
            </a:pPr>
            <a:endParaRPr lang="ar-SA" sz="3200" dirty="0"/>
          </a:p>
          <a:p>
            <a:pPr marL="109728" indent="0" algn="r">
              <a:buNone/>
            </a:pPr>
            <a:r>
              <a:rPr lang="ar-SA" sz="3200" b="1" dirty="0" smtClean="0"/>
              <a:t>علم </a:t>
            </a:r>
            <a:r>
              <a:rPr lang="ar-SA" sz="3200" b="1" dirty="0"/>
              <a:t>الوراثة هو علم دراسة </a:t>
            </a:r>
            <a:r>
              <a:rPr lang="ar-SA" sz="3200" b="1" dirty="0" smtClean="0"/>
              <a:t>(الجينات </a:t>
            </a:r>
            <a:r>
              <a:rPr lang="ar-SA" sz="3200" b="1" dirty="0"/>
              <a:t>)، و الصفات الوراثية التي تنتقل من الآباء للأبناء </a:t>
            </a:r>
            <a:r>
              <a:rPr lang="ar-SA" sz="3200" b="1" dirty="0" smtClean="0"/>
              <a:t>، </a:t>
            </a:r>
            <a:r>
              <a:rPr lang="ar-SA" sz="3200" b="1" dirty="0"/>
              <a:t>كما يدرس تباين الأنواع و اختلاف صفاتهم نتيجة اختلاف المادة الوراثية (الصبغيات ) .أيضا من خلال هذا العلم نستطيع  اكتشاف التركيب الوراثي في حالات مرضية </a:t>
            </a:r>
            <a:r>
              <a:rPr lang="ar-SA" sz="3200" b="1" dirty="0" smtClean="0"/>
              <a:t>معينة.</a:t>
            </a:r>
            <a:endParaRPr lang="en-US" sz="3200" dirty="0"/>
          </a:p>
          <a:p>
            <a:pPr marL="109728" indent="0" algn="r">
              <a:buNone/>
            </a:pP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الجينات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641" y="116632"/>
            <a:ext cx="1152129" cy="12790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883000"/>
            <a:ext cx="3600400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810992"/>
            <a:ext cx="3816424" cy="21602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879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>
              <a:buNone/>
            </a:pPr>
            <a:endParaRPr lang="ar-SA" sz="3200" b="1" dirty="0" smtClean="0"/>
          </a:p>
          <a:p>
            <a:pPr marL="109728" indent="0">
              <a:buNone/>
            </a:pPr>
            <a:endParaRPr lang="ar-SA" sz="3200" b="1" dirty="0"/>
          </a:p>
          <a:p>
            <a:pPr marL="109728" indent="0">
              <a:buNone/>
            </a:pPr>
            <a:endParaRPr lang="ar-SA" sz="3200" b="1" dirty="0" smtClean="0"/>
          </a:p>
          <a:p>
            <a:pPr marL="109728" indent="0" algn="r">
              <a:buNone/>
            </a:pPr>
            <a:r>
              <a:rPr lang="ar-SA" sz="3200" b="1" dirty="0" smtClean="0"/>
              <a:t>يهتم بتحليل الادوية والعقاقير المفيدة والضارة وتحديد مستوى وجودها في الدم واكتشاف المدمنين ومستوى الادمان والمساعدة في العلاج </a:t>
            </a:r>
            <a:endParaRPr lang="ar-SA" sz="32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السموم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541" y="-8835"/>
            <a:ext cx="1215578" cy="1575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578" y="3501007"/>
            <a:ext cx="2381250" cy="2772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01008"/>
            <a:ext cx="2391147" cy="2772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01008"/>
            <a:ext cx="2466975" cy="2772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58" y="1642"/>
            <a:ext cx="1215578" cy="1575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15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endParaRPr lang="ar-SA" dirty="0" smtClean="0"/>
          </a:p>
          <a:p>
            <a:pPr marL="109728" indent="0">
              <a:buNone/>
            </a:pPr>
            <a:endParaRPr lang="ar-SA" dirty="0"/>
          </a:p>
          <a:p>
            <a:pPr marL="109728" indent="0">
              <a:buNone/>
            </a:pPr>
            <a:endParaRPr lang="ar-SA" dirty="0" smtClean="0"/>
          </a:p>
          <a:p>
            <a:pPr marL="109728" indent="0" algn="r">
              <a:buNone/>
            </a:pPr>
            <a:r>
              <a:rPr lang="ar-SA" sz="3300" b="1" dirty="0" smtClean="0"/>
              <a:t>سحب العينة, استقبالها في المختبر, اعطائها رقم خاص لتعريفها في النظام وفصلها , العمل عليها سواء كان يدويا او باستخدام الجهاز, اخراج النتيجة واعطائها للطبيب لتحديد التشخيص</a:t>
            </a:r>
          </a:p>
          <a:p>
            <a:pPr marL="109728" indent="0" algn="ctr">
              <a:buNone/>
            </a:pPr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ماهي فرص العمل لخريجي المختبرات</a:t>
            </a:r>
          </a:p>
          <a:p>
            <a:pPr algn="r" rtl="1"/>
            <a:r>
              <a:rPr lang="ar-SA" sz="3500" b="1" dirty="0"/>
              <a:t>الوظائف متوفرة </a:t>
            </a:r>
            <a:r>
              <a:rPr lang="ar-SA" sz="3500" b="1" dirty="0" smtClean="0"/>
              <a:t>بكافة المختبرات </a:t>
            </a:r>
            <a:r>
              <a:rPr lang="ar-SA" sz="3500" b="1" dirty="0"/>
              <a:t>العامة والخاصة...</a:t>
            </a:r>
          </a:p>
          <a:p>
            <a:pPr algn="r" rtl="1"/>
            <a:r>
              <a:rPr lang="ar-SA" sz="3500" b="1" dirty="0" smtClean="0"/>
              <a:t>الالتحاق </a:t>
            </a:r>
            <a:r>
              <a:rPr lang="ar-SA" sz="3500" b="1" dirty="0"/>
              <a:t>بالعمل الأكاديمي...</a:t>
            </a:r>
          </a:p>
          <a:p>
            <a:pPr algn="r" rtl="1"/>
            <a:r>
              <a:rPr lang="ar-SA" sz="3500" b="1" dirty="0"/>
              <a:t>العمل في مراكز الأبحاث...</a:t>
            </a:r>
          </a:p>
          <a:p>
            <a:pPr algn="r" rtl="1"/>
            <a:r>
              <a:rPr lang="ar-SA" sz="3500" b="1" dirty="0"/>
              <a:t>يوجد برنامج ماجستير في تخصص علم الدم و الأحياء الدقيقة و الكيمياء الحيوية الإكلينيكية</a:t>
            </a:r>
            <a:endParaRPr lang="en-US" sz="35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5">
                    <a:lumMod val="50000"/>
                  </a:schemeClr>
                </a:solidFill>
              </a:rPr>
              <a:t>ما هو دور اخصائي المختبرات</a:t>
            </a:r>
            <a:endParaRPr lang="en-US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3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pPr marL="109728" indent="0">
              <a:buNone/>
            </a:pPr>
            <a:endParaRPr lang="ar-SA" dirty="0" smtClean="0"/>
          </a:p>
          <a:p>
            <a:pPr marL="109728" indent="0">
              <a:buNone/>
            </a:pPr>
            <a:endParaRPr lang="ar-SA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الامن والسلامة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2578"/>
            <a:ext cx="1872208" cy="158417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12754"/>
            <a:ext cx="1943100" cy="152400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851" y="1766844"/>
            <a:ext cx="1871082" cy="2238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89" y="4157620"/>
            <a:ext cx="1781175" cy="2511740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739" y="1766842"/>
            <a:ext cx="1966136" cy="2390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739" y="4157621"/>
            <a:ext cx="1977163" cy="2511740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766844"/>
            <a:ext cx="1891605" cy="2390775"/>
          </a:xfrm>
          <a:prstGeom prst="rect">
            <a:avLst/>
          </a:prstGeom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05063"/>
            <a:ext cx="3909496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76303"/>
            <a:ext cx="1987064" cy="201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4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1800200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53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Think &amp; Choose</a:t>
            </a:r>
            <a:br>
              <a:rPr lang="en-US" sz="53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53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Good luck</a:t>
            </a:r>
            <a:br>
              <a:rPr lang="en-US" sz="5300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</a:br>
            <a:r>
              <a:rPr lang="ar-SA" sz="3600" dirty="0" smtClean="0"/>
              <a:t>اعداد: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5300" dirty="0" err="1" smtClean="0">
                <a:solidFill>
                  <a:schemeClr val="tx1"/>
                </a:solidFill>
              </a:rPr>
              <a:t>أ.ضحيــة</a:t>
            </a:r>
            <a:r>
              <a:rPr lang="ar-SA" sz="5300" dirty="0" smtClean="0">
                <a:solidFill>
                  <a:schemeClr val="tx1"/>
                </a:solidFill>
              </a:rPr>
              <a:t> العــنزي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3600" dirty="0" smtClean="0"/>
              <a:t>المرشدة الاكاديمية للسنة التحضيرية</a:t>
            </a:r>
            <a:br>
              <a:rPr lang="ar-SA" sz="3600" dirty="0" smtClean="0"/>
            </a:br>
            <a:r>
              <a:rPr lang="ar-SA" sz="3600" dirty="0" err="1" smtClean="0"/>
              <a:t>ماقبل</a:t>
            </a:r>
            <a:r>
              <a:rPr lang="ar-SA" sz="3600" dirty="0" smtClean="0"/>
              <a:t> التخصص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للتواصل:</a:t>
            </a:r>
            <a:br>
              <a:rPr lang="ar-SA" dirty="0" smtClean="0"/>
            </a:br>
            <a:r>
              <a:rPr lang="en-US" sz="5300" dirty="0" smtClean="0">
                <a:solidFill>
                  <a:srgbClr val="FF0000"/>
                </a:solidFill>
              </a:rPr>
              <a:t>daalenazi@ksu.edu.sa</a:t>
            </a:r>
            <a:endParaRPr lang="en-US" sz="5300" dirty="0">
              <a:solidFill>
                <a:srgbClr val="FF0000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645024"/>
            <a:ext cx="1638300" cy="1438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3096343" cy="1510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عنصر نائب للمحتوى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32656"/>
            <a:ext cx="1800200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52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818651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pPr marL="109728" indent="0" algn="r">
              <a:buNone/>
            </a:pPr>
            <a:endParaRPr lang="ar-SA" sz="5400" b="1" dirty="0" smtClean="0">
              <a:solidFill>
                <a:srgbClr val="002060"/>
              </a:solidFill>
              <a:latin typeface="Verdana"/>
              <a:cs typeface="+mj-cs"/>
            </a:endParaRPr>
          </a:p>
          <a:p>
            <a:pPr marL="109728" indent="0" algn="r">
              <a:buNone/>
            </a:pPr>
            <a:r>
              <a:rPr lang="ar-SA" sz="5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+mj-cs"/>
              </a:rPr>
              <a:t>رسالتنا</a:t>
            </a:r>
            <a:r>
              <a:rPr lang="ar-SA" sz="5400" b="1" dirty="0" smtClean="0">
                <a:solidFill>
                  <a:srgbClr val="002060"/>
                </a:solidFill>
                <a:latin typeface="Verdana"/>
                <a:cs typeface="+mj-cs"/>
              </a:rPr>
              <a:t> </a:t>
            </a:r>
            <a:endParaRPr lang="en-US" sz="5400" b="1" dirty="0" smtClean="0">
              <a:solidFill>
                <a:srgbClr val="002060"/>
              </a:solidFill>
              <a:latin typeface="Verdana"/>
              <a:cs typeface="+mj-cs"/>
            </a:endParaRPr>
          </a:p>
          <a:p>
            <a:pPr algn="r"/>
            <a:endParaRPr lang="en-US" sz="2400" b="1" dirty="0">
              <a:solidFill>
                <a:srgbClr val="7030A0"/>
              </a:solidFill>
              <a:latin typeface="Verdana"/>
              <a:cs typeface="+mj-cs"/>
            </a:endParaRPr>
          </a:p>
          <a:p>
            <a:pPr marL="109728" indent="0" algn="r">
              <a:buNone/>
            </a:pPr>
            <a:endParaRPr lang="en-US" sz="2400" b="1" dirty="0" smtClean="0">
              <a:solidFill>
                <a:srgbClr val="7030A0"/>
              </a:solidFill>
              <a:latin typeface="Verdana"/>
              <a:cs typeface="+mj-cs"/>
            </a:endParaRPr>
          </a:p>
          <a:p>
            <a:pPr marL="109728" indent="0" algn="r">
              <a:buNone/>
            </a:pPr>
            <a:endParaRPr lang="ar-SA" sz="2400" b="1" dirty="0" smtClean="0">
              <a:latin typeface="Verdana"/>
              <a:cs typeface="+mj-cs"/>
            </a:endParaRPr>
          </a:p>
          <a:p>
            <a:pPr marL="109728" indent="0" algn="r">
              <a:buNone/>
            </a:pPr>
            <a:r>
              <a:rPr lang="ar-SA" sz="3200" b="1" dirty="0" smtClean="0">
                <a:latin typeface="Verdana"/>
                <a:cs typeface="+mj-cs"/>
              </a:rPr>
              <a:t>يلتزم </a:t>
            </a:r>
            <a:r>
              <a:rPr lang="ar-SA" sz="3200" b="1" dirty="0">
                <a:latin typeface="Verdana"/>
                <a:cs typeface="+mj-cs"/>
              </a:rPr>
              <a:t>القسم بتقديم التوجيه الأكاديمي و التقني للخريجين ليكتسبوا المعارف والمهارات و الأخلاقيات و السلوكيات اللازمة لتمكينهم من أداء دور مهني </a:t>
            </a:r>
            <a:r>
              <a:rPr lang="ar-SA" sz="3200" b="1" dirty="0" smtClean="0">
                <a:latin typeface="Verdana"/>
                <a:cs typeface="+mj-cs"/>
              </a:rPr>
              <a:t>فعال </a:t>
            </a:r>
            <a:r>
              <a:rPr lang="ar-SA" sz="3200" b="1" dirty="0">
                <a:latin typeface="Verdana"/>
                <a:cs typeface="+mj-cs"/>
              </a:rPr>
              <a:t>في التحقق و التشخيص و المساهمة في معالجة الأمراض, استجابة للطلب المتزايد على الخدمات الصحية في المملكة </a:t>
            </a:r>
            <a:endParaRPr lang="en-US" sz="3200" b="1" dirty="0">
              <a:cs typeface="+mj-cs"/>
            </a:endParaRPr>
          </a:p>
          <a:p>
            <a:pPr marL="109728" indent="0" algn="r">
              <a:buNone/>
            </a:pPr>
            <a:endParaRPr lang="ar-SA" sz="3200" b="1" dirty="0" smtClean="0">
              <a:latin typeface="Verdana"/>
              <a:cs typeface="+mj-cs"/>
            </a:endParaRPr>
          </a:p>
          <a:p>
            <a:pPr marL="109728" indent="0" algn="r">
              <a:buNone/>
            </a:pPr>
            <a:endParaRPr lang="ar-SA" sz="2400" b="1" dirty="0">
              <a:solidFill>
                <a:prstClr val="black"/>
              </a:solidFill>
              <a:latin typeface="Verdana"/>
              <a:cs typeface="+mj-cs"/>
            </a:endParaRPr>
          </a:p>
          <a:p>
            <a:pPr algn="r"/>
            <a:endParaRPr lang="en-US" b="1" dirty="0">
              <a:cs typeface="+mj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0648"/>
            <a:ext cx="4464496" cy="2160240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78692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/>
          <a:lstStyle/>
          <a:p>
            <a:pPr marL="109728" indent="0">
              <a:buNone/>
            </a:pPr>
            <a:endParaRPr lang="ar-SA" dirty="0" smtClean="0"/>
          </a:p>
          <a:p>
            <a:pPr marL="109728" indent="0">
              <a:buNone/>
            </a:pPr>
            <a:endParaRPr lang="ar-SA" dirty="0"/>
          </a:p>
          <a:p>
            <a:pPr marL="109728" indent="0" algn="r">
              <a:buNone/>
            </a:pPr>
            <a:r>
              <a:rPr lang="ar-SA" b="1" dirty="0"/>
              <a:t>هي استخدام تقنيات وأجهزة </a:t>
            </a:r>
            <a:r>
              <a:rPr lang="ar-SA" b="1" dirty="0" smtClean="0"/>
              <a:t>لإجراء </a:t>
            </a:r>
            <a:r>
              <a:rPr lang="ar-SA" b="1" dirty="0"/>
              <a:t>التحاليل الطبية المختلفة على عينات الأنسجة, والدم وسوائل الجسم الأخرى. وتعطي التحاليل والطرق التي يجريها أخصائي المختبرات الطبية معلومات قيمة تمكن الطبيب من تشخيص وعلاج الأمراض و أيضاً مراقبة حالة المريض العامة .</a:t>
            </a:r>
          </a:p>
          <a:p>
            <a:pPr marL="109728" indent="0" algn="r">
              <a:buNone/>
            </a:pPr>
            <a:endParaRPr lang="en-US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>
                <a:solidFill>
                  <a:schemeClr val="accent5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ماهي علوم المختبرات الإكلينيكية</a:t>
            </a:r>
            <a:r>
              <a:rPr lang="ar-SA" sz="4400" dirty="0">
                <a:solidFill>
                  <a:schemeClr val="accent5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؟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696" y="3140968"/>
            <a:ext cx="777406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84784"/>
            <a:ext cx="3888432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Autofit/>
          </a:bodyPr>
          <a:lstStyle/>
          <a:p>
            <a:pPr algn="ctr"/>
            <a:r>
              <a:rPr lang="ar-SA" sz="8000" dirty="0" smtClean="0">
                <a:solidFill>
                  <a:schemeClr val="accent5">
                    <a:lumMod val="50000"/>
                  </a:schemeClr>
                </a:solidFill>
              </a:rPr>
              <a:t>اقسام </a:t>
            </a:r>
            <a:r>
              <a:rPr lang="ar-SA" sz="8000" dirty="0" smtClean="0">
                <a:solidFill>
                  <a:schemeClr val="accent5">
                    <a:lumMod val="50000"/>
                  </a:schemeClr>
                </a:solidFill>
              </a:rPr>
              <a:t>المختبرات</a:t>
            </a:r>
            <a:endParaRPr lang="en-US" sz="8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656184" cy="105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888432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C:\Documents and Settings\Owner\My Documents\lab equipment.jpg"/>
          <p:cNvPicPr>
            <a:picLocks noGrp="1"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653136"/>
            <a:ext cx="5364596" cy="1656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4046"/>
            <a:ext cx="1658937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66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endParaRPr lang="ar-SA" dirty="0" smtClean="0"/>
          </a:p>
          <a:p>
            <a:pPr marL="109728" indent="0">
              <a:buNone/>
            </a:pPr>
            <a:endParaRPr lang="ar-SA" dirty="0"/>
          </a:p>
          <a:p>
            <a:pPr marL="109728" indent="0">
              <a:buNone/>
            </a:pPr>
            <a:endParaRPr lang="ar-SA" dirty="0" smtClean="0"/>
          </a:p>
          <a:p>
            <a:pPr marL="109728" indent="0" algn="r">
              <a:buNone/>
            </a:pPr>
            <a:r>
              <a:rPr lang="ar-SA" sz="3200" b="1" dirty="0" smtClean="0"/>
              <a:t>يهتم </a:t>
            </a:r>
            <a:r>
              <a:rPr lang="ar-SA" sz="3200" b="1" dirty="0"/>
              <a:t>بالتفاعلات الحيوية داخل </a:t>
            </a:r>
            <a:r>
              <a:rPr lang="ar-SA" sz="3200" b="1" dirty="0" smtClean="0"/>
              <a:t>جسم الانسان  ويقوم بقياس:</a:t>
            </a:r>
          </a:p>
          <a:p>
            <a:pPr marL="109728" indent="0" algn="r">
              <a:buNone/>
            </a:pPr>
            <a:r>
              <a:rPr lang="ar-SA" sz="3200" b="1" dirty="0" smtClean="0"/>
              <a:t>وظائف الكبد</a:t>
            </a:r>
          </a:p>
          <a:p>
            <a:pPr marL="109728" indent="0" algn="r">
              <a:buNone/>
            </a:pPr>
            <a:r>
              <a:rPr lang="ar-SA" sz="3200" b="1" dirty="0" smtClean="0"/>
              <a:t>وظائف الكلى</a:t>
            </a:r>
          </a:p>
          <a:p>
            <a:pPr marL="109728" indent="0" algn="r">
              <a:buNone/>
            </a:pPr>
            <a:r>
              <a:rPr lang="ar-SA" sz="3200" b="1" dirty="0" smtClean="0"/>
              <a:t>معدل </a:t>
            </a:r>
            <a:r>
              <a:rPr lang="ar-SA" sz="3200" b="1" dirty="0"/>
              <a:t>السكر </a:t>
            </a:r>
            <a:endParaRPr lang="ar-SA" sz="3200" b="1" dirty="0" smtClean="0"/>
          </a:p>
          <a:p>
            <a:pPr marL="109728" indent="0" algn="r">
              <a:buNone/>
            </a:pPr>
            <a:r>
              <a:rPr lang="ar-SA" sz="3200" b="1" dirty="0" smtClean="0"/>
              <a:t>معدل الدهون</a:t>
            </a:r>
          </a:p>
          <a:p>
            <a:pPr marL="109728" indent="0" algn="r">
              <a:buNone/>
            </a:pPr>
            <a:r>
              <a:rPr lang="ar-SA" sz="3200" b="1" dirty="0" smtClean="0"/>
              <a:t>الإنزيمات</a:t>
            </a:r>
          </a:p>
          <a:p>
            <a:pPr marL="109728" indent="0" algn="r">
              <a:buNone/>
            </a:pPr>
            <a:r>
              <a:rPr lang="ar-SA" sz="3200" b="1" dirty="0" smtClean="0"/>
              <a:t>الهرمونات</a:t>
            </a:r>
          </a:p>
          <a:p>
            <a:pPr marL="109728" indent="0" algn="r">
              <a:buNone/>
            </a:pPr>
            <a:r>
              <a:rPr lang="ar-SA" sz="3200" b="1" dirty="0" smtClean="0"/>
              <a:t>والادوية</a:t>
            </a:r>
          </a:p>
          <a:p>
            <a:pPr marL="109728" indent="0" algn="r">
              <a:buNone/>
            </a:pPr>
            <a:r>
              <a:rPr lang="ar-SA" sz="3200" b="1" dirty="0" smtClean="0"/>
              <a:t>وهو اعلى الاقسام فعالية وعمل.</a:t>
            </a: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الكيمياء الحيوية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3086991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348880"/>
            <a:ext cx="2808312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58" y="4265256"/>
            <a:ext cx="4185817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4866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>
              <a:buNone/>
            </a:pPr>
            <a:endParaRPr lang="ar-SA" sz="3200" dirty="0" smtClean="0"/>
          </a:p>
          <a:p>
            <a:pPr marL="109728" indent="0">
              <a:buNone/>
            </a:pPr>
            <a:endParaRPr lang="ar-SA" sz="3200" dirty="0"/>
          </a:p>
          <a:p>
            <a:pPr marL="109728" indent="0" algn="r">
              <a:buNone/>
            </a:pPr>
            <a:r>
              <a:rPr lang="ar-SA" sz="3200" b="1" dirty="0" smtClean="0"/>
              <a:t>يهتم </a:t>
            </a:r>
            <a:r>
              <a:rPr lang="ar-SA" sz="3200" b="1" dirty="0"/>
              <a:t>بدراسة الدم وما يحتويه</a:t>
            </a:r>
            <a:r>
              <a:rPr lang="ar-SA" sz="3200" b="1" dirty="0" smtClean="0"/>
              <a:t>:</a:t>
            </a:r>
          </a:p>
          <a:p>
            <a:pPr marL="109728" indent="0" algn="r">
              <a:buNone/>
            </a:pPr>
            <a:r>
              <a:rPr lang="ar-SA" sz="3200" b="1" dirty="0" smtClean="0"/>
              <a:t>خلايا </a:t>
            </a:r>
            <a:r>
              <a:rPr lang="ar-SA" sz="3200" b="1" dirty="0"/>
              <a:t>دم </a:t>
            </a:r>
            <a:r>
              <a:rPr lang="ar-SA" sz="3200" b="1" dirty="0" smtClean="0"/>
              <a:t>حمراء ,</a:t>
            </a:r>
            <a:r>
              <a:rPr lang="ar-SA" sz="3200" b="1" dirty="0"/>
              <a:t>خلايا دم </a:t>
            </a:r>
            <a:r>
              <a:rPr lang="ar-SA" sz="3200" b="1" dirty="0" smtClean="0"/>
              <a:t>بيضاء ,</a:t>
            </a:r>
            <a:r>
              <a:rPr lang="ar-SA" sz="3200" b="1" dirty="0"/>
              <a:t>صفائح </a:t>
            </a:r>
            <a:r>
              <a:rPr lang="ar-SA" sz="3200" b="1" dirty="0" smtClean="0"/>
              <a:t>دموية, بلازما </a:t>
            </a:r>
            <a:r>
              <a:rPr lang="ar-SA" sz="3200" b="1" dirty="0"/>
              <a:t>وأمراض الدم </a:t>
            </a:r>
            <a:r>
              <a:rPr lang="ar-SA" sz="3200" b="1" dirty="0" smtClean="0"/>
              <a:t>بشكل عام.</a:t>
            </a:r>
          </a:p>
          <a:p>
            <a:pPr marL="109728" indent="0" algn="r">
              <a:buNone/>
            </a:pP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الدم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996952"/>
            <a:ext cx="2232248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96952"/>
            <a:ext cx="3448202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893568"/>
            <a:ext cx="3456384" cy="184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95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>
              <a:buNone/>
            </a:pPr>
            <a:endParaRPr lang="ar-SA" sz="3200" dirty="0" smtClean="0"/>
          </a:p>
          <a:p>
            <a:pPr marL="109728" indent="0">
              <a:buNone/>
            </a:pPr>
            <a:endParaRPr lang="ar-SA" sz="3200" dirty="0"/>
          </a:p>
          <a:p>
            <a:pPr marL="109728" indent="0" algn="r">
              <a:buNone/>
            </a:pPr>
            <a:r>
              <a:rPr lang="ar-SA" sz="3200" b="1" dirty="0" smtClean="0"/>
              <a:t>يهتم </a:t>
            </a:r>
            <a:r>
              <a:rPr lang="ar-SA" sz="3200" b="1" dirty="0"/>
              <a:t>بدراسة </a:t>
            </a:r>
            <a:r>
              <a:rPr lang="ar-SA" sz="3200" b="1" dirty="0" err="1" smtClean="0"/>
              <a:t>البكتيريا,الفيروسات</a:t>
            </a:r>
            <a:r>
              <a:rPr lang="ar-SA" sz="3200" b="1" dirty="0" smtClean="0"/>
              <a:t>, الطفيليات ,الفطريات </a:t>
            </a:r>
            <a:r>
              <a:rPr lang="ar-SA" sz="3200" b="1" dirty="0"/>
              <a:t>. والهدف الأساسي هو معرفه طرق عزل الميكروب </a:t>
            </a:r>
            <a:r>
              <a:rPr lang="ar-SA" sz="3200" b="1" dirty="0" smtClean="0"/>
              <a:t>وتوفير </a:t>
            </a:r>
            <a:r>
              <a:rPr lang="ar-SA" sz="3200" b="1" dirty="0"/>
              <a:t>البيئة المناسبة له  ليتكاثر ويتم  التعرف عليه وعلى طرق معالجته .</a:t>
            </a:r>
            <a:endParaRPr lang="en-US" sz="3200" dirty="0"/>
          </a:p>
          <a:p>
            <a:pPr marL="109728" indent="0" algn="r">
              <a:buNone/>
            </a:pP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الاحياء الدقيقة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90" y="3368585"/>
            <a:ext cx="2952328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68585"/>
            <a:ext cx="252028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718" y="3294374"/>
            <a:ext cx="2740698" cy="236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172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 algn="r">
              <a:buNone/>
            </a:pPr>
            <a:endParaRPr lang="ar-SA" sz="2800" dirty="0" smtClean="0"/>
          </a:p>
          <a:p>
            <a:pPr marL="109728" indent="0" algn="r">
              <a:buNone/>
            </a:pPr>
            <a:endParaRPr lang="ar-SA" sz="2800" dirty="0"/>
          </a:p>
          <a:p>
            <a:pPr marL="109728" indent="0" algn="r">
              <a:buNone/>
            </a:pPr>
            <a:endParaRPr lang="ar-SA" sz="2800" dirty="0" smtClean="0"/>
          </a:p>
          <a:p>
            <a:pPr marL="109728" indent="0" algn="r">
              <a:buNone/>
            </a:pPr>
            <a:r>
              <a:rPr lang="ar-SA" sz="2800" b="1" dirty="0" smtClean="0"/>
              <a:t> يهتم </a:t>
            </a:r>
            <a:r>
              <a:rPr lang="ar-SA" sz="2800" b="1" dirty="0"/>
              <a:t>بدراسة التفاعل بين المواد الغريبة </a:t>
            </a:r>
            <a:r>
              <a:rPr lang="ar-SA" sz="2800" b="1" dirty="0" smtClean="0"/>
              <a:t>(</a:t>
            </a:r>
            <a:r>
              <a:rPr lang="ar-SA" sz="2800" b="1" dirty="0" err="1" smtClean="0"/>
              <a:t>الانتيجينات</a:t>
            </a:r>
            <a:r>
              <a:rPr lang="ar-SA" sz="2800" b="1" dirty="0" smtClean="0"/>
              <a:t>)الداخلة على  الجسم وهي وردة فعل الجسم لها بتكوين اجسام مضادة ومقاومة لها</a:t>
            </a:r>
          </a:p>
          <a:p>
            <a:pPr marL="109728" indent="0" algn="r">
              <a:buNone/>
            </a:pPr>
            <a:r>
              <a:rPr lang="ar-SA" sz="2800" b="1" dirty="0" smtClean="0"/>
              <a:t>ويتعامل غالبا مع الفيروسات مثل الايدز والالتهاب الكبدي والانفلونزا </a:t>
            </a:r>
            <a:r>
              <a:rPr lang="ar-SA" sz="2800" b="1" dirty="0" err="1" smtClean="0"/>
              <a:t>بانواعها</a:t>
            </a:r>
            <a:endParaRPr lang="ar-SA" sz="2800" b="1" dirty="0"/>
          </a:p>
          <a:p>
            <a:pPr marL="109728" indent="0" algn="r">
              <a:buNone/>
            </a:pPr>
            <a:endParaRPr lang="en-US" sz="28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علم المناعة والمصليات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524248"/>
            <a:ext cx="3456384" cy="26749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524248"/>
            <a:ext cx="3600400" cy="26410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1296144" cy="1095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536" y="378923"/>
            <a:ext cx="1478767" cy="976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47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536612" y="244263"/>
            <a:ext cx="8229600" cy="5746643"/>
          </a:xfrm>
          <a:pattFill prst="pct5">
            <a:fgClr>
              <a:schemeClr val="bg2"/>
            </a:fgClr>
            <a:bgClr>
              <a:schemeClr val="bg1"/>
            </a:bgClr>
          </a:pattFill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ar-SA" sz="3200" dirty="0" smtClean="0"/>
          </a:p>
          <a:p>
            <a:pPr marL="109728" indent="0" algn="ctr">
              <a:buNone/>
            </a:pPr>
            <a:endParaRPr lang="ar-SA" sz="3200" dirty="0"/>
          </a:p>
          <a:p>
            <a:pPr marL="109728" indent="0" algn="ctr">
              <a:buNone/>
            </a:pPr>
            <a:r>
              <a:rPr lang="ar-SA" sz="3200" b="1" dirty="0" smtClean="0"/>
              <a:t>يستخدم </a:t>
            </a:r>
            <a:r>
              <a:rPr lang="ar-SA" sz="3200" b="1" dirty="0"/>
              <a:t>لتحديد فصائل </a:t>
            </a:r>
            <a:r>
              <a:rPr lang="ar-SA" sz="3200" b="1" dirty="0" smtClean="0"/>
              <a:t>الدم</a:t>
            </a:r>
          </a:p>
          <a:p>
            <a:pPr marL="109728" indent="0" algn="ctr">
              <a:buNone/>
            </a:pPr>
            <a:r>
              <a:rPr lang="ar-SA" sz="3200" b="1" dirty="0" smtClean="0"/>
              <a:t> و </a:t>
            </a:r>
            <a:r>
              <a:rPr lang="ar-SA" sz="3200" b="1" dirty="0"/>
              <a:t>مدى تطابق دم المتبرع مع دم </a:t>
            </a:r>
            <a:r>
              <a:rPr lang="ar-SA" sz="3200" b="1" dirty="0" smtClean="0"/>
              <a:t>المستقبل</a:t>
            </a:r>
          </a:p>
          <a:p>
            <a:pPr marL="109728" indent="0" algn="ctr">
              <a:buNone/>
            </a:pPr>
            <a:r>
              <a:rPr lang="ar-SA" sz="3200" b="1" dirty="0" smtClean="0"/>
              <a:t>اكثر الاقسام خطورة, حيث الخطأ فيه يكلف حياة انسان</a:t>
            </a:r>
            <a:endParaRPr lang="en-US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5">
                    <a:lumMod val="50000"/>
                  </a:schemeClr>
                </a:solidFill>
              </a:rPr>
              <a:t>بنك الدم</a:t>
            </a:r>
            <a:endParaRPr lang="en-US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86992"/>
            <a:ext cx="2165246" cy="2394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96" y="3394667"/>
            <a:ext cx="2304256" cy="2410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0"/>
            <a:ext cx="899592" cy="68580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302" y="158793"/>
            <a:ext cx="918989" cy="124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72084"/>
            <a:ext cx="2558991" cy="243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25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407</Words>
  <Application>Microsoft Office PowerPoint</Application>
  <PresentationFormat>عرض على الشاشة (3:4)‏</PresentationFormat>
  <Paragraphs>75</Paragraphs>
  <Slides>15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ملتقى</vt:lpstr>
      <vt:lpstr>       المختبرات الاكلينيكية</vt:lpstr>
      <vt:lpstr> </vt:lpstr>
      <vt:lpstr>ماهي علوم المختبرات الإكلينيكية؟</vt:lpstr>
      <vt:lpstr>اقسام المختبرات</vt:lpstr>
      <vt:lpstr>الكيمياء الحيوية</vt:lpstr>
      <vt:lpstr>علم الدم</vt:lpstr>
      <vt:lpstr>علم الاحياء الدقيقة</vt:lpstr>
      <vt:lpstr>علم المناعة والمصليات</vt:lpstr>
      <vt:lpstr>بنك الدم</vt:lpstr>
      <vt:lpstr>علم الانسجة</vt:lpstr>
      <vt:lpstr>علم الجينات</vt:lpstr>
      <vt:lpstr>علم السموم</vt:lpstr>
      <vt:lpstr>ما هو دور اخصائي المختبرات</vt:lpstr>
      <vt:lpstr>الامن والسلامة</vt:lpstr>
      <vt:lpstr>        Think &amp; Choose Good luck اعداد: أ.ضحيــة العــنزي المرشدة الاكاديمية للسنة التحضيرية ماقبل التخصص  للتواصل: daalenazi@ksu.edu.sa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TOOT</dc:creator>
  <cp:lastModifiedBy>TOOT</cp:lastModifiedBy>
  <cp:revision>20</cp:revision>
  <dcterms:created xsi:type="dcterms:W3CDTF">2012-03-19T19:52:51Z</dcterms:created>
  <dcterms:modified xsi:type="dcterms:W3CDTF">2012-03-19T23:20:01Z</dcterms:modified>
</cp:coreProperties>
</file>