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ppt/theme/themeOverride1.xml" ContentType="application/vnd.openxmlformats-officedocument.themeOverr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63" r:id="rId2"/>
    <p:sldId id="257" r:id="rId3"/>
    <p:sldId id="300" r:id="rId4"/>
    <p:sldId id="261" r:id="rId5"/>
    <p:sldId id="262" r:id="rId6"/>
    <p:sldId id="264" r:id="rId7"/>
    <p:sldId id="265" r:id="rId8"/>
    <p:sldId id="266" r:id="rId9"/>
    <p:sldId id="268" r:id="rId10"/>
    <p:sldId id="302" r:id="rId11"/>
    <p:sldId id="303" r:id="rId1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0000"/>
  </p:clrMru>
</p:presentationPr>
</file>

<file path=ppt/tableStyles.xml><?xml version="1.0" encoding="utf-8"?>
<a:tblStyleLst xmlns:a="http://schemas.openxmlformats.org/drawingml/2006/main" def="{5C22544A-7EE6-4342-B048-85BDC9FD1C3A}">
  <a:tblStyle styleId="{16D9F66E-5EB9-4882-86FB-DCBF35E3C3E4}" styleName="نمط متوسط 4 - تمييز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08FB837D-C827-4EFA-A057-4D05807E0F7C}" styleName="نمط ذو سمات 1 - تمييز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5043" autoAdjust="0"/>
    <p:restoredTop sz="94660"/>
  </p:normalViewPr>
  <p:slideViewPr>
    <p:cSldViewPr>
      <p:cViewPr varScale="1">
        <p:scale>
          <a:sx n="63" d="100"/>
          <a:sy n="63" d="100"/>
        </p:scale>
        <p:origin x="-153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2A02D731-5121-4B29-9FCD-DB95C26E4FAE}" type="datetimeFigureOut">
              <a:rPr lang="ar-SA" smtClean="0"/>
              <a:pPr/>
              <a:t>28/10/1433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3C872E2-0B1E-477A-9CB8-F5F31DC8392C}"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A02D731-5121-4B29-9FCD-DB95C26E4FAE}" type="datetimeFigureOut">
              <a:rPr lang="ar-SA" smtClean="0"/>
              <a:pPr/>
              <a:t>28/10/1433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3C872E2-0B1E-477A-9CB8-F5F31DC8392C}"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A02D731-5121-4B29-9FCD-DB95C26E4FAE}" type="datetimeFigureOut">
              <a:rPr lang="ar-SA" smtClean="0"/>
              <a:pPr/>
              <a:t>28/10/1433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3C872E2-0B1E-477A-9CB8-F5F31DC8392C}"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2A02D731-5121-4B29-9FCD-DB95C26E4FAE}" type="datetimeFigureOut">
              <a:rPr lang="ar-SA" smtClean="0"/>
              <a:pPr/>
              <a:t>28/10/1433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3C872E2-0B1E-477A-9CB8-F5F31DC8392C}"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2A02D731-5121-4B29-9FCD-DB95C26E4FAE}" type="datetimeFigureOut">
              <a:rPr lang="ar-SA" smtClean="0"/>
              <a:pPr/>
              <a:t>28/10/1433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43C872E2-0B1E-477A-9CB8-F5F31DC8392C}"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2A02D731-5121-4B29-9FCD-DB95C26E4FAE}" type="datetimeFigureOut">
              <a:rPr lang="ar-SA" smtClean="0"/>
              <a:pPr/>
              <a:t>28/10/1433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3C872E2-0B1E-477A-9CB8-F5F31DC8392C}"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2A02D731-5121-4B29-9FCD-DB95C26E4FAE}" type="datetimeFigureOut">
              <a:rPr lang="ar-SA" smtClean="0"/>
              <a:pPr/>
              <a:t>28/10/1433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43C872E2-0B1E-477A-9CB8-F5F31DC8392C}"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2A02D731-5121-4B29-9FCD-DB95C26E4FAE}" type="datetimeFigureOut">
              <a:rPr lang="ar-SA" smtClean="0"/>
              <a:pPr/>
              <a:t>28/10/1433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43C872E2-0B1E-477A-9CB8-F5F31DC8392C}"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2A02D731-5121-4B29-9FCD-DB95C26E4FAE}" type="datetimeFigureOut">
              <a:rPr lang="ar-SA" smtClean="0"/>
              <a:pPr/>
              <a:t>28/10/1433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43C872E2-0B1E-477A-9CB8-F5F31DC8392C}"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A02D731-5121-4B29-9FCD-DB95C26E4FAE}" type="datetimeFigureOut">
              <a:rPr lang="ar-SA" smtClean="0"/>
              <a:pPr/>
              <a:t>28/10/1433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3C872E2-0B1E-477A-9CB8-F5F31DC8392C}"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2A02D731-5121-4B29-9FCD-DB95C26E4FAE}" type="datetimeFigureOut">
              <a:rPr lang="ar-SA" smtClean="0"/>
              <a:pPr/>
              <a:t>28/10/1433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43C872E2-0B1E-477A-9CB8-F5F31DC8392C}"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2A02D731-5121-4B29-9FCD-DB95C26E4FAE}" type="datetimeFigureOut">
              <a:rPr lang="ar-SA" smtClean="0"/>
              <a:pPr/>
              <a:t>28/10/1433</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43C872E2-0B1E-477A-9CB8-F5F31DC8392C}"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7.jpeg"/></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gif"/><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slideLayout" Target="../slideLayouts/slideLayout1.xml"/><Relationship Id="rId1" Type="http://schemas.openxmlformats.org/officeDocument/2006/relationships/themeOverride" Target="../theme/themeOverride1.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1.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146" name="Picture 2" descr="First Page"/>
          <p:cNvPicPr>
            <a:picLocks noChangeAspect="1" noChangeArrowheads="1"/>
          </p:cNvPicPr>
          <p:nvPr/>
        </p:nvPicPr>
        <p:blipFill>
          <a:blip r:embed="rId2" cstate="print"/>
          <a:srcRect/>
          <a:stretch>
            <a:fillRect/>
          </a:stretch>
        </p:blipFill>
        <p:spPr bwMode="auto">
          <a:xfrm>
            <a:off x="0" y="0"/>
            <a:ext cx="9615488" cy="6924675"/>
          </a:xfrm>
          <a:prstGeom prst="rect">
            <a:avLst/>
          </a:prstGeom>
          <a:noFill/>
          <a:ln w="9525">
            <a:noFill/>
            <a:miter lim="800000"/>
            <a:headEnd/>
            <a:tailEnd/>
          </a:ln>
        </p:spPr>
      </p:pic>
      <p:sp>
        <p:nvSpPr>
          <p:cNvPr id="94211" name="Rectangle 3"/>
          <p:cNvSpPr>
            <a:spLocks noGrp="1" noChangeArrowheads="1"/>
          </p:cNvSpPr>
          <p:nvPr>
            <p:ph type="ctrTitle"/>
          </p:nvPr>
        </p:nvSpPr>
        <p:spPr>
          <a:xfrm rot="20170938">
            <a:off x="1449941" y="800891"/>
            <a:ext cx="6772611" cy="2801331"/>
          </a:xfrm>
          <a:noFill/>
        </p:spPr>
        <p:txBody>
          <a:bodyPr>
            <a:normAutofit/>
          </a:bodyPr>
          <a:lstStyle/>
          <a:p>
            <a:pPr>
              <a:tabLst>
                <a:tab pos="2424113" algn="l"/>
                <a:tab pos="5472113" algn="l"/>
              </a:tabLst>
            </a:pPr>
            <a:r>
              <a:rPr lang="ar-SA" sz="6000" dirty="0" smtClean="0">
                <a:solidFill>
                  <a:srgbClr val="663300"/>
                </a:solidFill>
                <a:cs typeface="PT Simple Bold Ruled" pitchFamily="2" charset="-78"/>
              </a:rPr>
              <a:t>الإيمان باليوم الآخر ..</a:t>
            </a:r>
            <a:endParaRPr lang="en-US" sz="6000" dirty="0" smtClean="0">
              <a:solidFill>
                <a:srgbClr val="663300"/>
              </a:solidFill>
              <a:cs typeface="PT Simple Bold Ruled" pitchFamily="2" charset="-78"/>
            </a:endParaRPr>
          </a:p>
        </p:txBody>
      </p:sp>
      <p:pic>
        <p:nvPicPr>
          <p:cNvPr id="32769" name="Picture 1" descr="C:\Documents and Settings\rcc\My Documents\14427.gif"/>
          <p:cNvPicPr>
            <a:picLocks noChangeAspect="1" noChangeArrowheads="1"/>
          </p:cNvPicPr>
          <p:nvPr/>
        </p:nvPicPr>
        <p:blipFill>
          <a:blip r:embed="rId3" cstate="print"/>
          <a:srcRect/>
          <a:stretch>
            <a:fillRect/>
          </a:stretch>
        </p:blipFill>
        <p:spPr bwMode="auto">
          <a:xfrm rot="20207200">
            <a:off x="4761179" y="2475461"/>
            <a:ext cx="3731366" cy="4071966"/>
          </a:xfrm>
          <a:prstGeom prst="rect">
            <a:avLst/>
          </a:prstGeom>
          <a:noFill/>
        </p:spPr>
      </p:pic>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94211"/>
                                        </p:tgtEl>
                                        <p:attrNameLst>
                                          <p:attrName>style.visibility</p:attrName>
                                        </p:attrNameLst>
                                      </p:cBhvr>
                                      <p:to>
                                        <p:strVal val="visible"/>
                                      </p:to>
                                    </p:set>
                                    <p:animEffect transition="in" filter="fade">
                                      <p:cBhvr>
                                        <p:cTn id="7" dur="1000">
                                          <p:stCondLst>
                                            <p:cond delay="0"/>
                                          </p:stCondLst>
                                        </p:cTn>
                                        <p:tgtEl>
                                          <p:spTgt spid="94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p:bldLst>
  </p:timing>
</p:sld>
</file>

<file path=ppt/slides/slide1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146" name="Picture 2" descr="First Page"/>
          <p:cNvPicPr>
            <a:picLocks noChangeAspect="1" noChangeArrowheads="1"/>
          </p:cNvPicPr>
          <p:nvPr/>
        </p:nvPicPr>
        <p:blipFill>
          <a:blip r:embed="rId2" cstate="print"/>
          <a:srcRect/>
          <a:stretch>
            <a:fillRect/>
          </a:stretch>
        </p:blipFill>
        <p:spPr bwMode="auto">
          <a:xfrm>
            <a:off x="0" y="0"/>
            <a:ext cx="9615488" cy="6924675"/>
          </a:xfrm>
          <a:prstGeom prst="rect">
            <a:avLst/>
          </a:prstGeom>
          <a:noFill/>
          <a:ln w="9525">
            <a:noFill/>
            <a:miter lim="800000"/>
            <a:headEnd/>
            <a:tailEnd/>
          </a:ln>
        </p:spPr>
      </p:pic>
      <p:sp>
        <p:nvSpPr>
          <p:cNvPr id="5" name="مستطيل 4"/>
          <p:cNvSpPr/>
          <p:nvPr/>
        </p:nvSpPr>
        <p:spPr>
          <a:xfrm>
            <a:off x="428596" y="2000240"/>
            <a:ext cx="8715404" cy="3970318"/>
          </a:xfrm>
          <a:prstGeom prst="rect">
            <a:avLst/>
          </a:prstGeom>
        </p:spPr>
        <p:txBody>
          <a:bodyPr wrap="square">
            <a:spAutoFit/>
          </a:bodyPr>
          <a:lstStyle/>
          <a:p>
            <a:r>
              <a:rPr lang="ar-SA" dirty="0" smtClean="0">
                <a:solidFill>
                  <a:srgbClr val="663300"/>
                </a:solidFill>
                <a:cs typeface="PT Simple Bold Ruled" pitchFamily="2" charset="-78"/>
              </a:rPr>
              <a:t>3) ضبط جميع الدّوافع والغرائز وفق نظام الإسلام </a:t>
            </a:r>
            <a:br>
              <a:rPr lang="ar-SA" dirty="0" smtClean="0">
                <a:solidFill>
                  <a:srgbClr val="663300"/>
                </a:solidFill>
                <a:cs typeface="PT Simple Bold Ruled" pitchFamily="2" charset="-78"/>
              </a:rPr>
            </a:br>
            <a:r>
              <a:rPr lang="ar-SA" dirty="0" smtClean="0">
                <a:solidFill>
                  <a:srgbClr val="663300"/>
                </a:solidFill>
                <a:cs typeface="PT Simple Bold Ruled" pitchFamily="2" charset="-78"/>
              </a:rPr>
              <a:t/>
            </a:r>
            <a:br>
              <a:rPr lang="ar-SA" dirty="0" smtClean="0">
                <a:solidFill>
                  <a:srgbClr val="663300"/>
                </a:solidFill>
                <a:cs typeface="PT Simple Bold Ruled" pitchFamily="2" charset="-78"/>
              </a:rPr>
            </a:br>
            <a:r>
              <a:rPr lang="ar-SA" dirty="0" smtClean="0">
                <a:solidFill>
                  <a:srgbClr val="663300"/>
                </a:solidFill>
                <a:cs typeface="PT Simple Bold Ruled" pitchFamily="2" charset="-78"/>
              </a:rPr>
              <a:t>فالتحكم بهذه الدوافع الإنسانية العارمة، والقوى الغريزية الجامحة، وردُّها عن شطَطها وزيغها، وإخضاعها إلى شريعة الله عزّ وجلّ، إنّما يتمّ بالإيمان بالله تعالى، وبيومٍ يُعاقب الله فيه مَن أتْبع نفسه هواها، وجرى خلف شهواتها، ويُثيب من ألزمها أوامره، ونهاها عن هواها. </a:t>
            </a:r>
            <a:br>
              <a:rPr lang="ar-SA" dirty="0" smtClean="0">
                <a:solidFill>
                  <a:srgbClr val="663300"/>
                </a:solidFill>
                <a:cs typeface="PT Simple Bold Ruled" pitchFamily="2" charset="-78"/>
              </a:rPr>
            </a:br>
            <a:r>
              <a:rPr lang="ar-SA" dirty="0" smtClean="0">
                <a:solidFill>
                  <a:srgbClr val="663300"/>
                </a:solidFill>
                <a:cs typeface="PT Simple Bold Ruled" pitchFamily="2" charset="-78"/>
              </a:rPr>
              <a:t/>
            </a:r>
            <a:br>
              <a:rPr lang="ar-SA" dirty="0" smtClean="0">
                <a:solidFill>
                  <a:srgbClr val="663300"/>
                </a:solidFill>
                <a:cs typeface="PT Simple Bold Ruled" pitchFamily="2" charset="-78"/>
              </a:rPr>
            </a:br>
            <a:r>
              <a:rPr lang="ar-SA" dirty="0" smtClean="0">
                <a:solidFill>
                  <a:srgbClr val="663300"/>
                </a:solidFill>
                <a:cs typeface="PT Simple Bold Ruled" pitchFamily="2" charset="-78"/>
              </a:rPr>
              <a:t/>
            </a:r>
            <a:br>
              <a:rPr lang="ar-SA" dirty="0" smtClean="0">
                <a:solidFill>
                  <a:srgbClr val="663300"/>
                </a:solidFill>
                <a:cs typeface="PT Simple Bold Ruled" pitchFamily="2" charset="-78"/>
              </a:rPr>
            </a:br>
            <a:r>
              <a:rPr lang="ar-SA" dirty="0" smtClean="0">
                <a:solidFill>
                  <a:srgbClr val="663300"/>
                </a:solidFill>
                <a:cs typeface="PT Simple Bold Ruled" pitchFamily="2" charset="-78"/>
              </a:rPr>
              <a:t/>
            </a:r>
            <a:br>
              <a:rPr lang="ar-SA" dirty="0" smtClean="0">
                <a:solidFill>
                  <a:srgbClr val="663300"/>
                </a:solidFill>
                <a:cs typeface="PT Simple Bold Ruled" pitchFamily="2" charset="-78"/>
              </a:rPr>
            </a:br>
            <a:r>
              <a:rPr lang="ar-SA" dirty="0" smtClean="0">
                <a:solidFill>
                  <a:srgbClr val="663300"/>
                </a:solidFill>
                <a:cs typeface="PT Simple Bold Ruled" pitchFamily="2" charset="-78"/>
              </a:rPr>
              <a:t>4) إيثار الآخرة على الدّنيا، والصّبر على الشّدائد </a:t>
            </a:r>
            <a:br>
              <a:rPr lang="ar-SA" dirty="0" smtClean="0">
                <a:solidFill>
                  <a:srgbClr val="663300"/>
                </a:solidFill>
                <a:cs typeface="PT Simple Bold Ruled" pitchFamily="2" charset="-78"/>
              </a:rPr>
            </a:br>
            <a:r>
              <a:rPr lang="ar-SA" dirty="0" smtClean="0">
                <a:solidFill>
                  <a:srgbClr val="663300"/>
                </a:solidFill>
                <a:cs typeface="PT Simple Bold Ruled" pitchFamily="2" charset="-78"/>
              </a:rPr>
              <a:t/>
            </a:r>
            <a:br>
              <a:rPr lang="ar-SA" dirty="0" smtClean="0">
                <a:solidFill>
                  <a:srgbClr val="663300"/>
                </a:solidFill>
                <a:cs typeface="PT Simple Bold Ruled" pitchFamily="2" charset="-78"/>
              </a:rPr>
            </a:br>
            <a:r>
              <a:rPr lang="ar-SA" dirty="0" smtClean="0">
                <a:solidFill>
                  <a:srgbClr val="663300"/>
                </a:solidFill>
                <a:cs typeface="PT Simple Bold Ruled" pitchFamily="2" charset="-78"/>
              </a:rPr>
              <a:t>إنّ مصائب الدنيا وشدائدها، ومرارة العيش وشظفه، ولهفة النّفس على المغريات.. كلّ ذلك من البلاء الذي يتعرّض له الإنسان. فالمؤمن يستعين على ذلك بالله، ويعلم أنّ ما عند الله خيرٌ وأبقى، فيكون إيمانه باليوم الآخر حافظاً له ومعيناً: (بَلْ تُؤْثِرُونَ الْحَيَاةَ الدُّنْيَا. وَالآخِرَةُ خَيْرٌ وَأَبْقَى) (الأعلى:17-1  </a:t>
            </a:r>
            <a:r>
              <a:rPr lang="ar-SA" sz="800" dirty="0" smtClean="0">
                <a:latin typeface="Arial" pitchFamily="34" charset="0"/>
                <a:cs typeface="Arial" pitchFamily="34" charset="0"/>
              </a:rPr>
              <a:t>.</a:t>
            </a:r>
            <a:r>
              <a:rPr lang="ar-SA" sz="1600" dirty="0" smtClean="0">
                <a:latin typeface="Arial" pitchFamily="34" charset="0"/>
                <a:cs typeface="Arial" pitchFamily="34" charset="0"/>
              </a:rPr>
              <a:t> </a:t>
            </a:r>
            <a:r>
              <a:rPr lang="ar-SA" sz="1100" dirty="0" smtClean="0">
                <a:latin typeface="Arial" pitchFamily="34" charset="0"/>
                <a:cs typeface="Arial" pitchFamily="34" charset="0"/>
              </a:rPr>
              <a:t/>
            </a:r>
            <a:br>
              <a:rPr lang="ar-SA" sz="1100" dirty="0" smtClean="0">
                <a:latin typeface="Arial" pitchFamily="34" charset="0"/>
                <a:cs typeface="Arial" pitchFamily="34" charset="0"/>
              </a:rPr>
            </a:br>
            <a:endParaRPr lang="ar-SA" dirty="0"/>
          </a:p>
        </p:txBody>
      </p:sp>
    </p:spTree>
  </p:cSld>
  <p:clrMapOvr>
    <a:masterClrMapping/>
  </p:clrMapOvr>
  <p:transition spd="slow">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146" name="Picture 2" descr="First Page"/>
          <p:cNvPicPr>
            <a:picLocks noChangeAspect="1" noChangeArrowheads="1"/>
          </p:cNvPicPr>
          <p:nvPr/>
        </p:nvPicPr>
        <p:blipFill>
          <a:blip r:embed="rId2" cstate="print"/>
          <a:srcRect/>
          <a:stretch>
            <a:fillRect/>
          </a:stretch>
        </p:blipFill>
        <p:spPr bwMode="auto">
          <a:xfrm>
            <a:off x="0" y="0"/>
            <a:ext cx="9615488" cy="6924675"/>
          </a:xfrm>
          <a:prstGeom prst="rect">
            <a:avLst/>
          </a:prstGeom>
          <a:noFill/>
          <a:ln w="9525">
            <a:noFill/>
            <a:miter lim="800000"/>
            <a:headEnd/>
            <a:tailEnd/>
          </a:ln>
        </p:spPr>
      </p:pic>
      <p:pic>
        <p:nvPicPr>
          <p:cNvPr id="46082" name="Picture 2" descr="C:\Documents and Settings\rcc\My Documents\zozo_ha11.gif"/>
          <p:cNvPicPr>
            <a:picLocks noChangeAspect="1" noChangeArrowheads="1" noCrop="1"/>
          </p:cNvPicPr>
          <p:nvPr/>
        </p:nvPicPr>
        <p:blipFill>
          <a:blip r:embed="rId3" cstate="print"/>
          <a:srcRect/>
          <a:stretch>
            <a:fillRect/>
          </a:stretch>
        </p:blipFill>
        <p:spPr bwMode="auto">
          <a:xfrm rot="20692625">
            <a:off x="343940" y="524977"/>
            <a:ext cx="4452962" cy="3227771"/>
          </a:xfrm>
          <a:prstGeom prst="rect">
            <a:avLst/>
          </a:prstGeom>
          <a:noFill/>
        </p:spPr>
      </p:pic>
      <p:pic>
        <p:nvPicPr>
          <p:cNvPr id="46083" name="Picture 3" descr="C:\Documents and Settings\rcc\My Documents\زائر القبر.jpg"/>
          <p:cNvPicPr>
            <a:picLocks noChangeAspect="1" noChangeArrowheads="1"/>
          </p:cNvPicPr>
          <p:nvPr/>
        </p:nvPicPr>
        <p:blipFill>
          <a:blip r:embed="rId4" cstate="print"/>
          <a:srcRect/>
          <a:stretch>
            <a:fillRect/>
          </a:stretch>
        </p:blipFill>
        <p:spPr bwMode="auto">
          <a:xfrm rot="20629670">
            <a:off x="5263428" y="961726"/>
            <a:ext cx="3908910" cy="3879652"/>
          </a:xfrm>
          <a:prstGeom prst="rect">
            <a:avLst/>
          </a:prstGeom>
          <a:noFill/>
        </p:spPr>
      </p:pic>
      <p:sp>
        <p:nvSpPr>
          <p:cNvPr id="8" name="مربع نص 7"/>
          <p:cNvSpPr txBox="1"/>
          <p:nvPr/>
        </p:nvSpPr>
        <p:spPr>
          <a:xfrm rot="20655843">
            <a:off x="366432" y="4254741"/>
            <a:ext cx="5143536" cy="1077218"/>
          </a:xfrm>
          <a:prstGeom prst="rect">
            <a:avLst/>
          </a:prstGeom>
          <a:noFill/>
        </p:spPr>
        <p:txBody>
          <a:bodyPr wrap="square" rtlCol="1">
            <a:spAutoFit/>
          </a:bodyPr>
          <a:lstStyle/>
          <a:p>
            <a:r>
              <a:rPr lang="ar-SA" sz="3200" dirty="0" smtClean="0">
                <a:solidFill>
                  <a:srgbClr val="663300"/>
                </a:solidFill>
                <a:latin typeface="+mj-lt"/>
                <a:ea typeface="+mj-ea"/>
                <a:cs typeface="PT Simple Bold Ruled" pitchFamily="2" charset="-78"/>
              </a:rPr>
              <a:t>عمل الطالبة : بثينة الزامل..</a:t>
            </a:r>
          </a:p>
          <a:p>
            <a:r>
              <a:rPr lang="ar-SA" sz="3200" dirty="0" smtClean="0">
                <a:solidFill>
                  <a:srgbClr val="663300"/>
                </a:solidFill>
                <a:latin typeface="+mj-lt"/>
                <a:ea typeface="+mj-ea"/>
                <a:cs typeface="PT Simple Bold Ruled" pitchFamily="2" charset="-78"/>
              </a:rPr>
              <a:t>إشراف :د رفعة العنزي.</a:t>
            </a:r>
          </a:p>
        </p:txBody>
      </p:sp>
    </p:spTree>
  </p:cSld>
  <p:clrMapOvr>
    <a:masterClrMapping/>
  </p:clrMapOvr>
  <p:transition spd="slow">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146" name="Picture 2" descr="First Page"/>
          <p:cNvPicPr>
            <a:picLocks noChangeAspect="1" noChangeArrowheads="1"/>
          </p:cNvPicPr>
          <p:nvPr/>
        </p:nvPicPr>
        <p:blipFill>
          <a:blip r:embed="rId2" cstate="print"/>
          <a:srcRect/>
          <a:stretch>
            <a:fillRect/>
          </a:stretch>
        </p:blipFill>
        <p:spPr bwMode="auto">
          <a:xfrm>
            <a:off x="0" y="0"/>
            <a:ext cx="9615488" cy="6924675"/>
          </a:xfrm>
          <a:prstGeom prst="rect">
            <a:avLst/>
          </a:prstGeom>
          <a:noFill/>
          <a:ln w="9525">
            <a:noFill/>
            <a:miter lim="800000"/>
            <a:headEnd/>
            <a:tailEnd/>
          </a:ln>
        </p:spPr>
      </p:pic>
      <p:sp>
        <p:nvSpPr>
          <p:cNvPr id="94211" name="Rectangle 3"/>
          <p:cNvSpPr>
            <a:spLocks noGrp="1" noChangeArrowheads="1"/>
          </p:cNvSpPr>
          <p:nvPr>
            <p:ph type="ctrTitle"/>
          </p:nvPr>
        </p:nvSpPr>
        <p:spPr>
          <a:xfrm>
            <a:off x="0" y="285728"/>
            <a:ext cx="9572660" cy="6572272"/>
          </a:xfrm>
          <a:noFill/>
        </p:spPr>
        <p:txBody>
          <a:bodyPr>
            <a:noAutofit/>
          </a:bodyPr>
          <a:lstStyle/>
          <a:p>
            <a:r>
              <a:rPr lang="ar-SA" sz="1600" b="1" dirty="0" smtClean="0"/>
              <a:t/>
            </a:r>
            <a:br>
              <a:rPr lang="ar-SA" sz="1600" b="1" dirty="0" smtClean="0"/>
            </a:br>
            <a:r>
              <a:rPr lang="ar-SA" sz="2400" dirty="0" smtClean="0">
                <a:solidFill>
                  <a:srgbClr val="663300"/>
                </a:solidFill>
                <a:cs typeface="PT Simple Bold Ruled" pitchFamily="2" charset="-78"/>
              </a:rPr>
              <a:t>جعل سبحانه الإيمان باليوم الآخر ركناً من أركان عقيدة الإسلام، وعلَّق سبحانه صحة إيمان العبد على الإيمان بذاك اليوم. وقرن تعالى الإيمان </a:t>
            </a:r>
            <a:r>
              <a:rPr lang="ar-SA" sz="2400" dirty="0" err="1" smtClean="0">
                <a:solidFill>
                  <a:srgbClr val="663300"/>
                </a:solidFill>
                <a:cs typeface="PT Simple Bold Ruled" pitchFamily="2" charset="-78"/>
              </a:rPr>
              <a:t>به</a:t>
            </a:r>
            <a:r>
              <a:rPr lang="ar-SA" sz="2400" dirty="0" smtClean="0">
                <a:solidFill>
                  <a:srgbClr val="663300"/>
                </a:solidFill>
                <a:cs typeface="PT Simple Bold Ruled" pitchFamily="2" charset="-78"/>
              </a:rPr>
              <a:t> بالإيمان باليوم الآخر في تسعة عشر موضعاً في القرآن، منها قوله تعالى: { ولكن البر من آمن بالله واليوم الآخر }(البقرة:177) وقوله في حق المطلقات: { إن كن يؤمن بالله واليوم الآخر }(البقرة:228) وقال أيضاً مخاطباً أولياء النساء: { من كان منكم يؤمن بالله واليوم الآخر } (البقرة:232).</a:t>
            </a:r>
            <a:br>
              <a:rPr lang="ar-SA" sz="2400" dirty="0" smtClean="0">
                <a:solidFill>
                  <a:srgbClr val="663300"/>
                </a:solidFill>
                <a:cs typeface="PT Simple Bold Ruled" pitchFamily="2" charset="-78"/>
              </a:rPr>
            </a:br>
            <a:r>
              <a:rPr lang="ar-SA" sz="2400" dirty="0" smtClean="0">
                <a:solidFill>
                  <a:srgbClr val="663300"/>
                </a:solidFill>
                <a:cs typeface="PT Simple Bold Ruled" pitchFamily="2" charset="-78"/>
              </a:rPr>
              <a:t>   ووصف سبحانه المؤمنين بأنهم الذين أمنوا بالله واليوم الآخر، فقال عز من قائل: { إن الذين آمنوا والذين هادوا والنصارى والصابئين من آمن بالله واليوم الآخر } (البقرة:62).</a:t>
            </a:r>
            <a:br>
              <a:rPr lang="ar-SA" sz="2400" dirty="0" smtClean="0">
                <a:solidFill>
                  <a:srgbClr val="663300"/>
                </a:solidFill>
                <a:cs typeface="PT Simple Bold Ruled" pitchFamily="2" charset="-78"/>
              </a:rPr>
            </a:br>
            <a:r>
              <a:rPr lang="ar-SA" sz="2400" dirty="0" smtClean="0">
                <a:solidFill>
                  <a:srgbClr val="663300"/>
                </a:solidFill>
                <a:cs typeface="PT Simple Bold Ruled" pitchFamily="2" charset="-78"/>
              </a:rPr>
              <a:t>  وبالمقابل فقد رتب سبحانه على الكفر بذاك اليوم ما رتبه على الكفر </a:t>
            </a:r>
            <a:r>
              <a:rPr lang="ar-SA" sz="2400" dirty="0" err="1" smtClean="0">
                <a:solidFill>
                  <a:srgbClr val="663300"/>
                </a:solidFill>
                <a:cs typeface="PT Simple Bold Ruled" pitchFamily="2" charset="-78"/>
              </a:rPr>
              <a:t>به</a:t>
            </a:r>
            <a:r>
              <a:rPr lang="ar-SA" sz="2400" dirty="0" smtClean="0">
                <a:solidFill>
                  <a:srgbClr val="663300"/>
                </a:solidFill>
                <a:cs typeface="PT Simple Bold Ruled" pitchFamily="2" charset="-78"/>
              </a:rPr>
              <a:t>، فقال تعالى: { يا أيها الذين آمنوا آمنوا بالله ورسوله والكتاب الذي نزل على رسوله والكتاب الذي أنزل من قبل ومن يكفر بالله وملائكته وكتبه ورسله واليوم الآخر فقد ضل ضلالا بعيدا }(النساء:136).</a:t>
            </a:r>
            <a:br>
              <a:rPr lang="ar-SA" sz="2400" dirty="0" smtClean="0">
                <a:solidFill>
                  <a:srgbClr val="663300"/>
                </a:solidFill>
                <a:cs typeface="PT Simple Bold Ruled" pitchFamily="2" charset="-78"/>
              </a:rPr>
            </a:br>
            <a:r>
              <a:rPr lang="ar-SA" sz="2400" dirty="0" smtClean="0">
                <a:solidFill>
                  <a:srgbClr val="663300"/>
                </a:solidFill>
                <a:cs typeface="PT Simple Bold Ruled" pitchFamily="2" charset="-78"/>
              </a:rPr>
              <a:t>وأكد سبحانه أن هذا اليوم واقع لا محال، وأنه لا مفر منه مهما حاول الإنسان ذلك، فقال تعالى: { فكيف إذا جمعناهم ليوم لا ريب فيه ووفيت كل نفس ما كسبت وهم لا يظلمون }(آل عمران:25) وقال أيضاً: { الله لا إله إلا هو ليجمعنكم إلى يوم القيامة   لا ريب فيه ومن أصدق من الله حديثا }(النساء:87).</a:t>
            </a:r>
            <a:br>
              <a:rPr lang="ar-SA" sz="2400" dirty="0" smtClean="0">
                <a:solidFill>
                  <a:srgbClr val="663300"/>
                </a:solidFill>
                <a:cs typeface="PT Simple Bold Ruled" pitchFamily="2" charset="-78"/>
              </a:rPr>
            </a:br>
            <a:r>
              <a:rPr lang="ar-SA" sz="1600" b="1" dirty="0" smtClean="0"/>
              <a:t/>
            </a:r>
            <a:br>
              <a:rPr lang="ar-SA" sz="1600" b="1" dirty="0" smtClean="0"/>
            </a:br>
            <a:endParaRPr lang="en-US" sz="1600" dirty="0" smtClean="0">
              <a:solidFill>
                <a:srgbClr val="663300"/>
              </a:solidFill>
              <a:cs typeface="PT Simple Bold Ruled" pitchFamily="2" charset="-78"/>
            </a:endParaRPr>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94211"/>
                                        </p:tgtEl>
                                        <p:attrNameLst>
                                          <p:attrName>style.visibility</p:attrName>
                                        </p:attrNameLst>
                                      </p:cBhvr>
                                      <p:to>
                                        <p:strVal val="visible"/>
                                      </p:to>
                                    </p:set>
                                    <p:animEffect transition="in" filter="fade">
                                      <p:cBhvr>
                                        <p:cTn id="7" dur="1000">
                                          <p:stCondLst>
                                            <p:cond delay="0"/>
                                          </p:stCondLst>
                                        </p:cTn>
                                        <p:tgtEl>
                                          <p:spTgt spid="94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First Page"/>
          <p:cNvPicPr>
            <a:picLocks noChangeAspect="1" noChangeArrowheads="1"/>
          </p:cNvPicPr>
          <p:nvPr/>
        </p:nvPicPr>
        <p:blipFill>
          <a:blip r:embed="rId2" cstate="print"/>
          <a:srcRect/>
          <a:stretch>
            <a:fillRect/>
          </a:stretch>
        </p:blipFill>
        <p:spPr bwMode="auto">
          <a:xfrm>
            <a:off x="0" y="0"/>
            <a:ext cx="9615488" cy="6924675"/>
          </a:xfrm>
          <a:prstGeom prst="rect">
            <a:avLst/>
          </a:prstGeom>
          <a:noFill/>
          <a:ln w="9525">
            <a:noFill/>
            <a:miter lim="800000"/>
            <a:headEnd/>
            <a:tailEnd/>
          </a:ln>
        </p:spPr>
      </p:pic>
      <p:sp>
        <p:nvSpPr>
          <p:cNvPr id="5" name="مستطيل 4"/>
          <p:cNvSpPr/>
          <p:nvPr/>
        </p:nvSpPr>
        <p:spPr>
          <a:xfrm>
            <a:off x="0" y="571480"/>
            <a:ext cx="9429784" cy="5262979"/>
          </a:xfrm>
          <a:prstGeom prst="rect">
            <a:avLst/>
          </a:prstGeom>
        </p:spPr>
        <p:txBody>
          <a:bodyPr wrap="square">
            <a:spAutoFit/>
          </a:bodyPr>
          <a:lstStyle/>
          <a:p>
            <a:r>
              <a:rPr lang="ar-SA" sz="2000" dirty="0" smtClean="0">
                <a:solidFill>
                  <a:srgbClr val="663300"/>
                </a:solidFill>
                <a:latin typeface="+mj-lt"/>
                <a:ea typeface="+mj-ea"/>
                <a:cs typeface="PT Simple Bold Ruled" pitchFamily="2" charset="-78"/>
              </a:rPr>
              <a:t>وكان من حكمة الله سبحانه أن جعل ذلك اليوم ليجمع الناس فيه على صعيد واحد، فيحاسب المحسن على إحسانه، ويعاقب المسيء على إساءته، ويقتض للمظلوم من الظالم، قال تعالى: { اليوم تجزى كل نفس بما كسبت لا ظلم اليوم إن الله سريع الحساب }(غافر:17) وفي الحديث الصحيح: ( حتى يُقاد للشاة الجلحاء من الشاة القرناء ) رواه مسلم، و "الجلحاء" الشاة التي لا قرن لها، و "القرناء" الشاة ذات القرون.</a:t>
            </a:r>
            <a:br>
              <a:rPr lang="ar-SA" sz="2000" dirty="0" smtClean="0">
                <a:solidFill>
                  <a:srgbClr val="663300"/>
                </a:solidFill>
                <a:latin typeface="+mj-lt"/>
                <a:ea typeface="+mj-ea"/>
                <a:cs typeface="PT Simple Bold Ruled" pitchFamily="2" charset="-78"/>
              </a:rPr>
            </a:br>
            <a:r>
              <a:rPr lang="ar-SA" sz="2000" dirty="0" smtClean="0">
                <a:solidFill>
                  <a:srgbClr val="663300"/>
                </a:solidFill>
                <a:latin typeface="+mj-lt"/>
                <a:ea typeface="+mj-ea"/>
                <a:cs typeface="PT Simple Bold Ruled" pitchFamily="2" charset="-78"/>
              </a:rPr>
              <a:t>  وعلاوة على ما ذكرنا من الآيات الدالة على وجوب الإيمان باليوم الآخر، فقد ثبت في السنة ما يدل على ذلك ويؤكده، من ذلك حديث جبريل عندما جاء الرسول صلى الله عليه وسلم بصورة رجل، سائلاً عن معنى الإيمان والإسلام وغير ذلك من عقائد الإسلام، فأجابه الرسول صلى الله عليه وسلم بقوله: ( الإيمان أن تؤمن بالله وملائكته وكتبه ورسله وباليوم الآخر ) رواه مسلم.</a:t>
            </a:r>
            <a:br>
              <a:rPr lang="ar-SA" sz="2000" dirty="0" smtClean="0">
                <a:solidFill>
                  <a:srgbClr val="663300"/>
                </a:solidFill>
                <a:latin typeface="+mj-lt"/>
                <a:ea typeface="+mj-ea"/>
                <a:cs typeface="PT Simple Bold Ruled" pitchFamily="2" charset="-78"/>
              </a:rPr>
            </a:br>
            <a:r>
              <a:rPr lang="ar-SA" sz="2000" dirty="0" smtClean="0">
                <a:solidFill>
                  <a:srgbClr val="663300"/>
                </a:solidFill>
                <a:latin typeface="+mj-lt"/>
                <a:ea typeface="+mj-ea"/>
                <a:cs typeface="PT Simple Bold Ruled" pitchFamily="2" charset="-78"/>
              </a:rPr>
              <a:t>  ومقتضى الإيمان بذاك اليوم يستلزم من المؤمن أن يعلم علم اليقين أن الله سبحانه جامع الناس ليوم لا ريب فيه، وهذا القدر من الإيمان هو الواجب على كل مؤمن، وأما تفاصيل الإيمان باليوم الآخر، كمعرفة علامات هذا اليوم، ومقدماته، وماذا يكون فيه، وغير ذلك من التفاصيل، فهذا من غير الواجب على كل مؤمن معرفته، بل يكفي أن يعلمه البعض ولا يضر الآخرون جهله، فهو من فروض الكفاية التي إذا قام </a:t>
            </a:r>
            <a:r>
              <a:rPr lang="ar-SA" sz="2000" dirty="0" err="1" smtClean="0">
                <a:solidFill>
                  <a:srgbClr val="663300"/>
                </a:solidFill>
                <a:latin typeface="+mj-lt"/>
                <a:ea typeface="+mj-ea"/>
                <a:cs typeface="PT Simple Bold Ruled" pitchFamily="2" charset="-78"/>
              </a:rPr>
              <a:t>بها</a:t>
            </a:r>
            <a:r>
              <a:rPr lang="ar-SA" sz="2000" dirty="0" smtClean="0">
                <a:solidFill>
                  <a:srgbClr val="663300"/>
                </a:solidFill>
                <a:latin typeface="+mj-lt"/>
                <a:ea typeface="+mj-ea"/>
                <a:cs typeface="PT Simple Bold Ruled" pitchFamily="2" charset="-78"/>
              </a:rPr>
              <a:t> من يكفي سقطت عن الباقين.</a:t>
            </a:r>
            <a:br>
              <a:rPr lang="ar-SA" sz="2000" dirty="0" smtClean="0">
                <a:solidFill>
                  <a:srgbClr val="663300"/>
                </a:solidFill>
                <a:latin typeface="+mj-lt"/>
                <a:ea typeface="+mj-ea"/>
                <a:cs typeface="PT Simple Bold Ruled" pitchFamily="2" charset="-78"/>
              </a:rPr>
            </a:br>
            <a:r>
              <a:rPr lang="ar-SA" sz="2000" dirty="0" smtClean="0">
                <a:solidFill>
                  <a:srgbClr val="663300"/>
                </a:solidFill>
                <a:latin typeface="+mj-lt"/>
                <a:ea typeface="+mj-ea"/>
                <a:cs typeface="PT Simple Bold Ruled" pitchFamily="2" charset="-78"/>
              </a:rPr>
              <a:t>  فإذا علم المؤمن واعتقد بحق أن ذاك اليوم آتٍ لا مراء فيه ولا جدال، كان عليه أن يَعُدَّ العدة، ويُشمِّرُ عن ساعد الجدِّ استعداداً له، فيعمل جهده لكل ما فيه خير، ويبذل وسعه لتجنب كل ما فيه شر، عملاً بقوله تعالى: { فمن يعمل مثقال ذرة خيرا يره * ومن يعمل مثقال ذرة شرا يره }( الزلزلة:7- 8).</a:t>
            </a:r>
            <a:r>
              <a:rPr lang="ar-SA" sz="1600" b="1" dirty="0" smtClean="0"/>
              <a:t/>
            </a:r>
            <a:br>
              <a:rPr lang="ar-SA" sz="1600" b="1" dirty="0" smtClean="0"/>
            </a:br>
            <a:endParaRPr lang="ar-SA" sz="16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146" name="Picture 2" descr="First Page"/>
          <p:cNvPicPr>
            <a:picLocks noChangeAspect="1" noChangeArrowheads="1"/>
          </p:cNvPicPr>
          <p:nvPr/>
        </p:nvPicPr>
        <p:blipFill>
          <a:blip r:embed="rId2" cstate="print"/>
          <a:srcRect/>
          <a:stretch>
            <a:fillRect/>
          </a:stretch>
        </p:blipFill>
        <p:spPr bwMode="auto">
          <a:xfrm>
            <a:off x="0" y="0"/>
            <a:ext cx="9615488" cy="6924675"/>
          </a:xfrm>
          <a:prstGeom prst="rect">
            <a:avLst/>
          </a:prstGeom>
          <a:noFill/>
          <a:ln w="9525">
            <a:noFill/>
            <a:miter lim="800000"/>
            <a:headEnd/>
            <a:tailEnd/>
          </a:ln>
        </p:spPr>
      </p:pic>
      <p:sp>
        <p:nvSpPr>
          <p:cNvPr id="94211" name="Rectangle 3"/>
          <p:cNvSpPr>
            <a:spLocks noGrp="1" noChangeArrowheads="1"/>
          </p:cNvSpPr>
          <p:nvPr>
            <p:ph type="ctrTitle"/>
          </p:nvPr>
        </p:nvSpPr>
        <p:spPr>
          <a:xfrm>
            <a:off x="0" y="0"/>
            <a:ext cx="6715140" cy="6524625"/>
          </a:xfrm>
          <a:noFill/>
        </p:spPr>
        <p:txBody>
          <a:bodyPr>
            <a:noAutofit/>
          </a:bodyPr>
          <a:lstStyle/>
          <a:p>
            <a:pPr>
              <a:tabLst>
                <a:tab pos="2424113" algn="l"/>
                <a:tab pos="5472113" algn="l"/>
              </a:tabLst>
            </a:pPr>
            <a:r>
              <a:rPr lang="ar-SA" sz="2800" dirty="0" smtClean="0">
                <a:solidFill>
                  <a:srgbClr val="663300"/>
                </a:solidFill>
                <a:cs typeface="PT Simple Bold Ruled" pitchFamily="2" charset="-78"/>
              </a:rPr>
              <a:t>تعريف اليوم الآخر:</a:t>
            </a:r>
            <a:br>
              <a:rPr lang="ar-SA" sz="2800" dirty="0" smtClean="0">
                <a:solidFill>
                  <a:srgbClr val="663300"/>
                </a:solidFill>
                <a:cs typeface="PT Simple Bold Ruled" pitchFamily="2" charset="-78"/>
              </a:rPr>
            </a:br>
            <a:r>
              <a:rPr lang="ar-SA" sz="2800" dirty="0" smtClean="0">
                <a:solidFill>
                  <a:srgbClr val="663300"/>
                </a:solidFill>
                <a:cs typeface="PT Simple Bold Ruled" pitchFamily="2" charset="-78"/>
              </a:rPr>
              <a:t>اليوم الآخر: هو يوم القيامة ، ومعنى الإيمان به التصديق بالبعث بعد الموت، والتصديق بكل ما ثبت في الكتاب والسُّنة ، ويدخل في ذلك عذاب القبر أو نعيمه ، وحشر الأجساد ، وجمع الناس كلهم في موقف القيامة ، وما يكون في ذلك من الحساب والجزاء على الأعمال ، وتطاير الصحف بالأيمان والشمائل ، ونصب الميزان ، والعبور على الصراط ، ومن هول المطلع وطول ذلك اليوم ، ودُنُو الشمس، وإلجام العرق لكثير منهم ، والحوض والشفاعة ، الجنة والنار ، والتصديق بما فيهما ، ولا شك أن من صدق بذلك استعد للعمل الصالح الذي ينجيه في ذلك اليوم ، ويلحقه بالسعداء الذين لا خوف عليهم، ولا هم يحزنون. </a:t>
            </a:r>
            <a:endParaRPr lang="en-US" sz="2800" dirty="0" smtClean="0">
              <a:solidFill>
                <a:srgbClr val="663300"/>
              </a:solidFill>
              <a:cs typeface="PT Simple Bold Ruled" pitchFamily="2" charset="-78"/>
            </a:endParaRPr>
          </a:p>
        </p:txBody>
      </p:sp>
      <p:pic>
        <p:nvPicPr>
          <p:cNvPr id="30721" name="Picture 1" descr="C:\Documents and Settings\rcc\My Documents\70373.imgcache.gif.jpeg"/>
          <p:cNvPicPr>
            <a:picLocks noChangeAspect="1" noChangeArrowheads="1"/>
          </p:cNvPicPr>
          <p:nvPr/>
        </p:nvPicPr>
        <p:blipFill>
          <a:blip r:embed="rId3" cstate="print"/>
          <a:srcRect/>
          <a:stretch>
            <a:fillRect/>
          </a:stretch>
        </p:blipFill>
        <p:spPr bwMode="auto">
          <a:xfrm>
            <a:off x="6643702" y="500042"/>
            <a:ext cx="2952744" cy="5715000"/>
          </a:xfrm>
          <a:prstGeom prst="rect">
            <a:avLst/>
          </a:prstGeom>
          <a:noFill/>
        </p:spPr>
      </p:pic>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94211"/>
                                        </p:tgtEl>
                                        <p:attrNameLst>
                                          <p:attrName>style.visibility</p:attrName>
                                        </p:attrNameLst>
                                      </p:cBhvr>
                                      <p:to>
                                        <p:strVal val="visible"/>
                                      </p:to>
                                    </p:set>
                                    <p:animEffect transition="in" filter="fade">
                                      <p:cBhvr>
                                        <p:cTn id="7" dur="1000">
                                          <p:stCondLst>
                                            <p:cond delay="0"/>
                                          </p:stCondLst>
                                        </p:cTn>
                                        <p:tgtEl>
                                          <p:spTgt spid="94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146" name="Picture 2" descr="First Page"/>
          <p:cNvPicPr>
            <a:picLocks noChangeAspect="1" noChangeArrowheads="1"/>
          </p:cNvPicPr>
          <p:nvPr/>
        </p:nvPicPr>
        <p:blipFill>
          <a:blip r:embed="rId2" cstate="print"/>
          <a:srcRect/>
          <a:stretch>
            <a:fillRect/>
          </a:stretch>
        </p:blipFill>
        <p:spPr bwMode="auto">
          <a:xfrm>
            <a:off x="0" y="0"/>
            <a:ext cx="9615488" cy="6924675"/>
          </a:xfrm>
          <a:prstGeom prst="rect">
            <a:avLst/>
          </a:prstGeom>
          <a:noFill/>
          <a:ln w="9525">
            <a:noFill/>
            <a:miter lim="800000"/>
            <a:headEnd/>
            <a:tailEnd/>
          </a:ln>
        </p:spPr>
      </p:pic>
      <p:sp>
        <p:nvSpPr>
          <p:cNvPr id="94211" name="Rectangle 3"/>
          <p:cNvSpPr>
            <a:spLocks noGrp="1" noChangeArrowheads="1"/>
          </p:cNvSpPr>
          <p:nvPr>
            <p:ph type="ctrTitle"/>
          </p:nvPr>
        </p:nvSpPr>
        <p:spPr>
          <a:xfrm>
            <a:off x="0" y="0"/>
            <a:ext cx="5143504" cy="6524625"/>
          </a:xfrm>
          <a:noFill/>
        </p:spPr>
        <p:txBody>
          <a:bodyPr>
            <a:noAutofit/>
          </a:bodyPr>
          <a:lstStyle/>
          <a:p>
            <a:pPr>
              <a:tabLst>
                <a:tab pos="2424113" algn="l"/>
                <a:tab pos="5472113" algn="l"/>
              </a:tabLst>
            </a:pPr>
            <a:r>
              <a:rPr lang="en-US" sz="2800" dirty="0" err="1" smtClean="0">
                <a:solidFill>
                  <a:srgbClr val="663300"/>
                </a:solidFill>
                <a:cs typeface="PT Simple Bold Ruled" pitchFamily="2" charset="-78"/>
              </a:rPr>
              <a:t>والإيمان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باليوم</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الآخر</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يتضمن</a:t>
            </a:r>
            <a:r>
              <a:rPr lang="en-US" sz="2800" dirty="0" smtClean="0">
                <a:solidFill>
                  <a:srgbClr val="663300"/>
                </a:solidFill>
                <a:cs typeface="PT Simple Bold Ruled" pitchFamily="2" charset="-78"/>
              </a:rPr>
              <a:t> </a:t>
            </a:r>
            <a:r>
              <a:rPr lang="ar-SA" sz="2800" dirty="0" smtClean="0">
                <a:solidFill>
                  <a:srgbClr val="663300"/>
                </a:solidFill>
                <a:cs typeface="PT Simple Bold Ruled" pitchFamily="2" charset="-78"/>
              </a:rPr>
              <a:t>أربعة أمور</a:t>
            </a:r>
            <a:r>
              <a:rPr lang="en-US" sz="2800" dirty="0" smtClean="0">
                <a:solidFill>
                  <a:srgbClr val="663300"/>
                </a:solidFill>
                <a:cs typeface="PT Simple Bold Ruled" pitchFamily="2" charset="-78"/>
              </a:rPr>
              <a:t>:</a:t>
            </a:r>
            <a:br>
              <a:rPr lang="en-US" sz="2800" dirty="0" smtClean="0">
                <a:solidFill>
                  <a:srgbClr val="663300"/>
                </a:solidFill>
                <a:cs typeface="PT Simple Bold Ruled" pitchFamily="2" charset="-78"/>
              </a:rPr>
            </a:br>
            <a:r>
              <a:rPr lang="en-US" sz="2800" dirty="0" smtClean="0">
                <a:solidFill>
                  <a:srgbClr val="663300"/>
                </a:solidFill>
                <a:cs typeface="PT Simple Bold Ruled" pitchFamily="2" charset="-78"/>
              </a:rPr>
              <a:t>1- </a:t>
            </a:r>
            <a:r>
              <a:rPr lang="en-US" sz="2800" dirty="0" err="1" smtClean="0">
                <a:solidFill>
                  <a:srgbClr val="663300"/>
                </a:solidFill>
                <a:cs typeface="PT Simple Bold Ruled" pitchFamily="2" charset="-78"/>
              </a:rPr>
              <a:t>الإيمان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بالبعث</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والحشر</a:t>
            </a:r>
            <a:r>
              <a:rPr lang="en-US" sz="2800" dirty="0" smtClean="0">
                <a:solidFill>
                  <a:srgbClr val="663300"/>
                </a:solidFill>
                <a:cs typeface="PT Simple Bold Ruled" pitchFamily="2" charset="-78"/>
              </a:rPr>
              <a:t> :</a:t>
            </a:r>
            <a:br>
              <a:rPr lang="en-US" sz="2800" dirty="0" smtClean="0">
                <a:solidFill>
                  <a:srgbClr val="663300"/>
                </a:solidFill>
                <a:cs typeface="PT Simple Bold Ruled" pitchFamily="2" charset="-78"/>
              </a:rPr>
            </a:br>
            <a:r>
              <a:rPr lang="en-US" sz="2800" dirty="0" err="1" smtClean="0">
                <a:solidFill>
                  <a:srgbClr val="663300"/>
                </a:solidFill>
                <a:cs typeface="PT Simple Bold Ruled" pitchFamily="2" charset="-78"/>
              </a:rPr>
              <a:t>وهو</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إحياء</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الموتى</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من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قبورهم</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وإعادة</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الأرواح</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إلى</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أجسادهم</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فيقوم</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الناس</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لرب</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العالمين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ثم</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يحشرون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ويجمعون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في</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مكان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واحد</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حفاة</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غير</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منتعلين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عراة</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غير</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مستترين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غرلا</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غير</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مختونين</a:t>
            </a:r>
            <a:r>
              <a:rPr lang="en-US" sz="2800" dirty="0" smtClean="0">
                <a:solidFill>
                  <a:srgbClr val="663300"/>
                </a:solidFill>
                <a:cs typeface="PT Simple Bold Ruled" pitchFamily="2" charset="-78"/>
              </a:rPr>
              <a:t>.</a:t>
            </a:r>
            <a:br>
              <a:rPr lang="en-US" sz="2800" dirty="0" smtClean="0">
                <a:solidFill>
                  <a:srgbClr val="663300"/>
                </a:solidFill>
                <a:cs typeface="PT Simple Bold Ruled" pitchFamily="2" charset="-78"/>
              </a:rPr>
            </a:br>
            <a:r>
              <a:rPr lang="en-US" sz="2800" dirty="0" err="1" smtClean="0">
                <a:solidFill>
                  <a:srgbClr val="663300"/>
                </a:solidFill>
                <a:cs typeface="PT Simple Bold Ruled" pitchFamily="2" charset="-78"/>
              </a:rPr>
              <a:t>ودليل</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البعث</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قوله</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تعالى</a:t>
            </a:r>
            <a:r>
              <a:rPr lang="en-US" sz="2800" dirty="0" smtClean="0">
                <a:solidFill>
                  <a:srgbClr val="663300"/>
                </a:solidFill>
                <a:cs typeface="PT Simple Bold Ruled" pitchFamily="2" charset="-78"/>
              </a:rPr>
              <a:t>: { </a:t>
            </a:r>
            <a:r>
              <a:rPr lang="en-US" sz="2800" dirty="0" err="1" smtClean="0">
                <a:solidFill>
                  <a:srgbClr val="663300"/>
                </a:solidFill>
                <a:cs typeface="PT Simple Bold Ruled" pitchFamily="2" charset="-78"/>
              </a:rPr>
              <a:t>ثُمَّ</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إِنَّكُمْ</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بَعْدَ</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ذَلِكَ</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لَمَيِّتُونَ</a:t>
            </a:r>
            <a:r>
              <a:rPr lang="en-US" sz="2800" dirty="0" smtClean="0">
                <a:solidFill>
                  <a:srgbClr val="663300"/>
                </a:solidFill>
                <a:cs typeface="PT Simple Bold Ruled" pitchFamily="2" charset="-78"/>
              </a:rPr>
              <a:t> }{ </a:t>
            </a:r>
            <a:r>
              <a:rPr lang="en-US" sz="2800" dirty="0" err="1" smtClean="0">
                <a:solidFill>
                  <a:srgbClr val="663300"/>
                </a:solidFill>
                <a:cs typeface="PT Simple Bold Ruled" pitchFamily="2" charset="-78"/>
              </a:rPr>
              <a:t>ثُمَّ</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إِنَّكُمْ</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يَوْمَ</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الْقِيَامَةِ</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تُبْعَثُونَ</a:t>
            </a:r>
            <a:r>
              <a:rPr lang="en-US" sz="2800" dirty="0" smtClean="0">
                <a:solidFill>
                  <a:srgbClr val="663300"/>
                </a:solidFill>
                <a:cs typeface="PT Simple Bold Ruled" pitchFamily="2" charset="-78"/>
              </a:rPr>
              <a:t> } </a:t>
            </a:r>
            <a:br>
              <a:rPr lang="en-US" sz="2800" dirty="0" smtClean="0">
                <a:solidFill>
                  <a:srgbClr val="663300"/>
                </a:solidFill>
                <a:cs typeface="PT Simple Bold Ruled" pitchFamily="2" charset="-78"/>
              </a:rPr>
            </a:br>
            <a:r>
              <a:rPr lang="en-US" sz="2800" dirty="0" err="1" smtClean="0">
                <a:solidFill>
                  <a:srgbClr val="663300"/>
                </a:solidFill>
                <a:cs typeface="PT Simple Bold Ruled" pitchFamily="2" charset="-78"/>
              </a:rPr>
              <a:t>ودليل</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الحشر</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قوله</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صلى</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الله</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عليه</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وسلم</a:t>
            </a:r>
            <a:r>
              <a:rPr lang="en-US" sz="2800" dirty="0" smtClean="0">
                <a:solidFill>
                  <a:srgbClr val="663300"/>
                </a:solidFill>
                <a:cs typeface="PT Simple Bold Ruled" pitchFamily="2" charset="-78"/>
              </a:rPr>
              <a:t>: « "</a:t>
            </a:r>
            <a:r>
              <a:rPr lang="en-US" sz="2800" dirty="0" err="1" smtClean="0">
                <a:solidFill>
                  <a:srgbClr val="663300"/>
                </a:solidFill>
                <a:cs typeface="PT Simple Bold Ruled" pitchFamily="2" charset="-78"/>
              </a:rPr>
              <a:t>يحشر</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الناس</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يوم</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القيامة</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حفاة</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عراة</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غرلا</a:t>
            </a:r>
            <a:endParaRPr lang="en-US" sz="2800" dirty="0" smtClean="0">
              <a:solidFill>
                <a:srgbClr val="663300"/>
              </a:solidFill>
              <a:cs typeface="PT Simple Bold Ruled" pitchFamily="2" charset="-78"/>
            </a:endParaRPr>
          </a:p>
        </p:txBody>
      </p:sp>
      <p:pic>
        <p:nvPicPr>
          <p:cNvPr id="29697" name="Picture 1" descr="C:\Documents and Settings\rcc\My Documents\zozo_ha3.gif"/>
          <p:cNvPicPr>
            <a:picLocks noChangeAspect="1" noChangeArrowheads="1" noCrop="1"/>
          </p:cNvPicPr>
          <p:nvPr/>
        </p:nvPicPr>
        <p:blipFill>
          <a:blip r:embed="rId3" cstate="print"/>
          <a:srcRect/>
          <a:stretch>
            <a:fillRect/>
          </a:stretch>
        </p:blipFill>
        <p:spPr bwMode="auto">
          <a:xfrm>
            <a:off x="6500826" y="857232"/>
            <a:ext cx="2643174" cy="5715040"/>
          </a:xfrm>
          <a:prstGeom prst="rect">
            <a:avLst/>
          </a:prstGeom>
          <a:noFill/>
        </p:spPr>
      </p:pic>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94211"/>
                                        </p:tgtEl>
                                        <p:attrNameLst>
                                          <p:attrName>style.visibility</p:attrName>
                                        </p:attrNameLst>
                                      </p:cBhvr>
                                      <p:to>
                                        <p:strVal val="visible"/>
                                      </p:to>
                                    </p:set>
                                    <p:animEffect transition="in" filter="fade">
                                      <p:cBhvr>
                                        <p:cTn id="7" dur="1000">
                                          <p:stCondLst>
                                            <p:cond delay="0"/>
                                          </p:stCondLst>
                                        </p:cTn>
                                        <p:tgtEl>
                                          <p:spTgt spid="94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bg>
      <p:bgRef idx="1001">
        <a:schemeClr val="bg1"/>
      </p:bgRef>
    </p:bg>
    <p:spTree>
      <p:nvGrpSpPr>
        <p:cNvPr id="1" name=""/>
        <p:cNvGrpSpPr/>
        <p:nvPr/>
      </p:nvGrpSpPr>
      <p:grpSpPr>
        <a:xfrm>
          <a:off x="0" y="0"/>
          <a:ext cx="0" cy="0"/>
          <a:chOff x="0" y="0"/>
          <a:chExt cx="0" cy="0"/>
        </a:xfrm>
      </p:grpSpPr>
      <p:pic>
        <p:nvPicPr>
          <p:cNvPr id="6146" name="Picture 2" descr="First Page"/>
          <p:cNvPicPr>
            <a:picLocks noChangeAspect="1" noChangeArrowheads="1"/>
          </p:cNvPicPr>
          <p:nvPr/>
        </p:nvPicPr>
        <p:blipFill>
          <a:blip r:embed="rId3" cstate="print"/>
          <a:srcRect/>
          <a:stretch>
            <a:fillRect/>
          </a:stretch>
        </p:blipFill>
        <p:spPr bwMode="auto">
          <a:xfrm>
            <a:off x="0" y="0"/>
            <a:ext cx="9615488" cy="6924675"/>
          </a:xfrm>
          <a:prstGeom prst="rect">
            <a:avLst/>
          </a:prstGeom>
          <a:noFill/>
          <a:ln w="9525">
            <a:noFill/>
            <a:miter lim="800000"/>
            <a:headEnd/>
            <a:tailEnd/>
          </a:ln>
        </p:spPr>
      </p:pic>
      <p:sp>
        <p:nvSpPr>
          <p:cNvPr id="94211" name="Rectangle 3"/>
          <p:cNvSpPr>
            <a:spLocks noGrp="1" noChangeArrowheads="1"/>
          </p:cNvSpPr>
          <p:nvPr>
            <p:ph type="ctrTitle"/>
          </p:nvPr>
        </p:nvSpPr>
        <p:spPr>
          <a:xfrm>
            <a:off x="0" y="357166"/>
            <a:ext cx="9572660" cy="6072206"/>
          </a:xfrm>
          <a:noFill/>
        </p:spPr>
        <p:txBody>
          <a:bodyPr>
            <a:noAutofit/>
          </a:bodyPr>
          <a:lstStyle/>
          <a:p>
            <a:pPr>
              <a:tabLst>
                <a:tab pos="2424113" algn="l"/>
                <a:tab pos="5472113" algn="l"/>
              </a:tabLst>
            </a:pPr>
            <a:r>
              <a:rPr lang="ar-SA" sz="2800" dirty="0" smtClean="0">
                <a:solidFill>
                  <a:srgbClr val="663300"/>
                </a:solidFill>
                <a:cs typeface="PT Simple Bold Ruled" pitchFamily="2" charset="-78"/>
              </a:rPr>
              <a:t>2</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الإيمان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بالحساب</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والميزان</a:t>
            </a:r>
            <a:r>
              <a:rPr lang="en-US" sz="2800" dirty="0" smtClean="0">
                <a:solidFill>
                  <a:srgbClr val="663300"/>
                </a:solidFill>
                <a:cs typeface="PT Simple Bold Ruled" pitchFamily="2" charset="-78"/>
              </a:rPr>
              <a:t> :</a:t>
            </a:r>
            <a:br>
              <a:rPr lang="en-US" sz="2800" dirty="0" smtClean="0">
                <a:solidFill>
                  <a:srgbClr val="663300"/>
                </a:solidFill>
                <a:cs typeface="PT Simple Bold Ruled" pitchFamily="2" charset="-78"/>
              </a:rPr>
            </a:br>
            <a:r>
              <a:rPr lang="en-US" sz="2800" dirty="0" err="1" smtClean="0">
                <a:solidFill>
                  <a:srgbClr val="663300"/>
                </a:solidFill>
                <a:cs typeface="PT Simple Bold Ruled" pitchFamily="2" charset="-78"/>
              </a:rPr>
              <a:t>يحاسب</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الله</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الخلائق</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على</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أعمالهم</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التي</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عملوها</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في</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الحياة</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الدنيا</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فمن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كان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من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أهل</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التوحيد</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ومطيعا</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لله</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ورسوله</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فإن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حسابه</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يسير</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ومن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كان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من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أهل</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الشرك</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والعصيان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فحسابه</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عسير</a:t>
            </a:r>
            <a:r>
              <a:rPr lang="en-US" sz="2800" dirty="0" smtClean="0">
                <a:solidFill>
                  <a:srgbClr val="663300"/>
                </a:solidFill>
                <a:cs typeface="PT Simple Bold Ruled" pitchFamily="2" charset="-78"/>
              </a:rPr>
              <a:t>.</a:t>
            </a:r>
            <a:br>
              <a:rPr lang="en-US" sz="2800" dirty="0" smtClean="0">
                <a:solidFill>
                  <a:srgbClr val="663300"/>
                </a:solidFill>
                <a:cs typeface="PT Simple Bold Ruled" pitchFamily="2" charset="-78"/>
              </a:rPr>
            </a:br>
            <a:r>
              <a:rPr lang="en-US" sz="2800" dirty="0" err="1" smtClean="0">
                <a:solidFill>
                  <a:srgbClr val="663300"/>
                </a:solidFill>
                <a:cs typeface="PT Simple Bold Ruled" pitchFamily="2" charset="-78"/>
              </a:rPr>
              <a:t>وتوزن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الأعمال</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في</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ميزان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عظيم</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فتوضع</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الحسنات</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في</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كفة</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والسيئات</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في</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الكفة</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الأخرى</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فمن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رجحت</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حسناته</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بسيئاته</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فهو</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من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أهل</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الجنة</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ومن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رجحت</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سيئاته</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بحسناته</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فهو</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من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أهل</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النار</a:t>
            </a:r>
            <a:r>
              <a:rPr lang="en-US" sz="2800" dirty="0" smtClean="0">
                <a:solidFill>
                  <a:srgbClr val="663300"/>
                </a:solidFill>
                <a:cs typeface="PT Simple Bold Ruled" pitchFamily="2" charset="-78"/>
              </a:rPr>
              <a:t>.</a:t>
            </a:r>
            <a:br>
              <a:rPr lang="en-US" sz="2800" dirty="0" smtClean="0">
                <a:solidFill>
                  <a:srgbClr val="663300"/>
                </a:solidFill>
                <a:cs typeface="PT Simple Bold Ruled" pitchFamily="2" charset="-78"/>
              </a:rPr>
            </a:br>
            <a:r>
              <a:rPr lang="en-US" sz="2800" dirty="0" err="1" smtClean="0">
                <a:solidFill>
                  <a:srgbClr val="663300"/>
                </a:solidFill>
                <a:cs typeface="PT Simple Bold Ruled" pitchFamily="2" charset="-78"/>
              </a:rPr>
              <a:t>ودليل</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الحساب</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قولَه</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تعالى</a:t>
            </a:r>
            <a:r>
              <a:rPr lang="en-US" sz="2800" dirty="0" smtClean="0">
                <a:solidFill>
                  <a:srgbClr val="663300"/>
                </a:solidFill>
                <a:cs typeface="PT Simple Bold Ruled" pitchFamily="2" charset="-78"/>
              </a:rPr>
              <a:t>: { </a:t>
            </a:r>
            <a:r>
              <a:rPr lang="en-US" sz="2800" dirty="0" err="1" smtClean="0">
                <a:solidFill>
                  <a:srgbClr val="663300"/>
                </a:solidFill>
                <a:cs typeface="PT Simple Bold Ruled" pitchFamily="2" charset="-78"/>
              </a:rPr>
              <a:t>فَأَمَّا</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مَنْ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أُوتِيَ</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كِتَابَهُ</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بِيَمِينِهِ</a:t>
            </a:r>
            <a:r>
              <a:rPr lang="en-US" sz="2800" dirty="0" smtClean="0">
                <a:solidFill>
                  <a:srgbClr val="663300"/>
                </a:solidFill>
                <a:cs typeface="PT Simple Bold Ruled" pitchFamily="2" charset="-78"/>
              </a:rPr>
              <a:t> }{ </a:t>
            </a:r>
            <a:r>
              <a:rPr lang="en-US" sz="2800" dirty="0" err="1" smtClean="0">
                <a:solidFill>
                  <a:srgbClr val="663300"/>
                </a:solidFill>
                <a:cs typeface="PT Simple Bold Ruled" pitchFamily="2" charset="-78"/>
              </a:rPr>
              <a:t>فَسَوْفَ</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يُحَاسَبُ</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حِسَابًا</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يَسِيرًا</a:t>
            </a:r>
            <a:r>
              <a:rPr lang="en-US" sz="2800" dirty="0" smtClean="0">
                <a:solidFill>
                  <a:srgbClr val="663300"/>
                </a:solidFill>
                <a:cs typeface="PT Simple Bold Ruled" pitchFamily="2" charset="-78"/>
              </a:rPr>
              <a:t> }{ </a:t>
            </a:r>
            <a:r>
              <a:rPr lang="en-US" sz="2800" dirty="0" err="1" smtClean="0">
                <a:solidFill>
                  <a:srgbClr val="663300"/>
                </a:solidFill>
                <a:cs typeface="PT Simple Bold Ruled" pitchFamily="2" charset="-78"/>
              </a:rPr>
              <a:t>وَيَنْقَلِبُ</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إِلَى</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أَهْلِهِ</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مَسْرُورًا</a:t>
            </a:r>
            <a:r>
              <a:rPr lang="en-US" sz="2800" dirty="0" smtClean="0">
                <a:solidFill>
                  <a:srgbClr val="663300"/>
                </a:solidFill>
                <a:cs typeface="PT Simple Bold Ruled" pitchFamily="2" charset="-78"/>
              </a:rPr>
              <a:t> }{ </a:t>
            </a:r>
            <a:r>
              <a:rPr lang="en-US" sz="2800" dirty="0" err="1" smtClean="0">
                <a:solidFill>
                  <a:srgbClr val="663300"/>
                </a:solidFill>
                <a:cs typeface="PT Simple Bold Ruled" pitchFamily="2" charset="-78"/>
              </a:rPr>
              <a:t>وَأَمَّا</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مَنْ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أُوتِيَ</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كِتَابَهُ</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وَرَاءَ</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ظَهْرِهِ</a:t>
            </a:r>
            <a:r>
              <a:rPr lang="en-US" sz="2800" dirty="0" smtClean="0">
                <a:solidFill>
                  <a:srgbClr val="663300"/>
                </a:solidFill>
                <a:cs typeface="PT Simple Bold Ruled" pitchFamily="2" charset="-78"/>
              </a:rPr>
              <a:t> }{ </a:t>
            </a:r>
            <a:r>
              <a:rPr lang="en-US" sz="2800" dirty="0" err="1" smtClean="0">
                <a:solidFill>
                  <a:srgbClr val="663300"/>
                </a:solidFill>
                <a:cs typeface="PT Simple Bold Ruled" pitchFamily="2" charset="-78"/>
              </a:rPr>
              <a:t>فَسَوْفَ</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يَدْعُو</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ثُبُورًا</a:t>
            </a:r>
            <a:r>
              <a:rPr lang="en-US" sz="2800" dirty="0" smtClean="0">
                <a:solidFill>
                  <a:srgbClr val="663300"/>
                </a:solidFill>
                <a:cs typeface="PT Simple Bold Ruled" pitchFamily="2" charset="-78"/>
              </a:rPr>
              <a:t> }{ </a:t>
            </a:r>
            <a:r>
              <a:rPr lang="en-US" sz="2800" dirty="0" err="1" smtClean="0">
                <a:solidFill>
                  <a:srgbClr val="663300"/>
                </a:solidFill>
                <a:cs typeface="PT Simple Bold Ruled" pitchFamily="2" charset="-78"/>
              </a:rPr>
              <a:t>وَيَصْلَى</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سَعِيرًا</a:t>
            </a:r>
            <a:r>
              <a:rPr lang="en-US" sz="2800" dirty="0" smtClean="0">
                <a:solidFill>
                  <a:srgbClr val="663300"/>
                </a:solidFill>
                <a:cs typeface="PT Simple Bold Ruled" pitchFamily="2" charset="-78"/>
              </a:rPr>
              <a:t> } .</a:t>
            </a:r>
            <a:br>
              <a:rPr lang="en-US" sz="2800" dirty="0" smtClean="0">
                <a:solidFill>
                  <a:srgbClr val="663300"/>
                </a:solidFill>
                <a:cs typeface="PT Simple Bold Ruled" pitchFamily="2" charset="-78"/>
              </a:rPr>
            </a:br>
            <a:r>
              <a:rPr lang="en-US" sz="2800" dirty="0" err="1" smtClean="0">
                <a:solidFill>
                  <a:srgbClr val="663300"/>
                </a:solidFill>
                <a:cs typeface="PT Simple Bold Ruled" pitchFamily="2" charset="-78"/>
              </a:rPr>
              <a:t>ودليل</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الميزان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قوله</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تعالى</a:t>
            </a:r>
            <a:r>
              <a:rPr lang="en-US" sz="2800" dirty="0" smtClean="0">
                <a:solidFill>
                  <a:srgbClr val="663300"/>
                </a:solidFill>
                <a:cs typeface="PT Simple Bold Ruled" pitchFamily="2" charset="-78"/>
              </a:rPr>
              <a:t> : { </a:t>
            </a:r>
            <a:r>
              <a:rPr lang="en-US" sz="2800" dirty="0" err="1" smtClean="0">
                <a:solidFill>
                  <a:srgbClr val="663300"/>
                </a:solidFill>
                <a:cs typeface="PT Simple Bold Ruled" pitchFamily="2" charset="-78"/>
              </a:rPr>
              <a:t>وَنَضَعُ</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الْمَوَازِينَ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الْقِسْطَ</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لِيَوْمِ</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الْقِيَامَةِ</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فَلَا</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تُظْلَمُ</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نَفْسٌ</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شَيْئًا</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وَإِنْ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كَانَ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مِثْقَالَ</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حَبَّةٍ</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مِنْ</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خَرْدَلٍ</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أَتَيْنَا</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بِهَا</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وَكَفَى</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بِنَا</a:t>
            </a:r>
            <a:r>
              <a:rPr lang="en-US" sz="2800" dirty="0" smtClean="0">
                <a:solidFill>
                  <a:srgbClr val="663300"/>
                </a:solidFill>
                <a:cs typeface="PT Simple Bold Ruled" pitchFamily="2" charset="-78"/>
              </a:rPr>
              <a:t> </a:t>
            </a:r>
            <a:r>
              <a:rPr lang="en-US" sz="2800" dirty="0" err="1" smtClean="0">
                <a:solidFill>
                  <a:srgbClr val="663300"/>
                </a:solidFill>
                <a:cs typeface="PT Simple Bold Ruled" pitchFamily="2" charset="-78"/>
              </a:rPr>
              <a:t>حَاسِبِينَ</a:t>
            </a:r>
            <a:r>
              <a:rPr lang="en-US" sz="2800" dirty="0" smtClean="0">
                <a:solidFill>
                  <a:srgbClr val="663300"/>
                </a:solidFill>
                <a:cs typeface="PT Simple Bold Ruled" pitchFamily="2" charset="-78"/>
              </a:rPr>
              <a:t> }  .</a:t>
            </a:r>
          </a:p>
        </p:txBody>
      </p:sp>
    </p:spTree>
  </p:cSld>
  <p:clrMapOvr>
    <a:overrideClrMapping bg1="lt1" tx1="dk1" bg2="lt2" tx2="dk2" accent1="accent1" accent2="accent2" accent3="accent3" accent4="accent4" accent5="accent5" accent6="accent6" hlink="hlink" folHlink="folHlink"/>
  </p:clrMapOvr>
  <p:transition spd="slow">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94211"/>
                                        </p:tgtEl>
                                        <p:attrNameLst>
                                          <p:attrName>style.visibility</p:attrName>
                                        </p:attrNameLst>
                                      </p:cBhvr>
                                      <p:to>
                                        <p:strVal val="visible"/>
                                      </p:to>
                                    </p:set>
                                    <p:animEffect transition="in" filter="fade">
                                      <p:cBhvr>
                                        <p:cTn id="7" dur="1000">
                                          <p:stCondLst>
                                            <p:cond delay="0"/>
                                          </p:stCondLst>
                                        </p:cTn>
                                        <p:tgtEl>
                                          <p:spTgt spid="94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p:bldLst>
  </p:timing>
</p:sld>
</file>

<file path=ppt/slides/slide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146" name="Picture 2" descr="First Page"/>
          <p:cNvPicPr>
            <a:picLocks noChangeAspect="1" noChangeArrowheads="1"/>
          </p:cNvPicPr>
          <p:nvPr/>
        </p:nvPicPr>
        <p:blipFill>
          <a:blip r:embed="rId2" cstate="print"/>
          <a:srcRect/>
          <a:stretch>
            <a:fillRect/>
          </a:stretch>
        </p:blipFill>
        <p:spPr bwMode="auto">
          <a:xfrm>
            <a:off x="0" y="0"/>
            <a:ext cx="9615488" cy="6924675"/>
          </a:xfrm>
          <a:prstGeom prst="rect">
            <a:avLst/>
          </a:prstGeom>
          <a:noFill/>
          <a:ln w="9525">
            <a:noFill/>
            <a:miter lim="800000"/>
            <a:headEnd/>
            <a:tailEnd/>
          </a:ln>
        </p:spPr>
      </p:pic>
      <p:sp>
        <p:nvSpPr>
          <p:cNvPr id="94211" name="Rectangle 3"/>
          <p:cNvSpPr>
            <a:spLocks noGrp="1" noChangeArrowheads="1"/>
          </p:cNvSpPr>
          <p:nvPr>
            <p:ph type="ctrTitle"/>
          </p:nvPr>
        </p:nvSpPr>
        <p:spPr>
          <a:xfrm>
            <a:off x="285720" y="0"/>
            <a:ext cx="8858280" cy="6524625"/>
          </a:xfrm>
          <a:noFill/>
        </p:spPr>
        <p:txBody>
          <a:bodyPr>
            <a:noAutofit/>
          </a:bodyPr>
          <a:lstStyle/>
          <a:p>
            <a:r>
              <a:rPr lang="en-US" sz="2400" dirty="0" smtClean="0">
                <a:solidFill>
                  <a:srgbClr val="663300"/>
                </a:solidFill>
                <a:cs typeface="PT Simple Bold Ruled" pitchFamily="2" charset="-78"/>
              </a:rPr>
              <a:t>- 3الجنة </a:t>
            </a:r>
            <a:r>
              <a:rPr lang="en-US" sz="2400" dirty="0" err="1" smtClean="0">
                <a:solidFill>
                  <a:srgbClr val="663300"/>
                </a:solidFill>
                <a:cs typeface="PT Simple Bold Ruled" pitchFamily="2" charset="-78"/>
              </a:rPr>
              <a:t>والنار</a:t>
            </a:r>
            <a:r>
              <a:rPr lang="en-US" sz="2400" dirty="0" smtClean="0">
                <a:solidFill>
                  <a:srgbClr val="663300"/>
                </a:solidFill>
                <a:cs typeface="PT Simple Bold Ruled" pitchFamily="2" charset="-78"/>
              </a:rPr>
              <a:t>:</a:t>
            </a:r>
            <a:br>
              <a:rPr lang="en-US" sz="2400" dirty="0" smtClean="0">
                <a:solidFill>
                  <a:srgbClr val="663300"/>
                </a:solidFill>
                <a:cs typeface="PT Simple Bold Ruled" pitchFamily="2" charset="-78"/>
              </a:rPr>
            </a:br>
            <a:r>
              <a:rPr lang="en-US" sz="2400" dirty="0" err="1" smtClean="0">
                <a:solidFill>
                  <a:srgbClr val="663300"/>
                </a:solidFill>
                <a:cs typeface="PT Simple Bold Ruled" pitchFamily="2" charset="-78"/>
              </a:rPr>
              <a:t>الجنة</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هي</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دار</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النعيم</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المقيم</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أعدها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الله</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للمؤمنين</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المتقين</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المطيعين</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للّه</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ورسوله</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فيها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جميع</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أنواع</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النعيم</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الدائم</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من</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المأكولات</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والمشروبات</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والملبوسات</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وجميع</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أنواع</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المحبوبات</a:t>
            </a:r>
            <a:r>
              <a:rPr lang="en-US" sz="2400" dirty="0" smtClean="0">
                <a:solidFill>
                  <a:srgbClr val="663300"/>
                </a:solidFill>
                <a:cs typeface="PT Simple Bold Ruled" pitchFamily="2" charset="-78"/>
              </a:rPr>
              <a:t>.</a:t>
            </a:r>
            <a:br>
              <a:rPr lang="en-US" sz="2400" dirty="0" smtClean="0">
                <a:solidFill>
                  <a:srgbClr val="663300"/>
                </a:solidFill>
                <a:cs typeface="PT Simple Bold Ruled" pitchFamily="2" charset="-78"/>
              </a:rPr>
            </a:br>
            <a:r>
              <a:rPr lang="en-US" sz="2400" dirty="0" err="1" smtClean="0">
                <a:solidFill>
                  <a:srgbClr val="663300"/>
                </a:solidFill>
                <a:cs typeface="PT Simple Bold Ruled" pitchFamily="2" charset="-78"/>
              </a:rPr>
              <a:t>وأما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النار</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فهي</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دار</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العذاب</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المقيم</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أعدها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الله</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للكافرين</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الذين</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كفروا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بالله</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وعَصَوا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رُسله</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فيها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من</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أنواع</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العذاب</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والآلام</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والنكال</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ما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لا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يخطر</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على</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البال</a:t>
            </a:r>
            <a:r>
              <a:rPr lang="en-US" sz="2400" dirty="0" smtClean="0">
                <a:solidFill>
                  <a:srgbClr val="663300"/>
                </a:solidFill>
                <a:cs typeface="PT Simple Bold Ruled" pitchFamily="2" charset="-78"/>
              </a:rPr>
              <a:t>.</a:t>
            </a:r>
            <a:br>
              <a:rPr lang="en-US" sz="2400" dirty="0" smtClean="0">
                <a:solidFill>
                  <a:srgbClr val="663300"/>
                </a:solidFill>
                <a:cs typeface="PT Simple Bold Ruled" pitchFamily="2" charset="-78"/>
              </a:rPr>
            </a:br>
            <a:r>
              <a:rPr lang="en-US" sz="2400" dirty="0" err="1" smtClean="0">
                <a:solidFill>
                  <a:srgbClr val="663300"/>
                </a:solidFill>
                <a:cs typeface="PT Simple Bold Ruled" pitchFamily="2" charset="-78"/>
              </a:rPr>
              <a:t>ودليل</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الجنة</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قوله</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تعالى</a:t>
            </a:r>
            <a:r>
              <a:rPr lang="en-US" sz="2400" dirty="0" smtClean="0">
                <a:solidFill>
                  <a:srgbClr val="663300"/>
                </a:solidFill>
                <a:cs typeface="PT Simple Bold Ruled" pitchFamily="2" charset="-78"/>
              </a:rPr>
              <a:t>: { </a:t>
            </a:r>
            <a:r>
              <a:rPr lang="en-US" sz="2400" dirty="0" err="1" smtClean="0">
                <a:solidFill>
                  <a:srgbClr val="663300"/>
                </a:solidFill>
                <a:cs typeface="PT Simple Bold Ruled" pitchFamily="2" charset="-78"/>
              </a:rPr>
              <a:t>وَسَارِعُوا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إِلَى</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مَغْفِرَةٍ</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مِنْ</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رَبِّكُمْ</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وَجَنَّةٍ</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عَرْضُهَا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السَّمَاوَاتُ</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وَالْأَرْضُ</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أُعِدَّتْ</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لِلْمُتَّقِينَ</a:t>
            </a:r>
            <a:r>
              <a:rPr lang="en-US" sz="2400" dirty="0" smtClean="0">
                <a:solidFill>
                  <a:srgbClr val="663300"/>
                </a:solidFill>
                <a:cs typeface="PT Simple Bold Ruled" pitchFamily="2" charset="-78"/>
              </a:rPr>
              <a:t> }  .</a:t>
            </a:r>
            <a:br>
              <a:rPr lang="en-US" sz="2400" dirty="0" smtClean="0">
                <a:solidFill>
                  <a:srgbClr val="663300"/>
                </a:solidFill>
                <a:cs typeface="PT Simple Bold Ruled" pitchFamily="2" charset="-78"/>
              </a:rPr>
            </a:br>
            <a:r>
              <a:rPr lang="en-US" sz="2400" dirty="0" err="1" smtClean="0">
                <a:solidFill>
                  <a:srgbClr val="663300"/>
                </a:solidFill>
                <a:cs typeface="PT Simple Bold Ruled" pitchFamily="2" charset="-78"/>
              </a:rPr>
              <a:t>وقوله</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تعالى</a:t>
            </a:r>
            <a:r>
              <a:rPr lang="en-US" sz="2400" dirty="0" smtClean="0">
                <a:solidFill>
                  <a:srgbClr val="663300"/>
                </a:solidFill>
                <a:cs typeface="PT Simple Bold Ruled" pitchFamily="2" charset="-78"/>
              </a:rPr>
              <a:t>: { </a:t>
            </a:r>
            <a:r>
              <a:rPr lang="en-US" sz="2400" dirty="0" err="1" smtClean="0">
                <a:solidFill>
                  <a:srgbClr val="663300"/>
                </a:solidFill>
                <a:cs typeface="PT Simple Bold Ruled" pitchFamily="2" charset="-78"/>
              </a:rPr>
              <a:t>فَلَا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تَعْلَمُ</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نَفْسٌ</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مَا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أُخْفِيَ</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لَهُمْ</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مِنْ</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قُرَّةِ</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أَعْيُنٍ</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جَزَاءً</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بِمَا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كَانُوا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يَعْمَلُونَ</a:t>
            </a:r>
            <a:r>
              <a:rPr lang="en-US" sz="2400" dirty="0" smtClean="0">
                <a:solidFill>
                  <a:srgbClr val="663300"/>
                </a:solidFill>
                <a:cs typeface="PT Simple Bold Ruled" pitchFamily="2" charset="-78"/>
              </a:rPr>
              <a:t> }  .</a:t>
            </a:r>
            <a:br>
              <a:rPr lang="en-US" sz="2400" dirty="0" smtClean="0">
                <a:solidFill>
                  <a:srgbClr val="663300"/>
                </a:solidFill>
                <a:cs typeface="PT Simple Bold Ruled" pitchFamily="2" charset="-78"/>
              </a:rPr>
            </a:br>
            <a:r>
              <a:rPr lang="en-US" sz="2400" dirty="0" err="1" smtClean="0">
                <a:solidFill>
                  <a:srgbClr val="663300"/>
                </a:solidFill>
                <a:cs typeface="PT Simple Bold Ruled" pitchFamily="2" charset="-78"/>
              </a:rPr>
              <a:t>وأما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الدليل</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على</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النار</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فقوله</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تعالى</a:t>
            </a:r>
            <a:r>
              <a:rPr lang="en-US" sz="2400" dirty="0" smtClean="0">
                <a:solidFill>
                  <a:srgbClr val="663300"/>
                </a:solidFill>
                <a:cs typeface="PT Simple Bold Ruled" pitchFamily="2" charset="-78"/>
              </a:rPr>
              <a:t>: { </a:t>
            </a:r>
            <a:r>
              <a:rPr lang="en-US" sz="2400" dirty="0" err="1" smtClean="0">
                <a:solidFill>
                  <a:srgbClr val="663300"/>
                </a:solidFill>
                <a:cs typeface="PT Simple Bold Ruled" pitchFamily="2" charset="-78"/>
              </a:rPr>
              <a:t>فَاتَّقُوا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النَّارَ</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الَّتِي</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وَقُودُهَا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النَّاسُ</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وَالْحِجَارَةُ</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أُعِدَّتْ</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لِلْكَافِرِينَ</a:t>
            </a:r>
            <a:r>
              <a:rPr lang="en-US" sz="2400" dirty="0" smtClean="0">
                <a:solidFill>
                  <a:srgbClr val="663300"/>
                </a:solidFill>
                <a:cs typeface="PT Simple Bold Ruled" pitchFamily="2" charset="-78"/>
              </a:rPr>
              <a:t> }  .</a:t>
            </a:r>
            <a:br>
              <a:rPr lang="en-US" sz="2400" dirty="0" smtClean="0">
                <a:solidFill>
                  <a:srgbClr val="663300"/>
                </a:solidFill>
                <a:cs typeface="PT Simple Bold Ruled" pitchFamily="2" charset="-78"/>
              </a:rPr>
            </a:br>
            <a:r>
              <a:rPr lang="en-US" sz="2400" dirty="0" err="1" smtClean="0">
                <a:solidFill>
                  <a:srgbClr val="663300"/>
                </a:solidFill>
                <a:cs typeface="PT Simple Bold Ruled" pitchFamily="2" charset="-78"/>
              </a:rPr>
              <a:t>وقوله</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تعالى</a:t>
            </a:r>
            <a:r>
              <a:rPr lang="en-US" sz="2400" dirty="0" smtClean="0">
                <a:solidFill>
                  <a:srgbClr val="663300"/>
                </a:solidFill>
                <a:cs typeface="PT Simple Bold Ruled" pitchFamily="2" charset="-78"/>
              </a:rPr>
              <a:t>: { </a:t>
            </a:r>
            <a:r>
              <a:rPr lang="en-US" sz="2400" dirty="0" err="1" smtClean="0">
                <a:solidFill>
                  <a:srgbClr val="663300"/>
                </a:solidFill>
                <a:cs typeface="PT Simple Bold Ruled" pitchFamily="2" charset="-78"/>
              </a:rPr>
              <a:t>إِنَّ</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لَدَيْنَا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أَنْكَالًا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وَجَحِيمًا</a:t>
            </a:r>
            <a:r>
              <a:rPr lang="en-US" sz="2400" dirty="0" smtClean="0">
                <a:solidFill>
                  <a:srgbClr val="663300"/>
                </a:solidFill>
                <a:cs typeface="PT Simple Bold Ruled" pitchFamily="2" charset="-78"/>
              </a:rPr>
              <a:t> }{ </a:t>
            </a:r>
            <a:r>
              <a:rPr lang="en-US" sz="2400" dirty="0" err="1" smtClean="0">
                <a:solidFill>
                  <a:srgbClr val="663300"/>
                </a:solidFill>
                <a:cs typeface="PT Simple Bold Ruled" pitchFamily="2" charset="-78"/>
              </a:rPr>
              <a:t>وَطَعَامًا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ذَا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غُصَّةٍ</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وَعَذَابًا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أَلِيمًا</a:t>
            </a:r>
            <a:r>
              <a:rPr lang="en-US" sz="2400" dirty="0" smtClean="0">
                <a:solidFill>
                  <a:srgbClr val="663300"/>
                </a:solidFill>
                <a:cs typeface="PT Simple Bold Ruled" pitchFamily="2" charset="-78"/>
              </a:rPr>
              <a:t> } .</a:t>
            </a:r>
            <a:br>
              <a:rPr lang="en-US" sz="2400" dirty="0" smtClean="0">
                <a:solidFill>
                  <a:srgbClr val="663300"/>
                </a:solidFill>
                <a:cs typeface="PT Simple Bold Ruled" pitchFamily="2" charset="-78"/>
              </a:rPr>
            </a:br>
            <a:r>
              <a:rPr lang="en-US" sz="2400" dirty="0" err="1" smtClean="0">
                <a:solidFill>
                  <a:srgbClr val="663300"/>
                </a:solidFill>
                <a:cs typeface="PT Simple Bold Ruled" pitchFamily="2" charset="-78"/>
              </a:rPr>
              <a:t>اللهم</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إنا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نسألك</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الجنة</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وما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قرّب</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إليها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من</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قول</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وعمل</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ونعوذ</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بك</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من</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النار</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وما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قرّب</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إليها</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من</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قول</a:t>
            </a:r>
            <a:r>
              <a:rPr lang="en-US" sz="2400" dirty="0" smtClean="0">
                <a:solidFill>
                  <a:srgbClr val="663300"/>
                </a:solidFill>
                <a:cs typeface="PT Simple Bold Ruled" pitchFamily="2" charset="-78"/>
              </a:rPr>
              <a:t> </a:t>
            </a:r>
            <a:r>
              <a:rPr lang="en-US" sz="2400" dirty="0" err="1" smtClean="0">
                <a:solidFill>
                  <a:srgbClr val="663300"/>
                </a:solidFill>
                <a:cs typeface="PT Simple Bold Ruled" pitchFamily="2" charset="-78"/>
              </a:rPr>
              <a:t>وعمل</a:t>
            </a:r>
            <a:r>
              <a:rPr lang="en-US" sz="2400" dirty="0" smtClean="0">
                <a:solidFill>
                  <a:srgbClr val="663300"/>
                </a:solidFill>
                <a:cs typeface="PT Simple Bold Ruled" pitchFamily="2" charset="-78"/>
              </a:rPr>
              <a:t>.</a:t>
            </a:r>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94211"/>
                                        </p:tgtEl>
                                        <p:attrNameLst>
                                          <p:attrName>style.visibility</p:attrName>
                                        </p:attrNameLst>
                                      </p:cBhvr>
                                      <p:to>
                                        <p:strVal val="visible"/>
                                      </p:to>
                                    </p:set>
                                    <p:animEffect transition="in" filter="fade">
                                      <p:cBhvr>
                                        <p:cTn id="7" dur="1000">
                                          <p:stCondLst>
                                            <p:cond delay="0"/>
                                          </p:stCondLst>
                                        </p:cTn>
                                        <p:tgtEl>
                                          <p:spTgt spid="94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p:bldLst>
  </p:timing>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146" name="Picture 2" descr="First Page"/>
          <p:cNvPicPr>
            <a:picLocks noChangeAspect="1" noChangeArrowheads="1"/>
          </p:cNvPicPr>
          <p:nvPr/>
        </p:nvPicPr>
        <p:blipFill>
          <a:blip r:embed="rId2" cstate="print"/>
          <a:srcRect/>
          <a:stretch>
            <a:fillRect/>
          </a:stretch>
        </p:blipFill>
        <p:spPr bwMode="auto">
          <a:xfrm>
            <a:off x="0" y="0"/>
            <a:ext cx="9615488" cy="6924675"/>
          </a:xfrm>
          <a:prstGeom prst="rect">
            <a:avLst/>
          </a:prstGeom>
          <a:noFill/>
          <a:ln w="9525">
            <a:noFill/>
            <a:miter lim="800000"/>
            <a:headEnd/>
            <a:tailEnd/>
          </a:ln>
        </p:spPr>
      </p:pic>
      <p:sp>
        <p:nvSpPr>
          <p:cNvPr id="94211" name="Rectangle 3"/>
          <p:cNvSpPr>
            <a:spLocks noGrp="1" noChangeArrowheads="1"/>
          </p:cNvSpPr>
          <p:nvPr>
            <p:ph type="ctrTitle"/>
          </p:nvPr>
        </p:nvSpPr>
        <p:spPr>
          <a:xfrm>
            <a:off x="0" y="571480"/>
            <a:ext cx="9144000" cy="5953145"/>
          </a:xfrm>
          <a:noFill/>
        </p:spPr>
        <p:txBody>
          <a:bodyPr>
            <a:normAutofit fontScale="90000"/>
          </a:bodyPr>
          <a:lstStyle/>
          <a:p>
            <a:r>
              <a:rPr lang="ar-SA" sz="2800" dirty="0" smtClean="0">
                <a:solidFill>
                  <a:srgbClr val="663300"/>
                </a:solidFill>
                <a:cs typeface="PT Simple Bold Ruled" pitchFamily="2" charset="-78"/>
              </a:rPr>
              <a:t>4_</a:t>
            </a:r>
            <a:r>
              <a:rPr lang="ar-SA" sz="2800" dirty="0" err="1" smtClean="0">
                <a:solidFill>
                  <a:srgbClr val="663300"/>
                </a:solidFill>
                <a:cs typeface="PT Simple Bold Ruled" pitchFamily="2" charset="-78"/>
              </a:rPr>
              <a:t>الايمان</a:t>
            </a:r>
            <a:r>
              <a:rPr lang="ar-SA" sz="2800" dirty="0" smtClean="0">
                <a:solidFill>
                  <a:srgbClr val="663300"/>
                </a:solidFill>
                <a:cs typeface="PT Simple Bold Ruled" pitchFamily="2" charset="-78"/>
              </a:rPr>
              <a:t> بكل </a:t>
            </a:r>
            <a:r>
              <a:rPr lang="ar-SA" sz="2800" dirty="0" err="1" smtClean="0">
                <a:solidFill>
                  <a:srgbClr val="663300"/>
                </a:solidFill>
                <a:cs typeface="PT Simple Bold Ruled" pitchFamily="2" charset="-78"/>
              </a:rPr>
              <a:t>مايكون</a:t>
            </a:r>
            <a:r>
              <a:rPr lang="ar-SA" sz="2800" dirty="0" smtClean="0">
                <a:solidFill>
                  <a:srgbClr val="663300"/>
                </a:solidFill>
                <a:cs typeface="PT Simple Bold Ruled" pitchFamily="2" charset="-78"/>
              </a:rPr>
              <a:t> بعد الموت من فتنة القبر وعذاب القبر ونعيمه.</a:t>
            </a:r>
            <a:br>
              <a:rPr lang="ar-SA" sz="2800" dirty="0" smtClean="0">
                <a:solidFill>
                  <a:srgbClr val="663300"/>
                </a:solidFill>
                <a:cs typeface="PT Simple Bold Ruled" pitchFamily="2" charset="-78"/>
              </a:rPr>
            </a:br>
            <a:r>
              <a:rPr lang="ar-SA" sz="2800" dirty="0" smtClean="0">
                <a:solidFill>
                  <a:srgbClr val="663300"/>
                </a:solidFill>
                <a:cs typeface="PT Simple Bold Ruled" pitchFamily="2" charset="-78"/>
              </a:rPr>
              <a:t/>
            </a:r>
            <a:br>
              <a:rPr lang="ar-SA" sz="2800" dirty="0" smtClean="0">
                <a:solidFill>
                  <a:srgbClr val="663300"/>
                </a:solidFill>
                <a:cs typeface="PT Simple Bold Ruled" pitchFamily="2" charset="-78"/>
              </a:rPr>
            </a:br>
            <a:r>
              <a:rPr lang="ar-SA" sz="2800" dirty="0" smtClean="0">
                <a:solidFill>
                  <a:srgbClr val="663300"/>
                </a:solidFill>
                <a:cs typeface="PT Simple Bold Ruled" pitchFamily="2" charset="-78"/>
              </a:rPr>
              <a:t>فتنة القبر : هي سؤال الميت بعد دفنه عن ربه ودينه ونبيه،فيثبت الله الذين امنو بالقول الثابت ويضل الله الظالمين.</a:t>
            </a:r>
            <a:br>
              <a:rPr lang="ar-SA" sz="2800" dirty="0" smtClean="0">
                <a:solidFill>
                  <a:srgbClr val="663300"/>
                </a:solidFill>
                <a:cs typeface="PT Simple Bold Ruled" pitchFamily="2" charset="-78"/>
              </a:rPr>
            </a:br>
            <a:r>
              <a:rPr lang="ar-SA" sz="2800" dirty="0" smtClean="0">
                <a:solidFill>
                  <a:srgbClr val="663300"/>
                </a:solidFill>
                <a:cs typeface="PT Simple Bold Ruled" pitchFamily="2" charset="-78"/>
              </a:rPr>
              <a:t/>
            </a:r>
            <a:br>
              <a:rPr lang="ar-SA" sz="2800" dirty="0" smtClean="0">
                <a:solidFill>
                  <a:srgbClr val="663300"/>
                </a:solidFill>
                <a:cs typeface="PT Simple Bold Ruled" pitchFamily="2" charset="-78"/>
              </a:rPr>
            </a:br>
            <a:r>
              <a:rPr lang="ar-SA" sz="2800" dirty="0" smtClean="0">
                <a:solidFill>
                  <a:srgbClr val="663300"/>
                </a:solidFill>
                <a:cs typeface="PT Simple Bold Ruled" pitchFamily="2" charset="-78"/>
              </a:rPr>
              <a:t>عذاب القبر ونعيمه:</a:t>
            </a:r>
            <a:br>
              <a:rPr lang="ar-SA" sz="2800" dirty="0" smtClean="0">
                <a:solidFill>
                  <a:srgbClr val="663300"/>
                </a:solidFill>
                <a:cs typeface="PT Simple Bold Ruled" pitchFamily="2" charset="-78"/>
              </a:rPr>
            </a:br>
            <a:r>
              <a:rPr lang="ar-SA" sz="2800" dirty="0" smtClean="0">
                <a:solidFill>
                  <a:srgbClr val="663300"/>
                </a:solidFill>
                <a:cs typeface="PT Simple Bold Ruled" pitchFamily="2" charset="-78"/>
              </a:rPr>
              <a:t>يكون للظالمين من المنافقين </a:t>
            </a:r>
            <a:r>
              <a:rPr lang="ar-SA" sz="2800" dirty="0" err="1" smtClean="0">
                <a:solidFill>
                  <a:srgbClr val="663300"/>
                </a:solidFill>
                <a:cs typeface="PT Simple Bold Ruled" pitchFamily="2" charset="-78"/>
              </a:rPr>
              <a:t>والعصاة</a:t>
            </a:r>
            <a:r>
              <a:rPr lang="ar-SA" sz="2800" dirty="0" smtClean="0">
                <a:solidFill>
                  <a:srgbClr val="663300"/>
                </a:solidFill>
                <a:cs typeface="PT Simple Bold Ruled" pitchFamily="2" charset="-78"/>
              </a:rPr>
              <a:t> قال تعالى في آل فرعون:((النار يعرضون عليها غدوا وعشيا ويوم تقوم السساعة ادخلو آل فرعون أشد العذاب)).</a:t>
            </a:r>
            <a:br>
              <a:rPr lang="ar-SA" sz="2800" dirty="0" smtClean="0">
                <a:solidFill>
                  <a:srgbClr val="663300"/>
                </a:solidFill>
                <a:cs typeface="PT Simple Bold Ruled" pitchFamily="2" charset="-78"/>
              </a:rPr>
            </a:br>
            <a:r>
              <a:rPr lang="ar-SA" sz="2800" dirty="0" smtClean="0">
                <a:solidFill>
                  <a:srgbClr val="663300"/>
                </a:solidFill>
                <a:cs typeface="PT Simple Bold Ruled" pitchFamily="2" charset="-78"/>
              </a:rPr>
              <a:t>وقد أنكر قول من المتكلمين والزنادقة عذاب القبر ونعيمه </a:t>
            </a:r>
            <a:r>
              <a:rPr lang="ar-SA" sz="2800" dirty="0" err="1" smtClean="0">
                <a:solidFill>
                  <a:srgbClr val="663300"/>
                </a:solidFill>
                <a:cs typeface="PT Simple Bold Ruled" pitchFamily="2" charset="-78"/>
              </a:rPr>
              <a:t>واحتجو</a:t>
            </a:r>
            <a:r>
              <a:rPr lang="ar-SA" sz="2800" dirty="0" smtClean="0">
                <a:solidFill>
                  <a:srgbClr val="663300"/>
                </a:solidFill>
                <a:cs typeface="PT Simple Bold Ruled" pitchFamily="2" charset="-78"/>
              </a:rPr>
              <a:t> بأنه لو كشف عن الميت في قبره لوجد كما كان عليه .</a:t>
            </a:r>
            <a:br>
              <a:rPr lang="ar-SA" sz="2800" dirty="0" smtClean="0">
                <a:solidFill>
                  <a:srgbClr val="663300"/>
                </a:solidFill>
                <a:cs typeface="PT Simple Bold Ruled" pitchFamily="2" charset="-78"/>
              </a:rPr>
            </a:br>
            <a:r>
              <a:rPr lang="ar-SA" sz="2800" dirty="0" smtClean="0">
                <a:solidFill>
                  <a:srgbClr val="663300"/>
                </a:solidFill>
                <a:cs typeface="PT Simple Bold Ruled" pitchFamily="2" charset="-78"/>
              </a:rPr>
              <a:t>وهذه الحجة باطلة </a:t>
            </a:r>
            <a:r>
              <a:rPr lang="ar-SA" sz="2800" dirty="0" err="1" smtClean="0">
                <a:solidFill>
                  <a:srgbClr val="663300"/>
                </a:solidFill>
                <a:cs typeface="PT Simple Bold Ruled" pitchFamily="2" charset="-78"/>
              </a:rPr>
              <a:t>فانها</a:t>
            </a:r>
            <a:r>
              <a:rPr lang="ar-SA" sz="2800" dirty="0" smtClean="0">
                <a:solidFill>
                  <a:srgbClr val="663300"/>
                </a:solidFill>
                <a:cs typeface="PT Simple Bold Ruled" pitchFamily="2" charset="-78"/>
              </a:rPr>
              <a:t> مبنية على الاحتجاج بالحس </a:t>
            </a:r>
            <a:br>
              <a:rPr lang="ar-SA" sz="2800" dirty="0" smtClean="0">
                <a:solidFill>
                  <a:srgbClr val="663300"/>
                </a:solidFill>
                <a:cs typeface="PT Simple Bold Ruled" pitchFamily="2" charset="-78"/>
              </a:rPr>
            </a:br>
            <a:r>
              <a:rPr lang="ar-SA" sz="2800" dirty="0" smtClean="0">
                <a:solidFill>
                  <a:srgbClr val="663300"/>
                </a:solidFill>
                <a:cs typeface="PT Simple Bold Ruled" pitchFamily="2" charset="-78"/>
              </a:rPr>
              <a:t/>
            </a:r>
            <a:br>
              <a:rPr lang="ar-SA" sz="2800" dirty="0" smtClean="0">
                <a:solidFill>
                  <a:srgbClr val="663300"/>
                </a:solidFill>
                <a:cs typeface="PT Simple Bold Ruled" pitchFamily="2" charset="-78"/>
              </a:rPr>
            </a:br>
            <a:r>
              <a:rPr lang="ar-SA" sz="2800" dirty="0" smtClean="0">
                <a:solidFill>
                  <a:srgbClr val="663300"/>
                </a:solidFill>
                <a:cs typeface="PT Simple Bold Ruled" pitchFamily="2" charset="-78"/>
              </a:rPr>
              <a:t/>
            </a:r>
            <a:br>
              <a:rPr lang="ar-SA" sz="2800" dirty="0" smtClean="0">
                <a:solidFill>
                  <a:srgbClr val="663300"/>
                </a:solidFill>
                <a:cs typeface="PT Simple Bold Ruled" pitchFamily="2" charset="-78"/>
              </a:rPr>
            </a:br>
            <a:endParaRPr lang="en-US" sz="2800" dirty="0" smtClean="0">
              <a:solidFill>
                <a:srgbClr val="663300"/>
              </a:solidFill>
              <a:cs typeface="PT Simple Bold Ruled" pitchFamily="2" charset="-78"/>
            </a:endParaRPr>
          </a:p>
        </p:txBody>
      </p:sp>
    </p:spTree>
  </p:cSld>
  <p:clrMapOvr>
    <a:masterClrMapping/>
  </p:clrMapOvr>
  <p:transition spd="slow">
    <p:wheel spokes="8"/>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94211"/>
                                        </p:tgtEl>
                                        <p:attrNameLst>
                                          <p:attrName>style.visibility</p:attrName>
                                        </p:attrNameLst>
                                      </p:cBhvr>
                                      <p:to>
                                        <p:strVal val="visible"/>
                                      </p:to>
                                    </p:set>
                                    <p:animEffect transition="in" filter="fade">
                                      <p:cBhvr>
                                        <p:cTn id="7" dur="1000">
                                          <p:stCondLst>
                                            <p:cond delay="0"/>
                                          </p:stCondLst>
                                        </p:cTn>
                                        <p:tgtEl>
                                          <p:spTgt spid="942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p:bld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146" name="Picture 2" descr="First Page"/>
          <p:cNvPicPr>
            <a:picLocks noChangeAspect="1" noChangeArrowheads="1"/>
          </p:cNvPicPr>
          <p:nvPr/>
        </p:nvPicPr>
        <p:blipFill>
          <a:blip r:embed="rId2" cstate="print"/>
          <a:srcRect/>
          <a:stretch>
            <a:fillRect/>
          </a:stretch>
        </p:blipFill>
        <p:spPr bwMode="auto">
          <a:xfrm>
            <a:off x="0" y="0"/>
            <a:ext cx="9615488" cy="6924675"/>
          </a:xfrm>
          <a:prstGeom prst="rect">
            <a:avLst/>
          </a:prstGeom>
          <a:noFill/>
          <a:ln w="9525">
            <a:noFill/>
            <a:miter lim="800000"/>
            <a:headEnd/>
            <a:tailEnd/>
          </a:ln>
        </p:spPr>
      </p:pic>
      <p:sp>
        <p:nvSpPr>
          <p:cNvPr id="25601" name="Rectangle 1"/>
          <p:cNvSpPr>
            <a:spLocks noChangeArrowheads="1"/>
          </p:cNvSpPr>
          <p:nvPr/>
        </p:nvSpPr>
        <p:spPr bwMode="auto">
          <a:xfrm>
            <a:off x="0" y="776053"/>
            <a:ext cx="9572660" cy="576311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r" defTabSz="914400" rtl="1" eaLnBrk="1" fontAlgn="base" latinLnBrk="0" hangingPunct="1">
              <a:lnSpc>
                <a:spcPct val="100000"/>
              </a:lnSpc>
              <a:spcBef>
                <a:spcPct val="0"/>
              </a:spcBef>
              <a:spcAft>
                <a:spcPct val="0"/>
              </a:spcAft>
              <a:buClrTx/>
              <a:buSzTx/>
              <a:buFontTx/>
              <a:buNone/>
              <a:tabLst/>
            </a:pPr>
            <a:r>
              <a:rPr lang="ar-SA" dirty="0" smtClean="0">
                <a:solidFill>
                  <a:srgbClr val="663300"/>
                </a:solidFill>
                <a:latin typeface="+mj-lt"/>
                <a:ea typeface="+mj-ea"/>
                <a:cs typeface="PT Simple Bold Ruled" pitchFamily="2" charset="-78"/>
              </a:rPr>
              <a:t>وللإيمان باليوم الآخر آثار ونتائج تربوية تنعكس على نفس المؤمن، وتظهر في تكوين شخصيته، وفي شؤون حياته كافّة. </a:t>
            </a:r>
            <a:br>
              <a:rPr lang="ar-SA" dirty="0" smtClean="0">
                <a:solidFill>
                  <a:srgbClr val="663300"/>
                </a:solidFill>
                <a:latin typeface="+mj-lt"/>
                <a:ea typeface="+mj-ea"/>
                <a:cs typeface="PT Simple Bold Ruled" pitchFamily="2" charset="-78"/>
              </a:rPr>
            </a:br>
            <a:r>
              <a:rPr lang="ar-SA" dirty="0" smtClean="0">
                <a:solidFill>
                  <a:srgbClr val="663300"/>
                </a:solidFill>
                <a:latin typeface="+mj-lt"/>
                <a:ea typeface="+mj-ea"/>
                <a:cs typeface="PT Simple Bold Ruled" pitchFamily="2" charset="-78"/>
              </a:rPr>
              <a:t/>
            </a:r>
            <a:br>
              <a:rPr lang="ar-SA" dirty="0" smtClean="0">
                <a:solidFill>
                  <a:srgbClr val="663300"/>
                </a:solidFill>
                <a:latin typeface="+mj-lt"/>
                <a:ea typeface="+mj-ea"/>
                <a:cs typeface="PT Simple Bold Ruled" pitchFamily="2" charset="-78"/>
              </a:rPr>
            </a:br>
            <a:r>
              <a:rPr lang="ar-SA" dirty="0" smtClean="0">
                <a:solidFill>
                  <a:srgbClr val="663300"/>
                </a:solidFill>
                <a:latin typeface="+mj-lt"/>
                <a:ea typeface="+mj-ea"/>
                <a:cs typeface="PT Simple Bold Ruled" pitchFamily="2" charset="-78"/>
              </a:rPr>
              <a:t>وفيما يأتي نذكر أهمّ هذه الآثار: </a:t>
            </a:r>
            <a:br>
              <a:rPr lang="ar-SA" dirty="0" smtClean="0">
                <a:solidFill>
                  <a:srgbClr val="663300"/>
                </a:solidFill>
                <a:latin typeface="+mj-lt"/>
                <a:ea typeface="+mj-ea"/>
                <a:cs typeface="PT Simple Bold Ruled" pitchFamily="2" charset="-78"/>
              </a:rPr>
            </a:br>
            <a:r>
              <a:rPr lang="ar-SA" dirty="0" smtClean="0">
                <a:solidFill>
                  <a:srgbClr val="663300"/>
                </a:solidFill>
                <a:latin typeface="+mj-lt"/>
                <a:ea typeface="+mj-ea"/>
                <a:cs typeface="PT Simple Bold Ruled" pitchFamily="2" charset="-78"/>
              </a:rPr>
              <a:t/>
            </a:r>
            <a:br>
              <a:rPr lang="ar-SA" dirty="0" smtClean="0">
                <a:solidFill>
                  <a:srgbClr val="663300"/>
                </a:solidFill>
                <a:latin typeface="+mj-lt"/>
                <a:ea typeface="+mj-ea"/>
                <a:cs typeface="PT Simple Bold Ruled" pitchFamily="2" charset="-78"/>
              </a:rPr>
            </a:br>
            <a:r>
              <a:rPr lang="ar-SA" dirty="0" smtClean="0">
                <a:solidFill>
                  <a:srgbClr val="663300"/>
                </a:solidFill>
                <a:latin typeface="+mj-lt"/>
                <a:ea typeface="+mj-ea"/>
                <a:cs typeface="PT Simple Bold Ruled" pitchFamily="2" charset="-78"/>
              </a:rPr>
              <a:t>1) تربية الشعور بالمسؤولية</a:t>
            </a:r>
            <a:br>
              <a:rPr lang="ar-SA" dirty="0" smtClean="0">
                <a:solidFill>
                  <a:srgbClr val="663300"/>
                </a:solidFill>
                <a:latin typeface="+mj-lt"/>
                <a:ea typeface="+mj-ea"/>
                <a:cs typeface="PT Simple Bold Ruled" pitchFamily="2" charset="-78"/>
              </a:rPr>
            </a:br>
            <a:r>
              <a:rPr lang="ar-SA" dirty="0" smtClean="0">
                <a:solidFill>
                  <a:srgbClr val="663300"/>
                </a:solidFill>
                <a:latin typeface="+mj-lt"/>
                <a:ea typeface="+mj-ea"/>
                <a:cs typeface="PT Simple Bold Ruled" pitchFamily="2" charset="-78"/>
              </a:rPr>
              <a:t/>
            </a:r>
            <a:br>
              <a:rPr lang="ar-SA" dirty="0" smtClean="0">
                <a:solidFill>
                  <a:srgbClr val="663300"/>
                </a:solidFill>
                <a:latin typeface="+mj-lt"/>
                <a:ea typeface="+mj-ea"/>
                <a:cs typeface="PT Simple Bold Ruled" pitchFamily="2" charset="-78"/>
              </a:rPr>
            </a:br>
            <a:r>
              <a:rPr lang="ar-SA" dirty="0" smtClean="0">
                <a:solidFill>
                  <a:srgbClr val="663300"/>
                </a:solidFill>
                <a:latin typeface="+mj-lt"/>
                <a:ea typeface="+mj-ea"/>
                <a:cs typeface="PT Simple Bold Ruled" pitchFamily="2" charset="-78"/>
              </a:rPr>
              <a:t>الإيمان باليوم الآخر يبعث في نفس المؤمن الشعور بالمسؤولية. فالمؤمن الذي تعمّق في قلبه الإيمان بالله واليوم الآخر يشعرُ بتمام المسؤولية عن أعماله، فالملائكة الحَفَظَة يكتبون، ويوم الحساب والجزاء قادمٌ لا محالة، والوقوف بين يدي الله عزّ وجلّ كائن، (وَاللَّهُ عَلَى كُلِّ شَيْءٍ شَهِيدٌ) (المجادلة:6)، ولا يُنجي في هذا الموقف احتيالٌ، ولا يُغني كذبٌ، ولا ينفع نفساً يومئذٍ إلاّ فضلُ الله وعَفوه ومغفرته أولاً، وحُسنُ العمل ثانياً (الَّذِي خَلَقَ الْمَوْتَ وَالْحَيَاةَ لِيَبْلُوَكُمْ أَيُّكُمْ أَحْسَنُ عَمَلاً) (الملك:2).</a:t>
            </a:r>
            <a:br>
              <a:rPr lang="ar-SA" dirty="0" smtClean="0">
                <a:solidFill>
                  <a:srgbClr val="663300"/>
                </a:solidFill>
                <a:latin typeface="+mj-lt"/>
                <a:ea typeface="+mj-ea"/>
                <a:cs typeface="PT Simple Bold Ruled" pitchFamily="2" charset="-78"/>
              </a:rPr>
            </a:br>
            <a:r>
              <a:rPr lang="ar-SA" dirty="0" smtClean="0">
                <a:solidFill>
                  <a:srgbClr val="663300"/>
                </a:solidFill>
                <a:latin typeface="+mj-lt"/>
                <a:ea typeface="+mj-ea"/>
                <a:cs typeface="PT Simple Bold Ruled" pitchFamily="2" charset="-78"/>
              </a:rPr>
              <a:t/>
            </a:r>
            <a:br>
              <a:rPr lang="ar-SA" dirty="0" smtClean="0">
                <a:solidFill>
                  <a:srgbClr val="663300"/>
                </a:solidFill>
                <a:latin typeface="+mj-lt"/>
                <a:ea typeface="+mj-ea"/>
                <a:cs typeface="PT Simple Bold Ruled" pitchFamily="2" charset="-78"/>
              </a:rPr>
            </a:br>
            <a:r>
              <a:rPr lang="ar-SA" dirty="0" smtClean="0">
                <a:solidFill>
                  <a:srgbClr val="663300"/>
                </a:solidFill>
                <a:latin typeface="+mj-lt"/>
                <a:ea typeface="+mj-ea"/>
                <a:cs typeface="PT Simple Bold Ruled" pitchFamily="2" charset="-78"/>
              </a:rPr>
              <a:t>فكيف لا يشعر بالمسؤولية تجاه أعماله من يعلم أن أعماله محصيّة عليه، وأنّه محاسب عليها؟! </a:t>
            </a:r>
            <a:br>
              <a:rPr lang="ar-SA" dirty="0" smtClean="0">
                <a:solidFill>
                  <a:srgbClr val="663300"/>
                </a:solidFill>
                <a:latin typeface="+mj-lt"/>
                <a:ea typeface="+mj-ea"/>
                <a:cs typeface="PT Simple Bold Ruled" pitchFamily="2" charset="-78"/>
              </a:rPr>
            </a:br>
            <a:r>
              <a:rPr lang="ar-SA" dirty="0" smtClean="0">
                <a:solidFill>
                  <a:srgbClr val="663300"/>
                </a:solidFill>
                <a:latin typeface="+mj-lt"/>
                <a:ea typeface="+mj-ea"/>
                <a:cs typeface="PT Simple Bold Ruled" pitchFamily="2" charset="-78"/>
              </a:rPr>
              <a:t/>
            </a:r>
            <a:br>
              <a:rPr lang="ar-SA" dirty="0" smtClean="0">
                <a:solidFill>
                  <a:srgbClr val="663300"/>
                </a:solidFill>
                <a:latin typeface="+mj-lt"/>
                <a:ea typeface="+mj-ea"/>
                <a:cs typeface="PT Simple Bold Ruled" pitchFamily="2" charset="-78"/>
              </a:rPr>
            </a:br>
            <a:r>
              <a:rPr lang="ar-SA" dirty="0" smtClean="0">
                <a:solidFill>
                  <a:srgbClr val="663300"/>
                </a:solidFill>
                <a:latin typeface="+mj-lt"/>
                <a:ea typeface="+mj-ea"/>
                <a:cs typeface="PT Simple Bold Ruled" pitchFamily="2" charset="-78"/>
              </a:rPr>
              <a:t>2) تحقيق الأخلاق الفاضلة</a:t>
            </a:r>
            <a:br>
              <a:rPr lang="ar-SA" dirty="0" smtClean="0">
                <a:solidFill>
                  <a:srgbClr val="663300"/>
                </a:solidFill>
                <a:latin typeface="+mj-lt"/>
                <a:ea typeface="+mj-ea"/>
                <a:cs typeface="PT Simple Bold Ruled" pitchFamily="2" charset="-78"/>
              </a:rPr>
            </a:br>
            <a:r>
              <a:rPr lang="ar-SA" dirty="0" smtClean="0">
                <a:solidFill>
                  <a:srgbClr val="663300"/>
                </a:solidFill>
                <a:latin typeface="+mj-lt"/>
                <a:ea typeface="+mj-ea"/>
                <a:cs typeface="PT Simple Bold Ruled" pitchFamily="2" charset="-78"/>
              </a:rPr>
              <a:t>إنّ تحقيق الأخلاق الفاضلة في سلوكنا وحياتنا تحقيقاً فعلياً ثابتاً غير متقلّب، بلا نفاق ولا رياء، لا يكون إلاّ نتيجة للإيمان باليوم الآخر، فالحلم والأناة، والتّضحية والصّبر، والعطف والرّحمة، كلّ ذلك يتحلّى </a:t>
            </a:r>
            <a:r>
              <a:rPr lang="ar-SA" dirty="0" err="1" smtClean="0">
                <a:solidFill>
                  <a:srgbClr val="663300"/>
                </a:solidFill>
                <a:latin typeface="+mj-lt"/>
                <a:ea typeface="+mj-ea"/>
                <a:cs typeface="PT Simple Bold Ruled" pitchFamily="2" charset="-78"/>
              </a:rPr>
              <a:t>به</a:t>
            </a:r>
            <a:r>
              <a:rPr lang="ar-SA" dirty="0" smtClean="0">
                <a:solidFill>
                  <a:srgbClr val="663300"/>
                </a:solidFill>
                <a:latin typeface="+mj-lt"/>
                <a:ea typeface="+mj-ea"/>
                <a:cs typeface="PT Simple Bold Ruled" pitchFamily="2" charset="-78"/>
              </a:rPr>
              <a:t> المؤمن لأنّه ينتظر جزاءه عند الله، وينتظر أجره عليه يوم الحساب. </a:t>
            </a:r>
            <a:r>
              <a:rPr lang="ar-SA" sz="1600" dirty="0" smtClean="0">
                <a:solidFill>
                  <a:srgbClr val="663300"/>
                </a:solidFill>
                <a:latin typeface="+mj-lt"/>
                <a:ea typeface="+mj-ea"/>
                <a:cs typeface="PT Simple Bold Ruled" pitchFamily="2" charset="-78"/>
              </a:rPr>
              <a:t/>
            </a:r>
            <a:br>
              <a:rPr lang="ar-SA" sz="1600" dirty="0" smtClean="0">
                <a:solidFill>
                  <a:srgbClr val="663300"/>
                </a:solidFill>
                <a:latin typeface="+mj-lt"/>
                <a:ea typeface="+mj-ea"/>
                <a:cs typeface="PT Simple Bold Ruled" pitchFamily="2" charset="-78"/>
              </a:rPr>
            </a:br>
            <a:r>
              <a:rPr lang="ar-SA" sz="1600" dirty="0" smtClean="0">
                <a:solidFill>
                  <a:srgbClr val="663300"/>
                </a:solidFill>
                <a:latin typeface="+mj-lt"/>
                <a:ea typeface="+mj-ea"/>
                <a:cs typeface="PT Simple Bold Ruled" pitchFamily="2" charset="-78"/>
              </a:rPr>
              <a:t/>
            </a:r>
            <a:br>
              <a:rPr lang="ar-SA" sz="1600" dirty="0" smtClean="0">
                <a:solidFill>
                  <a:srgbClr val="663300"/>
                </a:solidFill>
                <a:latin typeface="+mj-lt"/>
                <a:ea typeface="+mj-ea"/>
                <a:cs typeface="PT Simple Bold Ruled" pitchFamily="2" charset="-78"/>
              </a:rPr>
            </a:br>
            <a:endParaRPr kumimoji="0" lang="ar-SA" sz="1050" b="0" i="0" u="none" strike="noStrike" cap="none" normalizeH="0" baseline="0" dirty="0" smtClean="0">
              <a:ln>
                <a:noFill/>
              </a:ln>
              <a:solidFill>
                <a:schemeClr val="tx1"/>
              </a:solidFill>
              <a:effectLst/>
              <a:latin typeface="Arial" pitchFamily="34" charset="0"/>
              <a:cs typeface="Arial" pitchFamily="34" charset="0"/>
            </a:endParaRPr>
          </a:p>
        </p:txBody>
      </p:sp>
      <p:pic>
        <p:nvPicPr>
          <p:cNvPr id="25602" name="Picture 2" descr="http://www.alittehad.net/vb/images/smilies/icon_cool.gif"/>
          <p:cNvPicPr>
            <a:picLocks noChangeAspect="1" noChangeArrowheads="1"/>
          </p:cNvPicPr>
          <p:nvPr/>
        </p:nvPicPr>
        <p:blipFill>
          <a:blip r:embed="rId3" cstate="print"/>
          <a:srcRect/>
          <a:stretch>
            <a:fillRect/>
          </a:stretch>
        </p:blipFill>
        <p:spPr bwMode="auto">
          <a:xfrm>
            <a:off x="5891213" y="3159125"/>
            <a:ext cx="142875" cy="142875"/>
          </a:xfrm>
          <a:prstGeom prst="rect">
            <a:avLst/>
          </a:prstGeom>
          <a:noFill/>
        </p:spPr>
      </p:pic>
    </p:spTree>
  </p:cSld>
  <p:clrMapOvr>
    <a:masterClrMapping/>
  </p:clrMapOvr>
  <p:transition spd="slow">
    <p:wheel spokes="8"/>
  </p:transition>
  <p:timing>
    <p:tnLst>
      <p:par>
        <p:cTn id="1" dur="indefinite" restart="never" nodeType="tmRoot"/>
      </p:par>
    </p:tn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emplate/>
  <TotalTime>338</TotalTime>
  <Words>164</Words>
  <Application>Microsoft Office PowerPoint</Application>
  <PresentationFormat>عرض على الشاشة (3:4)‏</PresentationFormat>
  <Paragraphs>12</Paragraphs>
  <Slides>11</Slides>
  <Notes>0</Notes>
  <HiddenSlides>0</HiddenSlides>
  <MMClips>0</MMClips>
  <ScaleCrop>false</ScaleCrop>
  <HeadingPairs>
    <vt:vector size="4" baseType="variant">
      <vt:variant>
        <vt:lpstr>سمة</vt:lpstr>
      </vt:variant>
      <vt:variant>
        <vt:i4>1</vt:i4>
      </vt:variant>
      <vt:variant>
        <vt:lpstr>عناوين الشرائح</vt:lpstr>
      </vt:variant>
      <vt:variant>
        <vt:i4>11</vt:i4>
      </vt:variant>
    </vt:vector>
  </HeadingPairs>
  <TitlesOfParts>
    <vt:vector size="12" baseType="lpstr">
      <vt:lpstr>سمة Office</vt:lpstr>
      <vt:lpstr>الإيمان باليوم الآخر ..</vt:lpstr>
      <vt:lpstr> جعل سبحانه الإيمان باليوم الآخر ركناً من أركان عقيدة الإسلام، وعلَّق سبحانه صحة إيمان العبد على الإيمان بذاك اليوم. وقرن تعالى الإيمان به بالإيمان باليوم الآخر في تسعة عشر موضعاً في القرآن، منها قوله تعالى: { ولكن البر من آمن بالله واليوم الآخر }(البقرة:177) وقوله في حق المطلقات: { إن كن يؤمن بالله واليوم الآخر }(البقرة:228) وقال أيضاً مخاطباً أولياء النساء: { من كان منكم يؤمن بالله واليوم الآخر } (البقرة:232).    ووصف سبحانه المؤمنين بأنهم الذين أمنوا بالله واليوم الآخر، فقال عز من قائل: { إن الذين آمنوا والذين هادوا والنصارى والصابئين من آمن بالله واليوم الآخر } (البقرة:62).   وبالمقابل فقد رتب سبحانه على الكفر بذاك اليوم ما رتبه على الكفر به، فقال تعالى: { يا أيها الذين آمنوا آمنوا بالله ورسوله والكتاب الذي نزل على رسوله والكتاب الذي أنزل من قبل ومن يكفر بالله وملائكته وكتبه ورسله واليوم الآخر فقد ضل ضلالا بعيدا }(النساء:136). وأكد سبحانه أن هذا اليوم واقع لا محال، وأنه لا مفر منه مهما حاول الإنسان ذلك، فقال تعالى: { فكيف إذا جمعناهم ليوم لا ريب فيه ووفيت كل نفس ما كسبت وهم لا يظلمون }(آل عمران:25) وقال أيضاً: { الله لا إله إلا هو ليجمعنكم إلى يوم القيامة   لا ريب فيه ومن أصدق من الله حديثا }(النساء:87).  </vt:lpstr>
      <vt:lpstr>الشريحة 3</vt:lpstr>
      <vt:lpstr>تعريف اليوم الآخر: اليوم الآخر: هو يوم القيامة ، ومعنى الإيمان به التصديق بالبعث بعد الموت، والتصديق بكل ما ثبت في الكتاب والسُّنة ، ويدخل في ذلك عذاب القبر أو نعيمه ، وحشر الأجساد ، وجمع الناس كلهم في موقف القيامة ، وما يكون في ذلك من الحساب والجزاء على الأعمال ، وتطاير الصحف بالأيمان والشمائل ، ونصب الميزان ، والعبور على الصراط ، ومن هول المطلع وطول ذلك اليوم ، ودُنُو الشمس، وإلجام العرق لكثير منهم ، والحوض والشفاعة ، الجنة والنار ، والتصديق بما فيهما ، ولا شك أن من صدق بذلك استعد للعمل الصالح الذي ينجيه في ذلك اليوم ، ويلحقه بالسعداء الذين لا خوف عليهم، ولا هم يحزنون. </vt:lpstr>
      <vt:lpstr>والإيمان باليوم الآخر يتضمن أربعة أمور: 1- الإيمان بالبعث والحشر : وهو إحياء الموتى من قبورهم، وإعادة الأرواح إلى أجسادهم، فيقوم الناس لرب العالمين، ثم يحشرون ويجمعون في مكان واحد، حفاة غير منتعلين، عراة غير مستترين، غرلا غير مختونين. ودليل البعث قوله تعالى: { ثُمَّ إِنَّكُمْ بَعْدَ ذَلِكَ لَمَيِّتُونَ }{ ثُمَّ إِنَّكُمْ يَوْمَ الْقِيَامَةِ تُبْعَثُونَ }  ودليل الحشر قوله صلى الله عليه وسلم: « "يحشر الناس يوم القيامة حفاة عراة غرلا</vt:lpstr>
      <vt:lpstr>2- الإيمان بالحساب والميزان : يحاسب الله الخلائق على أعمالهم التي عملوها في الحياة الدنيا، فمن كان من أهل التوحيد ومطيعا لله ورسوله فإن حسابه يسير، ومن كان من أهل الشرك والعصيان فحسابه عسير. وتوزن الأعمال في ميزان عظيم، فتوضع الحسنات في كفة، والسيئات في الكفة الأخرى، فمن رجحت حسناته بسيئاته فهو من أهل الجنة، ومن رجحت سيئاته بحسناته فهو من أهل النار. ودليل الحساب قولَه تعالى: { فَأَمَّا مَنْ أُوتِيَ كِتَابَهُ بِيَمِينِهِ }{ فَسَوْفَ يُحَاسَبُ حِسَابًا يَسِيرًا }{ وَيَنْقَلِبُ إِلَى أَهْلِهِ مَسْرُورًا }{ وَأَمَّا مَنْ أُوتِيَ كِتَابَهُ وَرَاءَ ظَهْرِهِ }{ فَسَوْفَ يَدْعُو ثُبُورًا }{ وَيَصْلَى سَعِيرًا } . ودليل الميزان قوله تعالى : { وَنَضَعُ الْمَوَازِينَ الْقِسْطَ لِيَوْمِ الْقِيَامَةِ فَلَا تُظْلَمُ نَفْسٌ شَيْئًا وَإِنْ كَانَ مِثْقَالَ حَبَّةٍ مِنْ خَرْدَلٍ أَتَيْنَا بِهَا وَكَفَى بِنَا حَاسِبِينَ }  .</vt:lpstr>
      <vt:lpstr>- 3الجنة والنار: الجنة هي دار النعيم المقيم، أعدها الله للمؤمنين المتقين، المطيعين للّه ورسوله، فيها جميع أنواع النعيم الدائم من المأكولات والمشروبات والملبوسات وجميع أنواع المحبوبات. وأما النار فهي دار العذاب المقيم، أعدها الله للكافرين الذين كفروا بالله وعَصَوا رُسله، فيها من أنواع العذاب والآلام والنكال ما لا يخطر على البال. ودليل الجنة قوله تعالى: { وَسَارِعُوا إِلَى مَغْفِرَةٍ مِنْ رَبِّكُمْ وَجَنَّةٍ عَرْضُهَا السَّمَاوَاتُ وَالْأَرْضُ أُعِدَّتْ لِلْمُتَّقِينَ }  . وقوله تعالى: { فَلَا تَعْلَمُ نَفْسٌ مَا أُخْفِيَ لَهُمْ مِنْ قُرَّةِ أَعْيُنٍ جَزَاءً بِمَا كَانُوا يَعْمَلُونَ }  . وأما الدليل على النار فقوله تعالى: { فَاتَّقُوا النَّارَ الَّتِي وَقُودُهَا النَّاسُ وَالْحِجَارَةُ أُعِدَّتْ لِلْكَافِرِينَ }  . وقوله تعالى: { إِنَّ لَدَيْنَا أَنْكَالًا وَجَحِيمًا }{ وَطَعَامًا ذَا غُصَّةٍ وَعَذَابًا أَلِيمًا } . اللهم إنا نسألك الجنة وما قرّب إليها من قول وعمل، ونعوذ بك من النار وما قرّب إليها من قول وعمل.</vt:lpstr>
      <vt:lpstr>4_الايمان بكل مايكون بعد الموت من فتنة القبر وعذاب القبر ونعيمه.  فتنة القبر : هي سؤال الميت بعد دفنه عن ربه ودينه ونبيه،فيثبت الله الذين امنو بالقول الثابت ويضل الله الظالمين.  عذاب القبر ونعيمه: يكون للظالمين من المنافقين والعصاة قال تعالى في آل فرعون:((النار يعرضون عليها غدوا وعشيا ويوم تقوم السساعة ادخلو آل فرعون أشد العذاب)). وقد أنكر قول من المتكلمين والزنادقة عذاب القبر ونعيمه واحتجو بأنه لو كشف عن الميت في قبره لوجد كما كان عليه . وهذه الحجة باطلة فانها مبنية على الاحتجاج بالحس    </vt:lpstr>
      <vt:lpstr>الشريحة 9</vt:lpstr>
      <vt:lpstr>الشريحة 10</vt:lpstr>
      <vt:lpstr>الشريحة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rcc</dc:creator>
  <cp:lastModifiedBy>COMPUTER</cp:lastModifiedBy>
  <cp:revision>41</cp:revision>
  <dcterms:created xsi:type="dcterms:W3CDTF">2010-03-12T07:25:50Z</dcterms:created>
  <dcterms:modified xsi:type="dcterms:W3CDTF">2012-09-14T13:30:02Z</dcterms:modified>
</cp:coreProperties>
</file>