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3" r:id="rId3"/>
    <p:sldId id="274" r:id="rId4"/>
    <p:sldId id="276" r:id="rId5"/>
    <p:sldId id="277" r:id="rId6"/>
    <p:sldId id="278" r:id="rId7"/>
    <p:sldId id="279" r:id="rId8"/>
    <p:sldId id="264" r:id="rId9"/>
    <p:sldId id="265" r:id="rId10"/>
    <p:sldId id="269" r:id="rId11"/>
    <p:sldId id="266" r:id="rId12"/>
    <p:sldId id="280" r:id="rId13"/>
    <p:sldId id="270" r:id="rId14"/>
    <p:sldId id="271" r:id="rId15"/>
    <p:sldId id="272" r:id="rId16"/>
    <p:sldId id="267" r:id="rId17"/>
    <p:sldId id="268" r:id="rId18"/>
    <p:sldId id="281"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56" d="100"/>
          <a:sy n="56" d="100"/>
        </p:scale>
        <p:origin x="-3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0D8924B-13C2-46E5-A25A-5B5BC3B43FDD}" type="datetimeFigureOut">
              <a:rPr lang="ar-SA" smtClean="0"/>
              <a:pPr/>
              <a:t>17/06/1434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7FACDCA-59A1-4DF4-B114-0990E9054BD3}"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0D8924B-13C2-46E5-A25A-5B5BC3B43FDD}" type="datetimeFigureOut">
              <a:rPr lang="ar-SA" smtClean="0"/>
              <a:pPr/>
              <a:t>17/06/1434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7FACDCA-59A1-4DF4-B114-0990E9054BD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0D8924B-13C2-46E5-A25A-5B5BC3B43FDD}" type="datetimeFigureOut">
              <a:rPr lang="ar-SA" smtClean="0"/>
              <a:pPr/>
              <a:t>17/06/1434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7FACDCA-59A1-4DF4-B114-0990E9054BD3}"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0D8924B-13C2-46E5-A25A-5B5BC3B43FDD}" type="datetimeFigureOut">
              <a:rPr lang="ar-SA" smtClean="0"/>
              <a:pPr/>
              <a:t>17/06/1434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7FACDCA-59A1-4DF4-B114-0990E9054BD3}"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0D8924B-13C2-46E5-A25A-5B5BC3B43FDD}" type="datetimeFigureOut">
              <a:rPr lang="ar-SA" smtClean="0"/>
              <a:pPr/>
              <a:t>17/06/1434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7FACDCA-59A1-4DF4-B114-0990E9054BD3}"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0D8924B-13C2-46E5-A25A-5B5BC3B43FDD}" type="datetimeFigureOut">
              <a:rPr lang="ar-SA" smtClean="0"/>
              <a:pPr/>
              <a:t>17/06/1434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7FACDCA-59A1-4DF4-B114-0990E9054BD3}"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0D8924B-13C2-46E5-A25A-5B5BC3B43FDD}" type="datetimeFigureOut">
              <a:rPr lang="ar-SA" smtClean="0"/>
              <a:pPr/>
              <a:t>17/06/1434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7FACDCA-59A1-4DF4-B114-0990E9054BD3}"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0D8924B-13C2-46E5-A25A-5B5BC3B43FDD}" type="datetimeFigureOut">
              <a:rPr lang="ar-SA" smtClean="0"/>
              <a:pPr/>
              <a:t>17/06/1434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7FACDCA-59A1-4DF4-B114-0990E9054BD3}"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0D8924B-13C2-46E5-A25A-5B5BC3B43FDD}" type="datetimeFigureOut">
              <a:rPr lang="ar-SA" smtClean="0"/>
              <a:pPr/>
              <a:t>17/06/1434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7FACDCA-59A1-4DF4-B114-0990E9054BD3}"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0D8924B-13C2-46E5-A25A-5B5BC3B43FDD}" type="datetimeFigureOut">
              <a:rPr lang="ar-SA" smtClean="0"/>
              <a:pPr/>
              <a:t>17/06/1434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7FACDCA-59A1-4DF4-B114-0990E9054BD3}"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0D8924B-13C2-46E5-A25A-5B5BC3B43FDD}" type="datetimeFigureOut">
              <a:rPr lang="ar-SA" smtClean="0"/>
              <a:pPr/>
              <a:t>17/06/1434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7FACDCA-59A1-4DF4-B114-0990E9054BD3}"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0D8924B-13C2-46E5-A25A-5B5BC3B43FDD}" type="datetimeFigureOut">
              <a:rPr lang="ar-SA" smtClean="0"/>
              <a:pPr/>
              <a:t>17/06/1434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7FACDCA-59A1-4DF4-B114-0990E9054BD3}"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3">
            <a:schemeClr val="lt1"/>
          </a:lnRef>
          <a:fillRef idx="1">
            <a:schemeClr val="accent3"/>
          </a:fillRef>
          <a:effectRef idx="1">
            <a:schemeClr val="accent3"/>
          </a:effectRef>
          <a:fontRef idx="minor">
            <a:schemeClr val="lt1"/>
          </a:fontRef>
        </p:style>
        <p:txBody>
          <a:bodyPr/>
          <a:lstStyle/>
          <a:p>
            <a:r>
              <a:rPr lang="ar-SA" dirty="0" err="1" smtClean="0"/>
              <a:t>المحاضره</a:t>
            </a:r>
            <a:r>
              <a:rPr lang="ar-SA" dirty="0" smtClean="0"/>
              <a:t> </a:t>
            </a:r>
            <a:r>
              <a:rPr lang="ar-SA" dirty="0" err="1" smtClean="0"/>
              <a:t>العاشره</a:t>
            </a:r>
            <a:r>
              <a:rPr lang="ar-SA" smtClean="0"/>
              <a:t> </a:t>
            </a:r>
            <a:br>
              <a:rPr lang="ar-SA" smtClean="0"/>
            </a:br>
            <a:r>
              <a:rPr lang="ar-SA" smtClean="0"/>
              <a:t>نظرية </a:t>
            </a:r>
            <a:r>
              <a:rPr lang="ar-SA" dirty="0" err="1" smtClean="0"/>
              <a:t>باندورا</a:t>
            </a:r>
            <a:r>
              <a:rPr lang="ar-SA" dirty="0" smtClean="0"/>
              <a:t> في التعلم الاجتماعي</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endParaRPr lang="ar-SA" dirty="0" smtClean="0"/>
          </a:p>
          <a:p>
            <a:r>
              <a:rPr lang="ar-SA" dirty="0" smtClean="0"/>
              <a:t>والمهارات التي نتعلمها من خلال التعلم بالملاحظة تصبح متكاملة بالتدريج من خلال عملية المحاولة والخطأ نحن نتبع سلوك القدوة وبعد ذلك نبحث عن تحسين تقديراتنا من خلال التغذية الرجعية والانسجام</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pPr lvl="0"/>
            <a:r>
              <a:rPr lang="ar-SA" b="1" dirty="0" smtClean="0">
                <a:solidFill>
                  <a:srgbClr val="C00000"/>
                </a:solidFill>
              </a:rPr>
              <a:t>العمليات الدافعية</a:t>
            </a:r>
            <a:r>
              <a:rPr lang="en-US" dirty="0" smtClean="0">
                <a:solidFill>
                  <a:srgbClr val="C00000"/>
                </a:solidFill>
              </a:rPr>
              <a:t>Motivation Processes</a:t>
            </a:r>
          </a:p>
          <a:p>
            <a:r>
              <a:rPr lang="ar-SA" dirty="0" smtClean="0"/>
              <a:t>فنظرية التعلم الاجتماعي تعمل تمييزا بين الاكتساب ( ما تعلمه الشخص وما يستطيع القيام </a:t>
            </a:r>
            <a:r>
              <a:rPr lang="ar-SA" dirty="0" err="1" smtClean="0"/>
              <a:t>به</a:t>
            </a:r>
            <a:r>
              <a:rPr lang="ar-SA" dirty="0" smtClean="0"/>
              <a:t> ) والأداء وهو ما يستطيع الشخص بالفعل القيام </a:t>
            </a:r>
            <a:r>
              <a:rPr lang="ar-SA" dirty="0" err="1" smtClean="0"/>
              <a:t>به</a:t>
            </a:r>
            <a:r>
              <a:rPr lang="ar-SA" dirty="0" smtClean="0"/>
              <a:t> . الناس لا يقومون بكل شيء يتعلمونه . </a:t>
            </a:r>
          </a:p>
          <a:p>
            <a:r>
              <a:rPr lang="ar-SA" dirty="0" smtClean="0"/>
              <a:t>ويمكن أن ندخل في عملية تعزيز ذاتي ، ونكون استجابات </a:t>
            </a:r>
            <a:r>
              <a:rPr lang="ar-SA" dirty="0" err="1" smtClean="0"/>
              <a:t>تقييمية</a:t>
            </a:r>
            <a:r>
              <a:rPr lang="ar-SA" dirty="0" smtClean="0"/>
              <a:t> تجاه السلوك الخاص وهذا يقود إلى مواصلة الدخول في سلوكيات مرضية ذاتيا حيث نرفض السلوكيات التي لا نحبها ولا نرتاح لها . ولا يظهر سلوك بدون باعث</a:t>
            </a:r>
            <a:endParaRPr lang="en-US" dirty="0" smtClean="0"/>
          </a:p>
          <a:p>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endParaRPr lang="ar-SA" dirty="0" smtClean="0"/>
          </a:p>
          <a:p>
            <a:endParaRPr lang="ar-SA" dirty="0" smtClean="0"/>
          </a:p>
          <a:p>
            <a:endParaRPr lang="ar-SA" dirty="0" smtClean="0"/>
          </a:p>
          <a:p>
            <a:r>
              <a:rPr lang="ar-SA" dirty="0" smtClean="0"/>
              <a:t>لماذا نفشل في تقليد بعض ما نشاهد ؟</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endParaRPr lang="ar-SA" dirty="0" smtClean="0">
              <a:solidFill>
                <a:srgbClr val="C00000"/>
              </a:solidFill>
            </a:endParaRPr>
          </a:p>
          <a:p>
            <a:r>
              <a:rPr lang="ar-SA" dirty="0" smtClean="0">
                <a:solidFill>
                  <a:srgbClr val="C00000"/>
                </a:solidFill>
              </a:rPr>
              <a:t>والفشل في تكوين أو تكاثر سلوك مقلد ينتج من </a:t>
            </a:r>
          </a:p>
          <a:p>
            <a:r>
              <a:rPr lang="ar-SA" dirty="0" smtClean="0"/>
              <a:t>انتباه غير كاف ، أو رمزية واحتفاظ غير ملائمين ، أو نقص في الاستعدادات الجسمانية أو المهارة أو التطبيق أو الحافز الغير مناسب أو أي فرع من هذه العمليات أو الأشياء </a:t>
            </a:r>
            <a:r>
              <a:rPr lang="ar-SA" smtClean="0"/>
              <a:t>جميعا ).</a:t>
            </a: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endParaRPr lang="ar-SA" b="1" u="sng" dirty="0" smtClean="0">
              <a:solidFill>
                <a:srgbClr val="C00000"/>
              </a:solidFill>
            </a:endParaRPr>
          </a:p>
          <a:p>
            <a:r>
              <a:rPr lang="ar-SA" b="1" u="sng" dirty="0" smtClean="0">
                <a:solidFill>
                  <a:srgbClr val="C00000"/>
                </a:solidFill>
              </a:rPr>
              <a:t>الآثار التي ينتجها التعلم بالملاحظة:</a:t>
            </a:r>
            <a:endParaRPr lang="en-US" sz="3600" dirty="0" smtClean="0">
              <a:solidFill>
                <a:srgbClr val="C00000"/>
              </a:solidFill>
            </a:endParaRPr>
          </a:p>
          <a:p>
            <a:pPr lvl="1"/>
            <a:r>
              <a:rPr lang="ar-SA" dirty="0" smtClean="0"/>
              <a:t>أثر التعلم بالملاحظة </a:t>
            </a:r>
            <a:r>
              <a:rPr lang="en-US" dirty="0" smtClean="0"/>
              <a:t>observational learning effect</a:t>
            </a:r>
            <a:r>
              <a:rPr lang="ar-SA" dirty="0" smtClean="0"/>
              <a:t> . ويقصد </a:t>
            </a:r>
            <a:r>
              <a:rPr lang="ar-SA" dirty="0" err="1" smtClean="0"/>
              <a:t>به</a:t>
            </a:r>
            <a:r>
              <a:rPr lang="ar-SA" dirty="0" smtClean="0"/>
              <a:t> </a:t>
            </a:r>
            <a:r>
              <a:rPr lang="ar-SA" b="1" u="sng" dirty="0" smtClean="0"/>
              <a:t>اكتساب</a:t>
            </a:r>
            <a:r>
              <a:rPr lang="ar-SA" dirty="0" smtClean="0"/>
              <a:t> الفرد الملاحظ لبعض أو كل الأنماط السلوكية التي تصدر عن النموذج الملاحظ بمعنى تكوين استجابات جديدة لم تكن ضمن الرصيد السلوكي لذلك الفرد ومن ثم تضاف هذه الاستجابات الجديدة إلى رصيده السلوكي ، </a:t>
            </a:r>
            <a:endParaRPr lang="en-US" sz="3200" dirty="0" smtClean="0"/>
          </a:p>
          <a:p>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342900" lvl="1" indent="-342900">
              <a:buFont typeface="Arial" pitchFamily="34" charset="0"/>
              <a:buChar char="•"/>
            </a:pPr>
            <a:r>
              <a:rPr lang="ar-SA" dirty="0" smtClean="0">
                <a:solidFill>
                  <a:srgbClr val="C00000"/>
                </a:solidFill>
              </a:rPr>
              <a:t>الآثار </a:t>
            </a:r>
            <a:r>
              <a:rPr lang="ar-SA" dirty="0" err="1" smtClean="0">
                <a:solidFill>
                  <a:srgbClr val="C00000"/>
                </a:solidFill>
              </a:rPr>
              <a:t>الكفية</a:t>
            </a:r>
            <a:r>
              <a:rPr lang="ar-SA" dirty="0" smtClean="0">
                <a:solidFill>
                  <a:srgbClr val="C00000"/>
                </a:solidFill>
              </a:rPr>
              <a:t> والآثار المانعة للكف </a:t>
            </a:r>
            <a:r>
              <a:rPr lang="en-US" dirty="0" smtClean="0">
                <a:solidFill>
                  <a:srgbClr val="C00000"/>
                </a:solidFill>
              </a:rPr>
              <a:t>Inhibitory-</a:t>
            </a:r>
            <a:r>
              <a:rPr lang="en-US" dirty="0" err="1" smtClean="0">
                <a:solidFill>
                  <a:srgbClr val="C00000"/>
                </a:solidFill>
              </a:rPr>
              <a:t>Disinhibitory</a:t>
            </a:r>
            <a:r>
              <a:rPr lang="en-US" dirty="0" smtClean="0">
                <a:solidFill>
                  <a:srgbClr val="C00000"/>
                </a:solidFill>
              </a:rPr>
              <a:t> Effects</a:t>
            </a:r>
            <a:r>
              <a:rPr lang="ar-SA" dirty="0" smtClean="0">
                <a:solidFill>
                  <a:srgbClr val="C00000"/>
                </a:solidFill>
              </a:rPr>
              <a:t> </a:t>
            </a:r>
            <a:r>
              <a:rPr lang="ar-SA" dirty="0" smtClean="0"/>
              <a:t>. ويقصد بالآثار </a:t>
            </a:r>
            <a:r>
              <a:rPr lang="ar-SA" b="1" u="sng" dirty="0" err="1" smtClean="0"/>
              <a:t>الكفية</a:t>
            </a:r>
            <a:r>
              <a:rPr lang="ar-SA" dirty="0" smtClean="0"/>
              <a:t> أن ينتج عن التعلم كف </a:t>
            </a:r>
            <a:r>
              <a:rPr lang="ar-SA" dirty="0" err="1" smtClean="0"/>
              <a:t>استجابي</a:t>
            </a:r>
            <a:r>
              <a:rPr lang="ar-SA" dirty="0" smtClean="0"/>
              <a:t> لبعض الأنماط السلوكية غير المرغوبة كبعض أنماط سلوك الخوف أو العدوان أو قضم الأظافر وغيرها من أنماط السلوك التي يسعى المربون إلى إضعافها أو محوها من الرصيد السلوكي للفرد . ويقصد بالآثار المانعة للكف منع الأسباب التي تؤدي إلى الكف </a:t>
            </a:r>
            <a:r>
              <a:rPr lang="ar-SA" dirty="0" err="1" smtClean="0"/>
              <a:t>الاستجابي</a:t>
            </a:r>
            <a:r>
              <a:rPr lang="ar-SA" dirty="0" smtClean="0"/>
              <a:t> لبعض الأنماط السلوكية من أن تؤثر على محاكاة أو تقليد النموذج لهذه الاستجابات كمنع استجابة الخوف لدى الطفل من النوم بمفرده أو في غرفة مظلمة أو التعامل مع بعض الحيوانات أو الكائنات الحية الأليفة أو الاقتراب من الغرباء ، </a:t>
            </a:r>
            <a:endParaRPr lang="en-US" sz="3200" dirty="0" smtClean="0"/>
          </a:p>
          <a:p>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lvl="1"/>
            <a:endParaRPr lang="ar-SA" u="sng" dirty="0" smtClean="0">
              <a:solidFill>
                <a:srgbClr val="C00000"/>
              </a:solidFill>
            </a:endParaRPr>
          </a:p>
          <a:p>
            <a:pPr lvl="1"/>
            <a:r>
              <a:rPr lang="ar-SA" u="sng" dirty="0" smtClean="0">
                <a:solidFill>
                  <a:srgbClr val="C00000"/>
                </a:solidFill>
              </a:rPr>
              <a:t>اثر التيسير</a:t>
            </a:r>
            <a:r>
              <a:rPr lang="ar-SA" dirty="0" smtClean="0">
                <a:solidFill>
                  <a:srgbClr val="C00000"/>
                </a:solidFill>
              </a:rPr>
              <a:t> الاجتماعي </a:t>
            </a:r>
            <a:r>
              <a:rPr lang="en-US" dirty="0" smtClean="0">
                <a:solidFill>
                  <a:srgbClr val="C00000"/>
                </a:solidFill>
              </a:rPr>
              <a:t>Social Facilitation Effect</a:t>
            </a:r>
            <a:r>
              <a:rPr lang="ar-SA" dirty="0" smtClean="0">
                <a:solidFill>
                  <a:srgbClr val="C00000"/>
                </a:solidFill>
              </a:rPr>
              <a:t> </a:t>
            </a:r>
          </a:p>
          <a:p>
            <a:pPr lvl="1"/>
            <a:r>
              <a:rPr lang="ar-SA" dirty="0" smtClean="0"/>
              <a:t>ويقصد </a:t>
            </a:r>
            <a:r>
              <a:rPr lang="ar-SA" dirty="0" err="1" smtClean="0"/>
              <a:t>به</a:t>
            </a:r>
            <a:r>
              <a:rPr lang="ar-SA" dirty="0" smtClean="0"/>
              <a:t> مساعدة الفرد </a:t>
            </a:r>
            <a:r>
              <a:rPr lang="ar-SA" dirty="0" smtClean="0"/>
              <a:t>الملاحِظ </a:t>
            </a:r>
            <a:r>
              <a:rPr lang="ar-SA" dirty="0" smtClean="0"/>
              <a:t>على إظهار أو إبراز بعض الاستجابات القائمة لديه والموجودة في رصيده السلوكي لكنها تحتاج إلى بعض الدعم والممارسة كي تظهر مثل الترحيب بالضيوف </a:t>
            </a:r>
            <a:r>
              <a:rPr lang="ar-SA" dirty="0" smtClean="0"/>
              <a:t>، المناقشة </a:t>
            </a:r>
            <a:r>
              <a:rPr lang="ar-SA" dirty="0" smtClean="0"/>
              <a:t>والحوار. </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u="sng" dirty="0" smtClean="0">
                <a:solidFill>
                  <a:srgbClr val="FF0000"/>
                </a:solidFill>
              </a:rPr>
              <a:t>التطبيقات التربوية</a:t>
            </a:r>
            <a:endParaRPr lang="en-US" sz="4800" dirty="0" smtClean="0">
              <a:solidFill>
                <a:srgbClr val="FF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lvl="1">
              <a:buNone/>
            </a:pPr>
            <a:r>
              <a:rPr lang="ar-SA" dirty="0" smtClean="0"/>
              <a:t>1- يمكن تسهيل التعليم في الصف بدرجة كبيرة بأن نقدم النماذج الملائمة حيث يستطيع المعلم استخدام العديد من النماذج لحث التلاميذ على إتباعها . </a:t>
            </a:r>
            <a:r>
              <a:rPr lang="ar-SA" dirty="0" err="1" smtClean="0"/>
              <a:t>مث</a:t>
            </a:r>
            <a:r>
              <a:rPr lang="ar-SA" dirty="0" smtClean="0"/>
              <a:t> النبي صلى الله عليه وسلم </a:t>
            </a:r>
            <a:r>
              <a:rPr lang="ar-SA" dirty="0" err="1" smtClean="0"/>
              <a:t>والصحابه</a:t>
            </a:r>
            <a:r>
              <a:rPr lang="ar-SA" dirty="0" smtClean="0"/>
              <a:t> .</a:t>
            </a:r>
            <a:endParaRPr lang="en-US" sz="3200" dirty="0" smtClean="0"/>
          </a:p>
          <a:p>
            <a:pPr lvl="1">
              <a:buNone/>
            </a:pPr>
            <a:r>
              <a:rPr lang="ar-SA" dirty="0" smtClean="0"/>
              <a:t>2- صياغة نتائج السلوك سواء كانت ثوابا أو عقابا في ضوء تأثيرها على المتعلم ،فلا يمكن للمعلم أن يفترض أن المنبه الذي يعتبره هو سارا سيؤدي إلى تقوية السلوك أو تدعيمه . فمثلاً الشخص شديد الخجل سيكون التفات أقرانه له نوعا من العقاب وليس تشجيعاً له . كما أن المعلم لا يستطيع أن يسأل تلاميذه عما يعتبرونه معززا لسلوكهم إذ أن ذلك سيفقد المعزز أثره كما هو الأمر في حالة المدح والتعزيز . </a:t>
            </a:r>
            <a:endParaRPr lang="en-US" sz="3200" dirty="0" smtClean="0"/>
          </a:p>
          <a:p>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endParaRPr lang="ar-SA" dirty="0" smtClean="0"/>
          </a:p>
          <a:p>
            <a:endParaRPr lang="ar-SA" dirty="0" smtClean="0"/>
          </a:p>
          <a:p>
            <a:pPr>
              <a:buNone/>
            </a:pPr>
            <a:endParaRPr lang="ar-SA" b="1" dirty="0" smtClean="0"/>
          </a:p>
          <a:p>
            <a:pPr>
              <a:buNone/>
            </a:pPr>
            <a:r>
              <a:rPr lang="ar-SA" b="1" dirty="0" smtClean="0"/>
              <a:t>                      والحمد لله رب العامين </a:t>
            </a:r>
            <a:endParaRPr lang="ar-SA"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endParaRPr lang="ar-SA" dirty="0" smtClean="0"/>
          </a:p>
          <a:p>
            <a:r>
              <a:rPr lang="ar-SA" dirty="0" smtClean="0">
                <a:solidFill>
                  <a:srgbClr val="C00000"/>
                </a:solidFill>
              </a:rPr>
              <a:t>يقصد بالتعلم الاجتماعي </a:t>
            </a:r>
            <a:r>
              <a:rPr lang="ar-SA" dirty="0" smtClean="0"/>
              <a:t>: اكتساب الفرد أو تعلمه لاستجابات أو أنماط سلوكية جديدة من خلال موقف أو إطار اجتماعي</a:t>
            </a:r>
            <a:r>
              <a:rPr lang="ar-SA" dirty="0" smtClean="0"/>
              <a:t>.</a:t>
            </a:r>
          </a:p>
          <a:p>
            <a:r>
              <a:rPr lang="ar-SA" dirty="0" smtClean="0"/>
              <a:t> </a:t>
            </a:r>
            <a:r>
              <a:rPr lang="ar-SA" dirty="0" smtClean="0"/>
              <a:t>التعلم الاجتماعي القائم على الملاحظة يقوم على عمليات من </a:t>
            </a:r>
            <a:r>
              <a:rPr lang="ar-SA" dirty="0" smtClean="0">
                <a:solidFill>
                  <a:schemeClr val="accent6">
                    <a:lumMod val="75000"/>
                  </a:schemeClr>
                </a:solidFill>
              </a:rPr>
              <a:t>الانتباه </a:t>
            </a:r>
            <a:r>
              <a:rPr lang="ar-SA" dirty="0" err="1" smtClean="0">
                <a:solidFill>
                  <a:schemeClr val="accent6">
                    <a:lumMod val="75000"/>
                  </a:schemeClr>
                </a:solidFill>
              </a:rPr>
              <a:t>القصدي</a:t>
            </a:r>
            <a:r>
              <a:rPr lang="ar-SA" dirty="0" smtClean="0">
                <a:solidFill>
                  <a:schemeClr val="accent6">
                    <a:lumMod val="75000"/>
                  </a:schemeClr>
                </a:solidFill>
              </a:rPr>
              <a:t> </a:t>
            </a:r>
            <a:r>
              <a:rPr lang="ar-SA" dirty="0" smtClean="0"/>
              <a:t>بدقة تكفي </a:t>
            </a:r>
            <a:r>
              <a:rPr lang="ar-SA" dirty="0" err="1" smtClean="0"/>
              <a:t>لاستدخال</a:t>
            </a:r>
            <a:r>
              <a:rPr lang="ar-SA" dirty="0" smtClean="0"/>
              <a:t> المعلومات والرموز والاستجابات المراد تعلمها في المجال المعرفي الإدراكي </a:t>
            </a:r>
          </a:p>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ar-SA" dirty="0" smtClean="0"/>
              <a:t> </a:t>
            </a:r>
            <a:r>
              <a:rPr lang="ar-SA" dirty="0" smtClean="0">
                <a:solidFill>
                  <a:srgbClr val="C00000"/>
                </a:solidFill>
              </a:rPr>
              <a:t>محددات السلوك عند </a:t>
            </a:r>
            <a:r>
              <a:rPr lang="ar-SA" dirty="0" err="1" smtClean="0">
                <a:solidFill>
                  <a:srgbClr val="C00000"/>
                </a:solidFill>
              </a:rPr>
              <a:t>باندورا</a:t>
            </a:r>
            <a:r>
              <a:rPr lang="ar-SA" dirty="0" smtClean="0">
                <a:solidFill>
                  <a:srgbClr val="C00000"/>
                </a:solidFill>
              </a:rPr>
              <a:t> : </a:t>
            </a:r>
          </a:p>
          <a:p>
            <a:r>
              <a:rPr lang="ar-SA" dirty="0" smtClean="0"/>
              <a:t>هي التأثيرات المعقدة التي تحدث قبل قيام السلوك وتشمل: (المتغيرات الفسيولوجية، والعاطفية، والأحداث المعرفية) والتأثيرات التي تلي السلوك وتتمثل في أشكال التعزيز والتدعيم أو العقاب الخارجية أو الداخلية.</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C00000"/>
                </a:solidFill>
              </a:rPr>
              <a:t>عوامل التعلم </a:t>
            </a:r>
            <a:r>
              <a:rPr lang="ar-SA" dirty="0" err="1" smtClean="0">
                <a:solidFill>
                  <a:srgbClr val="C00000"/>
                </a:solidFill>
              </a:rPr>
              <a:t>بالملاحظه</a:t>
            </a:r>
            <a:r>
              <a:rPr lang="ar-SA" dirty="0" smtClean="0">
                <a:solidFill>
                  <a:srgbClr val="C00000"/>
                </a:solidFill>
              </a:rPr>
              <a:t> </a:t>
            </a:r>
            <a:r>
              <a:rPr lang="ar-SA" dirty="0" err="1" smtClean="0">
                <a:solidFill>
                  <a:srgbClr val="C00000"/>
                </a:solidFill>
              </a:rPr>
              <a:t>المتعلقه</a:t>
            </a:r>
            <a:r>
              <a:rPr lang="ar-SA" dirty="0" smtClean="0">
                <a:solidFill>
                  <a:srgbClr val="C00000"/>
                </a:solidFill>
              </a:rPr>
              <a:t> بالفرد الملاحظ</a:t>
            </a:r>
            <a:endParaRPr lang="ar-SA" dirty="0">
              <a:solidFill>
                <a:srgbClr val="C0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buNone/>
            </a:pPr>
            <a:r>
              <a:rPr lang="ar-SA" dirty="0" smtClean="0"/>
              <a:t>. العمر الزمني والاستعداد العقلي العام واتجاهه نحو النموذج</a:t>
            </a:r>
          </a:p>
          <a:p>
            <a:pPr>
              <a:buNone/>
            </a:pPr>
            <a:r>
              <a:rPr lang="ar-SA" dirty="0" smtClean="0"/>
              <a:t> </a:t>
            </a:r>
          </a:p>
          <a:p>
            <a:pPr>
              <a:buNone/>
            </a:pPr>
            <a:r>
              <a:rPr lang="ar-SA" dirty="0" smtClean="0"/>
              <a:t> 2. إدراكه لمدى أهمية ما يصدر عن النموذج وتقديره للقيمة العلمية والمكانة الاجتماعية له كما يدركها الفرد</a:t>
            </a:r>
          </a:p>
          <a:p>
            <a:pPr>
              <a:buNone/>
            </a:pPr>
            <a:endParaRPr lang="ar-SA" dirty="0" smtClean="0"/>
          </a:p>
          <a:p>
            <a:pPr>
              <a:buNone/>
            </a:pPr>
            <a:r>
              <a:rPr lang="ar-SA" dirty="0" smtClean="0"/>
              <a:t> 3. الجاذبية الشخصية أو الارتياح النفسي القائم على التفاعل مع النموذج. </a:t>
            </a:r>
            <a:endParaRPr lang="en-US" dirty="0" smtClean="0"/>
          </a:p>
          <a:p>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C00000"/>
                </a:solidFill>
              </a:rPr>
              <a:t>عوامل التعلم </a:t>
            </a:r>
            <a:r>
              <a:rPr lang="ar-SA" dirty="0" err="1" smtClean="0">
                <a:solidFill>
                  <a:srgbClr val="C00000"/>
                </a:solidFill>
              </a:rPr>
              <a:t>بالملاحظه</a:t>
            </a:r>
            <a:r>
              <a:rPr lang="ar-SA" dirty="0" smtClean="0">
                <a:solidFill>
                  <a:srgbClr val="C00000"/>
                </a:solidFill>
              </a:rPr>
              <a:t> </a:t>
            </a:r>
            <a:r>
              <a:rPr lang="ar-SA" dirty="0" err="1" smtClean="0">
                <a:solidFill>
                  <a:srgbClr val="C00000"/>
                </a:solidFill>
              </a:rPr>
              <a:t>المتعلقه</a:t>
            </a:r>
            <a:r>
              <a:rPr lang="ar-SA" dirty="0" smtClean="0">
                <a:solidFill>
                  <a:srgbClr val="C00000"/>
                </a:solidFill>
              </a:rPr>
              <a:t> بالنموذج الملاحظ</a:t>
            </a:r>
            <a:endParaRPr lang="ar-SA" dirty="0">
              <a:solidFill>
                <a:srgbClr val="C0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ar-SA" dirty="0" smtClean="0"/>
              <a:t>1. المكانة الاجتماعية للنموذج أو درجة نجوميته فيزداد الحرص على الانتباه للنموذج ومتابعته والاقتداء </a:t>
            </a:r>
            <a:r>
              <a:rPr lang="ar-SA" dirty="0" err="1" smtClean="0"/>
              <a:t>به</a:t>
            </a:r>
            <a:r>
              <a:rPr lang="ar-SA" dirty="0" smtClean="0"/>
              <a:t> كلما كان النموذج نجما أو ذا شهرة . </a:t>
            </a:r>
            <a:r>
              <a:rPr lang="ar-SA" dirty="0" smtClean="0"/>
              <a:t>مثل تقليد </a:t>
            </a:r>
            <a:r>
              <a:rPr lang="ar-SA" dirty="0" err="1" smtClean="0"/>
              <a:t>الصحابه</a:t>
            </a:r>
            <a:r>
              <a:rPr lang="ar-SA" dirty="0" smtClean="0"/>
              <a:t> للنبي عليه </a:t>
            </a:r>
            <a:r>
              <a:rPr lang="ar-SA" dirty="0" err="1" smtClean="0"/>
              <a:t>الصلاه</a:t>
            </a:r>
            <a:r>
              <a:rPr lang="ar-SA" dirty="0" smtClean="0"/>
              <a:t> والسلام </a:t>
            </a:r>
            <a:endParaRPr lang="ar-SA" dirty="0" smtClean="0"/>
          </a:p>
          <a:p>
            <a:r>
              <a:rPr lang="ar-SA" dirty="0" smtClean="0"/>
              <a:t>2. ما يصدر عن النموذج من أنماط </a:t>
            </a:r>
            <a:r>
              <a:rPr lang="ar-SA" dirty="0" err="1" smtClean="0"/>
              <a:t>استجابية</a:t>
            </a:r>
            <a:r>
              <a:rPr lang="ar-SA" dirty="0" smtClean="0"/>
              <a:t> مصاحبة وتأثيره الشخصي على الفرد الملاحظ ودرجة حياده أو موضوعيته في العرض. </a:t>
            </a:r>
          </a:p>
          <a:p>
            <a:r>
              <a:rPr lang="ar-SA" dirty="0" smtClean="0"/>
              <a:t>3. جنس النموذج وقد تباينت نتائج الدراسات في هذه النقطة هذه الدراسات اتفقت في معظمها حول ميل الفرد الملاحظ للاقتداء بالنموذج الملاحظ كلما زادت مساحة الخصائص المشتركة </a:t>
            </a:r>
            <a:r>
              <a:rPr lang="ar-SA" dirty="0" smtClean="0"/>
              <a:t>بينهما مثل البنت تقلد البنات</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عوامل التعلم بالملاحظة المتعلقة بالظروف البيئية أو المحددات الموقفية للتعلم </a:t>
            </a:r>
            <a:r>
              <a:rPr lang="ar-SA" b="1" dirty="0" err="1" smtClean="0">
                <a:solidFill>
                  <a:srgbClr val="FF0000"/>
                </a:solidFill>
              </a:rPr>
              <a:t>بالنمذجة</a:t>
            </a:r>
            <a:endParaRPr lang="ar-SA"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514350" lvl="0" indent="-514350">
              <a:buAutoNum type="arabicPeriod"/>
            </a:pPr>
            <a:r>
              <a:rPr lang="ar-SA" dirty="0" smtClean="0"/>
              <a:t>مدى التوافق بين القيم السائدة والمحددات الثقافية والاجتماعية والدينية والأخلاقية من ناحية وبين ما يصدر عن النموذج فمثلا تصعب الدعوة إلى الأصالة والاعتماد الكلي على مآثر الماضي في ظل ظروف تفرض فيها التكنولوجيا المعاصرة نفسها على كافة </a:t>
            </a:r>
            <a:r>
              <a:rPr lang="ar-SA" dirty="0" err="1" smtClean="0"/>
              <a:t>مناشط</a:t>
            </a:r>
            <a:r>
              <a:rPr lang="ar-SA" dirty="0" smtClean="0"/>
              <a:t> المجتمع وحركته</a:t>
            </a:r>
          </a:p>
          <a:p>
            <a:pPr marL="514350" lvl="0" indent="-514350">
              <a:buAutoNum type="arabicPeriod"/>
            </a:pPr>
            <a:r>
              <a:rPr lang="ar-SA" dirty="0" smtClean="0"/>
              <a:t> مدى ملائمة الظروف الموقفية التي يحدث فيها التعلم بالملاحظة من حيث الزمان والمكان والوسيلة وحجم التفاعل القائم بين الفرد الملاحظ والنموذج الملاحظ</a:t>
            </a:r>
            <a:endParaRPr lang="en-US" dirty="0" smtClean="0"/>
          </a:p>
          <a:p>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C00000"/>
                </a:solidFill>
              </a:rPr>
              <a:t>عمليات التعلم عند </a:t>
            </a:r>
            <a:r>
              <a:rPr lang="ar-SA" dirty="0" err="1" smtClean="0">
                <a:solidFill>
                  <a:srgbClr val="C00000"/>
                </a:solidFill>
              </a:rPr>
              <a:t>باندورا</a:t>
            </a:r>
            <a:endParaRPr lang="ar-SA" dirty="0">
              <a:solidFill>
                <a:srgbClr val="C00000"/>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a:buNone/>
            </a:pPr>
            <a:r>
              <a:rPr lang="ar-SA" dirty="0" smtClean="0">
                <a:solidFill>
                  <a:srgbClr val="C00000"/>
                </a:solidFill>
              </a:rPr>
              <a:t>1</a:t>
            </a:r>
            <a:r>
              <a:rPr lang="ar-SA" dirty="0" smtClean="0">
                <a:solidFill>
                  <a:srgbClr val="C00000"/>
                </a:solidFill>
              </a:rPr>
              <a:t>- عمليات </a:t>
            </a:r>
            <a:r>
              <a:rPr lang="ar-SA" dirty="0" smtClean="0">
                <a:solidFill>
                  <a:srgbClr val="C00000"/>
                </a:solidFill>
              </a:rPr>
              <a:t>الانتباه </a:t>
            </a:r>
            <a:r>
              <a:rPr lang="en-US" dirty="0" smtClean="0">
                <a:solidFill>
                  <a:srgbClr val="C00000"/>
                </a:solidFill>
              </a:rPr>
              <a:t>Attention Processes </a:t>
            </a:r>
          </a:p>
          <a:p>
            <a:r>
              <a:rPr lang="ar-SA" dirty="0" smtClean="0"/>
              <a:t>وهي </a:t>
            </a:r>
            <a:r>
              <a:rPr lang="ar-SA" dirty="0" smtClean="0"/>
              <a:t>القدرة على عمل </a:t>
            </a:r>
            <a:r>
              <a:rPr lang="ar-SA" dirty="0" err="1" smtClean="0"/>
              <a:t>تمييزات</a:t>
            </a:r>
            <a:r>
              <a:rPr lang="ar-SA" dirty="0" smtClean="0"/>
              <a:t> بين الملاحظات وتحليل </a:t>
            </a:r>
            <a:r>
              <a:rPr lang="ar-SA" dirty="0" smtClean="0"/>
              <a:t>المعلومات </a:t>
            </a:r>
            <a:r>
              <a:rPr lang="ar-SA" dirty="0" smtClean="0">
                <a:solidFill>
                  <a:srgbClr val="C00000"/>
                </a:solidFill>
              </a:rPr>
              <a:t>ويرى </a:t>
            </a:r>
            <a:r>
              <a:rPr lang="ar-SA" dirty="0" err="1" smtClean="0">
                <a:solidFill>
                  <a:srgbClr val="C00000"/>
                </a:solidFill>
              </a:rPr>
              <a:t>باندورا</a:t>
            </a:r>
            <a:r>
              <a:rPr lang="ar-SA" dirty="0" smtClean="0">
                <a:solidFill>
                  <a:srgbClr val="C00000"/>
                </a:solidFill>
              </a:rPr>
              <a:t> أن معظم السلوك الإنساني متعلم بإتباع نموذج أو </a:t>
            </a:r>
            <a:r>
              <a:rPr lang="ar-SA" b="1" dirty="0" smtClean="0">
                <a:solidFill>
                  <a:schemeClr val="accent6">
                    <a:lumMod val="50000"/>
                  </a:schemeClr>
                </a:solidFill>
              </a:rPr>
              <a:t>مثال حي </a:t>
            </a:r>
            <a:r>
              <a:rPr lang="ar-SA" dirty="0" smtClean="0">
                <a:solidFill>
                  <a:srgbClr val="C00000"/>
                </a:solidFill>
              </a:rPr>
              <a:t>وواقعي وليس من خلال عمليات الاشتراط الكلاسيكي أو الإجرائي. </a:t>
            </a:r>
          </a:p>
          <a:p>
            <a:r>
              <a:rPr lang="ar-SA" dirty="0" smtClean="0"/>
              <a:t>فبملاحظة الآخرين تتطور فكرة عن كيفية تكون سلوك ما وتساعد المعلومات كدليل أو موجه لتصرفاتنا الخاصة. يمكن بالتعلم عن طريق ملاحظة الآخرين تجنب عمل أخطاء فادحة، أما الاعتماد على التعزيز المباشر ( كما في الاشتراط الكلاسيكي )يجعل الإنسان يعيش في عالم خطير. معظم سلوك البشر متعلم من خلال الملاحظة سواء بالصدفة أو بالقصد .</a:t>
            </a:r>
          </a:p>
          <a:p>
            <a:pPr>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lvl="0"/>
            <a:r>
              <a:rPr lang="ar-SA" b="1" dirty="0" smtClean="0">
                <a:solidFill>
                  <a:schemeClr val="accent6">
                    <a:lumMod val="50000"/>
                  </a:schemeClr>
                </a:solidFill>
              </a:rPr>
              <a:t>عمليات التذكر</a:t>
            </a:r>
            <a:r>
              <a:rPr lang="ar-SA" dirty="0" smtClean="0">
                <a:solidFill>
                  <a:schemeClr val="accent6">
                    <a:lumMod val="50000"/>
                  </a:schemeClr>
                </a:solidFill>
              </a:rPr>
              <a:t> </a:t>
            </a:r>
            <a:r>
              <a:rPr lang="en-US" dirty="0" smtClean="0">
                <a:solidFill>
                  <a:schemeClr val="accent6">
                    <a:lumMod val="50000"/>
                  </a:schemeClr>
                </a:solidFill>
              </a:rPr>
              <a:t>Memory Processes</a:t>
            </a:r>
          </a:p>
          <a:p>
            <a:r>
              <a:rPr lang="ar-SA" b="1" dirty="0" smtClean="0"/>
              <a:t>   </a:t>
            </a:r>
            <a:r>
              <a:rPr lang="ar-SA" dirty="0" smtClean="0"/>
              <a:t>يتذكر الفرد أعمال وأقوال النموذج عندما يلاحظ سلوكيات شخص ما بدون الاستجابة في نفس </a:t>
            </a:r>
            <a:r>
              <a:rPr lang="ar-SA" dirty="0" smtClean="0"/>
              <a:t>اللحظة . تذكرنا لمواقفه صلى الله عليه وسلم التي قرأنا عنها .</a:t>
            </a:r>
            <a:endParaRPr lang="ar-SA" dirty="0" smtClean="0"/>
          </a:p>
          <a:p>
            <a:r>
              <a:rPr lang="ar-SA" dirty="0" smtClean="0"/>
              <a:t>وهناك شكلان أساسيان من الرموز التي تسهل عملية التعلم بالملاحظة هما : </a:t>
            </a:r>
            <a:r>
              <a:rPr lang="ar-SA" dirty="0" smtClean="0">
                <a:solidFill>
                  <a:schemeClr val="accent6">
                    <a:lumMod val="50000"/>
                  </a:schemeClr>
                </a:solidFill>
              </a:rPr>
              <a:t>( اللفظي ، التخيلي ) </a:t>
            </a:r>
            <a:r>
              <a:rPr lang="ar-SA" dirty="0" smtClean="0"/>
              <a:t>، </a:t>
            </a:r>
          </a:p>
          <a:p>
            <a:r>
              <a:rPr lang="ar-SA" dirty="0" smtClean="0"/>
              <a:t>ومعظم العمليات المعرفية بالنسبة للراشدين التي تتحكم في السلوك لفظية لا بصرية .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lvl="0"/>
            <a:r>
              <a:rPr lang="ar-SA" b="1" dirty="0" smtClean="0">
                <a:solidFill>
                  <a:srgbClr val="C00000"/>
                </a:solidFill>
              </a:rPr>
              <a:t>عمليات حركية</a:t>
            </a:r>
            <a:r>
              <a:rPr lang="ar-SA" dirty="0" smtClean="0">
                <a:solidFill>
                  <a:srgbClr val="C00000"/>
                </a:solidFill>
              </a:rPr>
              <a:t> </a:t>
            </a:r>
            <a:r>
              <a:rPr lang="en-US" dirty="0" smtClean="0">
                <a:solidFill>
                  <a:srgbClr val="C00000"/>
                </a:solidFill>
              </a:rPr>
              <a:t>Motor Processes </a:t>
            </a:r>
          </a:p>
          <a:p>
            <a:r>
              <a:rPr lang="ar-SA" b="1" dirty="0" smtClean="0"/>
              <a:t>  </a:t>
            </a:r>
            <a:r>
              <a:rPr lang="ar-SA" dirty="0" smtClean="0"/>
              <a:t>وهي </a:t>
            </a:r>
            <a:r>
              <a:rPr lang="ar-SA" dirty="0" err="1" smtClean="0"/>
              <a:t>الميكانيزم</a:t>
            </a:r>
            <a:r>
              <a:rPr lang="ar-SA" dirty="0" smtClean="0"/>
              <a:t> الثالث للتقليد يتضمن عمليات ، فمن أجل أن نحاكي نموذجا معينا يجب أن نحول التمثيل الرمزي للسلوك إلى تصرفات مناسبة .</a:t>
            </a:r>
            <a:r>
              <a:rPr lang="ar-SA" dirty="0" smtClean="0">
                <a:solidFill>
                  <a:srgbClr val="C00000"/>
                </a:solidFill>
              </a:rPr>
              <a:t> </a:t>
            </a:r>
            <a:r>
              <a:rPr lang="ar-SA" dirty="0" smtClean="0">
                <a:solidFill>
                  <a:schemeClr val="tx1"/>
                </a:solidFill>
              </a:rPr>
              <a:t>نصلي كما كان يصلي </a:t>
            </a:r>
            <a:r>
              <a:rPr lang="ar-SA" dirty="0" smtClean="0">
                <a:solidFill>
                  <a:srgbClr val="C00000"/>
                </a:solidFill>
              </a:rPr>
              <a:t>.عمليات </a:t>
            </a:r>
            <a:r>
              <a:rPr lang="ar-SA" dirty="0" smtClean="0">
                <a:solidFill>
                  <a:srgbClr val="C00000"/>
                </a:solidFill>
              </a:rPr>
              <a:t>التكاثر الحركي تتضمن أربع مراحل فرعية هي : ( التنظيم المعرفي للاستجابة  ، بداية الاستجابة ، مراقبة الاستجابة ، تصفية وتقنية الاستجابة )</a:t>
            </a:r>
            <a:r>
              <a:rPr lang="ar-SA" dirty="0" smtClean="0"/>
              <a:t>. إذا كانت متوفرة المهارات المطلوبة يكون من السهل تعلم مهام جديدة وعندما تكون هذه المهارات مفقودة فمعنى ذلك أن التكاثر المطلوب لهذا النشاط سيكون ناقصا لذا يجب </a:t>
            </a:r>
            <a:r>
              <a:rPr lang="ar-SA" dirty="0" err="1" smtClean="0"/>
              <a:t>تطويرالمهارات</a:t>
            </a:r>
            <a:r>
              <a:rPr lang="ar-SA" dirty="0" smtClean="0"/>
              <a:t> الضرورية قبل أداء النشاط . </a:t>
            </a:r>
            <a:r>
              <a:rPr lang="ar-SA" dirty="0" smtClean="0"/>
              <a:t>( بلوغ الطفل سن </a:t>
            </a:r>
            <a:r>
              <a:rPr lang="ar-SA" dirty="0" err="1" smtClean="0"/>
              <a:t>السابعه</a:t>
            </a:r>
            <a:r>
              <a:rPr lang="ar-SA" dirty="0" smtClean="0"/>
              <a:t> ليكون قادراً على أداء </a:t>
            </a:r>
            <a:r>
              <a:rPr lang="ar-SA" dirty="0" err="1" smtClean="0"/>
              <a:t>الصلاه</a:t>
            </a:r>
            <a:r>
              <a:rPr lang="ar-SA"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892</Words>
  <Application>Microsoft Office PowerPoint</Application>
  <PresentationFormat>عرض على الشاشة (3:4)‏</PresentationFormat>
  <Paragraphs>55</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سمة Office</vt:lpstr>
      <vt:lpstr>المحاضره العاشره  نظرية باندورا في التعلم الاجتماعي</vt:lpstr>
      <vt:lpstr>الشريحة 2</vt:lpstr>
      <vt:lpstr>الشريحة 3</vt:lpstr>
      <vt:lpstr>عوامل التعلم بالملاحظه المتعلقه بالفرد الملاحظ</vt:lpstr>
      <vt:lpstr>عوامل التعلم بالملاحظه المتعلقه بالنموذج الملاحظ</vt:lpstr>
      <vt:lpstr>عوامل التعلم بالملاحظة المتعلقة بالظروف البيئية أو المحددات الموقفية للتعلم بالنمذجة</vt:lpstr>
      <vt:lpstr>عمليات التعلم عند باندورا</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التطبيقات التربوية</vt:lpstr>
      <vt:lpstr>الشريحة 18</vt:lpstr>
    </vt:vector>
  </TitlesOfParts>
  <Company>Compume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باندورا في التعلم الاجتماعي</dc:title>
  <dc:creator>FG</dc:creator>
  <cp:lastModifiedBy>FG</cp:lastModifiedBy>
  <cp:revision>15</cp:revision>
  <dcterms:created xsi:type="dcterms:W3CDTF">2013-04-26T06:10:19Z</dcterms:created>
  <dcterms:modified xsi:type="dcterms:W3CDTF">2013-04-27T09:09:45Z</dcterms:modified>
</cp:coreProperties>
</file>