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69" r:id="rId3"/>
    <p:sldId id="271" r:id="rId4"/>
    <p:sldId id="272" r:id="rId5"/>
    <p:sldId id="273" r:id="rId6"/>
    <p:sldId id="274" r:id="rId7"/>
    <p:sldId id="275" r:id="rId8"/>
    <p:sldId id="265" r:id="rId9"/>
    <p:sldId id="263" r:id="rId10"/>
    <p:sldId id="264" r:id="rId11"/>
    <p:sldId id="266" r:id="rId12"/>
    <p:sldId id="267" r:id="rId13"/>
    <p:sldId id="268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1" autoAdjust="0"/>
    <p:restoredTop sz="94709" autoAdjust="0"/>
  </p:normalViewPr>
  <p:slideViewPr>
    <p:cSldViewPr>
      <p:cViewPr varScale="1">
        <p:scale>
          <a:sx n="51" d="100"/>
          <a:sy n="51" d="100"/>
        </p:scale>
        <p:origin x="-90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EDC664-B9EE-4FED-B57D-631F0DE692ED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E6C34D-AE3F-48EF-ACE7-FC9F8F66D01D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14480" y="214290"/>
            <a:ext cx="5718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الحــوار بين الحضـــارات</a:t>
            </a:r>
            <a:endParaRPr lang="ar-SA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9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1142984"/>
            <a:ext cx="814393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6- العدل </a:t>
            </a:r>
            <a:r>
              <a:rPr lang="ar-SA" sz="2400" b="1" dirty="0" err="1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والانصاف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 : 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DecoType Naskh" pitchFamily="2" charset="-78"/>
              </a:rPr>
              <a:t>قال تعالى:</a:t>
            </a: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4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err="1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والاسلام</a:t>
            </a:r>
            <a:r>
              <a:rPr lang="ar-SA" sz="24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 ينطلق في الحوار من التكافؤ بيم البشر لا تفاضل لعرق .</a:t>
            </a:r>
          </a:p>
          <a:p>
            <a:pPr>
              <a:buFont typeface="Arial" charset="0"/>
              <a:buChar char="•"/>
            </a:pPr>
            <a:endParaRPr lang="ar-SA" sz="24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DecoType Naskh" pitchFamily="2" charset="-78"/>
              </a:rPr>
              <a:t>قال تعالى:</a:t>
            </a: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err="1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فالاسلام</a:t>
            </a:r>
            <a:r>
              <a:rPr lang="ar-SA" sz="24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 يقرر حقيقة إنسانية طبيعية ويتعامل معها على هذا </a:t>
            </a:r>
            <a:r>
              <a:rPr lang="ar-SA" sz="2400" b="1" dirty="0" err="1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الاساس</a:t>
            </a:r>
            <a:r>
              <a:rPr lang="ar-SA" sz="24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 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.</a:t>
            </a:r>
          </a:p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DecoType Naskh" pitchFamily="2" charset="-78"/>
              </a:rPr>
              <a:t>قال تعالى:</a:t>
            </a: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8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8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42481" t="68360" r="32617" b="16992"/>
          <a:stretch>
            <a:fillRect/>
          </a:stretch>
        </p:blipFill>
        <p:spPr bwMode="auto">
          <a:xfrm>
            <a:off x="1928794" y="857232"/>
            <a:ext cx="385765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67578" t="44141" r="7519" b="45117"/>
          <a:stretch>
            <a:fillRect/>
          </a:stretch>
        </p:blipFill>
        <p:spPr bwMode="auto">
          <a:xfrm>
            <a:off x="3000364" y="3071810"/>
            <a:ext cx="4214842" cy="13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l="41211" t="57813" r="33154" b="31445"/>
          <a:stretch>
            <a:fillRect/>
          </a:stretch>
        </p:blipFill>
        <p:spPr bwMode="auto">
          <a:xfrm>
            <a:off x="2928926" y="5286388"/>
            <a:ext cx="4429156" cy="114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5715008" y="5286388"/>
            <a:ext cx="164307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2714612" y="6072206"/>
            <a:ext cx="250033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6572264" y="3071810"/>
            <a:ext cx="71438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3000364" y="4000504"/>
            <a:ext cx="321471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857356" y="1928802"/>
            <a:ext cx="157163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4714876" y="857232"/>
            <a:ext cx="107157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714620"/>
            <a:ext cx="2466975" cy="184785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14546" y="785794"/>
            <a:ext cx="6523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abic Typesetting" pitchFamily="66" charset="-78"/>
                <a:cs typeface="DecoType Naskh" pitchFamily="2" charset="-78"/>
              </a:rPr>
              <a:t>رابعاَ: السنن الإلهية المتعلقة بالحضارات :-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571472" y="1785926"/>
            <a:ext cx="8072462" cy="267765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يبين الله تعالى في آيات كثيرات من القرآن الكريم أنه سبحانه قد خلق هذا الكون وفق منهج سنني مطرد ،وانه قد أخضع كل أمر فيه لسنة (= لقانون) .</a:t>
            </a:r>
          </a:p>
          <a:p>
            <a:endParaRPr lang="ar-SA" sz="24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ar-SA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ومن هذا المنطلق فقد بينت آيات عديدة من القرآن الكريم سنن المعادلة الحضارية التي لا تختلف ،والتي تحكم مصائر البشر على اختلافهم وتنوعهم .</a:t>
            </a:r>
          </a:p>
          <a:p>
            <a:endParaRPr lang="ar-SA" sz="24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ar-SA" sz="24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572008"/>
            <a:ext cx="257176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57620" y="2071679"/>
            <a:ext cx="428628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1/ سنة التدافع الحضاري .</a:t>
            </a:r>
          </a:p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قال تعالى :</a:t>
            </a:r>
          </a:p>
          <a:p>
            <a:endParaRPr lang="ar-SA" sz="3200" b="1" dirty="0" smtClean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ar-SA" sz="3200" b="1" dirty="0" smtClean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2/ سنة التداول الحضاري .</a:t>
            </a:r>
          </a:p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 قال تعالى:</a:t>
            </a:r>
          </a:p>
          <a:p>
            <a:endParaRPr lang="ar-SA" sz="3200" b="1" dirty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7383" t="69336" r="6616" b="23828"/>
          <a:stretch>
            <a:fillRect/>
          </a:stretch>
        </p:blipFill>
        <p:spPr bwMode="auto">
          <a:xfrm>
            <a:off x="1643042" y="2714620"/>
            <a:ext cx="50720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1428728" y="3214686"/>
            <a:ext cx="228601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77771" t="77019" r="6054" b="20540"/>
          <a:stretch>
            <a:fillRect/>
          </a:stretch>
        </p:blipFill>
        <p:spPr bwMode="auto">
          <a:xfrm>
            <a:off x="2928926" y="4857760"/>
            <a:ext cx="378621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1428736"/>
            <a:ext cx="77867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3/ سنة الهلاك </a:t>
            </a:r>
            <a:r>
              <a:rPr lang="ar-SA" sz="2800" b="1" dirty="0" err="1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او</a:t>
            </a: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 التدهور :</a:t>
            </a:r>
          </a:p>
          <a:p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قال تعالى :</a:t>
            </a:r>
          </a:p>
          <a:p>
            <a:endParaRPr lang="ar-SA" sz="2800" b="1" dirty="0" smtClean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ar-SA" sz="2800" b="1" dirty="0" smtClean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ar-SA" sz="2800" b="1" dirty="0" smtClean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ar-SA" sz="2800" b="1" dirty="0" smtClean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4/ سنة التطور الحضاري متاح  للجميع :</a:t>
            </a:r>
          </a:p>
          <a:p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 قال تعالى:</a:t>
            </a:r>
          </a:p>
          <a:p>
            <a:endParaRPr lang="ar-SA" sz="2800" b="1" dirty="0">
              <a:solidFill>
                <a:schemeClr val="accent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68116" t="76172" r="6250" b="16992"/>
          <a:stretch>
            <a:fillRect/>
          </a:stretch>
        </p:blipFill>
        <p:spPr bwMode="auto">
          <a:xfrm>
            <a:off x="1428728" y="2071678"/>
            <a:ext cx="5643570" cy="112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41943" t="41211" r="32422" b="51799"/>
          <a:stretch>
            <a:fillRect/>
          </a:stretch>
        </p:blipFill>
        <p:spPr bwMode="auto">
          <a:xfrm>
            <a:off x="1428728" y="4786322"/>
            <a:ext cx="593828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5992"/>
            <a:ext cx="4804171" cy="360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3214678" y="1285860"/>
            <a:ext cx="24160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تطبيـــــق </a:t>
            </a:r>
            <a:endParaRPr lang="ar-SA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1435" y="1500174"/>
            <a:ext cx="7463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س1/ </a:t>
            </a:r>
            <a:r>
              <a:rPr lang="ar-SA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مــاهــي</a:t>
            </a:r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أهداف الحــوار 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86058"/>
            <a:ext cx="6643702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76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4714844" y="1000108"/>
            <a:ext cx="4143436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س2/هل يجب </a:t>
            </a:r>
            <a:r>
              <a:rPr lang="ar-SA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ان</a:t>
            </a:r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نتنازل عن بعض ثوابتنا العقدية</a:t>
            </a:r>
          </a:p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</a:t>
            </a:r>
            <a:r>
              <a:rPr lang="ar-SA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او</a:t>
            </a:r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الشرعية في الحوار مع الكفار؟</a:t>
            </a:r>
          </a:p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ولماذا ؟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14414" y="1285860"/>
            <a:ext cx="7072346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3200" dirty="0" smtClean="0"/>
              <a:t>الحوار في اللغة من الحور وهو الرجوع ،ويتحاورون أي يتراجعون الكلام.</a:t>
            </a:r>
            <a:endParaRPr lang="ar-SA" sz="3200" dirty="0"/>
          </a:p>
        </p:txBody>
      </p:sp>
      <p:sp>
        <p:nvSpPr>
          <p:cNvPr id="3" name="مستطيل 2"/>
          <p:cNvSpPr/>
          <p:nvPr/>
        </p:nvSpPr>
        <p:spPr>
          <a:xfrm>
            <a:off x="3428992" y="3214686"/>
            <a:ext cx="4572000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3200" dirty="0" smtClean="0"/>
              <a:t>وقد ورد في ثلاثة مواضع في القرآن الكريم كلها تظهر الاختلاف بين المتحاورين ومحاولة  إقناع بعضهم بعضاً :</a:t>
            </a:r>
            <a:endParaRPr lang="ar-SA" sz="3200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10800000">
            <a:off x="1428728" y="5643578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207170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85852" y="1357298"/>
            <a:ext cx="686595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الأول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 ورد في قصة أصحاب الجنة (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فقال لصاحبه وهو يحاوره أنا أكثر منك مالا وأعز نفرا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) </a:t>
            </a:r>
          </a:p>
          <a:p>
            <a:endParaRPr lang="ar-SA" sz="36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36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والثاني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فيها أيضا (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قال له صاحبه وهو يحاوره أنا أكفرت</a:t>
            </a:r>
          </a:p>
          <a:p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بالذي خلقك من تراب ثم من نطفة ثم سواك رجلا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) </a:t>
            </a:r>
          </a:p>
          <a:p>
            <a:endParaRPr lang="ar-SA" sz="36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36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والثالث</a:t>
            </a: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في أول سورة المجادلة </a:t>
            </a:r>
          </a:p>
          <a:p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( 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قد سمع الله قول التي تجادلك في زوجها وتشتكي إلى الله والله يسمع تحاوركما )</a:t>
            </a:r>
            <a:endParaRPr lang="ar-SA" sz="3600" b="1" dirty="0">
              <a:solidFill>
                <a:schemeClr val="accent5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2714612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"/>
            <a:ext cx="9144000" cy="830996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5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يتفق الجدل والحوار في كونهما </a:t>
            </a:r>
            <a:r>
              <a:rPr kumimoji="0" lang="en-US" sz="5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:</a:t>
            </a:r>
            <a:endParaRPr kumimoji="0" lang="ar-SA" sz="54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abic Typesetting" pitchFamily="66" charset="-78"/>
              <a:ea typeface="Tahoma" pitchFamily="34" charset="0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 </a:t>
            </a:r>
            <a:endParaRPr kumimoji="0" lang="ar-SA" sz="32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abic Typesetting" pitchFamily="66" charset="-78"/>
              <a:ea typeface="Tahoma" pitchFamily="34" charset="0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مراجعة الكلام وتداوله بين عدة </a:t>
            </a:r>
            <a:r>
              <a:rPr kumimoji="0" lang="ar-SA" sz="320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اطراف</a:t>
            </a: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* إلا </a:t>
            </a:r>
            <a:r>
              <a:rPr kumimoji="0" lang="ar-SA" sz="320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ان</a:t>
            </a: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 الجدل يأخذ طابع القوة والغلبة والخصومة</a:t>
            </a:r>
            <a:endPara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rabic Typesetting" pitchFamily="66" charset="-78"/>
              <a:ea typeface="Tahoma" pitchFamily="34" charset="0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rabic Typesetting" pitchFamily="66" charset="-78"/>
              <a:ea typeface="Tahoma" pitchFamily="34" charset="0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*ولفظة الجدل </a:t>
            </a:r>
            <a:r>
              <a:rPr kumimoji="0" lang="ar-SA" sz="320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مذومة</a:t>
            </a: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 في غالب آيات القرآن الكريم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أما </a:t>
            </a: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الحضارة</a:t>
            </a: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 فهي في اللغة : من الحضر وهي الإقامة في المدن والقرى وهي </a:t>
            </a:r>
            <a:r>
              <a:rPr kumimoji="0" lang="ar-SA" sz="320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ضد البداوة</a:t>
            </a:r>
            <a:r>
              <a:rPr kumimoji="0" lang="ar-SA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ea typeface="Tahoma" pitchFamily="34" charset="0"/>
                <a:cs typeface="Arabic Typesetting" pitchFamily="66" charset="-78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kumimoji="0" lang="ar-SA" sz="32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abic Typesetting" pitchFamily="66" charset="-78"/>
              <a:ea typeface="Tahoma" pitchFamily="34" charset="0"/>
              <a:cs typeface="Arabic Typesetting" pitchFamily="66" charset="-78"/>
            </a:endParaRP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ar-SA" sz="3200" b="1" dirty="0" smtClean="0">
                <a:solidFill>
                  <a:srgbClr val="A50021"/>
                </a:solidFill>
                <a:latin typeface="Arabic Typesetting" pitchFamily="66" charset="-78"/>
                <a:cs typeface="Arabic Typesetting" pitchFamily="66" charset="-78"/>
              </a:rPr>
              <a:t>أما في </a:t>
            </a:r>
            <a:r>
              <a:rPr lang="ar-SA" sz="3200" b="1" u="sng" dirty="0" smtClean="0">
                <a:solidFill>
                  <a:srgbClr val="A50021"/>
                </a:solidFill>
                <a:latin typeface="Arabic Typesetting" pitchFamily="66" charset="-78"/>
                <a:cs typeface="Arabic Typesetting" pitchFamily="66" charset="-78"/>
              </a:rPr>
              <a:t>العصر الحديث </a:t>
            </a:r>
            <a:r>
              <a:rPr lang="ar-SA" sz="3200" b="1" dirty="0" smtClean="0">
                <a:solidFill>
                  <a:srgbClr val="A50021"/>
                </a:solidFill>
                <a:latin typeface="Arabic Typesetting" pitchFamily="66" charset="-78"/>
                <a:cs typeface="Arabic Typesetting" pitchFamily="66" charset="-78"/>
              </a:rPr>
              <a:t>أطلق على : كل نتاج مادي لأمة من الأمم من عمران ومخترعات وابتكارات وتنظيمات وتوسع النطاق ليشمل النتائج المادية القيم الدينية والثقافية</a:t>
            </a:r>
            <a:r>
              <a:rPr lang="en-US" sz="3200" b="1" dirty="0" smtClean="0">
                <a:solidFill>
                  <a:srgbClr val="A5002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kumimoji="0" lang="ar-SA" sz="32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kumimoji="0" lang="ar-SA" sz="32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abic Typesetting" pitchFamily="66" charset="-78"/>
                <a:cs typeface="Arabic Typesetting" pitchFamily="66" charset="-78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2102318" cy="1571636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00240"/>
            <a:ext cx="2143108" cy="1662111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643050"/>
            <a:ext cx="757242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imes New Roman" pitchFamily="18" charset="0"/>
              </a:rPr>
              <a:t>أولا: الإسلام دين الحوار </a:t>
            </a:r>
            <a:r>
              <a:rPr kumimoji="0" lang="en-US" sz="32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Times New Roman" pitchFamily="18" charset="0"/>
              </a:rPr>
              <a:t>: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omic Sans MS" pitchFamily="66" charset="0"/>
                <a:ea typeface="Tahoma" pitchFamily="34" charset="0"/>
                <a:cs typeface="Times New Roman" pitchFamily="18" charset="0"/>
              </a:rPr>
              <a:t>الحوار منهج قرآني، فقد كلم الله ملائكته واستمع </a:t>
            </a:r>
            <a:r>
              <a:rPr lang="ar-SA" sz="3200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  <a:ea typeface="Tahoma" pitchFamily="34" charset="0"/>
                <a:cs typeface="Times New Roman" pitchFamily="18" charset="0"/>
              </a:rPr>
              <a:t> </a:t>
            </a:r>
            <a:endParaRPr lang="en-US" sz="3200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omic Sans MS" pitchFamily="66" charset="0"/>
                <a:ea typeface="Tahoma" pitchFamily="34" charset="0"/>
                <a:cs typeface="Times New Roman" pitchFamily="18" charset="0"/>
              </a:rPr>
              <a:t>منهم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omic Sans MS" pitchFamily="66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omic Sans MS" pitchFamily="66" charset="0"/>
                <a:ea typeface="Tahoma" pitchFamily="34" charset="0"/>
                <a:cs typeface="Times New Roman" pitchFamily="18" charset="0"/>
              </a:rPr>
              <a:t>- وحضارتنا الإسلامية على مدى التاريخ هي حضارة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omic Sans MS" pitchFamily="66" charset="0"/>
                <a:ea typeface="Tahoma" pitchFamily="34" charset="0"/>
                <a:cs typeface="Times New Roman" pitchFamily="18" charset="0"/>
              </a:rPr>
              <a:t>الحوار فقد حاور علماء المسلمين كافة أهل الملل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omic Sans MS" pitchFamily="66" charset="0"/>
                <a:ea typeface="Tahoma" pitchFamily="34" charset="0"/>
                <a:cs typeface="Times New Roman" pitchFamily="18" charset="0"/>
              </a:rPr>
              <a:t>والنل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omic Sans MS" pitchFamily="66" charset="0"/>
                <a:ea typeface="Tahoma" pitchFamily="34" charset="0"/>
                <a:cs typeface="Times New Roman" pitchFamily="18" charset="0"/>
              </a:rPr>
              <a:t> بالمنهج القرآني والدعوة إلى الخير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6" name="Picture 2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2214578" cy="1865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1142984"/>
            <a:ext cx="8429620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ahoma" pitchFamily="34" charset="0"/>
                <a:cs typeface="Times New Roman" pitchFamily="18" charset="0"/>
              </a:rPr>
              <a:t>ثانيا: أهم أهداف الحوار في الإسلام </a:t>
            </a:r>
            <a:r>
              <a:rPr kumimoji="0" lang="en-US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ahoma" pitchFamily="34" charset="0"/>
                <a:cs typeface="Times New Roman" pitchFamily="18" charset="0"/>
              </a:rPr>
              <a:t>:</a:t>
            </a:r>
            <a:endParaRPr kumimoji="0" lang="ar-SA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1) الدعوة إلى الإسلام، وعبادة الله وحدة لا شريك له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: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فالحوار مطلب إسلامي لكي نقوم بواجبنا تجاه الأمم الأخرى ليس لإفادة أنفسنا فحسب بل</a:t>
            </a:r>
            <a:r>
              <a:rPr kumimoji="0" lang="ar-SA" sz="2800" b="0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 لفائدة 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الأمم الأخرى أيضا لنوصل إليها الخير الذي أمرنا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به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Tahoma" pitchFamily="34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lang="ar-SA" sz="2800" dirty="0" smtClean="0">
              <a:latin typeface="Tahoma" pitchFamily="34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: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‫2) تحقيق وظيفة الإنسان في الأرض</a:t>
            </a:r>
            <a:r>
              <a:rPr lang="ar-SA" sz="28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.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وهي الخلافة وعمارة الأرض</a:t>
            </a:r>
            <a:r>
              <a:rPr lang="ar-SA" sz="2800" dirty="0" smtClean="0">
                <a:solidFill>
                  <a:srgbClr val="A50021"/>
                </a:solidFill>
                <a:latin typeface="Arial" pitchFamily="34" charset="0"/>
                <a:ea typeface="Tahoma" pitchFamily="34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endParaRPr lang="en-US" sz="2800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 3) تبادل العلوم النافعة: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وحل الإشكالات القائمة والتعاون على الخير</a:t>
            </a:r>
            <a:r>
              <a:rPr kumimoji="0" lang="ar-SA" sz="2800" b="0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/>
                <a:latin typeface="Tahoma" pitchFamily="34" charset="0"/>
                <a:ea typeface="Tahoma" pitchFamily="34" charset="0"/>
                <a:cs typeface="Times New Roman" pitchFamily="18" charset="0"/>
              </a:rPr>
              <a:t> 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929066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357422" y="2000240"/>
            <a:ext cx="4572000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ليس من أهداف الحوار مولاة الكفار ومودتهم من دون المؤمنين، كما أنه </a:t>
            </a:r>
            <a:r>
              <a:rPr lang="ar-SA" sz="3600" b="1" dirty="0" err="1" smtClean="0">
                <a:latin typeface="Arabic Typesetting" pitchFamily="66" charset="-78"/>
                <a:cs typeface="Arabic Typesetting" pitchFamily="66" charset="-78"/>
              </a:rPr>
              <a:t>لايهدف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إلى التنازل عن </a:t>
            </a:r>
            <a:r>
              <a:rPr lang="ar-SA" sz="3600" b="1" dirty="0" err="1" smtClean="0">
                <a:latin typeface="Arabic Typesetting" pitchFamily="66" charset="-78"/>
                <a:cs typeface="Arabic Typesetting" pitchFamily="66" charset="-78"/>
              </a:rPr>
              <a:t>شئ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من ثوابتنا العقدية.</a:t>
            </a:r>
            <a:endParaRPr lang="ar-SA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5602" name="Picture 2" descr="C:\Program Files\Microsoft Office\MEDIA\CAGCAT10\j02932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642918"/>
            <a:ext cx="1565453" cy="1154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14282" y="642918"/>
            <a:ext cx="8572560" cy="59400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abic Typesetting" pitchFamily="66" charset="-78"/>
                <a:cs typeface="DecoType Naskh" pitchFamily="2" charset="-78"/>
              </a:rPr>
              <a:t>ثالثاَ: آداب الحــوار :-</a:t>
            </a:r>
          </a:p>
          <a:p>
            <a:endParaRPr lang="ar-SA" b="1" dirty="0">
              <a:cs typeface="DecoType Naskh" pitchFamily="2" charset="-78"/>
            </a:endParaRPr>
          </a:p>
          <a:p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1- حسن القصد من الحوار </a:t>
            </a:r>
          </a:p>
          <a:p>
            <a:endParaRPr lang="ar-SA" sz="28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2- العلــم :</a:t>
            </a:r>
          </a:p>
          <a:p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وقد ذم الله سبحانه وتعالى المجادل بغير علم ،</a:t>
            </a:r>
          </a:p>
          <a:p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قال تعالى 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8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28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العلم في كافة مواضع الحوار ،فيشمل العلم بالإسلام وعقيدته وحضارته والعلم بالمحاورين وخلفياتهم وكافة </a:t>
            </a:r>
            <a:r>
              <a:rPr lang="ar-SA" sz="2800" b="1" dirty="0" err="1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مايحتاج</a:t>
            </a:r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 </a:t>
            </a:r>
            <a:r>
              <a:rPr lang="ar-SA" sz="2800" b="1" dirty="0" err="1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اليه</a:t>
            </a:r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 في الحوار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.</a:t>
            </a:r>
          </a:p>
          <a:p>
            <a:endParaRPr lang="ar-SA" sz="28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3- التزام القول الحسن ،وتجنب منهج التحدي </a:t>
            </a:r>
            <a:r>
              <a:rPr lang="ar-SA" sz="2800" b="1" dirty="0" err="1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والافحام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 .</a:t>
            </a:r>
          </a:p>
          <a:p>
            <a:pPr>
              <a:buFontTx/>
              <a:buChar char="-"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8244" t="40959" r="6939" b="52148"/>
          <a:stretch>
            <a:fillRect/>
          </a:stretch>
        </p:blipFill>
        <p:spPr bwMode="auto">
          <a:xfrm>
            <a:off x="3000364" y="3357562"/>
            <a:ext cx="4357686" cy="90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6500826" y="3286124"/>
            <a:ext cx="85725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3000364" y="3786190"/>
            <a:ext cx="278608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 l="7895" t="10526" r="9210" b="39473"/>
          <a:stretch>
            <a:fillRect/>
          </a:stretch>
        </p:blipFill>
        <p:spPr bwMode="auto">
          <a:xfrm>
            <a:off x="571472" y="1285860"/>
            <a:ext cx="36320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857232"/>
            <a:ext cx="8643965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4- التواضع واللين والرفق من المحاور وحسن الاستماع وعدم المقاطعة والعناية بما يقوله المحاور:</a:t>
            </a:r>
          </a:p>
          <a:p>
            <a:r>
              <a:rPr lang="ar-SA" sz="3200" b="1" dirty="0" smtClean="0">
                <a:cs typeface="DecoType Naskh" pitchFamily="2" charset="-78"/>
              </a:rPr>
              <a:t>قال تعالى:</a:t>
            </a:r>
          </a:p>
          <a:p>
            <a:endParaRPr lang="ar-SA" sz="32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32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5- الحلم والصبر :</a:t>
            </a:r>
          </a:p>
          <a:p>
            <a:r>
              <a:rPr lang="ar-SA" sz="3200" b="1" dirty="0" smtClean="0">
                <a:cs typeface="DecoType Naskh" pitchFamily="2" charset="-78"/>
              </a:rPr>
              <a:t>قال تعالى:</a:t>
            </a:r>
          </a:p>
          <a:p>
            <a:pPr>
              <a:buFont typeface="Arial" charset="0"/>
              <a:buChar char="•"/>
            </a:pPr>
            <a:endParaRPr lang="ar-SA" sz="32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pPr>
              <a:buFont typeface="Arial" charset="0"/>
              <a:buChar char="•"/>
            </a:pPr>
            <a:endParaRPr lang="ar-SA" sz="32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32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ومن </a:t>
            </a:r>
            <a:r>
              <a:rPr lang="ar-SA" sz="3200" b="1" dirty="0" err="1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اعلى</a:t>
            </a:r>
            <a:r>
              <a:rPr lang="ar-SA" sz="3200" b="1" dirty="0" smtClean="0">
                <a:solidFill>
                  <a:schemeClr val="accent5">
                    <a:lumMod val="75000"/>
                  </a:schemeClr>
                </a:solidFill>
                <a:cs typeface="DecoType Naskh" pitchFamily="2" charset="-78"/>
              </a:rPr>
              <a:t> مراتب الصبر والحلم مقابلة الإساءة بالإحسان .</a:t>
            </a:r>
          </a:p>
          <a:p>
            <a:pPr>
              <a:buFont typeface="Arial" charset="0"/>
              <a:buChar char="•"/>
            </a:pPr>
            <a:endParaRPr lang="ar-SA" sz="3200" b="1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pPr>
              <a:buFont typeface="Arial" charset="0"/>
              <a:buChar char="•"/>
            </a:pPr>
            <a:endParaRPr lang="ar-SA" sz="32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  <a:p>
            <a:endParaRPr lang="ar-SA" sz="3200" b="1" dirty="0" smtClean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41748" t="58594" r="32617" b="34570"/>
          <a:stretch>
            <a:fillRect/>
          </a:stretch>
        </p:blipFill>
        <p:spPr bwMode="auto">
          <a:xfrm>
            <a:off x="2714612" y="2214554"/>
            <a:ext cx="47149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67578" t="40777" r="6787" b="52171"/>
          <a:stretch>
            <a:fillRect/>
          </a:stretch>
        </p:blipFill>
        <p:spPr bwMode="auto">
          <a:xfrm>
            <a:off x="2786050" y="3929066"/>
            <a:ext cx="45005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715008" y="3929066"/>
            <a:ext cx="157163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643174" y="4429132"/>
            <a:ext cx="164307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643182"/>
            <a:ext cx="23145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533</TotalTime>
  <Words>560</Words>
  <Application>Microsoft Office PowerPoint</Application>
  <PresentationFormat>عرض على الشاشة (3:4)‏</PresentationFormat>
  <Paragraphs>101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تدفق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Admn</dc:creator>
  <cp:lastModifiedBy>COMPUTER</cp:lastModifiedBy>
  <cp:revision>46</cp:revision>
  <dcterms:created xsi:type="dcterms:W3CDTF">2012-02-26T17:35:10Z</dcterms:created>
  <dcterms:modified xsi:type="dcterms:W3CDTF">2012-10-01T14:52:58Z</dcterms:modified>
</cp:coreProperties>
</file>