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</p:sldMasterIdLst>
  <p:sldIdLst>
    <p:sldId id="256" r:id="rId2"/>
    <p:sldId id="257" r:id="rId3"/>
    <p:sldId id="258" r:id="rId4"/>
    <p:sldId id="265" r:id="rId5"/>
    <p:sldId id="266" r:id="rId6"/>
    <p:sldId id="263" r:id="rId7"/>
    <p:sldId id="264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3C2F1CE-3C7A-4BBC-921F-64DB6F63C77F}" type="datetimeFigureOut">
              <a:rPr lang="ar-SA" smtClean="0"/>
              <a:t>21/05/34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FC184D0-0185-493D-8307-A6A6588BBBE8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cs typeface="mohammad bold art 1" pitchFamily="2" charset="-78"/>
              </a:rPr>
              <a:t>الفصل الرابع</a:t>
            </a:r>
            <a:endParaRPr lang="ar-SA" dirty="0">
              <a:cs typeface="mohammad bold art 1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000" b="1" dirty="0" smtClean="0">
                <a:cs typeface="Akhbar MT" pitchFamily="2" charset="-78"/>
              </a:rPr>
              <a:t>المبحث الأول :</a:t>
            </a:r>
          </a:p>
          <a:p>
            <a:r>
              <a:rPr lang="ar-SA" sz="2000" b="1" dirty="0" smtClean="0">
                <a:cs typeface="Akhbar MT" pitchFamily="2" charset="-78"/>
              </a:rPr>
              <a:t>الفقه في عصر الازدهار و التدوين</a:t>
            </a:r>
            <a:endParaRPr lang="ar-SA" sz="2000" b="1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1428750" cy="142875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0682"/>
            <a:ext cx="20955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41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>
                <a:cs typeface="mohammad bold art 1" pitchFamily="2" charset="-78"/>
              </a:rPr>
              <a:t>الفصل الرابع</a:t>
            </a:r>
            <a:endParaRPr lang="ar-SA" dirty="0">
              <a:cs typeface="mohammad bold art 1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000" b="1" dirty="0" smtClean="0">
                <a:cs typeface="Akhbar MT" pitchFamily="2" charset="-78"/>
              </a:rPr>
              <a:t>المبحث الثاني :</a:t>
            </a:r>
          </a:p>
          <a:p>
            <a:pPr algn="r"/>
            <a:r>
              <a:rPr lang="ar-SA" sz="2000" b="1" dirty="0" smtClean="0">
                <a:cs typeface="Akhbar MT" pitchFamily="2" charset="-78"/>
              </a:rPr>
              <a:t>       تدوين العلوم</a:t>
            </a:r>
            <a:endParaRPr lang="ar-SA" sz="2000" b="1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42578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latin typeface="ae_AlHor" pitchFamily="18" charset="-78"/>
                <a:cs typeface="ae_AlHor" pitchFamily="18" charset="-78"/>
              </a:rPr>
              <a:t>يقصدون </a:t>
            </a:r>
            <a:r>
              <a:rPr lang="ar-SA" dirty="0">
                <a:latin typeface="ae_AlHor" pitchFamily="18" charset="-78"/>
                <a:cs typeface="ae_AlHor" pitchFamily="18" charset="-78"/>
              </a:rPr>
              <a:t>بالتدوين : </a:t>
            </a:r>
            <a:r>
              <a:rPr lang="en-US" dirty="0">
                <a:latin typeface="ae_AlHor" pitchFamily="18" charset="-78"/>
                <a:cs typeface="ae_AlHor" pitchFamily="18" charset="-78"/>
              </a:rPr>
              <a:t/>
            </a:r>
            <a:br>
              <a:rPr lang="en-US" dirty="0">
                <a:latin typeface="ae_AlHor" pitchFamily="18" charset="-78"/>
                <a:cs typeface="ae_AlHor" pitchFamily="18" charset="-78"/>
              </a:rPr>
            </a:br>
            <a:endParaRPr lang="ar-SA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1609404"/>
          </a:xfrm>
        </p:spPr>
        <p:txBody>
          <a:bodyPr/>
          <a:lstStyle/>
          <a:p>
            <a:r>
              <a:rPr lang="ar-SA" dirty="0">
                <a:cs typeface="Akhbar MT" pitchFamily="2" charset="-78"/>
              </a:rPr>
              <a:t>نقل الشيء المحفوظ بالصدور , وقيده في الأوراق ليظل محفوظاَ لا ينسى ويندثر باندثار أصحابه .</a:t>
            </a:r>
            <a:endParaRPr lang="ar-SA" dirty="0">
              <a:cs typeface="Akhbar MT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187624" y="3861048"/>
            <a:ext cx="648072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>
                <a:solidFill>
                  <a:schemeClr val="tx1">
                    <a:lumMod val="95000"/>
                    <a:lumOff val="5000"/>
                  </a:schemeClr>
                </a:solidFill>
                <a:cs typeface="mohammad bold art 1" pitchFamily="2" charset="-78"/>
              </a:rPr>
              <a:t>( التدوين لم يكن معروفا في عصر النبي صلى الله عليه وسلم وعصر الصحابة لاعتمادهم على الذاكرة والحفظ في الصدور 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cs typeface="mohammad bold art 1" pitchFamily="2" charset="-78"/>
            </a:endParaRPr>
          </a:p>
          <a:p>
            <a:endParaRPr lang="ar-SA" dirty="0">
              <a:solidFill>
                <a:schemeClr val="tx1">
                  <a:lumMod val="95000"/>
                  <a:lumOff val="5000"/>
                </a:schemeClr>
              </a:solidFill>
              <a:cs typeface="mohammad bold art 1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6903" y="370329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64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1637719"/>
            <a:ext cx="7024744" cy="1143000"/>
          </a:xfrm>
        </p:spPr>
        <p:txBody>
          <a:bodyPr>
            <a:noAutofit/>
          </a:bodyPr>
          <a:lstStyle/>
          <a:p>
            <a:pPr algn="r"/>
            <a:r>
              <a:rPr lang="ar-SA" sz="3200" dirty="0">
                <a:cs typeface="mohammad bold art 1" pitchFamily="2" charset="-78"/>
              </a:rPr>
              <a:t>من العلوم التي دونت في هذا العصر :</a:t>
            </a:r>
            <a:r>
              <a:rPr lang="en-US" sz="3200" dirty="0">
                <a:cs typeface="mohammad bold art 1" pitchFamily="2" charset="-78"/>
              </a:rPr>
              <a:t/>
            </a:r>
            <a:br>
              <a:rPr lang="en-US" sz="3200" dirty="0">
                <a:cs typeface="mohammad bold art 1" pitchFamily="2" charset="-78"/>
              </a:rPr>
            </a:br>
            <a:endParaRPr lang="ar-SA" sz="32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88024" y="2636912"/>
            <a:ext cx="2376264" cy="3600400"/>
          </a:xfrm>
        </p:spPr>
        <p:txBody>
          <a:bodyPr>
            <a:normAutofit/>
          </a:bodyPr>
          <a:lstStyle/>
          <a:p>
            <a:r>
              <a:rPr lang="ar-SA" sz="3600" dirty="0" smtClean="0">
                <a:cs typeface="Akhbar MT" pitchFamily="2" charset="-78"/>
              </a:rPr>
              <a:t>التفسير.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السنة.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الفقه.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أصول الفقه. </a:t>
            </a:r>
            <a:endParaRPr lang="en-US" sz="36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07904" y="2422108"/>
            <a:ext cx="1584176" cy="359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76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744" cy="854968"/>
          </a:xfrm>
        </p:spPr>
        <p:txBody>
          <a:bodyPr>
            <a:normAutofit/>
          </a:bodyPr>
          <a:lstStyle/>
          <a:p>
            <a:pPr algn="ctr"/>
            <a:r>
              <a:rPr lang="ar-SA" dirty="0">
                <a:latin typeface="ae_AlHor" pitchFamily="18" charset="-78"/>
                <a:cs typeface="ae_AlHor" pitchFamily="18" charset="-78"/>
              </a:rPr>
              <a:t>تدوين التفسير</a:t>
            </a:r>
            <a:endParaRPr lang="ar-SA" b="1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64731" y="1340768"/>
            <a:ext cx="6777317" cy="160940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الرسول صلى الله عليه وسلم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لم يكن رسول الله يفسر شيئا  من القران لحكمة أرادها الله تعالى وهي : إعطاء الحرية للعلماء والمفسرين ليفهموا القرآن ويفسروه بما يتناسب مع زمانهم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1763688" y="2564904"/>
            <a:ext cx="6777317" cy="160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الصحابة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لم يدون في عهدهم و كانوا يعتمدون في تفسيرهم على ما يعرفون من أسباب النزول وما يسمعون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611107" y="3861048"/>
            <a:ext cx="6777317" cy="16094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التابعين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في بداية عصر التابعين اعتمدوا في تفسيرهم على ما سبق أن اعتمد عليه الصحابة .</a:t>
            </a:r>
            <a:endParaRPr lang="en-US" dirty="0">
              <a:cs typeface="Akhbar MT" pitchFamily="2" charset="-78"/>
            </a:endParaRPr>
          </a:p>
          <a:p>
            <a:pPr marL="68580" indent="0">
              <a:buNone/>
            </a:pPr>
            <a:r>
              <a:rPr lang="ar-SA" dirty="0">
                <a:cs typeface="Akhbar MT" pitchFamily="2" charset="-78"/>
              </a:rPr>
              <a:t>وفي نهاية عهد التابعين بدأ العلماء يدونون معاني القرآن في علم مستقل سمي بعلم التفسير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1611107" y="5059956"/>
            <a:ext cx="6777317" cy="160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العصر العباسي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من التفاسير التي جمعت ودونت على هذا النحو : تفسير ابن جريج وتفسير السدي وتفسير محمد بن إسحاق .</a:t>
            </a:r>
            <a:endParaRPr lang="en-US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555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90690" y="764704"/>
            <a:ext cx="7024744" cy="757888"/>
          </a:xfrm>
        </p:spPr>
        <p:txBody>
          <a:bodyPr>
            <a:normAutofit/>
          </a:bodyPr>
          <a:lstStyle/>
          <a:p>
            <a:pPr algn="ctr"/>
            <a:r>
              <a:rPr lang="ar-SA" dirty="0">
                <a:latin typeface="ae_AlHor" pitchFamily="18" charset="-78"/>
                <a:cs typeface="ae_AlHor" pitchFamily="18" charset="-78"/>
              </a:rPr>
              <a:t>تدوين السنة النبوية </a:t>
            </a:r>
            <a:endParaRPr lang="ar-SA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484784"/>
            <a:ext cx="7569406" cy="1609404"/>
          </a:xfrm>
        </p:spPr>
        <p:txBody>
          <a:bodyPr/>
          <a:lstStyle/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النبي صلى الله عليه وسلم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لم تدون السنة في عصر النبي لأنه عليه السلام قد نهى عن كتابتها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6" name="عنصر نائب للمحتوى 2"/>
          <p:cNvSpPr txBox="1">
            <a:spLocks/>
          </p:cNvSpPr>
          <p:nvPr/>
        </p:nvSpPr>
        <p:spPr>
          <a:xfrm>
            <a:off x="971600" y="2420888"/>
            <a:ext cx="7713421" cy="160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الصحابة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لم يشأ احدهم أن يدون الأحاديث في الصحف , كراهة أن يتخذها الناس مصاحف يضاهون بها صحف القران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7" name="عنصر نائب للمحتوى 2"/>
          <p:cNvSpPr txBox="1">
            <a:spLocks/>
          </p:cNvSpPr>
          <p:nvPr/>
        </p:nvSpPr>
        <p:spPr>
          <a:xfrm>
            <a:off x="1187625" y="5059956"/>
            <a:ext cx="7344816" cy="160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العصر الأموي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بدأ الاتجاه إلى تدوين السنة في أواخر عهد الدولة الأموية وكان ذلك في عهد ( عمر بن عبد العزيز )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8" name="عنصر نائب للمحتوى 2"/>
          <p:cNvSpPr txBox="1">
            <a:spLocks/>
          </p:cNvSpPr>
          <p:nvPr/>
        </p:nvSpPr>
        <p:spPr>
          <a:xfrm>
            <a:off x="827584" y="3645024"/>
            <a:ext cx="7717703" cy="1609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العصر العباسي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في هذا العصر كانت البداية الحقيقية لتدوين السنة , فقد اشتدت الحاجة إلى تدوينها ,لاتساع دائرة الاجتهاد , وتعدد المدارس الفقهية , وظهور الأحاديث الموضوعة .</a:t>
            </a:r>
            <a:endParaRPr lang="en-US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8566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9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87620" y="1279108"/>
            <a:ext cx="7024744" cy="1143000"/>
          </a:xfrm>
        </p:spPr>
        <p:txBody>
          <a:bodyPr>
            <a:noAutofit/>
          </a:bodyPr>
          <a:lstStyle/>
          <a:p>
            <a:pPr algn="r"/>
            <a:r>
              <a:rPr lang="ar-SA" sz="3200" dirty="0">
                <a:cs typeface="mohammad bold art 1" pitchFamily="2" charset="-78"/>
              </a:rPr>
              <a:t>مراحل تدوين السنة في العصر العباسي 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067944" y="2636912"/>
            <a:ext cx="4032448" cy="3744416"/>
          </a:xfrm>
        </p:spPr>
        <p:txBody>
          <a:bodyPr>
            <a:normAutofit/>
          </a:bodyPr>
          <a:lstStyle/>
          <a:p>
            <a:r>
              <a:rPr lang="ar-SA" sz="3600" dirty="0" smtClean="0">
                <a:cs typeface="Akhbar MT" pitchFamily="2" charset="-78"/>
              </a:rPr>
              <a:t>وحدة </a:t>
            </a:r>
            <a:r>
              <a:rPr lang="ar-SA" sz="3600" dirty="0">
                <a:cs typeface="Akhbar MT" pitchFamily="2" charset="-78"/>
              </a:rPr>
              <a:t>الموضوع 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وحدة </a:t>
            </a:r>
            <a:r>
              <a:rPr lang="ar-SA" sz="3600" dirty="0">
                <a:cs typeface="Akhbar MT" pitchFamily="2" charset="-78"/>
              </a:rPr>
              <a:t>الراوي 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مرحلة </a:t>
            </a:r>
            <a:r>
              <a:rPr lang="ar-SA" sz="3600" dirty="0">
                <a:cs typeface="Akhbar MT" pitchFamily="2" charset="-78"/>
              </a:rPr>
              <a:t>التفريق بين الأحاديث الصحيحة وغيرها .</a:t>
            </a:r>
            <a:endParaRPr lang="en-US" sz="36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27784" y="2564904"/>
            <a:ext cx="1584176" cy="359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7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024744" cy="638944"/>
          </a:xfrm>
        </p:spPr>
        <p:txBody>
          <a:bodyPr>
            <a:noAutofit/>
          </a:bodyPr>
          <a:lstStyle/>
          <a:p>
            <a:pPr algn="ctr"/>
            <a:r>
              <a:rPr lang="ar-SA" sz="3200" dirty="0" smtClean="0">
                <a:cs typeface="mohammad bold art 1" pitchFamily="2" charset="-78"/>
              </a:rPr>
              <a:t>الكتب الستة 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180329" y="1556792"/>
            <a:ext cx="4032448" cy="4320480"/>
          </a:xfrm>
        </p:spPr>
        <p:txBody>
          <a:bodyPr>
            <a:normAutofit/>
          </a:bodyPr>
          <a:lstStyle/>
          <a:p>
            <a:pPr algn="ctr"/>
            <a:r>
              <a:rPr lang="ar-SA" sz="3600" dirty="0">
                <a:cs typeface="Akhbar MT" pitchFamily="2" charset="-78"/>
              </a:rPr>
              <a:t>صحيح البخاري .</a:t>
            </a:r>
            <a:endParaRPr lang="en-US" sz="3600" dirty="0">
              <a:cs typeface="Akhbar MT" pitchFamily="2" charset="-78"/>
            </a:endParaRPr>
          </a:p>
          <a:p>
            <a:pPr algn="ctr"/>
            <a:r>
              <a:rPr lang="ar-SA" sz="3600" dirty="0" smtClean="0">
                <a:cs typeface="Akhbar MT" pitchFamily="2" charset="-78"/>
              </a:rPr>
              <a:t>صحيح </a:t>
            </a:r>
            <a:r>
              <a:rPr lang="ar-SA" sz="3600" dirty="0">
                <a:cs typeface="Akhbar MT" pitchFamily="2" charset="-78"/>
              </a:rPr>
              <a:t>مسلم .</a:t>
            </a:r>
            <a:endParaRPr lang="en-US" sz="3600" dirty="0">
              <a:cs typeface="Akhbar MT" pitchFamily="2" charset="-78"/>
            </a:endParaRPr>
          </a:p>
          <a:p>
            <a:pPr algn="ctr"/>
            <a:r>
              <a:rPr lang="ar-SA" sz="3600" dirty="0" smtClean="0">
                <a:cs typeface="Akhbar MT" pitchFamily="2" charset="-78"/>
              </a:rPr>
              <a:t>سنن </a:t>
            </a:r>
            <a:r>
              <a:rPr lang="ar-SA" sz="3600" dirty="0">
                <a:cs typeface="Akhbar MT" pitchFamily="2" charset="-78"/>
              </a:rPr>
              <a:t>ابن ماجه .</a:t>
            </a:r>
            <a:endParaRPr lang="en-US" sz="3600" dirty="0">
              <a:cs typeface="Akhbar MT" pitchFamily="2" charset="-78"/>
            </a:endParaRPr>
          </a:p>
          <a:p>
            <a:pPr algn="ctr"/>
            <a:r>
              <a:rPr lang="ar-SA" sz="3600" dirty="0" smtClean="0">
                <a:cs typeface="Akhbar MT" pitchFamily="2" charset="-78"/>
              </a:rPr>
              <a:t>سنن </a:t>
            </a:r>
            <a:r>
              <a:rPr lang="ar-SA" sz="3600" dirty="0">
                <a:cs typeface="Akhbar MT" pitchFamily="2" charset="-78"/>
              </a:rPr>
              <a:t>أبي داود .</a:t>
            </a:r>
            <a:endParaRPr lang="en-US" sz="3600" dirty="0">
              <a:cs typeface="Akhbar MT" pitchFamily="2" charset="-78"/>
            </a:endParaRPr>
          </a:p>
          <a:p>
            <a:pPr algn="ctr"/>
            <a:r>
              <a:rPr lang="ar-SA" sz="3600" dirty="0" smtClean="0">
                <a:cs typeface="Akhbar MT" pitchFamily="2" charset="-78"/>
              </a:rPr>
              <a:t>سنن </a:t>
            </a:r>
            <a:r>
              <a:rPr lang="ar-SA" sz="3600" dirty="0">
                <a:cs typeface="Akhbar MT" pitchFamily="2" charset="-78"/>
              </a:rPr>
              <a:t>الترمذي .</a:t>
            </a:r>
            <a:endParaRPr lang="en-US" sz="3600" dirty="0">
              <a:cs typeface="Akhbar MT" pitchFamily="2" charset="-78"/>
            </a:endParaRPr>
          </a:p>
          <a:p>
            <a:pPr algn="ctr"/>
            <a:r>
              <a:rPr lang="ar-SA" sz="3600" dirty="0" smtClean="0">
                <a:cs typeface="Akhbar MT" pitchFamily="2" charset="-78"/>
              </a:rPr>
              <a:t>سنن </a:t>
            </a:r>
            <a:r>
              <a:rPr lang="ar-SA" sz="3600" dirty="0">
                <a:cs typeface="Akhbar MT" pitchFamily="2" charset="-78"/>
              </a:rPr>
              <a:t>النسائي .</a:t>
            </a:r>
            <a:endParaRPr lang="en-US" sz="36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9872" y="2492896"/>
            <a:ext cx="1584176" cy="359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55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ar-SA" dirty="0">
                <a:latin typeface="ae_AlHor" pitchFamily="18" charset="-78"/>
                <a:cs typeface="ae_AlHor" pitchFamily="18" charset="-78"/>
              </a:rPr>
              <a:t>تدوين الفقه الإسلامي </a:t>
            </a:r>
            <a:endParaRPr lang="ar-SA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9672" y="1844824"/>
            <a:ext cx="6777317" cy="1249364"/>
          </a:xfrm>
        </p:spPr>
        <p:txBody>
          <a:bodyPr/>
          <a:lstStyle/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عصر الصحابة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لم يدون الفقه في عهدهم حتى لا ينشغلوا عن القرآن .</a:t>
            </a:r>
            <a:endParaRPr lang="en-US" dirty="0">
              <a:cs typeface="Akhbar MT" pitchFamily="2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6903" y="3703291"/>
            <a:ext cx="1343025" cy="3505200"/>
          </a:xfrm>
          <a:prstGeom prst="rect">
            <a:avLst/>
          </a:prstGeom>
        </p:spPr>
      </p:pic>
      <p:sp>
        <p:nvSpPr>
          <p:cNvPr id="9" name="عنصر نائب للمحتوى 2"/>
          <p:cNvSpPr txBox="1">
            <a:spLocks/>
          </p:cNvSpPr>
          <p:nvPr/>
        </p:nvSpPr>
        <p:spPr>
          <a:xfrm>
            <a:off x="1619672" y="2904347"/>
            <a:ext cx="6777317" cy="1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العصر الأموي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وجدت فكرة تدوين الاحكام الفقهية في أواخر العصر الأموي .</a:t>
            </a:r>
            <a:endParaRPr lang="en-US" dirty="0">
              <a:cs typeface="Akhbar MT" pitchFamily="2" charset="-78"/>
            </a:endParaRPr>
          </a:p>
        </p:txBody>
      </p:sp>
      <p:sp>
        <p:nvSpPr>
          <p:cNvPr id="10" name="عنصر نائب للمحتوى 2"/>
          <p:cNvSpPr txBox="1">
            <a:spLocks/>
          </p:cNvSpPr>
          <p:nvPr/>
        </p:nvSpPr>
        <p:spPr>
          <a:xfrm>
            <a:off x="1611107" y="4005064"/>
            <a:ext cx="6777317" cy="12493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r" defTabSz="914400" rtl="1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ar-SA" u="sng" dirty="0">
                <a:solidFill>
                  <a:schemeClr val="accent6">
                    <a:lumMod val="50000"/>
                  </a:schemeClr>
                </a:solidFill>
                <a:cs typeface="Akhbar MT" pitchFamily="2" charset="-78"/>
              </a:rPr>
              <a:t>في العصر العباسي :</a:t>
            </a:r>
            <a:endParaRPr lang="en-US" u="sng" dirty="0">
              <a:solidFill>
                <a:schemeClr val="accent6">
                  <a:lumMod val="50000"/>
                </a:schemeClr>
              </a:solidFill>
              <a:cs typeface="Akhbar MT" pitchFamily="2" charset="-78"/>
            </a:endParaRPr>
          </a:p>
          <a:p>
            <a:r>
              <a:rPr lang="ar-SA" dirty="0">
                <a:cs typeface="Akhbar MT" pitchFamily="2" charset="-78"/>
              </a:rPr>
              <a:t>حدث تطور لحركة تدوين الفقه .</a:t>
            </a:r>
            <a:endParaRPr lang="en-US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9953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88832" cy="864096"/>
          </a:xfrm>
        </p:spPr>
        <p:txBody>
          <a:bodyPr>
            <a:noAutofit/>
          </a:bodyPr>
          <a:lstStyle/>
          <a:p>
            <a:r>
              <a:rPr lang="ar-SA" sz="2800" dirty="0">
                <a:cs typeface="mohammad bold art 1" pitchFamily="2" charset="-78"/>
              </a:rPr>
              <a:t>سلك فقهاء هذا العصر في تدوين الفقه مناهج ثلاثة :</a:t>
            </a:r>
            <a:endParaRPr lang="en-US" sz="2800" dirty="0"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2060848"/>
            <a:ext cx="6953145" cy="2736304"/>
          </a:xfrm>
        </p:spPr>
        <p:txBody>
          <a:bodyPr>
            <a:normAutofit/>
          </a:bodyPr>
          <a:lstStyle/>
          <a:p>
            <a:r>
              <a:rPr lang="ar-SA" sz="3200" dirty="0" smtClean="0">
                <a:cs typeface="Akhbar MT" pitchFamily="2" charset="-78"/>
              </a:rPr>
              <a:t>كان </a:t>
            </a:r>
            <a:r>
              <a:rPr lang="ar-SA" sz="3200" dirty="0">
                <a:cs typeface="Akhbar MT" pitchFamily="2" charset="-78"/>
              </a:rPr>
              <a:t>الفقه مختلطا بالأحاديث وأقوال الصحابة والتابعين .</a:t>
            </a:r>
            <a:endParaRPr lang="en-US" sz="3200" dirty="0">
              <a:cs typeface="Akhbar MT" pitchFamily="2" charset="-78"/>
            </a:endParaRPr>
          </a:p>
          <a:p>
            <a:r>
              <a:rPr lang="ar-SA" sz="3200" dirty="0" smtClean="0">
                <a:cs typeface="Akhbar MT" pitchFamily="2" charset="-78"/>
              </a:rPr>
              <a:t>تدوين </a:t>
            </a:r>
            <a:r>
              <a:rPr lang="ar-SA" sz="3200" dirty="0">
                <a:cs typeface="Akhbar MT" pitchFamily="2" charset="-78"/>
              </a:rPr>
              <a:t>الفقه مجردا عن الأحاديث والآثار .</a:t>
            </a:r>
            <a:endParaRPr lang="en-US" sz="3200" dirty="0">
              <a:cs typeface="Akhbar MT" pitchFamily="2" charset="-78"/>
            </a:endParaRPr>
          </a:p>
          <a:p>
            <a:r>
              <a:rPr lang="ar-SA" sz="3200" dirty="0" smtClean="0">
                <a:cs typeface="Akhbar MT" pitchFamily="2" charset="-78"/>
              </a:rPr>
              <a:t>تدوين </a:t>
            </a:r>
            <a:r>
              <a:rPr lang="ar-SA" sz="3200" dirty="0">
                <a:cs typeface="Akhbar MT" pitchFamily="2" charset="-78"/>
              </a:rPr>
              <a:t>مسائل الفقه مع ذكر أدلتها من القرآن والسنة أو الإجماع أو القياس وغير ذلك من الأدلة .</a:t>
            </a:r>
            <a:endParaRPr lang="en-US" sz="32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3568" y="2636912"/>
            <a:ext cx="1584176" cy="3599180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2771800" y="4844462"/>
            <a:ext cx="5328592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e_AlHor" pitchFamily="18" charset="-78"/>
                <a:cs typeface="ae_AlHor" pitchFamily="18" charset="-78"/>
              </a:rPr>
              <a:t>ومن الكتب التي اتبعت هذا المنهج (( كتاب الأم , للشافعي )) 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ae_AlHor" pitchFamily="18" charset="-78"/>
              <a:cs typeface="ae_AlHor" pitchFamily="18" charset="-78"/>
            </a:endParaRPr>
          </a:p>
          <a:p>
            <a:endParaRPr lang="ar-SA" sz="2000" dirty="0">
              <a:solidFill>
                <a:schemeClr val="tx1">
                  <a:lumMod val="95000"/>
                  <a:lumOff val="5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222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6043" y="76470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ar-SA" dirty="0">
                <a:latin typeface="ae_AlHor" pitchFamily="18" charset="-78"/>
                <a:cs typeface="ae_AlHor" pitchFamily="18" charset="-78"/>
              </a:rPr>
              <a:t>تدوين </a:t>
            </a:r>
            <a:r>
              <a:rPr lang="ar-SA" dirty="0" smtClean="0">
                <a:latin typeface="ae_AlHor" pitchFamily="18" charset="-78"/>
                <a:cs typeface="ae_AlHor" pitchFamily="18" charset="-78"/>
              </a:rPr>
              <a:t>أصول الفقه </a:t>
            </a:r>
            <a:r>
              <a:rPr lang="ar-SA" dirty="0">
                <a:latin typeface="ae_AlHor" pitchFamily="18" charset="-78"/>
                <a:cs typeface="ae_AlHor" pitchFamily="18" charset="-78"/>
              </a:rPr>
              <a:t>الإسلامي </a:t>
            </a:r>
            <a:endParaRPr lang="ar-SA" dirty="0">
              <a:latin typeface="ae_AlHor" pitchFamily="18" charset="-78"/>
              <a:cs typeface="ae_AlHor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6903" y="3703291"/>
            <a:ext cx="1343025" cy="3505200"/>
          </a:xfrm>
          <a:prstGeom prst="rect">
            <a:avLst/>
          </a:prstGeom>
        </p:spPr>
      </p:pic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755576" y="2323652"/>
            <a:ext cx="7848872" cy="1681412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ar-SA" sz="2800" dirty="0">
                <a:solidFill>
                  <a:schemeClr val="accent1">
                    <a:lumMod val="75000"/>
                  </a:schemeClr>
                </a:solidFill>
                <a:cs typeface="mohammad bold art 1" pitchFamily="2" charset="-78"/>
              </a:rPr>
              <a:t>المراد بأصول الفقه :</a:t>
            </a:r>
            <a:endParaRPr lang="en-US" sz="2800" dirty="0">
              <a:solidFill>
                <a:schemeClr val="accent1">
                  <a:lumMod val="75000"/>
                </a:schemeClr>
              </a:solidFill>
              <a:cs typeface="mohammad bold art 1" pitchFamily="2" charset="-78"/>
            </a:endParaRPr>
          </a:p>
          <a:p>
            <a:pPr marL="68580" indent="0" algn="ctr">
              <a:buNone/>
            </a:pPr>
            <a:r>
              <a:rPr lang="ar-SA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مجموعة القواعد التي يتوصل بها إلى استنباط الأحكام الشرعية العملية من أدلتها التفصيلية </a:t>
            </a:r>
            <a:r>
              <a:rPr lang="ar-SA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.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cs typeface="Akhbar MT" pitchFamily="2" charset="-78"/>
            </a:endParaRPr>
          </a:p>
          <a:p>
            <a:pPr marL="68580" indent="0" algn="ctr">
              <a:buNone/>
            </a:pPr>
            <a:endParaRPr lang="ar-SA" sz="2800" dirty="0">
              <a:cs typeface="mohammad bold art 1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5948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2800" dirty="0">
                <a:latin typeface="ae_AlHor" pitchFamily="18" charset="-78"/>
                <a:cs typeface="ae_AlHor" pitchFamily="18" charset="-78"/>
              </a:rPr>
              <a:t>أسباب ازدهار الفقه الإسلامي في الدولة العباسية </a:t>
            </a:r>
            <a:r>
              <a:rPr lang="en-US" sz="2800" dirty="0" smtClean="0">
                <a:latin typeface="ae_AlHor" pitchFamily="18" charset="-78"/>
                <a:cs typeface="ae_AlHor" pitchFamily="18" charset="-78"/>
              </a:rPr>
              <a:t>:</a:t>
            </a:r>
            <a:r>
              <a:rPr lang="en-US" sz="2800" dirty="0">
                <a:latin typeface="ae_AlHor" pitchFamily="18" charset="-78"/>
                <a:cs typeface="ae_AlHor" pitchFamily="18" charset="-78"/>
              </a:rPr>
              <a:t/>
            </a:r>
            <a:br>
              <a:rPr lang="en-US" sz="2800" dirty="0">
                <a:latin typeface="ae_AlHor" pitchFamily="18" charset="-78"/>
                <a:cs typeface="ae_AlHor" pitchFamily="18" charset="-78"/>
              </a:rPr>
            </a:br>
            <a:endParaRPr lang="ar-SA" sz="2800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771800" y="2060848"/>
            <a:ext cx="5184576" cy="4248472"/>
          </a:xfrm>
        </p:spPr>
        <p:txBody>
          <a:bodyPr>
            <a:noAutofit/>
          </a:bodyPr>
          <a:lstStyle/>
          <a:p>
            <a:r>
              <a:rPr lang="ar-SA" sz="2800" dirty="0" smtClean="0">
                <a:cs typeface="Akhbar MT" pitchFamily="2" charset="-78"/>
              </a:rPr>
              <a:t>عناية </a:t>
            </a:r>
            <a:r>
              <a:rPr lang="ar-SA" sz="2800" dirty="0">
                <a:cs typeface="Akhbar MT" pitchFamily="2" charset="-78"/>
              </a:rPr>
              <a:t>الخلفاء العباسيين بالفقه والفقهاء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حرية </a:t>
            </a:r>
            <a:r>
              <a:rPr lang="ar-SA" sz="2800" dirty="0">
                <a:cs typeface="Akhbar MT" pitchFamily="2" charset="-78"/>
              </a:rPr>
              <a:t>الرأي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كثرة </a:t>
            </a:r>
            <a:r>
              <a:rPr lang="ar-SA" sz="2800" dirty="0">
                <a:cs typeface="Akhbar MT" pitchFamily="2" charset="-78"/>
              </a:rPr>
              <a:t>الجدل والمناقشات العلمية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كثرة </a:t>
            </a:r>
            <a:r>
              <a:rPr lang="ar-SA" sz="2800" dirty="0">
                <a:cs typeface="Akhbar MT" pitchFamily="2" charset="-78"/>
              </a:rPr>
              <a:t>الوقائع الجديدة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الرحلات </a:t>
            </a:r>
            <a:r>
              <a:rPr lang="ar-SA" sz="2800" dirty="0">
                <a:cs typeface="Akhbar MT" pitchFamily="2" charset="-78"/>
              </a:rPr>
              <a:t>العلمية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اشتغال </a:t>
            </a:r>
            <a:r>
              <a:rPr lang="ar-SA" sz="2800" dirty="0">
                <a:cs typeface="Akhbar MT" pitchFamily="2" charset="-78"/>
              </a:rPr>
              <a:t>الموالي بالفقه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تأثر </a:t>
            </a:r>
            <a:r>
              <a:rPr lang="ar-SA" sz="2800" dirty="0">
                <a:cs typeface="Akhbar MT" pitchFamily="2" charset="-78"/>
              </a:rPr>
              <a:t>العقول بثقافات الأمم المختلفة .</a:t>
            </a:r>
            <a:endParaRPr lang="en-US" sz="2800" dirty="0">
              <a:cs typeface="Akhbar MT" pitchFamily="2" charset="-78"/>
            </a:endParaRPr>
          </a:p>
          <a:p>
            <a:r>
              <a:rPr lang="ar-SA" sz="2800" dirty="0" smtClean="0">
                <a:cs typeface="Akhbar MT" pitchFamily="2" charset="-78"/>
              </a:rPr>
              <a:t>تدوين </a:t>
            </a:r>
            <a:r>
              <a:rPr lang="ar-SA" sz="2800" dirty="0">
                <a:cs typeface="Akhbar MT" pitchFamily="2" charset="-78"/>
              </a:rPr>
              <a:t>العلوم .</a:t>
            </a:r>
            <a:endParaRPr lang="en-US" sz="2800" dirty="0">
              <a:cs typeface="Akhbar MT" pitchFamily="2" charset="-78"/>
            </a:endParaRPr>
          </a:p>
          <a:p>
            <a:endParaRPr lang="ar-SA" sz="2800" dirty="0"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90210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56043" y="764704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ar-SA" dirty="0">
                <a:latin typeface="ae_AlHor" pitchFamily="18" charset="-78"/>
                <a:cs typeface="ae_AlHor" pitchFamily="18" charset="-78"/>
              </a:rPr>
              <a:t>تدوين </a:t>
            </a:r>
            <a:r>
              <a:rPr lang="ar-SA" dirty="0" smtClean="0">
                <a:latin typeface="ae_AlHor" pitchFamily="18" charset="-78"/>
                <a:cs typeface="ae_AlHor" pitchFamily="18" charset="-78"/>
              </a:rPr>
              <a:t>أصول الفقه </a:t>
            </a:r>
            <a:r>
              <a:rPr lang="ar-SA" dirty="0">
                <a:latin typeface="ae_AlHor" pitchFamily="18" charset="-78"/>
                <a:cs typeface="ae_AlHor" pitchFamily="18" charset="-78"/>
              </a:rPr>
              <a:t>الإسلامي </a:t>
            </a:r>
            <a:endParaRPr lang="ar-SA" dirty="0">
              <a:latin typeface="ae_AlHor" pitchFamily="18" charset="-78"/>
              <a:cs typeface="ae_AlHor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96903" y="3703291"/>
            <a:ext cx="1343025" cy="3505200"/>
          </a:xfrm>
          <a:prstGeom prst="rect">
            <a:avLst/>
          </a:prstGeom>
        </p:spPr>
      </p:pic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755576" y="2323652"/>
            <a:ext cx="7848872" cy="1681412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ar-SA" sz="2800" dirty="0">
                <a:solidFill>
                  <a:schemeClr val="bg2">
                    <a:lumMod val="50000"/>
                  </a:schemeClr>
                </a:solidFill>
                <a:cs typeface="mohammad bold art 1" pitchFamily="2" charset="-78"/>
              </a:rPr>
              <a:t>أول من دون أًصول الفقه :</a:t>
            </a:r>
            <a:endParaRPr lang="en-US" sz="3200" dirty="0">
              <a:solidFill>
                <a:schemeClr val="bg2">
                  <a:lumMod val="50000"/>
                </a:schemeClr>
              </a:solidFill>
              <a:cs typeface="mohammad bold art 1" pitchFamily="2" charset="-78"/>
            </a:endParaRPr>
          </a:p>
          <a:p>
            <a:pPr marL="68580" indent="0" algn="ctr">
              <a:buNone/>
            </a:pPr>
            <a:r>
              <a:rPr lang="ar-SA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الإمام : محمد بن إدريس الشافعي </a:t>
            </a:r>
            <a:r>
              <a:rPr lang="ar-SA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، ويعتبر </a:t>
            </a:r>
            <a:r>
              <a:rPr lang="ar-SA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كتاب الرسالة للإمام الشافعي .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5049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31640" y="1268760"/>
            <a:ext cx="7024744" cy="854968"/>
          </a:xfrm>
        </p:spPr>
        <p:txBody>
          <a:bodyPr>
            <a:noAutofit/>
          </a:bodyPr>
          <a:lstStyle/>
          <a:p>
            <a:pPr algn="r"/>
            <a:r>
              <a:rPr lang="ar-SA" sz="3200" dirty="0">
                <a:cs typeface="mohammad bold art 1" pitchFamily="2" charset="-78"/>
              </a:rPr>
              <a:t>طرق التدوين بعد الشافعي :</a:t>
            </a:r>
            <a:endParaRPr lang="en-US" sz="3200" dirty="0"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63888" y="2636912"/>
            <a:ext cx="4392488" cy="3384376"/>
          </a:xfrm>
        </p:spPr>
        <p:txBody>
          <a:bodyPr>
            <a:normAutofit/>
          </a:bodyPr>
          <a:lstStyle/>
          <a:p>
            <a:r>
              <a:rPr lang="ar-SA" sz="3600" dirty="0">
                <a:cs typeface="Akhbar MT" pitchFamily="2" charset="-78"/>
              </a:rPr>
              <a:t>طريقة المتكلمين أو الشافعية 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طريقة </a:t>
            </a:r>
            <a:r>
              <a:rPr lang="ar-SA" sz="3600" dirty="0">
                <a:cs typeface="Akhbar MT" pitchFamily="2" charset="-78"/>
              </a:rPr>
              <a:t>الحنفية .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 smtClean="0">
                <a:cs typeface="Akhbar MT" pitchFamily="2" charset="-78"/>
              </a:rPr>
              <a:t>الطريقة </a:t>
            </a:r>
            <a:r>
              <a:rPr lang="ar-SA" sz="3600" dirty="0">
                <a:cs typeface="Akhbar MT" pitchFamily="2" charset="-78"/>
              </a:rPr>
              <a:t>الجامعة لطريقتي الشافعية و الحنفية .</a:t>
            </a:r>
            <a:endParaRPr lang="en-US" sz="36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46158" y="2564904"/>
            <a:ext cx="1584176" cy="359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65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>
                <a:cs typeface="mohammad bold art 1" pitchFamily="2" charset="-78"/>
              </a:rPr>
              <a:t>الطالبات :</a:t>
            </a:r>
            <a:endParaRPr lang="ar-SA" dirty="0">
              <a:cs typeface="mohammad bold art 1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64088" y="2276872"/>
            <a:ext cx="2384713" cy="1609404"/>
          </a:xfrm>
        </p:spPr>
        <p:txBody>
          <a:bodyPr/>
          <a:lstStyle/>
          <a:p>
            <a:r>
              <a:rPr lang="ar-SA" dirty="0" smtClean="0">
                <a:cs typeface="Akhbar MT" pitchFamily="2" charset="-78"/>
              </a:rPr>
              <a:t>آلاء الربيعة .</a:t>
            </a:r>
          </a:p>
          <a:p>
            <a:r>
              <a:rPr lang="ar-SA" dirty="0" smtClean="0">
                <a:cs typeface="Akhbar MT" pitchFamily="2" charset="-78"/>
              </a:rPr>
              <a:t>آلاء </a:t>
            </a:r>
            <a:r>
              <a:rPr lang="ar-SA" dirty="0" err="1" smtClean="0">
                <a:cs typeface="Akhbar MT" pitchFamily="2" charset="-78"/>
              </a:rPr>
              <a:t>الدهامي</a:t>
            </a:r>
            <a:r>
              <a:rPr lang="ar-SA" dirty="0" smtClean="0">
                <a:cs typeface="Akhbar MT" pitchFamily="2" charset="-78"/>
              </a:rPr>
              <a:t> .</a:t>
            </a:r>
          </a:p>
          <a:p>
            <a:r>
              <a:rPr lang="ar-SA" dirty="0" smtClean="0">
                <a:cs typeface="Akhbar MT" pitchFamily="2" charset="-78"/>
              </a:rPr>
              <a:t>حنان العريفي .</a:t>
            </a:r>
            <a:endParaRPr lang="ar-SA" dirty="0">
              <a:cs typeface="Akhbar MT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059832" y="4292062"/>
            <a:ext cx="2664296" cy="113877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mohammad bold art 1" pitchFamily="2" charset="-78"/>
              </a:rPr>
              <a:t>اشراف الأستاذة:  </a:t>
            </a:r>
          </a:p>
          <a:p>
            <a:pPr algn="ctr"/>
            <a:r>
              <a:rPr lang="ar-SA" sz="2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نوف </a:t>
            </a:r>
            <a:r>
              <a:rPr lang="ar-SA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الضويحي</a:t>
            </a:r>
            <a:r>
              <a:rPr lang="ar-SA" sz="40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khbar MT" pitchFamily="2" charset="-78"/>
              </a:rPr>
              <a:t>.</a:t>
            </a:r>
            <a:endParaRPr lang="ar-SA" sz="4000" dirty="0">
              <a:solidFill>
                <a:schemeClr val="tx1">
                  <a:lumMod val="65000"/>
                  <a:lumOff val="35000"/>
                </a:schemeClr>
              </a:solidFill>
              <a:cs typeface="Akhbar MT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62189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1655931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الأول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ar-SA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عناية الخلفاء العباسيين بالفقه والفقهاء 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75856" y="2708920"/>
            <a:ext cx="4761093" cy="3600400"/>
          </a:xfrm>
        </p:spPr>
        <p:txBody>
          <a:bodyPr>
            <a:normAutofit lnSpcReduction="10000"/>
          </a:bodyPr>
          <a:lstStyle/>
          <a:p>
            <a:r>
              <a:rPr lang="ar-SA" sz="3200" dirty="0">
                <a:cs typeface="Akhbar MT" pitchFamily="2" charset="-78"/>
              </a:rPr>
              <a:t>جمع الأحاديث وتدوينها.</a:t>
            </a:r>
            <a:endParaRPr lang="en-US" sz="3200" dirty="0">
              <a:cs typeface="Akhbar MT" pitchFamily="2" charset="-78"/>
            </a:endParaRPr>
          </a:p>
          <a:p>
            <a:r>
              <a:rPr lang="ar-SA" sz="3200" dirty="0" smtClean="0">
                <a:cs typeface="Akhbar MT" pitchFamily="2" charset="-78"/>
              </a:rPr>
              <a:t>تكليف </a:t>
            </a:r>
            <a:r>
              <a:rPr lang="ar-SA" sz="3200" dirty="0">
                <a:cs typeface="Akhbar MT" pitchFamily="2" charset="-78"/>
              </a:rPr>
              <a:t>الفقهاء بوضع التشريع للنظم المختلفة للدولة .</a:t>
            </a:r>
            <a:endParaRPr lang="en-US" sz="3200" dirty="0">
              <a:cs typeface="Akhbar MT" pitchFamily="2" charset="-78"/>
            </a:endParaRPr>
          </a:p>
          <a:p>
            <a:r>
              <a:rPr lang="ar-SA" sz="3200" dirty="0" smtClean="0">
                <a:cs typeface="Akhbar MT" pitchFamily="2" charset="-78"/>
              </a:rPr>
              <a:t>تكريم </a:t>
            </a:r>
            <a:r>
              <a:rPr lang="ar-SA" sz="3200" dirty="0">
                <a:cs typeface="Akhbar MT" pitchFamily="2" charset="-78"/>
              </a:rPr>
              <a:t>الخلفاء العباسيين للفقهاء وأهل العلم .</a:t>
            </a:r>
            <a:endParaRPr lang="en-US" sz="3200" dirty="0">
              <a:cs typeface="Akhbar MT" pitchFamily="2" charset="-78"/>
            </a:endParaRPr>
          </a:p>
          <a:p>
            <a:r>
              <a:rPr lang="ar-SA" sz="3200" dirty="0" smtClean="0">
                <a:cs typeface="Akhbar MT" pitchFamily="2" charset="-78"/>
              </a:rPr>
              <a:t>حرص </a:t>
            </a:r>
            <a:r>
              <a:rPr lang="ar-SA" sz="3200" dirty="0">
                <a:cs typeface="Akhbar MT" pitchFamily="2" charset="-78"/>
              </a:rPr>
              <a:t>الخلفاء العباسيين على تربية أولادهم تربية دينية .</a:t>
            </a:r>
            <a:endParaRPr lang="en-US" sz="3200" dirty="0">
              <a:cs typeface="Akhbar MT" pitchFamily="2" charset="-78"/>
            </a:endParaRPr>
          </a:p>
          <a:p>
            <a:endParaRPr lang="ar-SA" sz="3200" dirty="0">
              <a:cs typeface="Akhbar M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05118" y="1844824"/>
            <a:ext cx="806489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>ومن </a:t>
            </a:r>
            <a:r>
              <a:rPr lang="ar-SA" sz="28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>أهم مظاهر اهتمامهم بالدين علمائه ما يلي :</a:t>
            </a:r>
            <a:endParaRPr lang="en-US" sz="28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  <a:p>
            <a:endParaRPr lang="ar-SA" sz="28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7305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1655931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الثاني 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ar-SA" sz="3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حرية الرأي.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2708921"/>
            <a:ext cx="6777317" cy="1800200"/>
          </a:xfrm>
        </p:spPr>
        <p:txBody>
          <a:bodyPr>
            <a:normAutofit/>
          </a:bodyPr>
          <a:lstStyle/>
          <a:p>
            <a:r>
              <a:rPr lang="ar-SA" sz="3600" dirty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لم تكن هناك قيود على حرية الرأي , مادام ذلك لا يمس الأمور السياسية .</a:t>
            </a:r>
            <a:endParaRPr lang="en-US" sz="3600" dirty="0">
              <a:solidFill>
                <a:schemeClr val="accent2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05118" y="1844824"/>
            <a:ext cx="806489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>حدود حرية  الرأي في هذا العصر :</a:t>
            </a:r>
            <a:endParaRPr lang="en-US" sz="32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14000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50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1655931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الثالث 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ar-SA" sz="3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كثرة الجدل والنقاشات العلمية.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59632" y="2341910"/>
            <a:ext cx="6777317" cy="1591146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endParaRPr lang="en-US" sz="3600" dirty="0" smtClean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الطريق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الشفهي .</a:t>
            </a:r>
            <a:endParaRPr lang="en-US" sz="3600" dirty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  <a:p>
            <a:r>
              <a:rPr lang="ar-SA" sz="3600" dirty="0" smtClean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الطريق </a:t>
            </a:r>
            <a:r>
              <a:rPr lang="ar-SA" sz="3600" dirty="0">
                <a:solidFill>
                  <a:schemeClr val="tx2">
                    <a:lumMod val="75000"/>
                  </a:schemeClr>
                </a:solidFill>
                <a:cs typeface="Akhbar MT" pitchFamily="2" charset="-78"/>
              </a:rPr>
              <a:t>الكتابي .</a:t>
            </a:r>
            <a:endParaRPr lang="en-US" sz="3600" dirty="0">
              <a:solidFill>
                <a:schemeClr val="tx2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05118" y="1844824"/>
            <a:ext cx="806489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chemeClr val="accent2">
                    <a:lumMod val="75000"/>
                  </a:schemeClr>
                </a:solidFill>
                <a:latin typeface="ae_AlHor" pitchFamily="18" charset="-78"/>
                <a:cs typeface="ae_AlHor" pitchFamily="18" charset="-78"/>
              </a:rPr>
              <a:t>كان الجدل يتم عادة بإحدى طريقتين :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14000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650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1565920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السبب الرابع /</a:t>
            </a:r>
            <a:r>
              <a:rPr lang="ar-SA" sz="3600" dirty="0">
                <a:latin typeface="ae_AlHor" pitchFamily="18" charset="-78"/>
                <a:cs typeface="ae_AlHor" pitchFamily="18" charset="-78"/>
              </a:rPr>
              <a:t> </a:t>
            </a:r>
            <a:r>
              <a:rPr lang="ar-SA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Akhbar MT" pitchFamily="2" charset="-78"/>
              </a:rPr>
              <a:t>كثرة الوقائع الجديدة 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 smtClean="0">
                <a:latin typeface="ae_AlHor" pitchFamily="18" charset="-78"/>
                <a:cs typeface="ae_AlHor" pitchFamily="18" charset="-78"/>
              </a:rPr>
            </a:br>
            <a:endParaRPr lang="ar-SA" sz="3600" dirty="0"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259632" y="1916832"/>
            <a:ext cx="6855114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dirty="0">
                <a:cs typeface="Akhbar MT" pitchFamily="2" charset="-78"/>
              </a:rPr>
              <a:t>قد أدى ذلك إلى أن الأحكام الفقهية في أي بلد كانت تختلف في كثير أو قليل في البلدان الأخرى , !</a:t>
            </a:r>
            <a:endParaRPr lang="en-US" sz="3600" dirty="0">
              <a:cs typeface="Akhbar MT" pitchFamily="2" charset="-78"/>
            </a:endParaRPr>
          </a:p>
          <a:p>
            <a:r>
              <a:rPr lang="ar-SA" sz="3600" dirty="0">
                <a:cs typeface="Akhbar MT" pitchFamily="2" charset="-78"/>
              </a:rPr>
              <a:t>لان مناهج الفقهاء في استنباط الأحكام ليست على نمط واحد .</a:t>
            </a:r>
            <a:endParaRPr lang="en-US" sz="3600" dirty="0">
              <a:cs typeface="Akhbar MT" pitchFamily="2" charset="-78"/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14000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57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1637719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الخامس 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 </a:t>
            </a:r>
            <a:r>
              <a:rPr lang="ar-SA" sz="3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الرحلات العلمية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 </a:t>
            </a:r>
            <a:r>
              <a:rPr lang="ar-SA" sz="3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27357" y="3068960"/>
            <a:ext cx="6777317" cy="1033340"/>
          </a:xfrm>
        </p:spPr>
        <p:txBody>
          <a:bodyPr>
            <a:normAutofit/>
          </a:bodyPr>
          <a:lstStyle/>
          <a:p>
            <a:r>
              <a:rPr lang="ar-SA" sz="3200" dirty="0">
                <a:cs typeface="Akhbar MT" pitchFamily="2" charset="-78"/>
              </a:rPr>
              <a:t>رحلة ربيع الرأي من المدينة إلى العراق .</a:t>
            </a:r>
            <a:endParaRPr lang="ar-SA" sz="3200" dirty="0">
              <a:cs typeface="Akhbar MT" pitchFamily="2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211960" y="2209674"/>
            <a:ext cx="396044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>من هذه الرحلات : 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14000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758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1637719"/>
            <a:ext cx="7024744" cy="1143000"/>
          </a:xfrm>
        </p:spPr>
        <p:txBody>
          <a:bodyPr>
            <a:noAutofit/>
          </a:bodyPr>
          <a:lstStyle/>
          <a:p>
            <a:pPr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السادس 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 </a:t>
            </a:r>
            <a:r>
              <a:rPr lang="ar-SA" dirty="0">
                <a:solidFill>
                  <a:schemeClr val="accent4">
                    <a:lumMod val="75000"/>
                  </a:schemeClr>
                </a:solidFill>
                <a:cs typeface="Akhbar MT" pitchFamily="2" charset="-78"/>
              </a:rPr>
              <a:t>اشتغال الموالي </a:t>
            </a:r>
            <a:r>
              <a:rPr lang="ar-SA" dirty="0" smtClean="0">
                <a:solidFill>
                  <a:schemeClr val="accent4">
                    <a:lumMod val="75000"/>
                  </a:schemeClr>
                </a:solidFill>
                <a:cs typeface="Akhbar MT" pitchFamily="2" charset="-78"/>
              </a:rPr>
              <a:t>بالفقه.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2420888"/>
            <a:ext cx="7061067" cy="2232248"/>
          </a:xfrm>
        </p:spPr>
        <p:txBody>
          <a:bodyPr>
            <a:normAutofit/>
          </a:bodyPr>
          <a:lstStyle/>
          <a:p>
            <a:r>
              <a:rPr lang="ar-SA" sz="4000" dirty="0">
                <a:cs typeface="Akhbar MT" pitchFamily="2" charset="-78"/>
              </a:rPr>
              <a:t>كان منهم أئمة في العلوم المختلفة , حتى كانت الغلبة لهم في بعض البلاد كالبصرة .</a:t>
            </a:r>
            <a:endParaRPr lang="en-US" sz="4000" dirty="0">
              <a:cs typeface="Akhbar MT" pitchFamily="2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14000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24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1637719"/>
            <a:ext cx="7024744" cy="1143000"/>
          </a:xfrm>
        </p:spPr>
        <p:txBody>
          <a:bodyPr>
            <a:noAutofit/>
          </a:bodyPr>
          <a:lstStyle/>
          <a:p>
            <a:pPr lvl="0" algn="r"/>
            <a:r>
              <a:rPr lang="ar-SA" sz="3600" u="sng" dirty="0">
                <a:latin typeface="ae_AlHor" pitchFamily="18" charset="-78"/>
                <a:cs typeface="ae_AlHor" pitchFamily="18" charset="-78"/>
              </a:rPr>
              <a:t>السبب </a:t>
            </a:r>
            <a:r>
              <a:rPr lang="ar-SA" sz="3600" u="sng" dirty="0" smtClean="0">
                <a:latin typeface="ae_AlHor" pitchFamily="18" charset="-78"/>
                <a:cs typeface="ae_AlHor" pitchFamily="18" charset="-78"/>
              </a:rPr>
              <a:t>السابع /</a:t>
            </a:r>
            <a:r>
              <a:rPr lang="en-US" sz="3600" dirty="0" smtClean="0">
                <a:latin typeface="ae_AlHor" pitchFamily="18" charset="-78"/>
                <a:cs typeface="ae_AlHor" pitchFamily="18" charset="-78"/>
              </a:rPr>
              <a:t>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Akhbar MT" pitchFamily="2" charset="-78"/>
              </a:rPr>
              <a:t> </a:t>
            </a:r>
            <a:r>
              <a:rPr lang="ar-SA" sz="3600" dirty="0">
                <a:solidFill>
                  <a:schemeClr val="tx2"/>
                </a:solidFill>
                <a:cs typeface="Akhbar MT" pitchFamily="2" charset="-78"/>
              </a:rPr>
              <a:t>تأثر العقول بثقافات الأمم المختلفة </a:t>
            </a:r>
            <a:r>
              <a:rPr lang="ar-SA" sz="3600" dirty="0" smtClean="0">
                <a:solidFill>
                  <a:schemeClr val="tx2"/>
                </a:solidFill>
                <a:cs typeface="Akhbar MT" pitchFamily="2" charset="-78"/>
              </a:rPr>
              <a:t>.</a:t>
            </a:r>
            <a: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cs typeface="Akhbar MT" pitchFamily="2" charset="-78"/>
              </a:rPr>
            </a:br>
            <a: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  <a:t/>
            </a:r>
            <a:br>
              <a:rPr lang="en-US" sz="3600" dirty="0">
                <a:solidFill>
                  <a:schemeClr val="accent1">
                    <a:lumMod val="50000"/>
                  </a:schemeClr>
                </a:solidFill>
                <a:latin typeface="ae_AlHor" pitchFamily="18" charset="-78"/>
                <a:cs typeface="ae_AlHor" pitchFamily="18" charset="-78"/>
              </a:rPr>
            </a:br>
            <a:endParaRPr lang="ar-SA" sz="3600" dirty="0">
              <a:solidFill>
                <a:schemeClr val="accent1">
                  <a:lumMod val="50000"/>
                </a:schemeClr>
              </a:solidFill>
              <a:latin typeface="ae_AlHor" pitchFamily="18" charset="-78"/>
              <a:cs typeface="ae_AlHor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99592" y="2348880"/>
            <a:ext cx="7344816" cy="2736304"/>
          </a:xfrm>
        </p:spPr>
        <p:txBody>
          <a:bodyPr>
            <a:normAutofit/>
          </a:bodyPr>
          <a:lstStyle/>
          <a:p>
            <a:r>
              <a:rPr lang="ar-SA" sz="4000" dirty="0">
                <a:cs typeface="Akhbar MT" pitchFamily="2" charset="-78"/>
              </a:rPr>
              <a:t>ترجمت الكثير من العلوم كالفلسفة و المنطق والطب والكيمياء , وازداد الاهتمام بالترجمة لكثير من الكتب العلمية  من اللغات المختلفة كالفارسية والهندية واليونانية والرومانية .</a:t>
            </a:r>
            <a:endParaRPr lang="en-US" sz="4000" dirty="0">
              <a:cs typeface="Akhbar MT" pitchFamily="2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76079" y="3860081"/>
            <a:ext cx="1343025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32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أوستن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أوستن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230</TotalTime>
  <Words>770</Words>
  <Application>Microsoft Office PowerPoint</Application>
  <PresentationFormat>عرض على الشاشة (3:4)‏</PresentationFormat>
  <Paragraphs>105</Paragraphs>
  <Slides>22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أوستن</vt:lpstr>
      <vt:lpstr>الفصل الرابع</vt:lpstr>
      <vt:lpstr>أسباب ازدهار الفقه الإسلامي في الدولة العباسية : </vt:lpstr>
      <vt:lpstr>السبب الأول / عناية الخلفاء العباسيين بالفقه والفقهاء .  </vt:lpstr>
      <vt:lpstr>السبب الثاني / حرية الرأي.  </vt:lpstr>
      <vt:lpstr>السبب الثالث / كثرة الجدل والنقاشات العلمية.  </vt:lpstr>
      <vt:lpstr>السبب الرابع /  كثرة الوقائع الجديدة .  </vt:lpstr>
      <vt:lpstr>السبب الخامس /  الرحلات العلمية .  </vt:lpstr>
      <vt:lpstr>السبب السادس /  اشتغال الموالي بالفقه.  </vt:lpstr>
      <vt:lpstr>السبب السابع /  تأثر العقول بثقافات الأمم المختلفة .  </vt:lpstr>
      <vt:lpstr>الفصل الرابع</vt:lpstr>
      <vt:lpstr>يقصدون بالتدوين :  </vt:lpstr>
      <vt:lpstr>من العلوم التي دونت في هذا العصر : </vt:lpstr>
      <vt:lpstr>تدوين التفسير</vt:lpstr>
      <vt:lpstr>تدوين السنة النبوية </vt:lpstr>
      <vt:lpstr>مراحل تدوين السنة في العصر العباسي :</vt:lpstr>
      <vt:lpstr>الكتب الستة :</vt:lpstr>
      <vt:lpstr>تدوين الفقه الإسلامي </vt:lpstr>
      <vt:lpstr>سلك فقهاء هذا العصر في تدوين الفقه مناهج ثلاثة :</vt:lpstr>
      <vt:lpstr>تدوين أصول الفقه الإسلامي </vt:lpstr>
      <vt:lpstr>تدوين أصول الفقه الإسلامي </vt:lpstr>
      <vt:lpstr>طرق التدوين بعد الشافعي :</vt:lpstr>
      <vt:lpstr>الطالبات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master</dc:creator>
  <cp:lastModifiedBy>master</cp:lastModifiedBy>
  <cp:revision>42</cp:revision>
  <dcterms:created xsi:type="dcterms:W3CDTF">2013-04-01T16:48:49Z</dcterms:created>
  <dcterms:modified xsi:type="dcterms:W3CDTF">2013-04-01T20:39:30Z</dcterms:modified>
</cp:coreProperties>
</file>