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572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2096A5C-0A08-466D-A021-A1E9128C9C06}" type="datetimeFigureOut">
              <a:rPr lang="ar-SA" smtClean="0"/>
              <a:pPr/>
              <a:t>29/03/1434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CED1E71-7294-47B0-AD8B-293D5F9A0D9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2031" y="2708920"/>
            <a:ext cx="8229600" cy="151216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SA" sz="9600" dirty="0" smtClean="0">
                <a:solidFill>
                  <a:schemeClr val="bg1"/>
                </a:solidFill>
                <a:cs typeface="DecoType Naskh Special" pitchFamily="2" charset="-78"/>
              </a:rPr>
              <a:t>القيــود  في  الفارسيـــة</a:t>
            </a:r>
            <a:endParaRPr lang="ar-SA" sz="9600" dirty="0">
              <a:solidFill>
                <a:schemeClr val="bg1"/>
              </a:solidFill>
              <a:cs typeface="DecoType Naskh Special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924759" y="260648"/>
            <a:ext cx="3294492" cy="1569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جامعة الملك سعود </a:t>
            </a:r>
          </a:p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كلية اللغات والترجمة </a:t>
            </a:r>
          </a:p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قسم اللغات الحديثة والترجمة </a:t>
            </a:r>
          </a:p>
          <a:p>
            <a:pPr algn="ctr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برنامج اللغة الفارسية والترجمة</a:t>
            </a:r>
            <a:endParaRPr lang="ar-S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/>
          <a:lstStyle/>
          <a:p>
            <a:r>
              <a:rPr lang="ar-SA" dirty="0" smtClean="0">
                <a:solidFill>
                  <a:srgbClr val="FFFF00"/>
                </a:solidFill>
              </a:rPr>
              <a:t>ب/ قيود الحال المشتقة من الأفعال الدالة على الحركة.</a:t>
            </a:r>
          </a:p>
          <a:p>
            <a:endParaRPr lang="ar-SA" dirty="0" smtClean="0"/>
          </a:p>
          <a:p>
            <a:r>
              <a:rPr lang="fa-IR" dirty="0" smtClean="0"/>
              <a:t>مثل: خندان – گریان – افتان – خیزان – پرسان – شتابان – دوان - روان.</a:t>
            </a:r>
          </a:p>
          <a:p>
            <a:endParaRPr lang="fa-IR" dirty="0" smtClean="0"/>
          </a:p>
          <a:p>
            <a:r>
              <a:rPr lang="ar-SA" dirty="0" smtClean="0">
                <a:solidFill>
                  <a:srgbClr val="C00000"/>
                </a:solidFill>
              </a:rPr>
              <a:t>القاعدة: جذر </a:t>
            </a:r>
            <a:r>
              <a:rPr lang="ar-SA" dirty="0" err="1" smtClean="0">
                <a:solidFill>
                  <a:srgbClr val="C00000"/>
                </a:solidFill>
              </a:rPr>
              <a:t>المضارع </a:t>
            </a:r>
            <a:r>
              <a:rPr lang="ar-SA" dirty="0" smtClean="0">
                <a:solidFill>
                  <a:srgbClr val="C00000"/>
                </a:solidFill>
              </a:rPr>
              <a:t>+ </a:t>
            </a:r>
            <a:r>
              <a:rPr lang="ar-SA" dirty="0" err="1" smtClean="0">
                <a:solidFill>
                  <a:srgbClr val="C00000"/>
                </a:solidFill>
              </a:rPr>
              <a:t>ان </a:t>
            </a:r>
            <a:r>
              <a:rPr lang="ar-SA" dirty="0" smtClean="0">
                <a:solidFill>
                  <a:srgbClr val="C00000"/>
                </a:solidFill>
              </a:rPr>
              <a:t>= صفة حالية</a:t>
            </a:r>
          </a:p>
          <a:p>
            <a:endParaRPr lang="fa-IR" dirty="0" smtClean="0">
              <a:solidFill>
                <a:srgbClr val="C00000"/>
              </a:solidFill>
            </a:endParaRPr>
          </a:p>
          <a:p>
            <a:r>
              <a:rPr lang="fa-IR" dirty="0" smtClean="0"/>
              <a:t>بچه به خانه گریان رفت: </a:t>
            </a:r>
            <a:r>
              <a:rPr lang="ar-SA" dirty="0" smtClean="0">
                <a:solidFill>
                  <a:schemeClr val="bg1"/>
                </a:solidFill>
              </a:rPr>
              <a:t>ذهب الطفل إلى البيت باكياً.</a:t>
            </a:r>
          </a:p>
          <a:p>
            <a:endParaRPr lang="fa-IR" dirty="0" smtClean="0"/>
          </a:p>
          <a:p>
            <a:r>
              <a:rPr lang="fa-IR" dirty="0" smtClean="0"/>
              <a:t>دختر از مدرسه خندان آمد: </a:t>
            </a:r>
            <a:r>
              <a:rPr lang="ar-SA" dirty="0" smtClean="0">
                <a:solidFill>
                  <a:schemeClr val="bg1"/>
                </a:solidFill>
              </a:rPr>
              <a:t>جاءت البنت من المدرسة ضاحكةً.</a:t>
            </a:r>
          </a:p>
          <a:p>
            <a:endParaRPr lang="fa-IR" dirty="0" smtClean="0"/>
          </a:p>
          <a:p>
            <a:r>
              <a:rPr lang="fa-IR" dirty="0" smtClean="0"/>
              <a:t>سرباز خیزان بلند شد: </a:t>
            </a:r>
            <a:r>
              <a:rPr lang="ar-SA" dirty="0" smtClean="0">
                <a:solidFill>
                  <a:schemeClr val="bg1"/>
                </a:solidFill>
              </a:rPr>
              <a:t>نهض الجندي واثباً.</a:t>
            </a:r>
          </a:p>
          <a:p>
            <a:endParaRPr lang="fa-IR" dirty="0" smtClean="0"/>
          </a:p>
          <a:p>
            <a:r>
              <a:rPr lang="fa-IR" dirty="0" smtClean="0"/>
              <a:t>دانشجو پرسان گفت: </a:t>
            </a:r>
            <a:r>
              <a:rPr lang="ar-SA" dirty="0" smtClean="0">
                <a:solidFill>
                  <a:schemeClr val="bg1"/>
                </a:solidFill>
              </a:rPr>
              <a:t>قال الطالب متسائلاً.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85000" lnSpcReduction="20000"/>
          </a:bodyPr>
          <a:lstStyle/>
          <a:p>
            <a:r>
              <a:rPr lang="ar-SA" dirty="0" smtClean="0">
                <a:solidFill>
                  <a:srgbClr val="FFFF00"/>
                </a:solidFill>
              </a:rPr>
              <a:t>ج/ قيود الحال مشتقة من الصفات والأسماء.</a:t>
            </a:r>
          </a:p>
          <a:p>
            <a:endParaRPr lang="ar-SA" dirty="0" smtClean="0"/>
          </a:p>
          <a:p>
            <a:r>
              <a:rPr lang="fa-IR" dirty="0" smtClean="0"/>
              <a:t>عاقلانه: </a:t>
            </a:r>
            <a:r>
              <a:rPr lang="ar-SA" dirty="0" smtClean="0">
                <a:solidFill>
                  <a:schemeClr val="bg1"/>
                </a:solidFill>
              </a:rPr>
              <a:t>بعقلانية  </a:t>
            </a:r>
          </a:p>
          <a:p>
            <a:endParaRPr lang="fa-IR" dirty="0" smtClean="0"/>
          </a:p>
          <a:p>
            <a:r>
              <a:rPr lang="fa-IR" dirty="0" smtClean="0"/>
              <a:t>دلیرانه: </a:t>
            </a:r>
            <a:r>
              <a:rPr lang="ar-SA" dirty="0" smtClean="0">
                <a:solidFill>
                  <a:schemeClr val="bg1"/>
                </a:solidFill>
              </a:rPr>
              <a:t>بشجاعة  </a:t>
            </a:r>
          </a:p>
          <a:p>
            <a:endParaRPr lang="fa-IR" dirty="0" smtClean="0"/>
          </a:p>
          <a:p>
            <a:r>
              <a:rPr lang="fa-IR" dirty="0" smtClean="0"/>
              <a:t>مردانه: </a:t>
            </a:r>
            <a:r>
              <a:rPr lang="ar-SA" dirty="0" smtClean="0">
                <a:solidFill>
                  <a:schemeClr val="bg1"/>
                </a:solidFill>
              </a:rPr>
              <a:t>برجولية  </a:t>
            </a:r>
          </a:p>
          <a:p>
            <a:endParaRPr lang="fa-IR" dirty="0" smtClean="0"/>
          </a:p>
          <a:p>
            <a:r>
              <a:rPr lang="fa-IR" dirty="0" smtClean="0"/>
              <a:t>زنانه: </a:t>
            </a:r>
            <a:r>
              <a:rPr lang="ar-SA" dirty="0" smtClean="0">
                <a:solidFill>
                  <a:schemeClr val="bg1"/>
                </a:solidFill>
              </a:rPr>
              <a:t>بنسائية  </a:t>
            </a:r>
          </a:p>
          <a:p>
            <a:endParaRPr lang="fa-IR" dirty="0" smtClean="0"/>
          </a:p>
          <a:p>
            <a:r>
              <a:rPr lang="fa-IR" dirty="0" smtClean="0"/>
              <a:t>پسرانه: </a:t>
            </a:r>
            <a:r>
              <a:rPr lang="ar-SA" dirty="0" smtClean="0">
                <a:solidFill>
                  <a:schemeClr val="bg1"/>
                </a:solidFill>
              </a:rPr>
              <a:t>بصبيانية</a:t>
            </a:r>
          </a:p>
          <a:p>
            <a:endParaRPr lang="fa-IR" dirty="0" smtClean="0"/>
          </a:p>
          <a:p>
            <a:r>
              <a:rPr lang="fa-IR" dirty="0" smtClean="0"/>
              <a:t>بچگانه: </a:t>
            </a:r>
            <a:r>
              <a:rPr lang="ar-SA" dirty="0" smtClean="0">
                <a:solidFill>
                  <a:schemeClr val="bg1"/>
                </a:solidFill>
              </a:rPr>
              <a:t>بطفولية</a:t>
            </a:r>
          </a:p>
          <a:p>
            <a:endParaRPr lang="fa-IR" dirty="0" smtClean="0"/>
          </a:p>
          <a:p>
            <a:r>
              <a:rPr lang="fa-IR" dirty="0" smtClean="0"/>
              <a:t>سواره: </a:t>
            </a:r>
            <a:r>
              <a:rPr lang="fa-IR" dirty="0" smtClean="0">
                <a:solidFill>
                  <a:schemeClr val="bg1"/>
                </a:solidFill>
              </a:rPr>
              <a:t>راکباٌ</a:t>
            </a:r>
          </a:p>
          <a:p>
            <a:endParaRPr lang="fa-IR" dirty="0" smtClean="0"/>
          </a:p>
          <a:p>
            <a:r>
              <a:rPr lang="fa-IR" dirty="0" smtClean="0"/>
              <a:t>پیاده: </a:t>
            </a:r>
            <a:r>
              <a:rPr lang="fa-IR" dirty="0" smtClean="0">
                <a:solidFill>
                  <a:schemeClr val="bg1"/>
                </a:solidFill>
              </a:rPr>
              <a:t>ماشیاٌ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/>
          <a:lstStyle/>
          <a:p>
            <a:r>
              <a:rPr lang="ar-SA" dirty="0" smtClean="0">
                <a:solidFill>
                  <a:srgbClr val="FFFF00"/>
                </a:solidFill>
              </a:rPr>
              <a:t>د/ قيود الحال جار ومجرور.</a:t>
            </a:r>
          </a:p>
          <a:p>
            <a:endParaRPr lang="ar-SA" dirty="0" smtClean="0"/>
          </a:p>
          <a:p>
            <a:r>
              <a:rPr lang="fa-IR" dirty="0" smtClean="0"/>
              <a:t>باشتاب: </a:t>
            </a:r>
            <a:r>
              <a:rPr lang="fa-IR" dirty="0" smtClean="0">
                <a:solidFill>
                  <a:schemeClr val="bg1"/>
                </a:solidFill>
              </a:rPr>
              <a:t>مسرعاٌ</a:t>
            </a:r>
          </a:p>
          <a:p>
            <a:r>
              <a:rPr lang="fa-IR" dirty="0" smtClean="0"/>
              <a:t>به سرعت: </a:t>
            </a:r>
            <a:r>
              <a:rPr lang="fa-IR" dirty="0" smtClean="0">
                <a:solidFill>
                  <a:schemeClr val="bg1"/>
                </a:solidFill>
              </a:rPr>
              <a:t>سریعاٌ</a:t>
            </a:r>
          </a:p>
          <a:p>
            <a:r>
              <a:rPr lang="fa-IR" dirty="0" smtClean="0"/>
              <a:t>باعجله: </a:t>
            </a:r>
            <a:r>
              <a:rPr lang="fa-IR" dirty="0" smtClean="0">
                <a:solidFill>
                  <a:schemeClr val="bg1"/>
                </a:solidFill>
              </a:rPr>
              <a:t>مستعجلاٌ</a:t>
            </a:r>
          </a:p>
          <a:p>
            <a:endParaRPr lang="fa-IR" dirty="0" smtClean="0"/>
          </a:p>
          <a:p>
            <a:pPr>
              <a:buNone/>
            </a:pPr>
            <a:r>
              <a:rPr lang="fa-IR" dirty="0" smtClean="0">
                <a:solidFill>
                  <a:srgbClr val="FFFF00"/>
                </a:solidFill>
              </a:rPr>
              <a:t>هـ</a:t>
            </a:r>
            <a:r>
              <a:rPr lang="ar-SA" dirty="0" smtClean="0">
                <a:solidFill>
                  <a:srgbClr val="FFFF00"/>
                </a:solidFill>
              </a:rPr>
              <a:t>/ قيود الحال الجار والمجرور الدالة على الوسيلة أو الآلة التي وقع بها الفعل.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ايرج </a:t>
            </a:r>
            <a:r>
              <a:rPr lang="fa-IR" dirty="0" smtClean="0"/>
              <a:t>با دوچرخه گردش می کند: </a:t>
            </a:r>
            <a:r>
              <a:rPr lang="ar-SA" dirty="0" smtClean="0">
                <a:solidFill>
                  <a:schemeClr val="bg1"/>
                </a:solidFill>
              </a:rPr>
              <a:t>يتنزه ايرج بالدراجة.</a:t>
            </a:r>
            <a:endParaRPr lang="fa-I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/>
              <a:t>زید با اتوبوس به تهران رفت: </a:t>
            </a:r>
            <a:r>
              <a:rPr lang="ar-SA" dirty="0" smtClean="0">
                <a:solidFill>
                  <a:schemeClr val="bg1"/>
                </a:solidFill>
              </a:rPr>
              <a:t>ذهب زيد إلى طهران بالحافلة.</a:t>
            </a:r>
            <a:endParaRPr lang="fa-I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59936" cy="5904656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>
                <a:solidFill>
                  <a:srgbClr val="FFFF00"/>
                </a:solidFill>
              </a:rPr>
              <a:t>قيود التوكيد </a:t>
            </a:r>
            <a:r>
              <a:rPr lang="ar-SA" dirty="0" err="1" smtClean="0">
                <a:solidFill>
                  <a:srgbClr val="FFFF00"/>
                </a:solidFill>
              </a:rPr>
              <a:t>والإيجاب.</a:t>
            </a:r>
            <a:r>
              <a:rPr lang="ar-SA" dirty="0" smtClean="0">
                <a:solidFill>
                  <a:srgbClr val="FFFF00"/>
                </a:solidFill>
              </a:rPr>
              <a:t>   </a:t>
            </a:r>
          </a:p>
          <a:p>
            <a:pPr>
              <a:buNone/>
            </a:pPr>
            <a:r>
              <a:rPr lang="ar-SA" dirty="0" smtClean="0">
                <a:solidFill>
                  <a:srgbClr val="FFFF00"/>
                </a:solidFill>
              </a:rPr>
              <a:t>                 </a:t>
            </a:r>
          </a:p>
          <a:p>
            <a:r>
              <a:rPr lang="fa-IR" dirty="0" smtClean="0"/>
              <a:t>بلی: </a:t>
            </a:r>
            <a:r>
              <a:rPr lang="ar-SA" dirty="0" smtClean="0">
                <a:solidFill>
                  <a:schemeClr val="bg1"/>
                </a:solidFill>
              </a:rPr>
              <a:t>نعم</a:t>
            </a:r>
            <a:endParaRPr lang="fa-IR" dirty="0" smtClean="0"/>
          </a:p>
          <a:p>
            <a:r>
              <a:rPr lang="fa-IR" dirty="0" smtClean="0"/>
              <a:t>آره: </a:t>
            </a:r>
            <a:r>
              <a:rPr lang="ar-SA" dirty="0" smtClean="0">
                <a:solidFill>
                  <a:schemeClr val="bg1"/>
                </a:solidFill>
              </a:rPr>
              <a:t>نعم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بله: </a:t>
            </a:r>
            <a:r>
              <a:rPr lang="fa-IR" dirty="0" smtClean="0">
                <a:solidFill>
                  <a:schemeClr val="bg1"/>
                </a:solidFill>
              </a:rPr>
              <a:t>نعم</a:t>
            </a:r>
          </a:p>
          <a:p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بی چون و چرا: </a:t>
            </a:r>
            <a:r>
              <a:rPr lang="fa-IR" dirty="0" smtClean="0">
                <a:solidFill>
                  <a:schemeClr val="bg1"/>
                </a:solidFill>
              </a:rPr>
              <a:t>بلا جدال</a:t>
            </a:r>
          </a:p>
          <a:p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نیز: </a:t>
            </a:r>
            <a:r>
              <a:rPr lang="ar-SA" dirty="0" smtClean="0">
                <a:solidFill>
                  <a:schemeClr val="bg1"/>
                </a:solidFill>
              </a:rPr>
              <a:t>أيضاً</a:t>
            </a:r>
          </a:p>
          <a:p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بی شک: </a:t>
            </a:r>
            <a:r>
              <a:rPr lang="ar-SA" dirty="0" smtClean="0">
                <a:solidFill>
                  <a:schemeClr val="bg1"/>
                </a:solidFill>
              </a:rPr>
              <a:t>بلا شك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یقیناٌ: </a:t>
            </a:r>
            <a:r>
              <a:rPr lang="ar-SA" dirty="0" smtClean="0">
                <a:solidFill>
                  <a:schemeClr val="bg1"/>
                </a:solidFill>
              </a:rPr>
              <a:t>متأكد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مسلماٌ: </a:t>
            </a:r>
            <a:r>
              <a:rPr lang="ar-SA" dirty="0" smtClean="0">
                <a:solidFill>
                  <a:schemeClr val="bg1"/>
                </a:solidFill>
              </a:rPr>
              <a:t>بالتأكيد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قطعاٌ: </a:t>
            </a:r>
            <a:r>
              <a:rPr lang="fa-IR" dirty="0" smtClean="0">
                <a:solidFill>
                  <a:schemeClr val="bg1"/>
                </a:solidFill>
              </a:rPr>
              <a:t>بالت</a:t>
            </a:r>
            <a:r>
              <a:rPr lang="ar-SA" dirty="0" smtClean="0">
                <a:solidFill>
                  <a:schemeClr val="bg1"/>
                </a:solidFill>
              </a:rPr>
              <a:t>أكيد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حتماٌ: </a:t>
            </a:r>
            <a:r>
              <a:rPr lang="ar-SA" dirty="0" smtClean="0">
                <a:solidFill>
                  <a:schemeClr val="bg1"/>
                </a:solidFill>
              </a:rPr>
              <a:t>بالتأكيد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59936" cy="5760640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>
                <a:solidFill>
                  <a:srgbClr val="FFFF00"/>
                </a:solidFill>
              </a:rPr>
              <a:t>قيود النفي والإنكار.</a:t>
            </a:r>
          </a:p>
          <a:p>
            <a:endParaRPr lang="ar-SA" dirty="0" smtClean="0">
              <a:solidFill>
                <a:srgbClr val="FFFF00"/>
              </a:solidFill>
            </a:endParaRPr>
          </a:p>
          <a:p>
            <a:r>
              <a:rPr lang="fa-IR" dirty="0" smtClean="0"/>
              <a:t>هرگز: </a:t>
            </a:r>
            <a:r>
              <a:rPr lang="ar-SA" dirty="0" smtClean="0">
                <a:solidFill>
                  <a:schemeClr val="bg1"/>
                </a:solidFill>
              </a:rPr>
              <a:t>أبداً</a:t>
            </a:r>
          </a:p>
          <a:p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به هیچ وجه: </a:t>
            </a:r>
            <a:r>
              <a:rPr lang="ar-SA" dirty="0" smtClean="0">
                <a:solidFill>
                  <a:schemeClr val="bg1"/>
                </a:solidFill>
              </a:rPr>
              <a:t>أبداً</a:t>
            </a:r>
          </a:p>
          <a:p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به هیچ رو: </a:t>
            </a:r>
            <a:r>
              <a:rPr lang="ar-SA" dirty="0" smtClean="0">
                <a:solidFill>
                  <a:schemeClr val="bg1"/>
                </a:solidFill>
              </a:rPr>
              <a:t>أبداً</a:t>
            </a:r>
          </a:p>
          <a:p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هیچ وقت: </a:t>
            </a:r>
            <a:r>
              <a:rPr lang="ar-SA" dirty="0" smtClean="0">
                <a:solidFill>
                  <a:schemeClr val="bg1"/>
                </a:solidFill>
              </a:rPr>
              <a:t>أبداً</a:t>
            </a: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60414" y="3651989"/>
            <a:ext cx="622317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وصل الله على سيدنا محمد</a:t>
            </a:r>
          </a:p>
          <a:p>
            <a:pPr algn="ctr"/>
            <a:endParaRPr lang="ar-SA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وعلى آله وصحبه أجمعين </a:t>
            </a:r>
            <a:endParaRPr lang="ar-S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457200" y="548680"/>
            <a:ext cx="8305800" cy="1981200"/>
          </a:xfrm>
        </p:spPr>
        <p:txBody>
          <a:bodyPr/>
          <a:lstStyle/>
          <a:p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الواجب: كتابة ثلاث جمل من كل نوع من القيود.</a:t>
            </a:r>
            <a:endParaRPr lang="en-US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60480"/>
          </a:xfrm>
        </p:spPr>
        <p:txBody>
          <a:bodyPr/>
          <a:lstStyle/>
          <a:p>
            <a:r>
              <a:rPr lang="ar-SA" dirty="0" smtClean="0"/>
              <a:t>القيد: هو ما قيد المعنى العام للفعل بزمانٍ أو مكانٍ أو توكيد أو نفي أو كيفية.</a:t>
            </a:r>
          </a:p>
          <a:p>
            <a:endParaRPr lang="ar-SA" dirty="0" smtClean="0"/>
          </a:p>
          <a:p>
            <a:r>
              <a:rPr lang="ar-SA" dirty="0" smtClean="0"/>
              <a:t>بمعنى أخر: القيد هو الكلمة أو العبارة التي تبين كيفية وقوع الفعل أو زمانه أو مكانه.</a:t>
            </a:r>
          </a:p>
          <a:p>
            <a:endParaRPr lang="ar-SA" dirty="0" smtClean="0"/>
          </a:p>
          <a:p>
            <a:r>
              <a:rPr lang="ar-SA" dirty="0" smtClean="0"/>
              <a:t>فكما أن الصفة تجيء لبيان حالة الاسم وتكون ملحقة به فإن القيد يبين كيفية حدوث الفعل ويكون ملحقاً به.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921809" y="284455"/>
            <a:ext cx="730039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القيود: هي جمع لكلمة قيد.</a:t>
            </a:r>
          </a:p>
          <a:p>
            <a:pPr algn="ctr"/>
            <a:endParaRPr lang="ar-SA" sz="3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س/ ما هو القيد وما هي وظيفته وما هي </a:t>
            </a:r>
            <a:r>
              <a:rPr lang="ar-SA" sz="36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أنواعه؟</a:t>
            </a:r>
            <a:endParaRPr lang="ar-SA" sz="3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556793"/>
            <a:ext cx="8229600" cy="5112568"/>
          </a:xfrm>
        </p:spPr>
        <p:txBody>
          <a:bodyPr>
            <a:normAutofit fontScale="92500" lnSpcReduction="20000"/>
          </a:bodyPr>
          <a:lstStyle/>
          <a:p>
            <a:r>
              <a:rPr lang="ar-SA" sz="3600" dirty="0" smtClean="0"/>
              <a:t>1- قيود </a:t>
            </a:r>
            <a:r>
              <a:rPr lang="ar-SA" sz="3600" dirty="0" err="1" smtClean="0"/>
              <a:t>الزمان (بسيطة </a:t>
            </a:r>
            <a:r>
              <a:rPr lang="ar-SA" sz="3600" dirty="0" smtClean="0"/>
              <a:t>– </a:t>
            </a:r>
            <a:r>
              <a:rPr lang="ar-SA" sz="3600" dirty="0" err="1" smtClean="0"/>
              <a:t>مركبة </a:t>
            </a:r>
            <a:r>
              <a:rPr lang="ar-SA" sz="3600" dirty="0" smtClean="0"/>
              <a:t>– جار ومجرور</a:t>
            </a:r>
            <a:r>
              <a:rPr lang="ar-SA" sz="3600" dirty="0" err="1" smtClean="0"/>
              <a:t>).</a:t>
            </a:r>
            <a:endParaRPr lang="ar-SA" sz="3600" dirty="0" smtClean="0"/>
          </a:p>
          <a:p>
            <a:endParaRPr lang="ar-SA" sz="3600" dirty="0" smtClean="0"/>
          </a:p>
          <a:p>
            <a:r>
              <a:rPr lang="ar-SA" sz="3600" dirty="0" smtClean="0"/>
              <a:t>2- قيود </a:t>
            </a:r>
            <a:r>
              <a:rPr lang="ar-SA" sz="3600" dirty="0" err="1" smtClean="0"/>
              <a:t>المكان (بسيطة </a:t>
            </a:r>
            <a:r>
              <a:rPr lang="ar-SA" sz="3600" dirty="0" smtClean="0"/>
              <a:t>– </a:t>
            </a:r>
            <a:r>
              <a:rPr lang="ar-SA" sz="3600" dirty="0" err="1" smtClean="0"/>
              <a:t>مركبة </a:t>
            </a:r>
            <a:r>
              <a:rPr lang="ar-SA" sz="3600" dirty="0" smtClean="0"/>
              <a:t>– جار ومجرور</a:t>
            </a:r>
            <a:r>
              <a:rPr lang="ar-SA" sz="3600" dirty="0" err="1" smtClean="0"/>
              <a:t>).</a:t>
            </a:r>
            <a:endParaRPr lang="ar-SA" sz="3600" dirty="0" smtClean="0"/>
          </a:p>
          <a:p>
            <a:endParaRPr lang="ar-SA" sz="3600" dirty="0" smtClean="0"/>
          </a:p>
          <a:p>
            <a:r>
              <a:rPr lang="ar-SA" sz="3600" dirty="0" smtClean="0"/>
              <a:t>3- قيود </a:t>
            </a:r>
            <a:r>
              <a:rPr lang="ar-SA" sz="3600" dirty="0" err="1" smtClean="0"/>
              <a:t>الحال </a:t>
            </a:r>
            <a:r>
              <a:rPr lang="ar-SA" sz="3600" dirty="0" smtClean="0"/>
              <a:t>(الصفات– القيود المشتقة من الأفعال والصفات والأسماء والجار والمجرور</a:t>
            </a:r>
            <a:r>
              <a:rPr lang="ar-SA" sz="3600" dirty="0" err="1" smtClean="0"/>
              <a:t>).</a:t>
            </a:r>
            <a:endParaRPr lang="ar-SA" sz="3600" dirty="0" smtClean="0"/>
          </a:p>
          <a:p>
            <a:endParaRPr lang="ar-SA" sz="3600" dirty="0" smtClean="0"/>
          </a:p>
          <a:p>
            <a:r>
              <a:rPr lang="ar-SA" sz="3600" dirty="0" smtClean="0"/>
              <a:t>4- قيود التوكيد والإيجاب.</a:t>
            </a:r>
          </a:p>
          <a:p>
            <a:endParaRPr lang="ar-SA" sz="3600" dirty="0" smtClean="0"/>
          </a:p>
          <a:p>
            <a:r>
              <a:rPr lang="ar-SA" sz="3600" dirty="0" smtClean="0"/>
              <a:t> 5- قيود النفي والإنكار.</a:t>
            </a:r>
            <a:endParaRPr lang="ar-SA" sz="36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336704" cy="85496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6000" dirty="0" smtClean="0">
                <a:solidFill>
                  <a:schemeClr val="bg1"/>
                </a:solidFill>
                <a:latin typeface="Microsoft Uighur" pitchFamily="2" charset="-78"/>
                <a:cs typeface="Microsoft Uighur" pitchFamily="2" charset="-78"/>
              </a:rPr>
              <a:t>فيما يلي نستعرض أهم هذه القيود</a:t>
            </a:r>
            <a:endParaRPr lang="ar-SA" sz="6000" dirty="0">
              <a:solidFill>
                <a:schemeClr val="bg1"/>
              </a:solidFill>
              <a:latin typeface="Microsoft Uighur" pitchFamily="2" charset="-78"/>
              <a:cs typeface="Microsoft Uighu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/>
          <a:lstStyle/>
          <a:p>
            <a:r>
              <a:rPr lang="ar-SA" dirty="0" smtClean="0"/>
              <a:t>تدخل قيود الزمان لتقيد الصيغة الفعلية سواء كانت دالة على الزمن الماضي أو الحاضر أو المستقبل.</a:t>
            </a:r>
          </a:p>
          <a:p>
            <a:endParaRPr lang="ar-SA" dirty="0" smtClean="0"/>
          </a:p>
          <a:p>
            <a:pPr>
              <a:buNone/>
            </a:pPr>
            <a:r>
              <a:rPr lang="ar-SA" dirty="0" smtClean="0">
                <a:solidFill>
                  <a:srgbClr val="FFFF00"/>
                </a:solidFill>
              </a:rPr>
              <a:t>أ/ قيود الزمان </a:t>
            </a:r>
            <a:r>
              <a:rPr lang="ar-SA" dirty="0" err="1" smtClean="0">
                <a:solidFill>
                  <a:srgbClr val="FFFF00"/>
                </a:solidFill>
              </a:rPr>
              <a:t>البسيطة:</a:t>
            </a:r>
            <a:r>
              <a:rPr lang="ar-SA" dirty="0" smtClean="0">
                <a:solidFill>
                  <a:srgbClr val="FFFF00"/>
                </a:solidFill>
              </a:rPr>
              <a:t> </a:t>
            </a:r>
            <a:r>
              <a:rPr lang="fa-I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اکنون – الان – فردا – حالا – همیشه – همواره – احیانا – فورا – اتفاقا.</a:t>
            </a:r>
          </a:p>
          <a:p>
            <a:pPr>
              <a:buNone/>
            </a:pPr>
            <a:endParaRPr lang="fa-IR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fa-IR" dirty="0" smtClean="0"/>
              <a:t>مثال: </a:t>
            </a:r>
            <a:r>
              <a:rPr lang="fa-I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اکنون</a:t>
            </a:r>
            <a:r>
              <a:rPr lang="fa-IR" dirty="0" smtClean="0"/>
              <a:t> من به مدرسه می روم.  </a:t>
            </a:r>
            <a:r>
              <a:rPr lang="ar-SA" dirty="0" smtClean="0"/>
              <a:t>     </a:t>
            </a:r>
            <a:r>
              <a:rPr lang="ar-SA" dirty="0" err="1" smtClean="0">
                <a:solidFill>
                  <a:srgbClr val="FFFF00"/>
                </a:solidFill>
              </a:rPr>
              <a:t>الأن</a:t>
            </a:r>
            <a:r>
              <a:rPr lang="ar-SA" dirty="0" smtClean="0">
                <a:solidFill>
                  <a:srgbClr val="FFFF00"/>
                </a:solidFill>
              </a:rPr>
              <a:t> سأذهب إلى المدرسة.</a:t>
            </a:r>
            <a:endParaRPr lang="fa-I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fa-I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الان</a:t>
            </a:r>
            <a:r>
              <a:rPr lang="fa-IR" dirty="0" smtClean="0"/>
              <a:t> تو از دانشگاه می آیی. </a:t>
            </a:r>
            <a:r>
              <a:rPr lang="ar-SA" dirty="0" smtClean="0"/>
              <a:t>         </a:t>
            </a:r>
            <a:r>
              <a:rPr lang="ar-SA" dirty="0" err="1" smtClean="0">
                <a:solidFill>
                  <a:srgbClr val="FFFF00"/>
                </a:solidFill>
              </a:rPr>
              <a:t>الأن</a:t>
            </a:r>
            <a:r>
              <a:rPr lang="ar-SA" dirty="0" smtClean="0">
                <a:solidFill>
                  <a:srgbClr val="FFFF00"/>
                </a:solidFill>
              </a:rPr>
              <a:t> أنت تأتي من الجامعة.</a:t>
            </a:r>
            <a:endParaRPr lang="fa-I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fa-I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فردا</a:t>
            </a:r>
            <a:r>
              <a:rPr lang="fa-IR" dirty="0" smtClean="0"/>
              <a:t> او به سینما می رود. </a:t>
            </a:r>
            <a:r>
              <a:rPr lang="ar-SA" dirty="0" smtClean="0"/>
              <a:t>            </a:t>
            </a:r>
            <a:r>
              <a:rPr lang="ar-SA" dirty="0" smtClean="0">
                <a:solidFill>
                  <a:srgbClr val="FFFF00"/>
                </a:solidFill>
              </a:rPr>
              <a:t>سيذهب غدا إلى </a:t>
            </a:r>
            <a:r>
              <a:rPr lang="ar-SA" dirty="0" err="1" smtClean="0">
                <a:solidFill>
                  <a:srgbClr val="FFFF00"/>
                </a:solidFill>
              </a:rPr>
              <a:t>السينما.</a:t>
            </a:r>
            <a:r>
              <a:rPr lang="ar-SA" dirty="0" smtClean="0">
                <a:solidFill>
                  <a:srgbClr val="FFFF00"/>
                </a:solidFill>
              </a:rPr>
              <a:t> </a:t>
            </a:r>
            <a:endParaRPr lang="fa-I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fa-I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حالا</a:t>
            </a:r>
            <a:r>
              <a:rPr lang="fa-IR" dirty="0" smtClean="0"/>
              <a:t> به خانه برمی گردم. </a:t>
            </a:r>
            <a:r>
              <a:rPr lang="ar-SA" dirty="0" smtClean="0"/>
              <a:t>            </a:t>
            </a:r>
            <a:r>
              <a:rPr lang="ar-SA" dirty="0" smtClean="0">
                <a:solidFill>
                  <a:srgbClr val="FFFF00"/>
                </a:solidFill>
              </a:rPr>
              <a:t> سأعود الان إلى المنزل.</a:t>
            </a:r>
            <a:endParaRPr lang="fa-IR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fa-IR" dirty="0" smtClean="0"/>
              <a:t>      برادرم </a:t>
            </a:r>
            <a:r>
              <a:rPr lang="fa-I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همیشه</a:t>
            </a:r>
            <a:r>
              <a:rPr lang="fa-IR" dirty="0" smtClean="0"/>
              <a:t> صبحانه را می خورد. </a:t>
            </a:r>
            <a:r>
              <a:rPr lang="ar-SA" dirty="0" smtClean="0">
                <a:solidFill>
                  <a:srgbClr val="FFFF00"/>
                </a:solidFill>
              </a:rPr>
              <a:t>أخي دائما يتناول الفطور.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0" y="125760"/>
            <a:ext cx="4536504" cy="7829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قيـــود الزمــــان</a:t>
            </a:r>
            <a:endParaRPr lang="ar-SA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260649"/>
            <a:ext cx="8784976" cy="6336704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rgbClr val="FFFF00"/>
                </a:solidFill>
              </a:rPr>
              <a:t> ب/ قيود الزمان </a:t>
            </a:r>
            <a:r>
              <a:rPr lang="ar-SA" dirty="0" err="1" smtClean="0">
                <a:solidFill>
                  <a:srgbClr val="FFFF00"/>
                </a:solidFill>
              </a:rPr>
              <a:t>المركبة :</a:t>
            </a:r>
            <a:r>
              <a:rPr lang="ar-SA" dirty="0" smtClean="0">
                <a:solidFill>
                  <a:srgbClr val="FFFF00"/>
                </a:solidFill>
              </a:rPr>
              <a:t> </a:t>
            </a:r>
            <a:endParaRPr lang="fa-IR" dirty="0" smtClean="0">
              <a:solidFill>
                <a:srgbClr val="FFFF00"/>
              </a:solidFill>
            </a:endParaRPr>
          </a:p>
          <a:p>
            <a:r>
              <a:rPr lang="fa-IR" dirty="0" smtClean="0"/>
              <a:t>گاهی – گاه گاه – امروز – امسال – امشب – دیشب - دیسال– روزی – سالی.</a:t>
            </a:r>
          </a:p>
          <a:p>
            <a:r>
              <a:rPr lang="fa-IR" dirty="0" smtClean="0"/>
              <a:t>سالانه – ماهانه – روزانه – شبانه ( الزمن+ انه)</a:t>
            </a:r>
          </a:p>
          <a:p>
            <a:pPr>
              <a:buNone/>
            </a:pPr>
            <a:endParaRPr lang="fa-IR" dirty="0" smtClean="0"/>
          </a:p>
          <a:p>
            <a:r>
              <a:rPr lang="fa-IR" dirty="0" smtClean="0">
                <a:solidFill>
                  <a:srgbClr val="FFFF00"/>
                </a:solidFill>
              </a:rPr>
              <a:t>مثال</a:t>
            </a:r>
            <a:r>
              <a:rPr lang="fa-IR" dirty="0" smtClean="0"/>
              <a:t>: گاهی با دوستم می روم : </a:t>
            </a:r>
            <a:r>
              <a:rPr lang="ar-SA" dirty="0" smtClean="0">
                <a:solidFill>
                  <a:schemeClr val="bg1"/>
                </a:solidFill>
              </a:rPr>
              <a:t>أحياناً أذهب مع صديقي.</a:t>
            </a:r>
          </a:p>
          <a:p>
            <a:endParaRPr lang="ar-SA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گاه گاه کتاب را می خوانم: </a:t>
            </a:r>
            <a:r>
              <a:rPr lang="ar-SA" dirty="0" smtClean="0">
                <a:solidFill>
                  <a:schemeClr val="bg1"/>
                </a:solidFill>
              </a:rPr>
              <a:t>أحياناً أقرأ الكتاب.</a:t>
            </a:r>
          </a:p>
          <a:p>
            <a:endParaRPr lang="ar-SA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من امروز کار می کنم: </a:t>
            </a:r>
            <a:r>
              <a:rPr lang="ar-SA" dirty="0" smtClean="0">
                <a:solidFill>
                  <a:schemeClr val="bg1"/>
                </a:solidFill>
              </a:rPr>
              <a:t>أنا سأعمل اليوم.</a:t>
            </a:r>
          </a:p>
          <a:p>
            <a:endParaRPr lang="ar-SA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دیسال دوستم باز نشسته بود: </a:t>
            </a:r>
            <a:r>
              <a:rPr lang="ar-SA" dirty="0" smtClean="0">
                <a:solidFill>
                  <a:schemeClr val="bg1"/>
                </a:solidFill>
              </a:rPr>
              <a:t>تقاعد صديقي العام الماضي.</a:t>
            </a:r>
          </a:p>
          <a:p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کارگر روزانه کار می کند: </a:t>
            </a:r>
            <a:r>
              <a:rPr lang="ar-SA" dirty="0" smtClean="0">
                <a:solidFill>
                  <a:schemeClr val="bg1"/>
                </a:solidFill>
              </a:rPr>
              <a:t>يعمل العامل يومياً.</a:t>
            </a:r>
          </a:p>
          <a:p>
            <a:endParaRPr lang="ar-SA" dirty="0" smtClean="0"/>
          </a:p>
          <a:p>
            <a:endParaRPr lang="fa-IR" dirty="0" smtClean="0"/>
          </a:p>
          <a:p>
            <a:endParaRPr lang="fa-I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08520" y="188640"/>
            <a:ext cx="8712968" cy="6480720"/>
          </a:xfrm>
        </p:spPr>
        <p:txBody>
          <a:bodyPr/>
          <a:lstStyle/>
          <a:p>
            <a:endParaRPr lang="ar-SA" dirty="0" smtClean="0">
              <a:solidFill>
                <a:srgbClr val="FFFF00"/>
              </a:solidFill>
            </a:endParaRPr>
          </a:p>
          <a:p>
            <a:r>
              <a:rPr lang="ar-SA" dirty="0" smtClean="0">
                <a:solidFill>
                  <a:srgbClr val="FFFF00"/>
                </a:solidFill>
              </a:rPr>
              <a:t>ج/ قيود الزمان بصورة جار ومجرور تحدد زمان وقوع </a:t>
            </a:r>
            <a:r>
              <a:rPr lang="ar-SA" dirty="0" err="1" smtClean="0">
                <a:solidFill>
                  <a:srgbClr val="FFFF00"/>
                </a:solidFill>
              </a:rPr>
              <a:t>الفعل:</a:t>
            </a:r>
            <a:endParaRPr lang="ar-SA" dirty="0" smtClean="0">
              <a:solidFill>
                <a:srgbClr val="FFFF00"/>
              </a:solidFill>
            </a:endParaRPr>
          </a:p>
          <a:p>
            <a:endParaRPr lang="ar-SA" dirty="0" smtClean="0"/>
          </a:p>
          <a:p>
            <a:r>
              <a:rPr lang="ar-SA" dirty="0" smtClean="0"/>
              <a:t>در اين </a:t>
            </a:r>
            <a:r>
              <a:rPr lang="fa-IR" dirty="0" smtClean="0"/>
              <a:t>ساعت</a:t>
            </a:r>
            <a:r>
              <a:rPr lang="ar-SA" dirty="0" smtClean="0"/>
              <a:t> – در </a:t>
            </a:r>
            <a:r>
              <a:rPr lang="fa-IR" dirty="0" smtClean="0"/>
              <a:t>ساعت هشت</a:t>
            </a:r>
            <a:r>
              <a:rPr lang="ar-SA" dirty="0" smtClean="0"/>
              <a:t> </a:t>
            </a:r>
            <a:r>
              <a:rPr lang="fa-IR" dirty="0" smtClean="0"/>
              <a:t>– در این سال – </a:t>
            </a:r>
          </a:p>
          <a:p>
            <a:pPr>
              <a:buNone/>
            </a:pPr>
            <a:r>
              <a:rPr lang="fa-IR" dirty="0" smtClean="0"/>
              <a:t>در سال آینده – از صبح تا شب.</a:t>
            </a: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/>
              <a:t>مثال: در این سال فارغ التحصیل می شوم: </a:t>
            </a:r>
            <a:r>
              <a:rPr lang="ar-SA" dirty="0" smtClean="0">
                <a:solidFill>
                  <a:schemeClr val="bg1"/>
                </a:solidFill>
              </a:rPr>
              <a:t>سأتخرج في هذا العام</a:t>
            </a:r>
            <a:endParaRPr lang="fa-I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/>
              <a:t>کارمند از صبح تا شب کار می کند: </a:t>
            </a:r>
            <a:r>
              <a:rPr lang="ar-SA" dirty="0" smtClean="0">
                <a:solidFill>
                  <a:schemeClr val="bg1"/>
                </a:solidFill>
              </a:rPr>
              <a:t>يعمل الموظف من الصباح حتى المساء</a:t>
            </a:r>
            <a:endParaRPr lang="fa-I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/>
              <a:t>کلاس در ساعت هشت شروع می شود: </a:t>
            </a:r>
            <a:r>
              <a:rPr lang="ar-SA" dirty="0" smtClean="0">
                <a:solidFill>
                  <a:schemeClr val="bg1"/>
                </a:solidFill>
              </a:rPr>
              <a:t>تبدأ المحاضرة في الساعة الثامنة</a:t>
            </a:r>
            <a:endParaRPr lang="fa-I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/>
              <a:t>دیسال ازدواج کرده بودم: </a:t>
            </a:r>
            <a:r>
              <a:rPr lang="ar-SA" dirty="0" smtClean="0">
                <a:solidFill>
                  <a:schemeClr val="bg1"/>
                </a:solidFill>
              </a:rPr>
              <a:t>كنت قد تزوجت في العام الماضي</a:t>
            </a:r>
            <a:endParaRPr lang="fa-I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5733256"/>
          </a:xfrm>
        </p:spPr>
        <p:txBody>
          <a:bodyPr>
            <a:normAutofit/>
          </a:bodyPr>
          <a:lstStyle/>
          <a:p>
            <a:r>
              <a:rPr lang="ar-SA" dirty="0" smtClean="0"/>
              <a:t>قيود المكان تقيد مكان وقوع الفعل.</a:t>
            </a:r>
          </a:p>
          <a:p>
            <a:endParaRPr lang="ar-SA" dirty="0" smtClean="0"/>
          </a:p>
          <a:p>
            <a:r>
              <a:rPr lang="ar-SA" dirty="0" smtClean="0">
                <a:solidFill>
                  <a:srgbClr val="FFFF00"/>
                </a:solidFill>
              </a:rPr>
              <a:t>أ/ قيود المكان </a:t>
            </a:r>
            <a:r>
              <a:rPr lang="ar-SA" dirty="0" err="1" smtClean="0">
                <a:solidFill>
                  <a:srgbClr val="FFFF00"/>
                </a:solidFill>
              </a:rPr>
              <a:t>البسيطة:</a:t>
            </a:r>
            <a:r>
              <a:rPr lang="ar-SA" dirty="0" smtClean="0">
                <a:solidFill>
                  <a:srgbClr val="FFFF00"/>
                </a:solidFill>
              </a:rPr>
              <a:t>  </a:t>
            </a:r>
            <a:r>
              <a:rPr lang="fa-IR" dirty="0" smtClean="0"/>
              <a:t>نزد – نزدیک – پیش – جلو – بالا – پایین – راست – چپ – کنار – پشت.</a:t>
            </a:r>
          </a:p>
          <a:p>
            <a:endParaRPr lang="fa-IR" dirty="0" smtClean="0"/>
          </a:p>
          <a:p>
            <a:r>
              <a:rPr lang="fa-IR" dirty="0" smtClean="0">
                <a:solidFill>
                  <a:srgbClr val="FFFF00"/>
                </a:solidFill>
              </a:rPr>
              <a:t>مثال</a:t>
            </a:r>
            <a:r>
              <a:rPr lang="fa-IR" dirty="0" smtClean="0"/>
              <a:t>: من نزد پزشک رفتم: </a:t>
            </a:r>
            <a:r>
              <a:rPr lang="ar-SA" dirty="0" smtClean="0">
                <a:solidFill>
                  <a:schemeClr val="bg1"/>
                </a:solidFill>
              </a:rPr>
              <a:t>ذهبت عند الطبيب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دوستم نزدیک خانه ی من ایستاده است: </a:t>
            </a:r>
            <a:r>
              <a:rPr lang="ar-SA" dirty="0" smtClean="0">
                <a:solidFill>
                  <a:schemeClr val="bg1"/>
                </a:solidFill>
              </a:rPr>
              <a:t>صديقي قد وقف بالقرب من منزلي.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برادرم کنار من نشست: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bg1"/>
                </a:solidFill>
              </a:rPr>
              <a:t>جلس أخي بجواري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من کتاب را پشت میز گذاشتم: </a:t>
            </a:r>
            <a:r>
              <a:rPr lang="fa-IR" dirty="0" smtClean="0">
                <a:solidFill>
                  <a:schemeClr val="bg1"/>
                </a:solidFill>
              </a:rPr>
              <a:t>وضعت الکتاب</a:t>
            </a:r>
            <a:r>
              <a:rPr lang="ar-SA" dirty="0" smtClean="0">
                <a:solidFill>
                  <a:schemeClr val="bg1"/>
                </a:solidFill>
              </a:rPr>
              <a:t> خلف الطاولة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در طبقۀ پایین زندگی می کنم:</a:t>
            </a:r>
            <a:r>
              <a:rPr lang="ar-SA" dirty="0" smtClean="0"/>
              <a:t> </a:t>
            </a:r>
            <a:r>
              <a:rPr lang="ar-SA" dirty="0" smtClean="0">
                <a:solidFill>
                  <a:schemeClr val="bg1"/>
                </a:solidFill>
              </a:rPr>
              <a:t>أعيش في الطابق السفلي.</a:t>
            </a:r>
            <a:endParaRPr lang="fa-IR" dirty="0" smtClean="0">
              <a:solidFill>
                <a:schemeClr val="bg1"/>
              </a:solidFill>
            </a:endParaRPr>
          </a:p>
          <a:p>
            <a:endParaRPr lang="fa-IR" dirty="0" smtClean="0"/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4536504" cy="8640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قيــود المكـــان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435280" cy="6669360"/>
          </a:xfrm>
        </p:spPr>
        <p:txBody>
          <a:bodyPr/>
          <a:lstStyle/>
          <a:p>
            <a:r>
              <a:rPr lang="ar-SA" dirty="0" smtClean="0">
                <a:solidFill>
                  <a:srgbClr val="FFFF00"/>
                </a:solidFill>
              </a:rPr>
              <a:t>ب/ قيود المكان </a:t>
            </a:r>
            <a:r>
              <a:rPr lang="ar-SA" dirty="0" err="1" smtClean="0">
                <a:solidFill>
                  <a:srgbClr val="FFFF00"/>
                </a:solidFill>
              </a:rPr>
              <a:t>المركبة:</a:t>
            </a:r>
            <a:endParaRPr lang="ar-SA" dirty="0" smtClean="0">
              <a:solidFill>
                <a:srgbClr val="FFFF00"/>
              </a:solidFill>
            </a:endParaRPr>
          </a:p>
          <a:p>
            <a:r>
              <a:rPr lang="fa-IR" dirty="0" smtClean="0"/>
              <a:t>اینجا – آنجا – هر جا – همه جا – روبرو.</a:t>
            </a:r>
          </a:p>
          <a:p>
            <a:r>
              <a:rPr lang="fa-IR" dirty="0" smtClean="0"/>
              <a:t>مثال:</a:t>
            </a:r>
          </a:p>
          <a:p>
            <a:r>
              <a:rPr lang="fa-IR" dirty="0" smtClean="0"/>
              <a:t>اینجا درس می خوانم: </a:t>
            </a:r>
            <a:r>
              <a:rPr lang="ar-SA" dirty="0" smtClean="0">
                <a:solidFill>
                  <a:schemeClr val="bg1"/>
                </a:solidFill>
              </a:rPr>
              <a:t>أدرس هنا.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بچه ها آنجا بازی می کردند: </a:t>
            </a:r>
            <a:r>
              <a:rPr lang="ar-SA" dirty="0" smtClean="0">
                <a:solidFill>
                  <a:schemeClr val="bg1"/>
                </a:solidFill>
              </a:rPr>
              <a:t>كان الأطفال يلعبون هناك.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می رویم به هر جایی تو می خواهی: </a:t>
            </a:r>
            <a:r>
              <a:rPr lang="ar-SA" dirty="0" smtClean="0">
                <a:solidFill>
                  <a:schemeClr val="bg1"/>
                </a:solidFill>
              </a:rPr>
              <a:t>سنذهب إلى أي مكان أنت تريد</a:t>
            </a:r>
            <a:r>
              <a:rPr lang="ar-SA" dirty="0" smtClean="0"/>
              <a:t>.</a:t>
            </a:r>
            <a:endParaRPr lang="fa-IR" dirty="0" smtClean="0"/>
          </a:p>
          <a:p>
            <a:r>
              <a:rPr lang="fa-IR" dirty="0" smtClean="0"/>
              <a:t>من روبروی دانشگاه ایستاده ام: </a:t>
            </a:r>
            <a:r>
              <a:rPr lang="ar-SA" dirty="0" smtClean="0">
                <a:solidFill>
                  <a:schemeClr val="bg1"/>
                </a:solidFill>
              </a:rPr>
              <a:t>أنا قد وقفت مقابل الجامعة.</a:t>
            </a:r>
          </a:p>
          <a:p>
            <a:endParaRPr lang="ar-SA" dirty="0" smtClean="0"/>
          </a:p>
          <a:p>
            <a:r>
              <a:rPr lang="ar-SA" dirty="0" smtClean="0">
                <a:solidFill>
                  <a:srgbClr val="FFFF00"/>
                </a:solidFill>
              </a:rPr>
              <a:t>ج/ قيود المكان بصورة جار </a:t>
            </a:r>
            <a:r>
              <a:rPr lang="ar-SA" dirty="0" err="1" smtClean="0">
                <a:solidFill>
                  <a:srgbClr val="FFFF00"/>
                </a:solidFill>
              </a:rPr>
              <a:t>ومجرور:</a:t>
            </a:r>
            <a:endParaRPr lang="ar-SA" dirty="0" smtClean="0">
              <a:solidFill>
                <a:srgbClr val="FFFF00"/>
              </a:solidFill>
            </a:endParaRPr>
          </a:p>
          <a:p>
            <a:r>
              <a:rPr lang="fa-IR" dirty="0" smtClean="0"/>
              <a:t>از – به – بر – در – رو(ی).</a:t>
            </a:r>
          </a:p>
          <a:p>
            <a:r>
              <a:rPr lang="fa-IR" dirty="0" smtClean="0"/>
              <a:t>مثال : </a:t>
            </a:r>
          </a:p>
          <a:p>
            <a:r>
              <a:rPr lang="fa-IR" dirty="0" smtClean="0"/>
              <a:t>محمد از دانشکده برگشت: </a:t>
            </a:r>
            <a:r>
              <a:rPr lang="ar-SA" dirty="0" smtClean="0">
                <a:solidFill>
                  <a:schemeClr val="bg1"/>
                </a:solidFill>
              </a:rPr>
              <a:t>عاد محمد من الكلية.</a:t>
            </a:r>
            <a:endParaRPr lang="fa-IR" dirty="0" smtClean="0">
              <a:solidFill>
                <a:schemeClr val="bg1"/>
              </a:solidFill>
            </a:endParaRPr>
          </a:p>
          <a:p>
            <a:r>
              <a:rPr lang="fa-IR" dirty="0" smtClean="0"/>
              <a:t>بازرگان به بازار رفت: </a:t>
            </a:r>
            <a:r>
              <a:rPr lang="ar-SA" dirty="0" smtClean="0">
                <a:solidFill>
                  <a:schemeClr val="bg1"/>
                </a:solidFill>
              </a:rPr>
              <a:t>ذهب التاجر إلى السوق.</a:t>
            </a:r>
            <a:endParaRPr lang="fa-I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85000" lnSpcReduction="20000"/>
          </a:bodyPr>
          <a:lstStyle/>
          <a:p>
            <a:r>
              <a:rPr lang="ar-SA" dirty="0" smtClean="0"/>
              <a:t>قيود الحال تفيد الحال التي وقع عليها الفعل.</a:t>
            </a:r>
          </a:p>
          <a:p>
            <a:endParaRPr lang="ar-SA" dirty="0" smtClean="0"/>
          </a:p>
          <a:p>
            <a:r>
              <a:rPr lang="ar-SA" dirty="0" smtClean="0">
                <a:solidFill>
                  <a:srgbClr val="FFFF00"/>
                </a:solidFill>
              </a:rPr>
              <a:t>أ/ بعض قيود الحال صفات انتقلت من وصف الاسم إلى وصف الفعل فأصبحت قيود </a:t>
            </a:r>
            <a:r>
              <a:rPr lang="ar-SA" dirty="0" err="1" smtClean="0">
                <a:solidFill>
                  <a:srgbClr val="FFFF00"/>
                </a:solidFill>
              </a:rPr>
              <a:t>حالية:</a:t>
            </a:r>
            <a:endParaRPr lang="ar-SA" dirty="0" smtClean="0">
              <a:solidFill>
                <a:srgbClr val="FFFF00"/>
              </a:solidFill>
            </a:endParaRPr>
          </a:p>
          <a:p>
            <a:endParaRPr lang="ar-SA" dirty="0" smtClean="0"/>
          </a:p>
          <a:p>
            <a:r>
              <a:rPr lang="ar-SA" dirty="0" err="1" smtClean="0"/>
              <a:t>مثل:</a:t>
            </a:r>
            <a:r>
              <a:rPr lang="ar-SA" dirty="0" smtClean="0"/>
              <a:t> </a:t>
            </a:r>
            <a:r>
              <a:rPr lang="fa-IR" dirty="0" smtClean="0"/>
              <a:t>خوب – بد – آسان – زود – دیر – پنهان.</a:t>
            </a:r>
          </a:p>
          <a:p>
            <a:endParaRPr lang="fa-IR" dirty="0" smtClean="0"/>
          </a:p>
          <a:p>
            <a:r>
              <a:rPr lang="fa-IR" dirty="0" smtClean="0"/>
              <a:t>علی خوب رفتار می کند: </a:t>
            </a:r>
            <a:r>
              <a:rPr lang="ar-SA" dirty="0" smtClean="0">
                <a:solidFill>
                  <a:schemeClr val="bg1"/>
                </a:solidFill>
              </a:rPr>
              <a:t>يتصرف علي جيداً</a:t>
            </a:r>
          </a:p>
          <a:p>
            <a:endParaRPr lang="fa-IR" dirty="0" smtClean="0"/>
          </a:p>
          <a:p>
            <a:r>
              <a:rPr lang="fa-IR" dirty="0" smtClean="0"/>
              <a:t>زید بد می خواند: </a:t>
            </a:r>
            <a:r>
              <a:rPr lang="ar-SA" dirty="0" smtClean="0">
                <a:solidFill>
                  <a:schemeClr val="bg1"/>
                </a:solidFill>
              </a:rPr>
              <a:t>يقرأ زيد بشكل سيء</a:t>
            </a:r>
          </a:p>
          <a:p>
            <a:endParaRPr lang="fa-IR" dirty="0" smtClean="0"/>
          </a:p>
          <a:p>
            <a:r>
              <a:rPr lang="fa-IR" dirty="0" smtClean="0"/>
              <a:t>دزد پنهان کار می کند: </a:t>
            </a:r>
            <a:r>
              <a:rPr lang="fa-IR" dirty="0" smtClean="0">
                <a:solidFill>
                  <a:schemeClr val="bg1"/>
                </a:solidFill>
              </a:rPr>
              <a:t>یعمل اللص </a:t>
            </a:r>
            <a:r>
              <a:rPr lang="ar-SA" dirty="0" smtClean="0">
                <a:solidFill>
                  <a:schemeClr val="bg1"/>
                </a:solidFill>
              </a:rPr>
              <a:t>متخفياً</a:t>
            </a:r>
          </a:p>
          <a:p>
            <a:endParaRPr lang="fa-IR" dirty="0" smtClean="0"/>
          </a:p>
          <a:p>
            <a:r>
              <a:rPr lang="fa-IR" dirty="0" smtClean="0"/>
              <a:t>کارمند زود می رود: </a:t>
            </a:r>
            <a:r>
              <a:rPr lang="ar-SA" dirty="0" smtClean="0">
                <a:solidFill>
                  <a:schemeClr val="bg1"/>
                </a:solidFill>
              </a:rPr>
              <a:t>يذهب الموظف مبكراً</a:t>
            </a:r>
          </a:p>
          <a:p>
            <a:endParaRPr lang="fa-IR" dirty="0" smtClean="0"/>
          </a:p>
          <a:p>
            <a:r>
              <a:rPr lang="fa-IR" dirty="0" smtClean="0"/>
              <a:t>پسر دیر می آید: </a:t>
            </a:r>
            <a:r>
              <a:rPr lang="ar-SA" dirty="0" smtClean="0">
                <a:solidFill>
                  <a:schemeClr val="bg1"/>
                </a:solidFill>
              </a:rPr>
              <a:t>يأتي الفتى متأخراً</a:t>
            </a:r>
            <a:endParaRPr lang="fa-IR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267744" y="157808"/>
            <a:ext cx="4680520" cy="8229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قيــود الحــــال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623</TotalTime>
  <Words>971</Words>
  <Application>Microsoft Office PowerPoint</Application>
  <PresentationFormat>عرض على الشاشة (3:4)‏</PresentationFormat>
  <Paragraphs>168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ورق</vt:lpstr>
      <vt:lpstr>القيــود  في  الفارسيـــة</vt:lpstr>
      <vt:lpstr>الشريحة 2</vt:lpstr>
      <vt:lpstr>فيما يلي نستعرض أهم هذه القيود</vt:lpstr>
      <vt:lpstr>قيـــود الزمــــان</vt:lpstr>
      <vt:lpstr>الشريحة 5</vt:lpstr>
      <vt:lpstr>الشريحة 6</vt:lpstr>
      <vt:lpstr>قيــود المكـــان</vt:lpstr>
      <vt:lpstr>الشريحة 8</vt:lpstr>
      <vt:lpstr>قيــود الحــــال</vt:lpstr>
      <vt:lpstr>الشريحة 10</vt:lpstr>
      <vt:lpstr>الشريحة 11</vt:lpstr>
      <vt:lpstr>الشريحة 12</vt:lpstr>
      <vt:lpstr>الشريحة 13</vt:lpstr>
      <vt:lpstr> الواجب: كتابة ثلاث جمل من كل نوع من القيود.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القيود في الفارسية</dc:title>
  <dc:creator>abdullah</dc:creator>
  <cp:lastModifiedBy>user</cp:lastModifiedBy>
  <cp:revision>51</cp:revision>
  <dcterms:created xsi:type="dcterms:W3CDTF">2013-02-07T13:56:58Z</dcterms:created>
  <dcterms:modified xsi:type="dcterms:W3CDTF">2013-02-09T08:27:05Z</dcterms:modified>
</cp:coreProperties>
</file>