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Lst>
  <p:sldIdLst>
    <p:sldId id="270" r:id="rId2"/>
    <p:sldId id="258" r:id="rId3"/>
    <p:sldId id="259" r:id="rId4"/>
    <p:sldId id="260" r:id="rId5"/>
    <p:sldId id="261" r:id="rId6"/>
    <p:sldId id="262" r:id="rId7"/>
    <p:sldId id="263" r:id="rId8"/>
    <p:sldId id="264" r:id="rId9"/>
    <p:sldId id="266" r:id="rId10"/>
    <p:sldId id="265"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5" r:id="rId28"/>
    <p:sldId id="286" r:id="rId29"/>
    <p:sldId id="287" r:id="rId30"/>
    <p:sldId id="288" r:id="rId31"/>
    <p:sldId id="289" r:id="rId32"/>
    <p:sldId id="290" r:id="rId33"/>
    <p:sldId id="291" r:id="rId34"/>
    <p:sldId id="284"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576"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0" y="306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فرعي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وان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ar-SA" smtClean="0"/>
              <a:t>انقر لتحرير نمط العنوان الرئيسي</a:t>
            </a:r>
            <a:endParaRPr kumimoji="0" lang="en-US"/>
          </a:p>
        </p:txBody>
      </p:sp>
      <p:cxnSp>
        <p:nvCxnSpPr>
          <p:cNvPr id="8" name="رابط مستقيم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شكل بيضاوي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عنصر نائب للتاريخ 14"/>
          <p:cNvSpPr>
            <a:spLocks noGrp="1"/>
          </p:cNvSpPr>
          <p:nvPr>
            <p:ph type="dt" sz="half" idx="10"/>
          </p:nvPr>
        </p:nvSpPr>
        <p:spPr/>
        <p:txBody>
          <a:bodyPr/>
          <a:lstStyle/>
          <a:p>
            <a:fld id="{B3028D28-0638-4038-9F86-E04DBCE782DF}" type="datetimeFigureOut">
              <a:rPr lang="ar-SA" smtClean="0"/>
              <a:pPr/>
              <a:t>26/05/1434</a:t>
            </a:fld>
            <a:endParaRPr lang="ar-SA"/>
          </a:p>
        </p:txBody>
      </p:sp>
      <p:sp>
        <p:nvSpPr>
          <p:cNvPr id="16" name="عنصر نائب لرقم الشريحة 15"/>
          <p:cNvSpPr>
            <a:spLocks noGrp="1"/>
          </p:cNvSpPr>
          <p:nvPr>
            <p:ph type="sldNum" sz="quarter" idx="11"/>
          </p:nvPr>
        </p:nvSpPr>
        <p:spPr/>
        <p:txBody>
          <a:bodyPr/>
          <a:lstStyle/>
          <a:p>
            <a:fld id="{6E71C344-4D01-4C58-AB62-137D8EFAFC7E}" type="slidenum">
              <a:rPr lang="ar-SA" smtClean="0"/>
              <a:pPr/>
              <a:t>‹#›</a:t>
            </a:fld>
            <a:endParaRPr lang="ar-SA"/>
          </a:p>
        </p:txBody>
      </p:sp>
      <p:sp>
        <p:nvSpPr>
          <p:cNvPr id="17" name="عنصر نائب للتذييل 16"/>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3028D28-0638-4038-9F86-E04DBCE782DF}" type="datetimeFigureOut">
              <a:rPr lang="ar-SA" smtClean="0"/>
              <a:pPr/>
              <a:t>26/05/1434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E71C344-4D01-4C58-AB62-137D8EFAFC7E}"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3028D28-0638-4038-9F86-E04DBCE782DF}" type="datetimeFigureOut">
              <a:rPr lang="ar-SA" smtClean="0"/>
              <a:pPr/>
              <a:t>26/05/1434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E71C344-4D01-4C58-AB62-137D8EFAFC7E}"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457200" y="1524000"/>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4" name="عنصر نائب للتاريخ 13"/>
          <p:cNvSpPr>
            <a:spLocks noGrp="1"/>
          </p:cNvSpPr>
          <p:nvPr>
            <p:ph type="dt" sz="half" idx="14"/>
          </p:nvPr>
        </p:nvSpPr>
        <p:spPr/>
        <p:txBody>
          <a:bodyPr/>
          <a:lstStyle/>
          <a:p>
            <a:fld id="{B3028D28-0638-4038-9F86-E04DBCE782DF}" type="datetimeFigureOut">
              <a:rPr lang="ar-SA" smtClean="0"/>
              <a:pPr/>
              <a:t>26/05/1434</a:t>
            </a:fld>
            <a:endParaRPr lang="ar-SA"/>
          </a:p>
        </p:txBody>
      </p:sp>
      <p:sp>
        <p:nvSpPr>
          <p:cNvPr id="15" name="عنصر نائب لرقم الشريحة 14"/>
          <p:cNvSpPr>
            <a:spLocks noGrp="1"/>
          </p:cNvSpPr>
          <p:nvPr>
            <p:ph type="sldNum" sz="quarter" idx="15"/>
          </p:nvPr>
        </p:nvSpPr>
        <p:spPr/>
        <p:txBody>
          <a:bodyPr/>
          <a:lstStyle>
            <a:lvl1pPr algn="ctr">
              <a:defRPr/>
            </a:lvl1pPr>
          </a:lstStyle>
          <a:p>
            <a:fld id="{6E71C344-4D01-4C58-AB62-137D8EFAFC7E}" type="slidenum">
              <a:rPr lang="ar-SA" smtClean="0"/>
              <a:pPr/>
              <a:t>‹#›</a:t>
            </a:fld>
            <a:endParaRPr lang="ar-SA"/>
          </a:p>
        </p:txBody>
      </p:sp>
      <p:sp>
        <p:nvSpPr>
          <p:cNvPr id="16" name="عنصر نائب للتذييل 15"/>
          <p:cNvSpPr>
            <a:spLocks noGrp="1"/>
          </p:cNvSpPr>
          <p:nvPr>
            <p:ph type="ftr" sz="quarter" idx="16"/>
          </p:nvPr>
        </p:nvSpPr>
        <p:spPr/>
        <p:txBody>
          <a:bodyPr/>
          <a:lstStyle/>
          <a:p>
            <a:endParaRPr lang="ar-SA"/>
          </a:p>
        </p:txBody>
      </p:sp>
      <p:sp>
        <p:nvSpPr>
          <p:cNvPr id="17" name="عنوان 16"/>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p:txBody>
          <a:bodyPr/>
          <a:lstStyle/>
          <a:p>
            <a:fld id="{B3028D28-0638-4038-9F86-E04DBCE782DF}" type="datetimeFigureOut">
              <a:rPr lang="ar-SA" smtClean="0"/>
              <a:pPr/>
              <a:t>26/05/1434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E71C344-4D01-4C58-AB62-137D8EFAFC7E}" type="slidenum">
              <a:rPr lang="ar-SA" smtClean="0"/>
              <a:pPr/>
              <a:t>‹#›</a:t>
            </a:fld>
            <a:endParaRPr lang="ar-SA"/>
          </a:p>
        </p:txBody>
      </p:sp>
      <p:sp>
        <p:nvSpPr>
          <p:cNvPr id="2" name="عنوان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cxnSp>
        <p:nvCxnSpPr>
          <p:cNvPr id="7" name="رابط مستقيم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عنصر نائب للتاريخ 4"/>
          <p:cNvSpPr>
            <a:spLocks noGrp="1"/>
          </p:cNvSpPr>
          <p:nvPr>
            <p:ph type="dt" sz="half" idx="10"/>
          </p:nvPr>
        </p:nvSpPr>
        <p:spPr/>
        <p:txBody>
          <a:bodyPr/>
          <a:lstStyle/>
          <a:p>
            <a:fld id="{B3028D28-0638-4038-9F86-E04DBCE782DF}" type="datetimeFigureOut">
              <a:rPr lang="ar-SA" smtClean="0"/>
              <a:pPr/>
              <a:t>26/05/1434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E71C344-4D01-4C58-AB62-137D8EFAFC7E}" type="slidenum">
              <a:rPr lang="ar-SA" smtClean="0"/>
              <a:pPr/>
              <a:t>‹#›</a:t>
            </a:fld>
            <a:endParaRPr lang="ar-SA"/>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11" name="عنصر نائب للمحتوى 10"/>
          <p:cNvSpPr>
            <a:spLocks noGrp="1"/>
          </p:cNvSpPr>
          <p:nvPr>
            <p:ph sz="half" idx="1"/>
          </p:nvPr>
        </p:nvSpPr>
        <p:spPr>
          <a:xfrm>
            <a:off x="457200" y="1524000"/>
            <a:ext cx="4059936"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524000"/>
            <a:ext cx="4059936"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9" name="عنصر نائب لرقم الشريحة 8"/>
          <p:cNvSpPr>
            <a:spLocks noGrp="1"/>
          </p:cNvSpPr>
          <p:nvPr>
            <p:ph type="sldNum" sz="quarter" idx="12"/>
          </p:nvPr>
        </p:nvSpPr>
        <p:spPr/>
        <p:txBody>
          <a:bodyPr/>
          <a:lstStyle/>
          <a:p>
            <a:fld id="{6E71C344-4D01-4C58-AB62-137D8EFAFC7E}" type="slidenum">
              <a:rPr lang="ar-SA" smtClean="0"/>
              <a:pPr/>
              <a:t>‹#›</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7" name="عنصر نائب للتاريخ 6"/>
          <p:cNvSpPr>
            <a:spLocks noGrp="1"/>
          </p:cNvSpPr>
          <p:nvPr>
            <p:ph type="dt" sz="half" idx="10"/>
          </p:nvPr>
        </p:nvSpPr>
        <p:spPr/>
        <p:txBody>
          <a:bodyPr/>
          <a:lstStyle/>
          <a:p>
            <a:fld id="{B3028D28-0638-4038-9F86-E04DBCE782DF}" type="datetimeFigureOut">
              <a:rPr lang="ar-SA" smtClean="0"/>
              <a:pPr/>
              <a:t>26/05/1434</a:t>
            </a:fld>
            <a:endParaRPr lang="ar-SA"/>
          </a:p>
        </p:txBody>
      </p:sp>
      <p:sp>
        <p:nvSpPr>
          <p:cNvPr id="3" name="عنصر نائب للنص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32" name="عنصر نائب للمحتوى 31"/>
          <p:cNvSpPr>
            <a:spLocks noGrp="1"/>
          </p:cNvSpPr>
          <p:nvPr>
            <p:ph sz="half" idx="2"/>
          </p:nvPr>
        </p:nvSpPr>
        <p:spPr>
          <a:xfrm>
            <a:off x="457200" y="2201896"/>
            <a:ext cx="4038600" cy="391363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34" name="عنصر نائب للمحتوى 33"/>
          <p:cNvSpPr>
            <a:spLocks noGrp="1"/>
          </p:cNvSpPr>
          <p:nvPr>
            <p:ph sz="quarter" idx="4"/>
          </p:nvPr>
        </p:nvSpPr>
        <p:spPr>
          <a:xfrm>
            <a:off x="4649788" y="2201896"/>
            <a:ext cx="4038600" cy="391363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 name="عنوان 1"/>
          <p:cNvSpPr>
            <a:spLocks noGrp="1"/>
          </p:cNvSpPr>
          <p:nvPr>
            <p:ph type="title"/>
          </p:nvPr>
        </p:nvSpPr>
        <p:spPr>
          <a:xfrm>
            <a:off x="457200" y="155448"/>
            <a:ext cx="8229600" cy="1143000"/>
          </a:xfrm>
        </p:spPr>
        <p:txBody>
          <a:bodyPr anchor="b" anchorCtr="0"/>
          <a:lstStyle>
            <a:lvl1pPr>
              <a:defRPr/>
            </a:lvl1pPr>
          </a:lstStyle>
          <a:p>
            <a:r>
              <a:rPr kumimoji="0" lang="ar-SA" smtClean="0"/>
              <a:t>انقر لتحرير نمط العنوان الرئيسي</a:t>
            </a:r>
            <a:endParaRPr kumimoji="0" lang="en-US"/>
          </a:p>
        </p:txBody>
      </p:sp>
      <p:sp>
        <p:nvSpPr>
          <p:cNvPr id="12" name="عنصر نائب للنص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cxnSp>
        <p:nvCxnSpPr>
          <p:cNvPr id="10" name="رابط مستقيم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B3028D28-0638-4038-9F86-E04DBCE782DF}" type="datetimeFigureOut">
              <a:rPr lang="ar-SA" smtClean="0"/>
              <a:pPr/>
              <a:t>26/05/1434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E71C344-4D01-4C58-AB62-137D8EFAFC7E}" type="slidenum">
              <a:rPr lang="ar-SA" smtClean="0"/>
              <a:pPr/>
              <a:t>‹#›</a:t>
            </a:fld>
            <a:endParaRPr lang="ar-SA"/>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3028D28-0638-4038-9F86-E04DBCE782DF}" type="datetimeFigureOut">
              <a:rPr lang="ar-SA" smtClean="0"/>
              <a:pPr/>
              <a:t>26/05/1434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E71C344-4D01-4C58-AB62-137D8EFAFC7E}"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9" name="عنصر نائب للمحتوى 28"/>
          <p:cNvSpPr>
            <a:spLocks noGrp="1"/>
          </p:cNvSpPr>
          <p:nvPr>
            <p:ph sz="quarter" idx="1"/>
          </p:nvPr>
        </p:nvSpPr>
        <p:spPr>
          <a:xfrm>
            <a:off x="457200" y="457200"/>
            <a:ext cx="62484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3" name="عنصر نائب للنص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31" name="عنوان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smtClean="0"/>
              <a:t>انقر لتحرير نمط العنوان الرئيسي</a:t>
            </a:r>
            <a:endParaRPr kumimoji="0" lang="en-US"/>
          </a:p>
        </p:txBody>
      </p:sp>
      <p:sp>
        <p:nvSpPr>
          <p:cNvPr id="8" name="عنصر نائب للتاريخ 7"/>
          <p:cNvSpPr>
            <a:spLocks noGrp="1"/>
          </p:cNvSpPr>
          <p:nvPr>
            <p:ph type="dt" sz="half" idx="14"/>
          </p:nvPr>
        </p:nvSpPr>
        <p:spPr/>
        <p:txBody>
          <a:bodyPr/>
          <a:lstStyle/>
          <a:p>
            <a:fld id="{B3028D28-0638-4038-9F86-E04DBCE782DF}" type="datetimeFigureOut">
              <a:rPr lang="ar-SA" smtClean="0"/>
              <a:pPr/>
              <a:t>26/05/1434</a:t>
            </a:fld>
            <a:endParaRPr lang="ar-SA"/>
          </a:p>
        </p:txBody>
      </p:sp>
      <p:sp>
        <p:nvSpPr>
          <p:cNvPr id="9" name="عنصر نائب لرقم الشريحة 8"/>
          <p:cNvSpPr>
            <a:spLocks noGrp="1"/>
          </p:cNvSpPr>
          <p:nvPr>
            <p:ph type="sldNum" sz="quarter" idx="15"/>
          </p:nvPr>
        </p:nvSpPr>
        <p:spPr/>
        <p:txBody>
          <a:bodyPr/>
          <a:lstStyle/>
          <a:p>
            <a:fld id="{6E71C344-4D01-4C58-AB62-137D8EFAFC7E}" type="slidenum">
              <a:rPr lang="ar-SA" smtClean="0"/>
              <a:pPr/>
              <a:t>‹#›</a:t>
            </a:fld>
            <a:endParaRPr lang="ar-SA"/>
          </a:p>
        </p:txBody>
      </p:sp>
      <p:sp>
        <p:nvSpPr>
          <p:cNvPr id="10" name="عنصر نائب للتذييل 9"/>
          <p:cNvSpPr>
            <a:spLocks noGrp="1"/>
          </p:cNvSpPr>
          <p:nvPr>
            <p:ph type="ftr" sz="quarter" idx="16"/>
          </p:nvPr>
        </p:nvSpPr>
        <p:spPr/>
        <p:txBody>
          <a:bodyPr/>
          <a:lstStyle/>
          <a:p>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p:txBody>
          <a:bodyPr/>
          <a:lstStyle/>
          <a:p>
            <a:fld id="{B3028D28-0638-4038-9F86-E04DBCE782DF}" type="datetimeFigureOut">
              <a:rPr lang="ar-SA" smtClean="0"/>
              <a:pPr/>
              <a:t>26/05/1434</a:t>
            </a:fld>
            <a:endParaRPr lang="ar-SA"/>
          </a:p>
        </p:txBody>
      </p:sp>
      <p:sp>
        <p:nvSpPr>
          <p:cNvPr id="9" name="عنصر نائب لرقم الشريحة 8"/>
          <p:cNvSpPr>
            <a:spLocks noGrp="1"/>
          </p:cNvSpPr>
          <p:nvPr>
            <p:ph type="sldNum" sz="quarter" idx="11"/>
          </p:nvPr>
        </p:nvSpPr>
        <p:spPr/>
        <p:txBody>
          <a:bodyPr/>
          <a:lstStyle/>
          <a:p>
            <a:fld id="{6E71C344-4D01-4C58-AB62-137D8EFAFC7E}" type="slidenum">
              <a:rPr lang="ar-SA" smtClean="0"/>
              <a:pPr/>
              <a:t>‹#›</a:t>
            </a:fld>
            <a:endParaRPr lang="ar-SA"/>
          </a:p>
        </p:txBody>
      </p:sp>
      <p:sp>
        <p:nvSpPr>
          <p:cNvPr id="10" name="عنصر نائب للتذييل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عنصر نائب للنص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3028D28-0638-4038-9F86-E04DBCE782DF}" type="datetimeFigureOut">
              <a:rPr lang="ar-SA" smtClean="0"/>
              <a:pPr/>
              <a:t>26/05/1434</a:t>
            </a:fld>
            <a:endParaRPr lang="ar-SA"/>
          </a:p>
        </p:txBody>
      </p:sp>
      <p:sp>
        <p:nvSpPr>
          <p:cNvPr id="10" name="عنصر نائب للتذييل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ar-SA"/>
          </a:p>
        </p:txBody>
      </p:sp>
      <p:sp>
        <p:nvSpPr>
          <p:cNvPr id="22" name="عنصر نائب لرقم الشريحة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E71C344-4D01-4C58-AB62-137D8EFAFC7E}" type="slidenum">
              <a:rPr lang="ar-SA" smtClean="0"/>
              <a:pPr/>
              <a:t>‹#›</a:t>
            </a:fld>
            <a:endParaRPr lang="ar-SA"/>
          </a:p>
        </p:txBody>
      </p:sp>
      <p:sp>
        <p:nvSpPr>
          <p:cNvPr id="5" name="عنصر نائب للعنوان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ar-SA" smtClean="0"/>
              <a:t>انقر لتحرير نمط العنوان الرئيسي</a:t>
            </a:r>
            <a:endParaRPr kumimoji="0" lang="en-US"/>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1"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r" rtl="1"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r" rtl="1"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r" rtl="1"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r" rtl="1"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r" rtl="1"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
            <a:r>
              <a:rPr lang="ar-SA" dirty="0" smtClean="0">
                <a:solidFill>
                  <a:schemeClr val="bg1"/>
                </a:solidFill>
              </a:rPr>
              <a:t>عندما </a:t>
            </a:r>
            <a:r>
              <a:rPr lang="ar-SA" dirty="0" err="1" smtClean="0">
                <a:solidFill>
                  <a:schemeClr val="bg1"/>
                </a:solidFill>
              </a:rPr>
              <a:t>نقول (</a:t>
            </a:r>
            <a:r>
              <a:rPr lang="ar-SA" dirty="0" smtClean="0">
                <a:solidFill>
                  <a:schemeClr val="bg1"/>
                </a:solidFill>
              </a:rPr>
              <a:t>(اسم</a:t>
            </a:r>
            <a:r>
              <a:rPr lang="ar-SA" dirty="0" err="1" smtClean="0">
                <a:solidFill>
                  <a:schemeClr val="bg1"/>
                </a:solidFill>
              </a:rPr>
              <a:t>)</a:t>
            </a:r>
            <a:r>
              <a:rPr lang="ar-SA" dirty="0" smtClean="0">
                <a:solidFill>
                  <a:schemeClr val="bg1"/>
                </a:solidFill>
              </a:rPr>
              <a:t>) فهذا يعني صورة الكلمة المجردة التي ترد في </a:t>
            </a:r>
            <a:r>
              <a:rPr lang="ar-SA" dirty="0" err="1" smtClean="0">
                <a:solidFill>
                  <a:schemeClr val="bg1"/>
                </a:solidFill>
              </a:rPr>
              <a:t>المعجم.</a:t>
            </a:r>
            <a:r>
              <a:rPr lang="ar-SA" dirty="0" smtClean="0">
                <a:solidFill>
                  <a:schemeClr val="bg1"/>
                </a:solidFill>
              </a:rPr>
              <a:t> فإذا خرجت الكلمة من المعجم دخلت مباشرة في تركيب لغوي آخر وبذلك لا تعود كلمة مجردة مطلقة الدلالة وإنما تكتسب قيمة نحوية ودلالية محددة بعد دخولها في التركيب.</a:t>
            </a:r>
          </a:p>
          <a:p>
            <a:pPr algn="just"/>
            <a:r>
              <a:rPr lang="ar-SA" dirty="0" err="1" smtClean="0">
                <a:solidFill>
                  <a:schemeClr val="bg1"/>
                </a:solidFill>
              </a:rPr>
              <a:t>فكلمة </a:t>
            </a:r>
            <a:r>
              <a:rPr lang="ar-SA" dirty="0" smtClean="0">
                <a:solidFill>
                  <a:schemeClr val="bg1"/>
                </a:solidFill>
              </a:rPr>
              <a:t>(كتاب) مثلا هي من فصيلة الاسماء وهي بهذا الشكل ترد في المعجم اللفظي، اسم مجرد مطلق معلق في فراغ، ولكن إذا </a:t>
            </a:r>
            <a:r>
              <a:rPr lang="ar-SA" dirty="0" err="1" smtClean="0">
                <a:solidFill>
                  <a:schemeClr val="bg1"/>
                </a:solidFill>
              </a:rPr>
              <a:t>قلنا </a:t>
            </a:r>
            <a:r>
              <a:rPr lang="ar-SA" dirty="0" smtClean="0">
                <a:solidFill>
                  <a:schemeClr val="bg1"/>
                </a:solidFill>
              </a:rPr>
              <a:t>(الكتاب) لم تعد الكلمة مجردة وإنما كونت مع هذه العناصر تركيبة اسمية وبذلك اكتسبت قيمة نحوية ودلالية فالألف واللام قد اكسبتها التعريف والتحديد وأصبحنا نعني كتاب محدد له شكل معين ومضمون معين </a:t>
            </a:r>
            <a:endParaRPr lang="en-US" dirty="0">
              <a:solidFill>
                <a:schemeClr val="bg1"/>
              </a:solidFill>
            </a:endParaRPr>
          </a:p>
        </p:txBody>
      </p:sp>
      <p:sp>
        <p:nvSpPr>
          <p:cNvPr id="3" name="عنوان 2"/>
          <p:cNvSpPr>
            <a:spLocks noGrp="1"/>
          </p:cNvSpPr>
          <p:nvPr>
            <p:ph type="title"/>
          </p:nvPr>
        </p:nvSpPr>
        <p:spPr/>
        <p:txBody>
          <a:bodyPr>
            <a:normAutofit/>
          </a:bodyPr>
          <a:lstStyle/>
          <a:p>
            <a:pPr algn="ctr"/>
            <a:r>
              <a:rPr lang="ar-SA" sz="5400" dirty="0" smtClean="0">
                <a:solidFill>
                  <a:schemeClr val="accent5">
                    <a:lumMod val="75000"/>
                  </a:schemeClr>
                </a:solidFill>
              </a:rPr>
              <a:t>مقدمة عن الاسم </a:t>
            </a:r>
            <a:endParaRPr lang="en-US" sz="5400"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solidFill>
                  <a:schemeClr val="bg1"/>
                </a:solidFill>
              </a:rPr>
              <a:t>هو ما دل على جميع افراد الجنس الواحد.</a:t>
            </a:r>
          </a:p>
          <a:p>
            <a:endParaRPr lang="ar-SA" dirty="0" smtClean="0"/>
          </a:p>
          <a:p>
            <a:r>
              <a:rPr lang="ar-SA" dirty="0" err="1" smtClean="0"/>
              <a:t>مثل </a:t>
            </a:r>
            <a:r>
              <a:rPr lang="ar-SA" dirty="0" smtClean="0"/>
              <a:t>: </a:t>
            </a:r>
            <a:r>
              <a:rPr lang="ar-SA" dirty="0" err="1" smtClean="0"/>
              <a:t>انسان –</a:t>
            </a:r>
            <a:r>
              <a:rPr lang="ar-SA" dirty="0" smtClean="0"/>
              <a:t> </a:t>
            </a:r>
            <a:r>
              <a:rPr lang="fa-IR" dirty="0" smtClean="0"/>
              <a:t>گیاه</a:t>
            </a:r>
            <a:r>
              <a:rPr lang="ar-SA" dirty="0" smtClean="0"/>
              <a:t>– </a:t>
            </a:r>
            <a:r>
              <a:rPr lang="ar-SA" dirty="0" err="1" smtClean="0"/>
              <a:t>حيوان </a:t>
            </a:r>
            <a:r>
              <a:rPr lang="ar-SA" dirty="0" smtClean="0"/>
              <a:t>– </a:t>
            </a:r>
            <a:r>
              <a:rPr lang="ar-SA" dirty="0" err="1" smtClean="0"/>
              <a:t>ميوه</a:t>
            </a:r>
            <a:r>
              <a:rPr lang="ar-SA" dirty="0" smtClean="0"/>
              <a:t> – </a:t>
            </a:r>
            <a:r>
              <a:rPr lang="ar-SA" dirty="0" err="1" smtClean="0"/>
              <a:t>ماشين </a:t>
            </a:r>
            <a:r>
              <a:rPr lang="ar-SA" dirty="0" smtClean="0"/>
              <a:t>– </a:t>
            </a:r>
            <a:r>
              <a:rPr lang="ar-SA" dirty="0" err="1" smtClean="0"/>
              <a:t>مذكر </a:t>
            </a:r>
            <a:r>
              <a:rPr lang="ar-SA" dirty="0" smtClean="0"/>
              <a:t>– مؤنث</a:t>
            </a:r>
          </a:p>
          <a:p>
            <a:endParaRPr lang="ar-SA" dirty="0" smtClean="0"/>
          </a:p>
          <a:p>
            <a:endParaRPr lang="ar-SA" dirty="0" smtClean="0"/>
          </a:p>
          <a:p>
            <a:r>
              <a:rPr lang="ar-SA" dirty="0" smtClean="0"/>
              <a:t> </a:t>
            </a:r>
            <a:r>
              <a:rPr lang="ar-SA" dirty="0" err="1" smtClean="0"/>
              <a:t>خودرو</a:t>
            </a:r>
            <a:r>
              <a:rPr lang="ar-SA" dirty="0" smtClean="0"/>
              <a:t> - هوا</a:t>
            </a:r>
            <a:r>
              <a:rPr lang="fa-IR" dirty="0" smtClean="0"/>
              <a:t>پیما </a:t>
            </a:r>
            <a:r>
              <a:rPr lang="ar-SA" dirty="0" smtClean="0"/>
              <a:t>– </a:t>
            </a:r>
            <a:r>
              <a:rPr lang="ar-SA" dirty="0" err="1" smtClean="0"/>
              <a:t>مرد </a:t>
            </a:r>
            <a:r>
              <a:rPr lang="ar-SA" dirty="0" smtClean="0"/>
              <a:t>– </a:t>
            </a:r>
            <a:r>
              <a:rPr lang="ar-SA" dirty="0" err="1" smtClean="0"/>
              <a:t>زن </a:t>
            </a:r>
            <a:r>
              <a:rPr lang="ar-SA" dirty="0" smtClean="0"/>
              <a:t>– معلم.</a:t>
            </a:r>
          </a:p>
          <a:p>
            <a:endParaRPr lang="ar-SA" dirty="0" smtClean="0"/>
          </a:p>
          <a:p>
            <a:endParaRPr lang="ar-SA" dirty="0"/>
          </a:p>
        </p:txBody>
      </p:sp>
      <p:sp>
        <p:nvSpPr>
          <p:cNvPr id="3" name="عنوان 2"/>
          <p:cNvSpPr>
            <a:spLocks noGrp="1"/>
          </p:cNvSpPr>
          <p:nvPr>
            <p:ph type="title"/>
          </p:nvPr>
        </p:nvSpPr>
        <p:spPr/>
        <p:txBody>
          <a:bodyPr/>
          <a:lstStyle/>
          <a:p>
            <a:pPr algn="ctr"/>
            <a:r>
              <a:rPr lang="ar-SA" dirty="0" smtClean="0">
                <a:solidFill>
                  <a:schemeClr val="bg1"/>
                </a:solidFill>
              </a:rPr>
              <a:t>الاسم العام </a:t>
            </a:r>
            <a:endParaRPr lang="ar-SA"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196752"/>
            <a:ext cx="8229600" cy="5589240"/>
          </a:xfrm>
        </p:spPr>
        <p:txBody>
          <a:bodyPr>
            <a:normAutofit fontScale="92500" lnSpcReduction="10000"/>
          </a:bodyPr>
          <a:lstStyle/>
          <a:p>
            <a:r>
              <a:rPr lang="ar-SA" dirty="0" smtClean="0"/>
              <a:t>ينقسم الاسم من حيث معرفة المخاطب أو القارئ له إلى </a:t>
            </a:r>
            <a:r>
              <a:rPr lang="ar-SA" dirty="0" err="1" smtClean="0"/>
              <a:t>قسمين :</a:t>
            </a:r>
            <a:endParaRPr lang="ar-SA" dirty="0" smtClean="0"/>
          </a:p>
          <a:p>
            <a:endParaRPr lang="ar-SA" dirty="0" smtClean="0"/>
          </a:p>
          <a:p>
            <a:pPr algn="ctr"/>
            <a:r>
              <a:rPr lang="ar-SA" sz="3600" dirty="0" smtClean="0"/>
              <a:t>معرفة ونكرة.</a:t>
            </a:r>
          </a:p>
          <a:p>
            <a:r>
              <a:rPr lang="ar-SA" dirty="0" smtClean="0">
                <a:solidFill>
                  <a:srgbClr val="FFFF00"/>
                </a:solidFill>
              </a:rPr>
              <a:t>إذا كان الاسم معروفا لدى المخاطب أو القارئ فإنه يسمى معرفة.</a:t>
            </a:r>
          </a:p>
          <a:p>
            <a:r>
              <a:rPr lang="ar-SA" dirty="0" err="1" smtClean="0"/>
              <a:t>مثل </a:t>
            </a:r>
            <a:r>
              <a:rPr lang="ar-SA" dirty="0" smtClean="0"/>
              <a:t>: </a:t>
            </a:r>
            <a:r>
              <a:rPr lang="ar-SA" dirty="0" err="1" smtClean="0"/>
              <a:t>قرآن </a:t>
            </a:r>
            <a:r>
              <a:rPr lang="ar-SA" dirty="0" smtClean="0"/>
              <a:t>– </a:t>
            </a:r>
            <a:r>
              <a:rPr lang="ar-SA" dirty="0" err="1" smtClean="0"/>
              <a:t>أحمد </a:t>
            </a:r>
            <a:r>
              <a:rPr lang="ar-SA" dirty="0" smtClean="0"/>
              <a:t>– </a:t>
            </a:r>
            <a:r>
              <a:rPr lang="ar-SA" dirty="0" err="1" smtClean="0"/>
              <a:t>خالد </a:t>
            </a:r>
            <a:r>
              <a:rPr lang="ar-SA" dirty="0" smtClean="0"/>
              <a:t>– محمد.</a:t>
            </a:r>
          </a:p>
          <a:p>
            <a:endParaRPr lang="ar-SA" dirty="0" smtClean="0"/>
          </a:p>
          <a:p>
            <a:r>
              <a:rPr lang="ar-SA" dirty="0" smtClean="0">
                <a:solidFill>
                  <a:srgbClr val="FFFF00"/>
                </a:solidFill>
              </a:rPr>
              <a:t>إذا كان الاسم غير معروفا لدى المخاطب أو القارئ فإنه يسمى نكرة.</a:t>
            </a:r>
          </a:p>
          <a:p>
            <a:r>
              <a:rPr lang="fa-IR" dirty="0" smtClean="0"/>
              <a:t>مردی – کتابی – زنی</a:t>
            </a:r>
          </a:p>
          <a:p>
            <a:r>
              <a:rPr lang="ar-SA" dirty="0" smtClean="0">
                <a:solidFill>
                  <a:srgbClr val="FFFF00"/>
                </a:solidFill>
              </a:rPr>
              <a:t>إذا كان الاسم منتهيا بهاء ساكنة</a:t>
            </a:r>
            <a:r>
              <a:rPr lang="fa-IR" dirty="0" smtClean="0">
                <a:solidFill>
                  <a:srgbClr val="FFFF00"/>
                </a:solidFill>
              </a:rPr>
              <a:t> او الف مقصوره</a:t>
            </a:r>
            <a:r>
              <a:rPr lang="ar-SA" dirty="0" smtClean="0">
                <a:solidFill>
                  <a:srgbClr val="FFFF00"/>
                </a:solidFill>
              </a:rPr>
              <a:t> تضاف الف بين الهاء وأداة التنكير</a:t>
            </a:r>
            <a:r>
              <a:rPr lang="fa-IR" dirty="0" smtClean="0">
                <a:solidFill>
                  <a:srgbClr val="FFFF00"/>
                </a:solidFill>
              </a:rPr>
              <a:t>.</a:t>
            </a:r>
            <a:endParaRPr lang="ar-SA" dirty="0" smtClean="0">
              <a:solidFill>
                <a:srgbClr val="FFFF00"/>
              </a:solidFill>
            </a:endParaRPr>
          </a:p>
          <a:p>
            <a:r>
              <a:rPr lang="ar-SA" dirty="0" smtClean="0"/>
              <a:t>خانه</a:t>
            </a:r>
            <a:r>
              <a:rPr lang="fa-IR" dirty="0" smtClean="0"/>
              <a:t> ای – دانه ای</a:t>
            </a:r>
          </a:p>
          <a:p>
            <a:r>
              <a:rPr lang="ar-SA" dirty="0" smtClean="0">
                <a:solidFill>
                  <a:srgbClr val="FFFF00"/>
                </a:solidFill>
              </a:rPr>
              <a:t>إذا كان الاسم منتهيا بألف أو واو تضاف إليها </a:t>
            </a:r>
            <a:r>
              <a:rPr lang="ar-SA" dirty="0" err="1" smtClean="0">
                <a:solidFill>
                  <a:srgbClr val="FFFF00"/>
                </a:solidFill>
              </a:rPr>
              <a:t>ياء .</a:t>
            </a:r>
            <a:endParaRPr lang="ar-SA" dirty="0" smtClean="0">
              <a:solidFill>
                <a:srgbClr val="FFFF00"/>
              </a:solidFill>
            </a:endParaRPr>
          </a:p>
          <a:p>
            <a:r>
              <a:rPr lang="fa-IR" dirty="0" smtClean="0"/>
              <a:t>مویی – پایی – آهویی </a:t>
            </a:r>
            <a:endParaRPr lang="ar-SA" dirty="0"/>
          </a:p>
        </p:txBody>
      </p:sp>
      <p:sp>
        <p:nvSpPr>
          <p:cNvPr id="3" name="عنوان 2"/>
          <p:cNvSpPr>
            <a:spLocks noGrp="1"/>
          </p:cNvSpPr>
          <p:nvPr>
            <p:ph type="title"/>
          </p:nvPr>
        </p:nvSpPr>
        <p:spPr>
          <a:xfrm>
            <a:off x="457200" y="152400"/>
            <a:ext cx="8229600" cy="972344"/>
          </a:xfrm>
        </p:spPr>
        <p:txBody>
          <a:bodyPr/>
          <a:lstStyle/>
          <a:p>
            <a:pPr algn="ctr"/>
            <a:r>
              <a:rPr lang="ar-SA" dirty="0" smtClean="0">
                <a:solidFill>
                  <a:schemeClr val="bg1"/>
                </a:solidFill>
              </a:rPr>
              <a:t>المعرفة والنكرة</a:t>
            </a:r>
            <a:endParaRPr lang="ar-SA"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260648"/>
            <a:ext cx="8686800" cy="6552728"/>
          </a:xfrm>
        </p:spPr>
        <p:txBody>
          <a:bodyPr>
            <a:normAutofit fontScale="92500" lnSpcReduction="10000"/>
          </a:bodyPr>
          <a:lstStyle/>
          <a:p>
            <a:r>
              <a:rPr lang="ar-SA" dirty="0" smtClean="0">
                <a:solidFill>
                  <a:schemeClr val="bg1"/>
                </a:solidFill>
              </a:rPr>
              <a:t>الاسماء المعرفة في الفارسية ليس لها علامة ومع هذا يمكن تحديد الاسماء المعرفة فيما </a:t>
            </a:r>
            <a:r>
              <a:rPr lang="ar-SA" dirty="0" err="1" smtClean="0">
                <a:solidFill>
                  <a:schemeClr val="bg1"/>
                </a:solidFill>
              </a:rPr>
              <a:t>يلي:</a:t>
            </a:r>
            <a:r>
              <a:rPr lang="ar-SA" dirty="0" smtClean="0">
                <a:solidFill>
                  <a:schemeClr val="bg1"/>
                </a:solidFill>
              </a:rPr>
              <a:t> </a:t>
            </a:r>
          </a:p>
          <a:p>
            <a:r>
              <a:rPr lang="ar-SA" dirty="0" smtClean="0">
                <a:solidFill>
                  <a:srgbClr val="FFFF00"/>
                </a:solidFill>
              </a:rPr>
              <a:t>1- جميع الاسماء الخاصة </a:t>
            </a:r>
            <a:r>
              <a:rPr lang="ar-SA" dirty="0" err="1" smtClean="0">
                <a:solidFill>
                  <a:srgbClr val="FFFF00"/>
                </a:solidFill>
              </a:rPr>
              <a:t>معرفة </a:t>
            </a:r>
            <a:r>
              <a:rPr lang="ar-SA" dirty="0" smtClean="0">
                <a:solidFill>
                  <a:srgbClr val="FFFF00"/>
                </a:solidFill>
              </a:rPr>
              <a:t>: مثل </a:t>
            </a:r>
            <a:r>
              <a:rPr lang="ar-SA" dirty="0" err="1" smtClean="0">
                <a:solidFill>
                  <a:srgbClr val="FFFF00"/>
                </a:solidFill>
              </a:rPr>
              <a:t>شيراز </a:t>
            </a:r>
            <a:r>
              <a:rPr lang="ar-SA" dirty="0" smtClean="0">
                <a:solidFill>
                  <a:srgbClr val="FFFF00"/>
                </a:solidFill>
              </a:rPr>
              <a:t>– </a:t>
            </a:r>
            <a:r>
              <a:rPr lang="ar-SA" dirty="0" err="1" smtClean="0">
                <a:solidFill>
                  <a:srgbClr val="FFFF00"/>
                </a:solidFill>
              </a:rPr>
              <a:t>تهران</a:t>
            </a:r>
            <a:r>
              <a:rPr lang="ar-SA" dirty="0" smtClean="0">
                <a:solidFill>
                  <a:srgbClr val="FFFF00"/>
                </a:solidFill>
              </a:rPr>
              <a:t> – </a:t>
            </a:r>
            <a:r>
              <a:rPr lang="ar-SA" dirty="0" err="1" smtClean="0">
                <a:solidFill>
                  <a:srgbClr val="FFFF00"/>
                </a:solidFill>
              </a:rPr>
              <a:t>محمد </a:t>
            </a:r>
            <a:r>
              <a:rPr lang="ar-SA" dirty="0" smtClean="0">
                <a:solidFill>
                  <a:srgbClr val="FFFF00"/>
                </a:solidFill>
              </a:rPr>
              <a:t>– </a:t>
            </a:r>
            <a:r>
              <a:rPr lang="ar-SA" dirty="0" err="1" smtClean="0">
                <a:solidFill>
                  <a:srgbClr val="FFFF00"/>
                </a:solidFill>
              </a:rPr>
              <a:t>مكه</a:t>
            </a:r>
            <a:endParaRPr lang="ar-SA" dirty="0" smtClean="0">
              <a:solidFill>
                <a:srgbClr val="FFFF00"/>
              </a:solidFill>
            </a:endParaRPr>
          </a:p>
          <a:p>
            <a:endParaRPr lang="ar-SA" dirty="0" smtClean="0"/>
          </a:p>
          <a:p>
            <a:r>
              <a:rPr lang="ar-SA" dirty="0" smtClean="0">
                <a:solidFill>
                  <a:srgbClr val="FFFF00"/>
                </a:solidFill>
              </a:rPr>
              <a:t>2- جميع أسماء الاشارة معرفة: مثل </a:t>
            </a:r>
            <a:r>
              <a:rPr lang="ar-SA" dirty="0" err="1" smtClean="0">
                <a:solidFill>
                  <a:srgbClr val="FFFF00"/>
                </a:solidFill>
              </a:rPr>
              <a:t>اين </a:t>
            </a:r>
            <a:r>
              <a:rPr lang="ar-SA" dirty="0" smtClean="0">
                <a:solidFill>
                  <a:srgbClr val="FFFF00"/>
                </a:solidFill>
              </a:rPr>
              <a:t>– </a:t>
            </a:r>
            <a:r>
              <a:rPr lang="ar-SA" dirty="0" err="1" smtClean="0">
                <a:solidFill>
                  <a:srgbClr val="FFFF00"/>
                </a:solidFill>
              </a:rPr>
              <a:t>ان –</a:t>
            </a:r>
            <a:r>
              <a:rPr lang="ar-SA" dirty="0" smtClean="0">
                <a:solidFill>
                  <a:srgbClr val="FFFF00"/>
                </a:solidFill>
              </a:rPr>
              <a:t> </a:t>
            </a:r>
            <a:r>
              <a:rPr lang="fa-IR" dirty="0" smtClean="0">
                <a:solidFill>
                  <a:srgbClr val="FFFF00"/>
                </a:solidFill>
              </a:rPr>
              <a:t>چنین – چنان – همین – همان</a:t>
            </a:r>
          </a:p>
          <a:p>
            <a:r>
              <a:rPr lang="fa-IR" dirty="0" smtClean="0"/>
              <a:t>این کتاب </a:t>
            </a:r>
            <a:r>
              <a:rPr lang="ar-SA" dirty="0" smtClean="0"/>
              <a:t>، آن </a:t>
            </a:r>
            <a:r>
              <a:rPr lang="ar-SA" dirty="0" err="1" smtClean="0"/>
              <a:t>كتاب –</a:t>
            </a:r>
            <a:r>
              <a:rPr lang="ar-SA" dirty="0" smtClean="0"/>
              <a:t> </a:t>
            </a:r>
            <a:r>
              <a:rPr lang="fa-IR" dirty="0" smtClean="0"/>
              <a:t>چنین کار – چنان روز – همین موضوع – همان قلم</a:t>
            </a:r>
          </a:p>
          <a:p>
            <a:endParaRPr lang="fa-IR" dirty="0" smtClean="0"/>
          </a:p>
          <a:p>
            <a:r>
              <a:rPr lang="fa-IR" dirty="0" smtClean="0">
                <a:solidFill>
                  <a:srgbClr val="FFFF00"/>
                </a:solidFill>
              </a:rPr>
              <a:t>3- المفعول: عندما یصحبها علامه المفعولیه (را)</a:t>
            </a:r>
          </a:p>
          <a:p>
            <a:r>
              <a:rPr lang="fa-IR" dirty="0" smtClean="0"/>
              <a:t>من کتاب را آوردم  - من ماشین را خریدم</a:t>
            </a:r>
          </a:p>
          <a:p>
            <a:endParaRPr lang="fa-IR" dirty="0" smtClean="0"/>
          </a:p>
          <a:p>
            <a:r>
              <a:rPr lang="fa-IR" dirty="0" smtClean="0">
                <a:solidFill>
                  <a:srgbClr val="FFFF00"/>
                </a:solidFill>
              </a:rPr>
              <a:t>4- </a:t>
            </a:r>
            <a:r>
              <a:rPr lang="ar-SA" dirty="0" smtClean="0">
                <a:solidFill>
                  <a:srgbClr val="FFFF00"/>
                </a:solidFill>
              </a:rPr>
              <a:t>الاسم المضاف إلى أحد اسماء المعرفة أو الضمائر الشخصية أو المشتركة أو الاشارة</a:t>
            </a:r>
          </a:p>
          <a:p>
            <a:r>
              <a:rPr lang="fa-IR" dirty="0" smtClean="0"/>
              <a:t>دوست من – خانۀ نادر – شهر ریاض </a:t>
            </a:r>
          </a:p>
          <a:p>
            <a:endParaRPr lang="fa-IR" dirty="0" smtClean="0"/>
          </a:p>
          <a:p>
            <a:r>
              <a:rPr lang="fa-IR" dirty="0" smtClean="0">
                <a:solidFill>
                  <a:srgbClr val="FFFF00"/>
                </a:solidFill>
              </a:rPr>
              <a:t>5- قرینه لفظیه او معنویه.</a:t>
            </a:r>
          </a:p>
          <a:p>
            <a:r>
              <a:rPr lang="fa-IR" dirty="0" smtClean="0"/>
              <a:t>کتاب از دستم افتاد – در باز شد</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60648"/>
            <a:ext cx="8229600" cy="6408712"/>
          </a:xfrm>
        </p:spPr>
        <p:txBody>
          <a:bodyPr>
            <a:normAutofit/>
          </a:bodyPr>
          <a:lstStyle/>
          <a:p>
            <a:r>
              <a:rPr lang="ar-SA" dirty="0" smtClean="0">
                <a:solidFill>
                  <a:schemeClr val="bg1"/>
                </a:solidFill>
              </a:rPr>
              <a:t>تأتي الاسماء النكرة على النحو </a:t>
            </a:r>
            <a:r>
              <a:rPr lang="ar-SA" dirty="0" err="1" smtClean="0">
                <a:solidFill>
                  <a:schemeClr val="bg1"/>
                </a:solidFill>
              </a:rPr>
              <a:t>التالي:</a:t>
            </a:r>
            <a:endParaRPr lang="ar-SA" dirty="0" smtClean="0">
              <a:solidFill>
                <a:schemeClr val="bg1"/>
              </a:solidFill>
            </a:endParaRPr>
          </a:p>
          <a:p>
            <a:r>
              <a:rPr lang="ar-SA" dirty="0" err="1" smtClean="0">
                <a:solidFill>
                  <a:srgbClr val="FFFF00"/>
                </a:solidFill>
              </a:rPr>
              <a:t>1- </a:t>
            </a:r>
            <a:r>
              <a:rPr lang="ar-SA" dirty="0" smtClean="0">
                <a:solidFill>
                  <a:srgbClr val="FFFF00"/>
                </a:solidFill>
              </a:rPr>
              <a:t>(</a:t>
            </a:r>
            <a:r>
              <a:rPr lang="ar-SA" dirty="0" smtClean="0">
                <a:solidFill>
                  <a:schemeClr val="bg1"/>
                </a:solidFill>
              </a:rPr>
              <a:t>ى</a:t>
            </a:r>
            <a:r>
              <a:rPr lang="ar-SA" dirty="0" smtClean="0">
                <a:solidFill>
                  <a:srgbClr val="FFFF00"/>
                </a:solidFill>
              </a:rPr>
              <a:t>) بإضافة الياء في اخر الاسم.</a:t>
            </a:r>
          </a:p>
          <a:p>
            <a:r>
              <a:rPr lang="fa-IR" dirty="0" smtClean="0"/>
              <a:t>مردی آمد </a:t>
            </a:r>
          </a:p>
          <a:p>
            <a:r>
              <a:rPr lang="fa-IR" dirty="0" smtClean="0"/>
              <a:t>دانشجویی درس خواند</a:t>
            </a:r>
          </a:p>
          <a:p>
            <a:r>
              <a:rPr lang="fa-IR" dirty="0" smtClean="0"/>
              <a:t>کتابی خریدم</a:t>
            </a:r>
          </a:p>
          <a:p>
            <a:r>
              <a:rPr lang="fa-IR" dirty="0" smtClean="0"/>
              <a:t>پسری دیدم</a:t>
            </a:r>
          </a:p>
          <a:p>
            <a:r>
              <a:rPr lang="fa-IR" dirty="0" smtClean="0">
                <a:solidFill>
                  <a:srgbClr val="FFFF00"/>
                </a:solidFill>
              </a:rPr>
              <a:t>2- (</a:t>
            </a:r>
            <a:r>
              <a:rPr lang="fa-IR" dirty="0" smtClean="0">
                <a:solidFill>
                  <a:schemeClr val="bg1"/>
                </a:solidFill>
              </a:rPr>
              <a:t>یک</a:t>
            </a:r>
            <a:r>
              <a:rPr lang="fa-IR" dirty="0" smtClean="0">
                <a:solidFill>
                  <a:srgbClr val="FFFF00"/>
                </a:solidFill>
              </a:rPr>
              <a:t> ) </a:t>
            </a:r>
            <a:r>
              <a:rPr lang="ar-SA" dirty="0" smtClean="0">
                <a:solidFill>
                  <a:srgbClr val="FFFF00"/>
                </a:solidFill>
              </a:rPr>
              <a:t>بإضافتها في اول الاسم.</a:t>
            </a:r>
          </a:p>
          <a:p>
            <a:r>
              <a:rPr lang="fa-IR" dirty="0" smtClean="0"/>
              <a:t>یک مرد آمد</a:t>
            </a:r>
          </a:p>
          <a:p>
            <a:r>
              <a:rPr lang="fa-IR" dirty="0" smtClean="0"/>
              <a:t>یک دانشجو درس خواند</a:t>
            </a:r>
          </a:p>
          <a:p>
            <a:r>
              <a:rPr lang="fa-IR" dirty="0" smtClean="0"/>
              <a:t>یک کتاب خریدم </a:t>
            </a:r>
          </a:p>
          <a:p>
            <a:r>
              <a:rPr lang="fa-IR" dirty="0" smtClean="0"/>
              <a:t>یک دختر دیدم</a:t>
            </a:r>
          </a:p>
          <a:p>
            <a:r>
              <a:rPr lang="ar-SA" dirty="0" smtClean="0">
                <a:solidFill>
                  <a:srgbClr val="FFFF00"/>
                </a:solidFill>
              </a:rPr>
              <a:t>3- أو تضاف كلا العلامتين مع الاسم قبله وبعده.</a:t>
            </a:r>
          </a:p>
          <a:p>
            <a:r>
              <a:rPr lang="fa-IR" dirty="0" smtClean="0"/>
              <a:t>یک مردی آمد – یک دانشجویی درس خواند – یک کتابی خریدم</a:t>
            </a:r>
          </a:p>
          <a:p>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052736"/>
            <a:ext cx="8229600" cy="5390279"/>
          </a:xfrm>
        </p:spPr>
        <p:txBody>
          <a:bodyPr>
            <a:normAutofit fontScale="92500" lnSpcReduction="10000"/>
          </a:bodyPr>
          <a:lstStyle/>
          <a:p>
            <a:r>
              <a:rPr lang="ar-SA" dirty="0" smtClean="0"/>
              <a:t>المصغر: ما دل على تصغير للاسم.</a:t>
            </a:r>
          </a:p>
          <a:p>
            <a:endParaRPr lang="ar-SA" dirty="0" smtClean="0"/>
          </a:p>
          <a:p>
            <a:r>
              <a:rPr lang="ar-SA" dirty="0" smtClean="0">
                <a:solidFill>
                  <a:srgbClr val="FFFF00"/>
                </a:solidFill>
              </a:rPr>
              <a:t>تأتي علامة التصغير في أخر الاسماء وهي عبارة عن علامتين </a:t>
            </a:r>
            <a:r>
              <a:rPr lang="ar-SA" dirty="0" err="1" smtClean="0">
                <a:solidFill>
                  <a:srgbClr val="FFFF00"/>
                </a:solidFill>
              </a:rPr>
              <a:t>وهما (</a:t>
            </a:r>
            <a:r>
              <a:rPr lang="fa-IR" dirty="0" smtClean="0">
                <a:solidFill>
                  <a:schemeClr val="bg1"/>
                </a:solidFill>
              </a:rPr>
              <a:t>چه</a:t>
            </a:r>
            <a:r>
              <a:rPr lang="fa-IR" dirty="0" smtClean="0">
                <a:solidFill>
                  <a:srgbClr val="FFFF00"/>
                </a:solidFill>
              </a:rPr>
              <a:t>) و ( </a:t>
            </a:r>
            <a:r>
              <a:rPr lang="fa-IR" dirty="0" smtClean="0">
                <a:solidFill>
                  <a:schemeClr val="bg1"/>
                </a:solidFill>
              </a:rPr>
              <a:t>ک</a:t>
            </a:r>
            <a:r>
              <a:rPr lang="fa-IR" dirty="0" smtClean="0">
                <a:solidFill>
                  <a:srgbClr val="FFFF00"/>
                </a:solidFill>
              </a:rPr>
              <a:t>).</a:t>
            </a:r>
          </a:p>
          <a:p>
            <a:r>
              <a:rPr lang="fa-IR" dirty="0" smtClean="0"/>
              <a:t>مثل: باغچه – کتابک – دخترک – پسرک – مردک – دریچه – دفترچه - اتاقک</a:t>
            </a:r>
          </a:p>
          <a:p>
            <a:endParaRPr lang="fa-IR" dirty="0" smtClean="0"/>
          </a:p>
          <a:p>
            <a:r>
              <a:rPr lang="fa-IR" dirty="0" smtClean="0">
                <a:solidFill>
                  <a:srgbClr val="FFFF00"/>
                </a:solidFill>
              </a:rPr>
              <a:t>ویضاف </a:t>
            </a:r>
            <a:r>
              <a:rPr lang="ar-SA" dirty="0" smtClean="0">
                <a:solidFill>
                  <a:srgbClr val="FFFF00"/>
                </a:solidFill>
              </a:rPr>
              <a:t>إلى بعض الاسماء المصغرة </a:t>
            </a:r>
            <a:r>
              <a:rPr lang="ar-SA" dirty="0" err="1" smtClean="0">
                <a:solidFill>
                  <a:srgbClr val="FFFF00"/>
                </a:solidFill>
              </a:rPr>
              <a:t>اللاحقة </a:t>
            </a:r>
            <a:r>
              <a:rPr lang="ar-SA" dirty="0" smtClean="0">
                <a:solidFill>
                  <a:srgbClr val="FFFF00"/>
                </a:solidFill>
              </a:rPr>
              <a:t>(</a:t>
            </a:r>
            <a:r>
              <a:rPr lang="ar-SA" dirty="0" smtClean="0">
                <a:solidFill>
                  <a:schemeClr val="bg1"/>
                </a:solidFill>
              </a:rPr>
              <a:t>و</a:t>
            </a:r>
            <a:r>
              <a:rPr lang="ar-SA" dirty="0" err="1" smtClean="0">
                <a:solidFill>
                  <a:srgbClr val="FFFF00"/>
                </a:solidFill>
              </a:rPr>
              <a:t>)</a:t>
            </a:r>
            <a:endParaRPr lang="ar-SA" dirty="0" smtClean="0">
              <a:solidFill>
                <a:srgbClr val="FFFF00"/>
              </a:solidFill>
            </a:endParaRPr>
          </a:p>
          <a:p>
            <a:r>
              <a:rPr lang="ar-SA" dirty="0" err="1" smtClean="0"/>
              <a:t>يارو</a:t>
            </a:r>
            <a:r>
              <a:rPr lang="ar-SA" dirty="0" smtClean="0"/>
              <a:t> </a:t>
            </a:r>
            <a:r>
              <a:rPr lang="ar-SA" dirty="0" err="1" smtClean="0"/>
              <a:t>–</a:t>
            </a:r>
            <a:r>
              <a:rPr lang="ar-SA" dirty="0" smtClean="0"/>
              <a:t> </a:t>
            </a:r>
            <a:r>
              <a:rPr lang="fa-IR" dirty="0" smtClean="0"/>
              <a:t>پسرو </a:t>
            </a:r>
          </a:p>
          <a:p>
            <a:endParaRPr lang="fa-IR" dirty="0" smtClean="0"/>
          </a:p>
          <a:p>
            <a:r>
              <a:rPr lang="ar-SA" dirty="0" smtClean="0">
                <a:solidFill>
                  <a:srgbClr val="FFFF00"/>
                </a:solidFill>
              </a:rPr>
              <a:t>وهناك أيضا بعض اللهجات تستخدم </a:t>
            </a:r>
            <a:r>
              <a:rPr lang="ar-SA" dirty="0" smtClean="0">
                <a:solidFill>
                  <a:schemeClr val="bg1"/>
                </a:solidFill>
              </a:rPr>
              <a:t>الهاء</a:t>
            </a:r>
            <a:r>
              <a:rPr lang="ar-SA" dirty="0" smtClean="0">
                <a:solidFill>
                  <a:srgbClr val="FFFF00"/>
                </a:solidFill>
              </a:rPr>
              <a:t> للتصغير</a:t>
            </a:r>
          </a:p>
          <a:p>
            <a:r>
              <a:rPr lang="fa-IR" dirty="0" smtClean="0"/>
              <a:t>پسره – دختره </a:t>
            </a:r>
            <a:endParaRPr lang="ar-SA" dirty="0" smtClean="0"/>
          </a:p>
          <a:p>
            <a:r>
              <a:rPr lang="ar-SA" dirty="0" smtClean="0">
                <a:solidFill>
                  <a:srgbClr val="FFFF00"/>
                </a:solidFill>
              </a:rPr>
              <a:t>هناك أيضا في اللغة الدارجة تضاف لكلمة الرجل والمرأة كلا علامتي التصغير </a:t>
            </a:r>
            <a:r>
              <a:rPr lang="fa-IR" dirty="0" smtClean="0">
                <a:solidFill>
                  <a:schemeClr val="bg1"/>
                </a:solidFill>
              </a:rPr>
              <a:t>ک</a:t>
            </a:r>
            <a:r>
              <a:rPr lang="fa-IR" dirty="0" smtClean="0">
                <a:solidFill>
                  <a:srgbClr val="FFFF00"/>
                </a:solidFill>
              </a:rPr>
              <a:t> و </a:t>
            </a:r>
            <a:r>
              <a:rPr lang="fa-IR" dirty="0" smtClean="0">
                <a:solidFill>
                  <a:schemeClr val="bg1"/>
                </a:solidFill>
              </a:rPr>
              <a:t>هـ</a:t>
            </a:r>
            <a:r>
              <a:rPr lang="fa-IR" dirty="0" smtClean="0">
                <a:solidFill>
                  <a:srgbClr val="FFFF00"/>
                </a:solidFill>
              </a:rPr>
              <a:t> : </a:t>
            </a:r>
            <a:r>
              <a:rPr lang="fa-IR" dirty="0" smtClean="0"/>
              <a:t>مردکه – زنکه للتحقیر .</a:t>
            </a:r>
            <a:endParaRPr lang="en-US" dirty="0"/>
          </a:p>
        </p:txBody>
      </p:sp>
      <p:sp>
        <p:nvSpPr>
          <p:cNvPr id="3" name="عنوان 2"/>
          <p:cNvSpPr>
            <a:spLocks noGrp="1"/>
          </p:cNvSpPr>
          <p:nvPr>
            <p:ph type="title"/>
          </p:nvPr>
        </p:nvSpPr>
        <p:spPr>
          <a:xfrm>
            <a:off x="457200" y="-63623"/>
            <a:ext cx="8229600" cy="972343"/>
          </a:xfrm>
        </p:spPr>
        <p:txBody>
          <a:bodyPr/>
          <a:lstStyle/>
          <a:p>
            <a:pPr algn="ctr"/>
            <a:r>
              <a:rPr lang="ar-SA" dirty="0" smtClean="0">
                <a:solidFill>
                  <a:schemeClr val="bg1"/>
                </a:solidFill>
              </a:rPr>
              <a:t>الاسم المصغر</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268761"/>
            <a:ext cx="8229600" cy="5198140"/>
          </a:xfrm>
        </p:spPr>
        <p:txBody>
          <a:bodyPr>
            <a:normAutofit/>
          </a:bodyPr>
          <a:lstStyle/>
          <a:p>
            <a:r>
              <a:rPr lang="ar-SA" dirty="0" smtClean="0">
                <a:solidFill>
                  <a:srgbClr val="FFFF00"/>
                </a:solidFill>
              </a:rPr>
              <a:t>المترادف: هو مختلف من ناحية النطق ومتفق من ناحية المعنى.</a:t>
            </a:r>
          </a:p>
          <a:p>
            <a:r>
              <a:rPr lang="ar-SA" dirty="0" smtClean="0"/>
              <a:t>علم و </a:t>
            </a:r>
            <a:r>
              <a:rPr lang="ar-SA" dirty="0" err="1" smtClean="0"/>
              <a:t>دانش</a:t>
            </a:r>
            <a:r>
              <a:rPr lang="ar-SA" dirty="0" smtClean="0"/>
              <a:t> – نور و </a:t>
            </a:r>
            <a:r>
              <a:rPr lang="ar-SA" dirty="0" err="1" smtClean="0"/>
              <a:t>روشناي</a:t>
            </a:r>
            <a:r>
              <a:rPr lang="fa-IR" dirty="0" smtClean="0"/>
              <a:t>ی</a:t>
            </a:r>
            <a:r>
              <a:rPr lang="ar-SA" dirty="0" smtClean="0"/>
              <a:t> – خانه و </a:t>
            </a:r>
            <a:r>
              <a:rPr lang="ar-SA" dirty="0" err="1" smtClean="0"/>
              <a:t>سرا </a:t>
            </a:r>
            <a:r>
              <a:rPr lang="ar-SA" dirty="0" smtClean="0"/>
              <a:t>– صبر و </a:t>
            </a:r>
            <a:r>
              <a:rPr lang="ar-SA" dirty="0" err="1" smtClean="0"/>
              <a:t>شكيباي</a:t>
            </a:r>
            <a:r>
              <a:rPr lang="fa-IR" dirty="0" smtClean="0"/>
              <a:t>ی</a:t>
            </a:r>
            <a:r>
              <a:rPr lang="ar-SA" dirty="0" smtClean="0"/>
              <a:t> – صلح </a:t>
            </a:r>
            <a:r>
              <a:rPr lang="ar-SA" dirty="0" err="1" smtClean="0"/>
              <a:t>وآشت</a:t>
            </a:r>
            <a:r>
              <a:rPr lang="fa-IR" dirty="0" smtClean="0"/>
              <a:t>ی</a:t>
            </a:r>
            <a:r>
              <a:rPr lang="ar-SA" dirty="0" smtClean="0"/>
              <a:t> – </a:t>
            </a:r>
            <a:r>
              <a:rPr lang="ar-SA" dirty="0" err="1" smtClean="0"/>
              <a:t>دشت</a:t>
            </a:r>
            <a:r>
              <a:rPr lang="ar-SA" dirty="0" smtClean="0"/>
              <a:t> و </a:t>
            </a:r>
            <a:r>
              <a:rPr lang="ar-SA" dirty="0" err="1" smtClean="0"/>
              <a:t>بيابان –</a:t>
            </a:r>
            <a:r>
              <a:rPr lang="ar-SA" dirty="0" smtClean="0"/>
              <a:t> </a:t>
            </a:r>
            <a:r>
              <a:rPr lang="fa-IR" dirty="0" smtClean="0"/>
              <a:t>غم و اندوه</a:t>
            </a:r>
          </a:p>
          <a:p>
            <a:endParaRPr lang="fa-IR" dirty="0" smtClean="0"/>
          </a:p>
          <a:p>
            <a:r>
              <a:rPr lang="fa-IR" dirty="0" smtClean="0">
                <a:solidFill>
                  <a:srgbClr val="FFFF00"/>
                </a:solidFill>
              </a:rPr>
              <a:t>المتشابه: هو مختلف من حیث المعنی متفق من حیث اللفظ.</a:t>
            </a:r>
          </a:p>
          <a:p>
            <a:r>
              <a:rPr lang="fa-IR" dirty="0" smtClean="0"/>
              <a:t>خوار و خار – خواستن و خاستن – ثواب و صواب – علم و الم </a:t>
            </a:r>
          </a:p>
          <a:p>
            <a:endParaRPr lang="fa-IR" dirty="0" smtClean="0"/>
          </a:p>
          <a:p>
            <a:r>
              <a:rPr lang="fa-IR" dirty="0" smtClean="0">
                <a:solidFill>
                  <a:srgbClr val="FFFF00"/>
                </a:solidFill>
              </a:rPr>
              <a:t>المتضاد: هو مختلف من حیث المعنی ومن حیث اللفظ.</a:t>
            </a:r>
          </a:p>
          <a:p>
            <a:r>
              <a:rPr lang="fa-IR" dirty="0" smtClean="0"/>
              <a:t>دانش و نادانی – روشنایی و تاریکی – روشن و تاریک – خوب و بد </a:t>
            </a:r>
          </a:p>
          <a:p>
            <a:r>
              <a:rPr lang="fa-IR" dirty="0" smtClean="0"/>
              <a:t>کوچک و بزرگ.....</a:t>
            </a:r>
            <a:endParaRPr lang="ar-SA" dirty="0" smtClean="0"/>
          </a:p>
          <a:p>
            <a:endParaRPr lang="ar-SA" dirty="0" smtClean="0"/>
          </a:p>
          <a:p>
            <a:endParaRPr lang="ar-SA" dirty="0" smtClean="0"/>
          </a:p>
          <a:p>
            <a:endParaRPr lang="ar-SA" dirty="0" smtClean="0"/>
          </a:p>
          <a:p>
            <a:endParaRPr lang="ar-SA" dirty="0" smtClean="0"/>
          </a:p>
          <a:p>
            <a:endParaRPr lang="en-US" dirty="0"/>
          </a:p>
        </p:txBody>
      </p:sp>
      <p:sp>
        <p:nvSpPr>
          <p:cNvPr id="3" name="عنوان 2"/>
          <p:cNvSpPr>
            <a:spLocks noGrp="1"/>
          </p:cNvSpPr>
          <p:nvPr>
            <p:ph type="title"/>
          </p:nvPr>
        </p:nvSpPr>
        <p:spPr>
          <a:xfrm>
            <a:off x="457200" y="152400"/>
            <a:ext cx="8229600" cy="972344"/>
          </a:xfrm>
        </p:spPr>
        <p:txBody>
          <a:bodyPr/>
          <a:lstStyle/>
          <a:p>
            <a:pPr algn="ctr"/>
            <a:r>
              <a:rPr lang="ar-SA" dirty="0" smtClean="0">
                <a:solidFill>
                  <a:schemeClr val="bg1"/>
                </a:solidFill>
              </a:rPr>
              <a:t>المترادف</a:t>
            </a:r>
            <a:r>
              <a:rPr lang="fa-IR" dirty="0" smtClean="0">
                <a:solidFill>
                  <a:schemeClr val="bg1"/>
                </a:solidFill>
              </a:rPr>
              <a:t> </a:t>
            </a:r>
            <a:r>
              <a:rPr lang="ar-SA" dirty="0" smtClean="0">
                <a:solidFill>
                  <a:schemeClr val="bg1"/>
                </a:solidFill>
              </a:rPr>
              <a:t>/ </a:t>
            </a:r>
            <a:r>
              <a:rPr lang="ar-SA" dirty="0" err="1" smtClean="0">
                <a:solidFill>
                  <a:schemeClr val="bg1"/>
                </a:solidFill>
              </a:rPr>
              <a:t>المتشابه </a:t>
            </a:r>
            <a:r>
              <a:rPr lang="ar-SA" dirty="0" smtClean="0">
                <a:solidFill>
                  <a:schemeClr val="bg1"/>
                </a:solidFill>
              </a:rPr>
              <a:t>/ المتضاد</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524000"/>
            <a:ext cx="8229600" cy="5145360"/>
          </a:xfrm>
        </p:spPr>
        <p:txBody>
          <a:bodyPr>
            <a:normAutofit/>
          </a:bodyPr>
          <a:lstStyle/>
          <a:p>
            <a:pPr algn="just"/>
            <a:r>
              <a:rPr lang="ar-SA" dirty="0" smtClean="0">
                <a:solidFill>
                  <a:schemeClr val="bg1"/>
                </a:solidFill>
              </a:rPr>
              <a:t>اسم المفرد: </a:t>
            </a:r>
            <a:r>
              <a:rPr lang="ar-SA" dirty="0" smtClean="0"/>
              <a:t>هو ما دل على واحد بذاته مثل اسم العلم: زيد، عمر</a:t>
            </a:r>
          </a:p>
          <a:p>
            <a:pPr algn="just"/>
            <a:r>
              <a:rPr lang="ar-SA" dirty="0" smtClean="0"/>
              <a:t>أو ما دل على مفرد النوع أو الجنس مثل: </a:t>
            </a:r>
            <a:r>
              <a:rPr lang="ar-SA" dirty="0" err="1" smtClean="0"/>
              <a:t>درخت</a:t>
            </a:r>
            <a:r>
              <a:rPr lang="ar-SA" dirty="0" smtClean="0"/>
              <a:t>: شجرة، مرد: رجل</a:t>
            </a:r>
          </a:p>
          <a:p>
            <a:pPr algn="just"/>
            <a:r>
              <a:rPr lang="ar-SA" dirty="0" smtClean="0"/>
              <a:t> أو دل على نوع مثل: آب: ماء، </a:t>
            </a:r>
            <a:r>
              <a:rPr lang="ar-SA" dirty="0" err="1" smtClean="0"/>
              <a:t>آهن</a:t>
            </a:r>
            <a:r>
              <a:rPr lang="ar-SA" dirty="0" smtClean="0"/>
              <a:t>: حديد.</a:t>
            </a:r>
          </a:p>
          <a:p>
            <a:pPr algn="just"/>
            <a:endParaRPr lang="ar-SA" dirty="0" smtClean="0"/>
          </a:p>
          <a:p>
            <a:pPr algn="just"/>
            <a:endParaRPr lang="ar-SA" dirty="0" smtClean="0"/>
          </a:p>
          <a:p>
            <a:pPr algn="just"/>
            <a:r>
              <a:rPr lang="ar-SA" dirty="0" smtClean="0">
                <a:solidFill>
                  <a:schemeClr val="bg1"/>
                </a:solidFill>
              </a:rPr>
              <a:t>اسم الجمع: </a:t>
            </a:r>
            <a:r>
              <a:rPr lang="ar-SA" dirty="0" smtClean="0"/>
              <a:t>وهو اسم مفرد ويتضمن في ذاته معنى الجمع </a:t>
            </a:r>
            <a:r>
              <a:rPr lang="ar-SA" dirty="0" err="1" smtClean="0"/>
              <a:t>مثل:</a:t>
            </a:r>
            <a:endParaRPr lang="ar-SA" dirty="0" smtClean="0"/>
          </a:p>
          <a:p>
            <a:pPr algn="just"/>
            <a:r>
              <a:rPr lang="fa-IR" dirty="0" smtClean="0">
                <a:solidFill>
                  <a:srgbClr val="FFFF00"/>
                </a:solidFill>
              </a:rPr>
              <a:t>گروه</a:t>
            </a:r>
            <a:r>
              <a:rPr lang="fa-IR" dirty="0" smtClean="0"/>
              <a:t>: </a:t>
            </a:r>
            <a:r>
              <a:rPr lang="ar-SA" dirty="0" smtClean="0"/>
              <a:t>مجموعة</a:t>
            </a:r>
            <a:r>
              <a:rPr lang="fa-IR" dirty="0" smtClean="0"/>
              <a:t>		</a:t>
            </a:r>
            <a:r>
              <a:rPr lang="fa-IR" dirty="0" smtClean="0">
                <a:solidFill>
                  <a:srgbClr val="FFFF00"/>
                </a:solidFill>
              </a:rPr>
              <a:t>کاروان:</a:t>
            </a:r>
            <a:r>
              <a:rPr lang="ar-SA" dirty="0" smtClean="0"/>
              <a:t>قافلة</a:t>
            </a:r>
            <a:endParaRPr lang="fa-IR" dirty="0" smtClean="0"/>
          </a:p>
          <a:p>
            <a:pPr algn="just"/>
            <a:r>
              <a:rPr lang="fa-IR" dirty="0" smtClean="0">
                <a:solidFill>
                  <a:srgbClr val="FFFF00"/>
                </a:solidFill>
              </a:rPr>
              <a:t>خانواده:</a:t>
            </a:r>
            <a:r>
              <a:rPr lang="ar-SA" dirty="0" smtClean="0"/>
              <a:t>أسرة</a:t>
            </a:r>
            <a:r>
              <a:rPr lang="fa-IR" dirty="0" smtClean="0"/>
              <a:t>				</a:t>
            </a:r>
          </a:p>
          <a:p>
            <a:pPr algn="just"/>
            <a:r>
              <a:rPr lang="fa-IR" dirty="0" smtClean="0">
                <a:solidFill>
                  <a:srgbClr val="FFFF00"/>
                </a:solidFill>
              </a:rPr>
              <a:t>سپاه</a:t>
            </a:r>
            <a:r>
              <a:rPr lang="fa-IR" dirty="0" smtClean="0"/>
              <a:t>: </a:t>
            </a:r>
            <a:r>
              <a:rPr lang="ar-SA" dirty="0" smtClean="0"/>
              <a:t>جيش</a:t>
            </a:r>
            <a:endParaRPr lang="fa-IR" dirty="0" smtClean="0"/>
          </a:p>
          <a:p>
            <a:pPr algn="just"/>
            <a:r>
              <a:rPr lang="fa-IR" dirty="0" smtClean="0">
                <a:solidFill>
                  <a:srgbClr val="FFFF00"/>
                </a:solidFill>
              </a:rPr>
              <a:t>مردم:</a:t>
            </a:r>
            <a:r>
              <a:rPr lang="ar-SA" dirty="0" smtClean="0"/>
              <a:t>شعب</a:t>
            </a:r>
          </a:p>
        </p:txBody>
      </p:sp>
      <p:sp>
        <p:nvSpPr>
          <p:cNvPr id="3" name="عنوان 2"/>
          <p:cNvSpPr>
            <a:spLocks noGrp="1"/>
          </p:cNvSpPr>
          <p:nvPr>
            <p:ph type="title"/>
          </p:nvPr>
        </p:nvSpPr>
        <p:spPr/>
        <p:txBody>
          <a:bodyPr/>
          <a:lstStyle/>
          <a:p>
            <a:pPr algn="ctr" rtl="0"/>
            <a:r>
              <a:rPr lang="ar-SA" dirty="0" smtClean="0">
                <a:solidFill>
                  <a:schemeClr val="bg1"/>
                </a:solidFill>
              </a:rPr>
              <a:t>الاسم المفرد والجمع</a:t>
            </a:r>
            <a:endParaRPr lang="en-US"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523999"/>
            <a:ext cx="8229600" cy="5001345"/>
          </a:xfrm>
        </p:spPr>
        <p:txBody>
          <a:bodyPr>
            <a:normAutofit lnSpcReduction="10000"/>
          </a:bodyPr>
          <a:lstStyle/>
          <a:p>
            <a:r>
              <a:rPr lang="ar-SA" dirty="0" smtClean="0"/>
              <a:t>وعلامات الجمع </a:t>
            </a:r>
            <a:r>
              <a:rPr lang="ar-SA" dirty="0" err="1" smtClean="0"/>
              <a:t>هي </a:t>
            </a:r>
            <a:r>
              <a:rPr lang="ar-SA" dirty="0" smtClean="0"/>
              <a:t>: </a:t>
            </a:r>
            <a:r>
              <a:rPr lang="ar-SA" dirty="0" err="1" smtClean="0">
                <a:solidFill>
                  <a:schemeClr val="bg1"/>
                </a:solidFill>
              </a:rPr>
              <a:t>ان </a:t>
            </a:r>
            <a:r>
              <a:rPr lang="ar-SA" dirty="0" smtClean="0">
                <a:solidFill>
                  <a:schemeClr val="bg1"/>
                </a:solidFill>
              </a:rPr>
              <a:t>– </a:t>
            </a:r>
            <a:r>
              <a:rPr lang="ar-SA" dirty="0" err="1" smtClean="0">
                <a:solidFill>
                  <a:schemeClr val="bg1"/>
                </a:solidFill>
              </a:rPr>
              <a:t>ها </a:t>
            </a:r>
            <a:r>
              <a:rPr lang="ar-SA" dirty="0" smtClean="0">
                <a:solidFill>
                  <a:schemeClr val="bg1"/>
                </a:solidFill>
              </a:rPr>
              <a:t>– </a:t>
            </a:r>
            <a:r>
              <a:rPr lang="ar-SA" dirty="0" err="1" smtClean="0">
                <a:solidFill>
                  <a:schemeClr val="bg1"/>
                </a:solidFill>
              </a:rPr>
              <a:t>ات </a:t>
            </a:r>
            <a:r>
              <a:rPr lang="ar-SA" dirty="0" smtClean="0">
                <a:solidFill>
                  <a:schemeClr val="bg1"/>
                </a:solidFill>
              </a:rPr>
              <a:t>– </a:t>
            </a:r>
            <a:r>
              <a:rPr lang="ar-SA" dirty="0" err="1" smtClean="0">
                <a:solidFill>
                  <a:schemeClr val="bg1"/>
                </a:solidFill>
              </a:rPr>
              <a:t>ين </a:t>
            </a:r>
            <a:r>
              <a:rPr lang="ar-SA" dirty="0" smtClean="0">
                <a:solidFill>
                  <a:schemeClr val="bg1"/>
                </a:solidFill>
              </a:rPr>
              <a:t>– ون.</a:t>
            </a:r>
          </a:p>
          <a:p>
            <a:endParaRPr lang="ar-SA" dirty="0" smtClean="0"/>
          </a:p>
          <a:p>
            <a:r>
              <a:rPr lang="ar-SA" dirty="0" smtClean="0"/>
              <a:t>(أ) العلامتان الأوليتان </a:t>
            </a:r>
            <a:r>
              <a:rPr lang="ar-SA" dirty="0" err="1" smtClean="0">
                <a:solidFill>
                  <a:schemeClr val="bg1"/>
                </a:solidFill>
              </a:rPr>
              <a:t>ان</a:t>
            </a:r>
            <a:r>
              <a:rPr lang="ar-SA" dirty="0" err="1" smtClean="0"/>
              <a:t> </a:t>
            </a:r>
            <a:r>
              <a:rPr lang="ar-SA" dirty="0" smtClean="0"/>
              <a:t>، </a:t>
            </a:r>
            <a:r>
              <a:rPr lang="ar-SA" dirty="0" smtClean="0">
                <a:solidFill>
                  <a:schemeClr val="bg1"/>
                </a:solidFill>
              </a:rPr>
              <a:t>ها</a:t>
            </a:r>
            <a:r>
              <a:rPr lang="ar-SA" dirty="0" smtClean="0"/>
              <a:t> علامتان فارسيتان أصليتان والأصل في استخدامهما هو أن الالف والنون تختص بذوات الارواح من إنسان وحيوان وطائر </a:t>
            </a:r>
            <a:r>
              <a:rPr lang="ar-SA" dirty="0" err="1" smtClean="0"/>
              <a:t>مثل:</a:t>
            </a:r>
            <a:endParaRPr lang="ar-SA" dirty="0" smtClean="0"/>
          </a:p>
          <a:p>
            <a:r>
              <a:rPr lang="ar-SA" dirty="0" smtClean="0"/>
              <a:t>مرد: مردان				</a:t>
            </a:r>
            <a:r>
              <a:rPr lang="fa-IR" dirty="0" smtClean="0"/>
              <a:t>گرگ: گرگان</a:t>
            </a:r>
            <a:endParaRPr lang="ar-SA" dirty="0" smtClean="0"/>
          </a:p>
          <a:p>
            <a:r>
              <a:rPr lang="ar-SA" dirty="0" smtClean="0"/>
              <a:t>زن: </a:t>
            </a:r>
            <a:r>
              <a:rPr lang="ar-SA" dirty="0" err="1" smtClean="0"/>
              <a:t>زنان</a:t>
            </a:r>
            <a:r>
              <a:rPr lang="fa-IR" dirty="0" smtClean="0"/>
              <a:t>				مرغ</a:t>
            </a:r>
            <a:r>
              <a:rPr lang="ar-SA" dirty="0" err="1" smtClean="0"/>
              <a:t>:</a:t>
            </a:r>
            <a:r>
              <a:rPr lang="ar-SA" dirty="0" smtClean="0"/>
              <a:t> </a:t>
            </a:r>
            <a:r>
              <a:rPr lang="fa-IR" dirty="0" smtClean="0"/>
              <a:t>مرغان</a:t>
            </a:r>
            <a:endParaRPr lang="ar-SA" dirty="0" smtClean="0"/>
          </a:p>
          <a:p>
            <a:r>
              <a:rPr lang="ar-SA" dirty="0" err="1" smtClean="0"/>
              <a:t>مادر</a:t>
            </a:r>
            <a:r>
              <a:rPr lang="ar-SA" dirty="0" smtClean="0"/>
              <a:t>: </a:t>
            </a:r>
            <a:r>
              <a:rPr lang="ar-SA" dirty="0" err="1" smtClean="0"/>
              <a:t>مادران</a:t>
            </a:r>
            <a:r>
              <a:rPr lang="fa-IR" dirty="0" smtClean="0"/>
              <a:t>				مار: ماران</a:t>
            </a:r>
            <a:endParaRPr lang="ar-SA" dirty="0" smtClean="0"/>
          </a:p>
          <a:p>
            <a:r>
              <a:rPr lang="ar-SA" dirty="0" err="1" smtClean="0"/>
              <a:t>شير</a:t>
            </a:r>
            <a:r>
              <a:rPr lang="ar-SA" dirty="0" smtClean="0"/>
              <a:t>: </a:t>
            </a:r>
            <a:r>
              <a:rPr lang="ar-SA" dirty="0" err="1" smtClean="0"/>
              <a:t>شيران</a:t>
            </a:r>
            <a:r>
              <a:rPr lang="fa-IR" dirty="0" smtClean="0"/>
              <a:t>				ماهی: ماهیان</a:t>
            </a:r>
            <a:endParaRPr lang="ar-SA" dirty="0" smtClean="0"/>
          </a:p>
          <a:p>
            <a:r>
              <a:rPr lang="ar-SA" dirty="0" err="1" smtClean="0"/>
              <a:t>دختر</a:t>
            </a:r>
            <a:r>
              <a:rPr lang="ar-SA" dirty="0" smtClean="0"/>
              <a:t>: </a:t>
            </a:r>
            <a:r>
              <a:rPr lang="ar-SA" dirty="0" err="1" smtClean="0"/>
              <a:t>دختران</a:t>
            </a:r>
            <a:endParaRPr lang="ar-SA" dirty="0" smtClean="0"/>
          </a:p>
          <a:p>
            <a:r>
              <a:rPr lang="ar-SA" dirty="0" smtClean="0"/>
              <a:t>شتر: </a:t>
            </a:r>
            <a:r>
              <a:rPr lang="ar-SA" dirty="0" err="1" smtClean="0"/>
              <a:t>شتران</a:t>
            </a:r>
            <a:endParaRPr lang="en-US" dirty="0"/>
          </a:p>
        </p:txBody>
      </p:sp>
      <p:sp>
        <p:nvSpPr>
          <p:cNvPr id="3" name="عنوان 2"/>
          <p:cNvSpPr>
            <a:spLocks noGrp="1"/>
          </p:cNvSpPr>
          <p:nvPr>
            <p:ph type="title"/>
          </p:nvPr>
        </p:nvSpPr>
        <p:spPr>
          <a:xfrm>
            <a:off x="457200" y="44624"/>
            <a:ext cx="8229600" cy="1152128"/>
          </a:xfrm>
        </p:spPr>
        <p:txBody>
          <a:bodyPr>
            <a:noAutofit/>
          </a:bodyPr>
          <a:lstStyle/>
          <a:p>
            <a:pPr algn="ctr" rtl="0"/>
            <a:r>
              <a:rPr lang="ar-SA" sz="3200" dirty="0" smtClean="0">
                <a:solidFill>
                  <a:srgbClr val="FFFF00"/>
                </a:solidFill>
              </a:rPr>
              <a:t>الجمع</a:t>
            </a:r>
            <a:br>
              <a:rPr lang="ar-SA" sz="3200" dirty="0" smtClean="0">
                <a:solidFill>
                  <a:srgbClr val="FFFF00"/>
                </a:solidFill>
              </a:rPr>
            </a:br>
            <a:r>
              <a:rPr lang="ar-SA" sz="3200" dirty="0" smtClean="0">
                <a:solidFill>
                  <a:srgbClr val="FFFF00"/>
                </a:solidFill>
              </a:rPr>
              <a:t>لصيغة الجمع في الفارسية خمس علامات تلحق آخر الاسم المفرد</a:t>
            </a:r>
            <a:endParaRPr lang="en-US" sz="3200"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60647"/>
            <a:ext cx="8229600" cy="6408713"/>
          </a:xfrm>
        </p:spPr>
        <p:txBody>
          <a:bodyPr>
            <a:normAutofit/>
          </a:bodyPr>
          <a:lstStyle/>
          <a:p>
            <a:r>
              <a:rPr lang="fa-IR" dirty="0" smtClean="0">
                <a:solidFill>
                  <a:schemeClr val="bg1"/>
                </a:solidFill>
              </a:rPr>
              <a:t>وتجمع </a:t>
            </a:r>
            <a:r>
              <a:rPr lang="ar-SA" dirty="0" smtClean="0">
                <a:solidFill>
                  <a:schemeClr val="bg1"/>
                </a:solidFill>
              </a:rPr>
              <a:t>بقية الاسماء بإضافة العلامة ها تضاف إلى اخر الاسم المفرد </a:t>
            </a:r>
            <a:r>
              <a:rPr lang="ar-SA" dirty="0" err="1" smtClean="0">
                <a:solidFill>
                  <a:schemeClr val="bg1"/>
                </a:solidFill>
              </a:rPr>
              <a:t>مثل:</a:t>
            </a:r>
            <a:endParaRPr lang="ar-SA" dirty="0" smtClean="0">
              <a:solidFill>
                <a:schemeClr val="bg1"/>
              </a:solidFill>
            </a:endParaRPr>
          </a:p>
          <a:p>
            <a:r>
              <a:rPr lang="ar-SA" dirty="0" err="1" smtClean="0"/>
              <a:t>درخت</a:t>
            </a:r>
            <a:r>
              <a:rPr lang="ar-SA" dirty="0" smtClean="0"/>
              <a:t>: </a:t>
            </a:r>
            <a:r>
              <a:rPr lang="ar-SA" dirty="0" err="1" smtClean="0"/>
              <a:t>درختها</a:t>
            </a:r>
            <a:endParaRPr lang="ar-SA" dirty="0" smtClean="0"/>
          </a:p>
          <a:p>
            <a:r>
              <a:rPr lang="ar-SA" dirty="0" smtClean="0"/>
              <a:t>باغ: </a:t>
            </a:r>
            <a:r>
              <a:rPr lang="ar-SA" dirty="0" err="1" smtClean="0"/>
              <a:t>باغها</a:t>
            </a:r>
            <a:endParaRPr lang="ar-SA" dirty="0" smtClean="0"/>
          </a:p>
          <a:p>
            <a:r>
              <a:rPr lang="ar-SA" dirty="0" smtClean="0"/>
              <a:t>كتاب: كتابها</a:t>
            </a:r>
          </a:p>
          <a:p>
            <a:r>
              <a:rPr lang="ar-SA" dirty="0" smtClean="0"/>
              <a:t>لب: لبها</a:t>
            </a:r>
          </a:p>
          <a:p>
            <a:r>
              <a:rPr lang="ar-SA" dirty="0" err="1" smtClean="0"/>
              <a:t>دندان</a:t>
            </a:r>
            <a:r>
              <a:rPr lang="ar-SA" dirty="0" smtClean="0"/>
              <a:t>: </a:t>
            </a:r>
            <a:r>
              <a:rPr lang="ar-SA" dirty="0" err="1" smtClean="0"/>
              <a:t>دندانها</a:t>
            </a:r>
            <a:endParaRPr lang="ar-SA" dirty="0" smtClean="0"/>
          </a:p>
          <a:p>
            <a:r>
              <a:rPr lang="ar-SA" dirty="0" smtClean="0"/>
              <a:t>سال: </a:t>
            </a:r>
            <a:r>
              <a:rPr lang="ar-SA" dirty="0" err="1" smtClean="0"/>
              <a:t>سالها</a:t>
            </a:r>
            <a:endParaRPr lang="ar-SA" dirty="0" smtClean="0"/>
          </a:p>
          <a:p>
            <a:r>
              <a:rPr lang="ar-SA" dirty="0" err="1" smtClean="0"/>
              <a:t>روز</a:t>
            </a:r>
            <a:r>
              <a:rPr lang="ar-SA" dirty="0" smtClean="0"/>
              <a:t>: </a:t>
            </a:r>
            <a:r>
              <a:rPr lang="ar-SA" dirty="0" err="1" smtClean="0"/>
              <a:t>روزها</a:t>
            </a:r>
            <a:endParaRPr lang="ar-SA" dirty="0" smtClean="0"/>
          </a:p>
          <a:p>
            <a:r>
              <a:rPr lang="ar-SA" dirty="0" err="1" smtClean="0"/>
              <a:t>ماه</a:t>
            </a:r>
            <a:r>
              <a:rPr lang="ar-SA" dirty="0" smtClean="0"/>
              <a:t>: </a:t>
            </a:r>
            <a:r>
              <a:rPr lang="ar-SA" dirty="0" err="1" smtClean="0"/>
              <a:t>ماه</a:t>
            </a:r>
            <a:r>
              <a:rPr lang="ar-SA" dirty="0" smtClean="0"/>
              <a:t> ها</a:t>
            </a:r>
          </a:p>
          <a:p>
            <a:r>
              <a:rPr lang="ar-SA" dirty="0" err="1" smtClean="0"/>
              <a:t>ديوار</a:t>
            </a:r>
            <a:r>
              <a:rPr lang="ar-SA" dirty="0" smtClean="0"/>
              <a:t>: </a:t>
            </a:r>
            <a:r>
              <a:rPr lang="ar-SA" dirty="0" err="1" smtClean="0"/>
              <a:t>ديوارها</a:t>
            </a:r>
            <a:endParaRPr lang="ar-SA" dirty="0" smtClean="0"/>
          </a:p>
          <a:p>
            <a:endParaRPr lang="ar-SA" dirty="0" smtClean="0"/>
          </a:p>
          <a:p>
            <a:r>
              <a:rPr lang="ar-SA" dirty="0" smtClean="0">
                <a:solidFill>
                  <a:srgbClr val="FFFF00"/>
                </a:solidFill>
              </a:rPr>
              <a:t>غير أن الفرس لا يتقيدون بهذه القاعدة وإنما يبادلون بين العلامتين ويغلب الجمع في جميع الحالات </a:t>
            </a:r>
            <a:r>
              <a:rPr lang="ar-SA" dirty="0" err="1" smtClean="0">
                <a:solidFill>
                  <a:srgbClr val="FFFF00"/>
                </a:solidFill>
              </a:rPr>
              <a:t>بالعلامة </a:t>
            </a:r>
            <a:r>
              <a:rPr lang="ar-SA" dirty="0" smtClean="0">
                <a:solidFill>
                  <a:schemeClr val="bg1"/>
                </a:solidFill>
              </a:rPr>
              <a:t>(</a:t>
            </a:r>
            <a:r>
              <a:rPr lang="ar-SA" dirty="0" smtClean="0"/>
              <a:t>ها</a:t>
            </a:r>
            <a:r>
              <a:rPr lang="ar-SA" dirty="0" err="1" smtClean="0">
                <a:solidFill>
                  <a:schemeClr val="bg1"/>
                </a:solidFill>
              </a:rPr>
              <a:t>).</a:t>
            </a:r>
            <a:endParaRPr lang="ar-SA" dirty="0" smtClean="0">
              <a:solidFill>
                <a:schemeClr val="bg1"/>
              </a:solidFill>
            </a:endParaRP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88639"/>
            <a:ext cx="8229600" cy="6476565"/>
          </a:xfrm>
        </p:spPr>
        <p:txBody>
          <a:bodyPr>
            <a:normAutofit/>
          </a:bodyPr>
          <a:lstStyle/>
          <a:p>
            <a:endParaRPr lang="ar-SA" dirty="0" smtClean="0"/>
          </a:p>
          <a:p>
            <a:r>
              <a:rPr lang="ar-SA" dirty="0" smtClean="0">
                <a:solidFill>
                  <a:schemeClr val="bg1"/>
                </a:solidFill>
              </a:rPr>
              <a:t>فيجمعون الأسماء من ذوات الأرواح </a:t>
            </a:r>
            <a:r>
              <a:rPr lang="ar-SA" dirty="0" err="1" smtClean="0">
                <a:solidFill>
                  <a:schemeClr val="bg1"/>
                </a:solidFill>
              </a:rPr>
              <a:t>بالعلامة </a:t>
            </a:r>
            <a:r>
              <a:rPr lang="ar-SA" dirty="0" smtClean="0">
                <a:solidFill>
                  <a:schemeClr val="bg1"/>
                </a:solidFill>
              </a:rPr>
              <a:t>(</a:t>
            </a:r>
            <a:r>
              <a:rPr lang="ar-SA" dirty="0" smtClean="0"/>
              <a:t>ها</a:t>
            </a:r>
            <a:r>
              <a:rPr lang="ar-SA" dirty="0" smtClean="0">
                <a:solidFill>
                  <a:schemeClr val="bg1"/>
                </a:solidFill>
              </a:rPr>
              <a:t>) إلى جانب الالف </a:t>
            </a:r>
            <a:r>
              <a:rPr lang="ar-SA" dirty="0" err="1" smtClean="0">
                <a:solidFill>
                  <a:schemeClr val="bg1"/>
                </a:solidFill>
              </a:rPr>
              <a:t>والنون:</a:t>
            </a:r>
            <a:endParaRPr lang="ar-SA" dirty="0" smtClean="0">
              <a:solidFill>
                <a:schemeClr val="bg1"/>
              </a:solidFill>
            </a:endParaRPr>
          </a:p>
          <a:p>
            <a:pPr>
              <a:buNone/>
            </a:pPr>
            <a:r>
              <a:rPr lang="ar-SA" dirty="0" smtClean="0"/>
              <a:t>مثل: شتر: شترها</a:t>
            </a:r>
          </a:p>
          <a:p>
            <a:pPr>
              <a:buNone/>
            </a:pPr>
            <a:r>
              <a:rPr lang="ar-SA" dirty="0" smtClean="0"/>
              <a:t> 	   </a:t>
            </a:r>
            <a:r>
              <a:rPr lang="ar-SA" dirty="0" err="1" smtClean="0"/>
              <a:t>شير</a:t>
            </a:r>
            <a:r>
              <a:rPr lang="ar-SA" dirty="0" smtClean="0"/>
              <a:t>: </a:t>
            </a:r>
            <a:r>
              <a:rPr lang="ar-SA" dirty="0" err="1" smtClean="0"/>
              <a:t>شيرها</a:t>
            </a:r>
            <a:endParaRPr lang="ar-SA" dirty="0" smtClean="0"/>
          </a:p>
          <a:p>
            <a:pPr>
              <a:buNone/>
            </a:pPr>
            <a:r>
              <a:rPr lang="ar-SA" dirty="0" smtClean="0"/>
              <a:t>	  زن: زنها</a:t>
            </a:r>
          </a:p>
          <a:p>
            <a:pPr>
              <a:buNone/>
            </a:pPr>
            <a:endParaRPr lang="ar-SA" dirty="0" smtClean="0"/>
          </a:p>
          <a:p>
            <a:pPr>
              <a:buNone/>
            </a:pPr>
            <a:r>
              <a:rPr lang="ar-SA" dirty="0" smtClean="0">
                <a:solidFill>
                  <a:schemeClr val="bg1"/>
                </a:solidFill>
              </a:rPr>
              <a:t>ويجمعون أسماء النبات والجماد </a:t>
            </a:r>
            <a:r>
              <a:rPr lang="ar-SA" dirty="0" err="1" smtClean="0">
                <a:solidFill>
                  <a:schemeClr val="bg1"/>
                </a:solidFill>
              </a:rPr>
              <a:t>بـ</a:t>
            </a:r>
            <a:r>
              <a:rPr lang="ar-SA" dirty="0" smtClean="0">
                <a:solidFill>
                  <a:schemeClr val="bg1"/>
                </a:solidFill>
              </a:rPr>
              <a:t> (</a:t>
            </a:r>
            <a:r>
              <a:rPr lang="ar-SA" dirty="0" smtClean="0"/>
              <a:t>ان</a:t>
            </a:r>
            <a:r>
              <a:rPr lang="ar-SA" dirty="0" smtClean="0">
                <a:solidFill>
                  <a:schemeClr val="bg1"/>
                </a:solidFill>
              </a:rPr>
              <a:t>) إلى جانب الهاء </a:t>
            </a:r>
            <a:r>
              <a:rPr lang="ar-SA" dirty="0" err="1" smtClean="0">
                <a:solidFill>
                  <a:schemeClr val="bg1"/>
                </a:solidFill>
              </a:rPr>
              <a:t>مثل:</a:t>
            </a:r>
            <a:endParaRPr lang="ar-SA" dirty="0" smtClean="0">
              <a:solidFill>
                <a:schemeClr val="bg1"/>
              </a:solidFill>
            </a:endParaRPr>
          </a:p>
          <a:p>
            <a:pPr>
              <a:buNone/>
            </a:pPr>
            <a:r>
              <a:rPr lang="ar-SA" dirty="0" smtClean="0"/>
              <a:t> </a:t>
            </a:r>
            <a:r>
              <a:rPr lang="ar-SA" dirty="0" err="1" smtClean="0"/>
              <a:t>شب </a:t>
            </a:r>
            <a:r>
              <a:rPr lang="ar-SA" dirty="0" smtClean="0"/>
              <a:t>: شبان</a:t>
            </a:r>
          </a:p>
          <a:p>
            <a:pPr>
              <a:buNone/>
            </a:pPr>
            <a:r>
              <a:rPr lang="ar-SA" dirty="0" err="1" smtClean="0"/>
              <a:t>درخت</a:t>
            </a:r>
            <a:r>
              <a:rPr lang="ar-SA" dirty="0" smtClean="0"/>
              <a:t>: </a:t>
            </a:r>
            <a:r>
              <a:rPr lang="ar-SA" dirty="0" err="1" smtClean="0"/>
              <a:t>درختان</a:t>
            </a:r>
            <a:endParaRPr lang="ar-SA" dirty="0" smtClean="0"/>
          </a:p>
          <a:p>
            <a:pPr>
              <a:buNone/>
            </a:pPr>
            <a:r>
              <a:rPr lang="ar-SA" dirty="0" err="1" smtClean="0"/>
              <a:t>روز</a:t>
            </a:r>
            <a:r>
              <a:rPr lang="ar-SA" dirty="0" smtClean="0"/>
              <a:t>: </a:t>
            </a:r>
            <a:r>
              <a:rPr lang="ar-SA" dirty="0" err="1" smtClean="0"/>
              <a:t>روزان</a:t>
            </a:r>
            <a:endParaRPr lang="ar-SA" dirty="0" smtClean="0"/>
          </a:p>
          <a:p>
            <a:pPr>
              <a:buNone/>
            </a:pPr>
            <a:r>
              <a:rPr lang="ar-SA" dirty="0" smtClean="0"/>
              <a:t>لب: لبان</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الاسم: هو ما سمي به انسان أو حيوان أو نبات أو جماد أو مفهوم.</a:t>
            </a:r>
          </a:p>
          <a:p>
            <a:endParaRPr lang="ar-SA" dirty="0" smtClean="0"/>
          </a:p>
          <a:p>
            <a:r>
              <a:rPr lang="ar-SA" dirty="0" smtClean="0"/>
              <a:t>على الرغم من أن الاسماء لها خصائص مشتركة كثيرة فيما بينها ولكنها ليست متفقة من جميع النواحي وإنما لديها تقسيمات مختلفة.</a:t>
            </a:r>
          </a:p>
          <a:p>
            <a:endParaRPr lang="ar-SA" dirty="0" smtClean="0"/>
          </a:p>
          <a:p>
            <a:r>
              <a:rPr lang="ar-SA" dirty="0" smtClean="0"/>
              <a:t>فهناك معايير لتصنيف الاسماء: جامد واسم مشتق، واسم خاص واسم عام، وجمع ومفرد، وبسيط ومركب واسم ذات واسم معنى </a:t>
            </a:r>
            <a:r>
              <a:rPr lang="ar-SA" dirty="0" err="1" smtClean="0"/>
              <a:t>وغيرها......</a:t>
            </a:r>
            <a:r>
              <a:rPr lang="ar-SA" dirty="0" smtClean="0"/>
              <a:t> </a:t>
            </a:r>
            <a:r>
              <a:rPr lang="ar-SA" dirty="0" err="1" smtClean="0"/>
              <a:t>.</a:t>
            </a:r>
            <a:endParaRPr lang="ar-SA" dirty="0" smtClean="0"/>
          </a:p>
          <a:p>
            <a:endParaRPr lang="ar-SA" dirty="0"/>
          </a:p>
        </p:txBody>
      </p:sp>
      <p:sp>
        <p:nvSpPr>
          <p:cNvPr id="2" name="عنوان 1"/>
          <p:cNvSpPr>
            <a:spLocks noGrp="1"/>
          </p:cNvSpPr>
          <p:nvPr>
            <p:ph type="title"/>
          </p:nvPr>
        </p:nvSpPr>
        <p:spPr/>
        <p:txBody>
          <a:bodyPr>
            <a:noAutofit/>
          </a:bodyPr>
          <a:lstStyle/>
          <a:p>
            <a:pPr algn="ctr"/>
            <a:r>
              <a:rPr lang="ar-SA" sz="8000" dirty="0" smtClean="0">
                <a:solidFill>
                  <a:schemeClr val="bg1"/>
                </a:solidFill>
              </a:rPr>
              <a:t>الاســــــم 	</a:t>
            </a:r>
            <a:endParaRPr lang="ar-SA" sz="80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51520" y="260648"/>
            <a:ext cx="8435280" cy="6336704"/>
          </a:xfrm>
        </p:spPr>
        <p:txBody>
          <a:bodyPr/>
          <a:lstStyle/>
          <a:p>
            <a:r>
              <a:rPr lang="ar-SA" dirty="0" smtClean="0">
                <a:solidFill>
                  <a:schemeClr val="bg1"/>
                </a:solidFill>
              </a:rPr>
              <a:t>ولكنهم يؤكدون على جمع بعض الاسماء </a:t>
            </a:r>
            <a:r>
              <a:rPr lang="ar-SA" dirty="0" err="1" smtClean="0">
                <a:solidFill>
                  <a:schemeClr val="bg1"/>
                </a:solidFill>
              </a:rPr>
              <a:t>بالعلامة </a:t>
            </a:r>
            <a:r>
              <a:rPr lang="ar-SA" dirty="0" smtClean="0">
                <a:solidFill>
                  <a:schemeClr val="bg1"/>
                </a:solidFill>
              </a:rPr>
              <a:t>(</a:t>
            </a:r>
            <a:r>
              <a:rPr lang="ar-SA" dirty="0" smtClean="0">
                <a:solidFill>
                  <a:srgbClr val="FFFF00"/>
                </a:solidFill>
              </a:rPr>
              <a:t>ها</a:t>
            </a:r>
            <a:r>
              <a:rPr lang="ar-SA" dirty="0" smtClean="0">
                <a:solidFill>
                  <a:schemeClr val="bg1"/>
                </a:solidFill>
              </a:rPr>
              <a:t>) دون الالف والنون </a:t>
            </a:r>
            <a:r>
              <a:rPr lang="ar-SA" dirty="0" err="1" smtClean="0">
                <a:solidFill>
                  <a:schemeClr val="bg1"/>
                </a:solidFill>
              </a:rPr>
              <a:t>مثل:</a:t>
            </a:r>
            <a:endParaRPr lang="ar-SA" dirty="0" smtClean="0">
              <a:solidFill>
                <a:schemeClr val="bg1"/>
              </a:solidFill>
            </a:endParaRPr>
          </a:p>
          <a:p>
            <a:r>
              <a:rPr lang="ar-SA" dirty="0" smtClean="0">
                <a:solidFill>
                  <a:schemeClr val="bg1"/>
                </a:solidFill>
              </a:rPr>
              <a:t>أعضاء البدن </a:t>
            </a:r>
            <a:r>
              <a:rPr lang="ar-SA" dirty="0" err="1" smtClean="0">
                <a:solidFill>
                  <a:schemeClr val="bg1"/>
                </a:solidFill>
              </a:rPr>
              <a:t>المفردة:</a:t>
            </a:r>
            <a:endParaRPr lang="ar-SA" dirty="0" smtClean="0">
              <a:solidFill>
                <a:schemeClr val="bg1"/>
              </a:solidFill>
            </a:endParaRPr>
          </a:p>
          <a:p>
            <a:r>
              <a:rPr lang="ar-SA" dirty="0" smtClean="0"/>
              <a:t>دهان:</a:t>
            </a:r>
            <a:r>
              <a:rPr lang="fa-IR" dirty="0" smtClean="0"/>
              <a:t> دهانها </a:t>
            </a:r>
            <a:endParaRPr lang="ar-SA" dirty="0" smtClean="0"/>
          </a:p>
          <a:p>
            <a:r>
              <a:rPr lang="ar-SA" dirty="0" err="1" smtClean="0"/>
              <a:t>زبان:</a:t>
            </a:r>
            <a:r>
              <a:rPr lang="ar-SA" dirty="0" smtClean="0"/>
              <a:t> </a:t>
            </a:r>
            <a:r>
              <a:rPr lang="fa-IR" dirty="0" smtClean="0"/>
              <a:t>زبانها</a:t>
            </a:r>
            <a:endParaRPr lang="ar-SA" dirty="0" smtClean="0"/>
          </a:p>
          <a:p>
            <a:r>
              <a:rPr lang="fa-IR" dirty="0" smtClean="0"/>
              <a:t>پشت: پشتها</a:t>
            </a:r>
          </a:p>
          <a:p>
            <a:r>
              <a:rPr lang="fa-IR" dirty="0" smtClean="0"/>
              <a:t>سینه: سینه ها</a:t>
            </a:r>
          </a:p>
          <a:p>
            <a:endParaRPr lang="fa-IR" dirty="0" smtClean="0"/>
          </a:p>
          <a:p>
            <a:r>
              <a:rPr lang="ar-SA" dirty="0" smtClean="0">
                <a:solidFill>
                  <a:schemeClr val="bg1"/>
                </a:solidFill>
              </a:rPr>
              <a:t>أسماء </a:t>
            </a:r>
            <a:r>
              <a:rPr lang="ar-SA" dirty="0" err="1" smtClean="0">
                <a:solidFill>
                  <a:schemeClr val="bg1"/>
                </a:solidFill>
              </a:rPr>
              <a:t>المعاني:</a:t>
            </a:r>
            <a:endParaRPr lang="ar-SA" dirty="0" smtClean="0">
              <a:solidFill>
                <a:schemeClr val="bg1"/>
              </a:solidFill>
            </a:endParaRPr>
          </a:p>
          <a:p>
            <a:r>
              <a:rPr lang="ar-SA" dirty="0" err="1" smtClean="0"/>
              <a:t>رنج</a:t>
            </a:r>
            <a:r>
              <a:rPr lang="ar-SA" dirty="0" smtClean="0"/>
              <a:t> : </a:t>
            </a:r>
            <a:r>
              <a:rPr lang="ar-SA" dirty="0" err="1" smtClean="0"/>
              <a:t>رنجها.</a:t>
            </a:r>
            <a:endParaRPr lang="ar-SA" dirty="0" smtClean="0"/>
          </a:p>
          <a:p>
            <a:r>
              <a:rPr lang="ar-SA" dirty="0" err="1" smtClean="0"/>
              <a:t>خشم</a:t>
            </a:r>
            <a:r>
              <a:rPr lang="ar-SA" dirty="0" smtClean="0"/>
              <a:t> : </a:t>
            </a:r>
            <a:r>
              <a:rPr lang="ar-SA" dirty="0" err="1" smtClean="0"/>
              <a:t>خشمها.</a:t>
            </a:r>
            <a:endParaRPr lang="ar-SA" dirty="0" smtClean="0"/>
          </a:p>
          <a:p>
            <a:r>
              <a:rPr lang="ar-SA" dirty="0" err="1" smtClean="0"/>
              <a:t>بخت </a:t>
            </a:r>
            <a:r>
              <a:rPr lang="ar-SA" dirty="0" smtClean="0"/>
              <a:t>: بختها.</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60648"/>
            <a:ext cx="8229600" cy="6597352"/>
          </a:xfrm>
        </p:spPr>
        <p:txBody>
          <a:bodyPr/>
          <a:lstStyle/>
          <a:p>
            <a:r>
              <a:rPr lang="ar-SA" dirty="0" smtClean="0">
                <a:solidFill>
                  <a:srgbClr val="FFFF00"/>
                </a:solidFill>
              </a:rPr>
              <a:t>(أ) إذا انتهى الاسم المفرد بألف أو واو وقصد جمعه </a:t>
            </a:r>
            <a:r>
              <a:rPr lang="ar-SA" dirty="0" smtClean="0">
                <a:solidFill>
                  <a:schemeClr val="bg1"/>
                </a:solidFill>
              </a:rPr>
              <a:t>بالألف والنون </a:t>
            </a:r>
            <a:r>
              <a:rPr lang="ar-SA" dirty="0" smtClean="0">
                <a:solidFill>
                  <a:srgbClr val="FFFF00"/>
                </a:solidFill>
              </a:rPr>
              <a:t>توضع ياء فاصلة بين الساكنين </a:t>
            </a:r>
            <a:r>
              <a:rPr lang="ar-SA" dirty="0" err="1" smtClean="0">
                <a:solidFill>
                  <a:srgbClr val="FFFF00"/>
                </a:solidFill>
              </a:rPr>
              <a:t>مثل:</a:t>
            </a:r>
            <a:endParaRPr lang="ar-SA" dirty="0" smtClean="0">
              <a:solidFill>
                <a:srgbClr val="FFFF00"/>
              </a:solidFill>
            </a:endParaRPr>
          </a:p>
          <a:p>
            <a:r>
              <a:rPr lang="fa-IR" dirty="0" smtClean="0"/>
              <a:t>دانشجو – دانشجویان </a:t>
            </a:r>
          </a:p>
          <a:p>
            <a:r>
              <a:rPr lang="fa-IR" dirty="0" smtClean="0"/>
              <a:t>آقا – آقایان</a:t>
            </a:r>
          </a:p>
          <a:p>
            <a:r>
              <a:rPr lang="ar-SA" dirty="0" smtClean="0">
                <a:solidFill>
                  <a:srgbClr val="FFFF00"/>
                </a:solidFill>
              </a:rPr>
              <a:t>إلا ان هناك اسماء استثنيت من هذه الياء الفاصلة عند جمع بعض الكلمات المنتهية بواو </a:t>
            </a:r>
            <a:r>
              <a:rPr lang="ar-SA" dirty="0" smtClean="0">
                <a:solidFill>
                  <a:schemeClr val="bg1"/>
                </a:solidFill>
              </a:rPr>
              <a:t>بالألف </a:t>
            </a:r>
            <a:r>
              <a:rPr lang="ar-SA" dirty="0" err="1" smtClean="0">
                <a:solidFill>
                  <a:schemeClr val="bg1"/>
                </a:solidFill>
              </a:rPr>
              <a:t>والنون</a:t>
            </a:r>
            <a:r>
              <a:rPr lang="ar-SA" dirty="0" err="1" smtClean="0">
                <a:solidFill>
                  <a:srgbClr val="FFFF00"/>
                </a:solidFill>
              </a:rPr>
              <a:t>:</a:t>
            </a:r>
            <a:endParaRPr lang="ar-SA" dirty="0" smtClean="0">
              <a:solidFill>
                <a:srgbClr val="FFFF00"/>
              </a:solidFill>
            </a:endParaRPr>
          </a:p>
          <a:p>
            <a:pPr>
              <a:buNone/>
            </a:pPr>
            <a:r>
              <a:rPr lang="ar-SA" dirty="0" err="1" smtClean="0"/>
              <a:t>جادو</a:t>
            </a:r>
            <a:r>
              <a:rPr lang="ar-SA" dirty="0" smtClean="0"/>
              <a:t> – </a:t>
            </a:r>
            <a:r>
              <a:rPr lang="ar-SA" dirty="0" err="1" smtClean="0"/>
              <a:t>جادوان</a:t>
            </a:r>
            <a:r>
              <a:rPr lang="ar-SA" dirty="0" smtClean="0"/>
              <a:t>  /  </a:t>
            </a:r>
            <a:r>
              <a:rPr lang="ar-SA" dirty="0" err="1" smtClean="0"/>
              <a:t>آهو</a:t>
            </a:r>
            <a:r>
              <a:rPr lang="ar-SA" dirty="0" smtClean="0"/>
              <a:t> – </a:t>
            </a:r>
            <a:r>
              <a:rPr lang="ar-SA" dirty="0" err="1" smtClean="0"/>
              <a:t>آهوان</a:t>
            </a:r>
            <a:r>
              <a:rPr lang="ar-SA" dirty="0" smtClean="0"/>
              <a:t> / </a:t>
            </a:r>
            <a:r>
              <a:rPr lang="ar-SA" dirty="0" err="1" smtClean="0"/>
              <a:t>خسرو</a:t>
            </a:r>
            <a:r>
              <a:rPr lang="ar-SA" dirty="0" smtClean="0"/>
              <a:t> – </a:t>
            </a:r>
            <a:r>
              <a:rPr lang="ar-SA" dirty="0" err="1" smtClean="0"/>
              <a:t>خسروان</a:t>
            </a:r>
            <a:r>
              <a:rPr lang="ar-SA" dirty="0" smtClean="0"/>
              <a:t> </a:t>
            </a:r>
          </a:p>
          <a:p>
            <a:pPr>
              <a:buNone/>
            </a:pPr>
            <a:endParaRPr lang="fa-IR" dirty="0" smtClean="0"/>
          </a:p>
          <a:p>
            <a:r>
              <a:rPr lang="fa-IR" dirty="0" smtClean="0">
                <a:solidFill>
                  <a:srgbClr val="FFFF00"/>
                </a:solidFill>
              </a:rPr>
              <a:t>(ب) </a:t>
            </a:r>
            <a:r>
              <a:rPr lang="ar-SA" dirty="0" smtClean="0">
                <a:solidFill>
                  <a:srgbClr val="FFFF00"/>
                </a:solidFill>
              </a:rPr>
              <a:t>إذا كان الاسم المفرد منتهيا بهاء غير ملفوظة فإنها تقلب إلى </a:t>
            </a:r>
            <a:r>
              <a:rPr lang="fa-IR" dirty="0" smtClean="0">
                <a:solidFill>
                  <a:srgbClr val="FFFF00"/>
                </a:solidFill>
              </a:rPr>
              <a:t>گ </a:t>
            </a:r>
            <a:r>
              <a:rPr lang="ar-SA" dirty="0" smtClean="0">
                <a:solidFill>
                  <a:srgbClr val="FFFF00"/>
                </a:solidFill>
              </a:rPr>
              <a:t>عند جمعها </a:t>
            </a:r>
            <a:r>
              <a:rPr lang="ar-SA" dirty="0" smtClean="0">
                <a:solidFill>
                  <a:schemeClr val="bg1"/>
                </a:solidFill>
              </a:rPr>
              <a:t>بالألف والنون </a:t>
            </a:r>
            <a:r>
              <a:rPr lang="ar-SA" dirty="0" err="1" smtClean="0">
                <a:solidFill>
                  <a:srgbClr val="FFFF00"/>
                </a:solidFill>
              </a:rPr>
              <a:t>مثل:</a:t>
            </a:r>
            <a:endParaRPr lang="ar-SA" dirty="0" smtClean="0">
              <a:solidFill>
                <a:srgbClr val="FFFF00"/>
              </a:solidFill>
            </a:endParaRPr>
          </a:p>
          <a:p>
            <a:r>
              <a:rPr lang="ar-SA" dirty="0" err="1" smtClean="0"/>
              <a:t>ستاره </a:t>
            </a:r>
            <a:r>
              <a:rPr lang="ar-SA" dirty="0" smtClean="0"/>
              <a:t>– ستار</a:t>
            </a:r>
            <a:r>
              <a:rPr lang="fa-IR" dirty="0" smtClean="0"/>
              <a:t>گان</a:t>
            </a:r>
          </a:p>
          <a:p>
            <a:r>
              <a:rPr lang="fa-IR" dirty="0" smtClean="0"/>
              <a:t>بنده – بندگان</a:t>
            </a:r>
          </a:p>
          <a:p>
            <a:r>
              <a:rPr lang="fa-IR" dirty="0" smtClean="0"/>
              <a:t>شاهزاده - شاهزادگان</a:t>
            </a:r>
          </a:p>
          <a:p>
            <a:endParaRPr lang="fa-IR" dirty="0" smtClean="0"/>
          </a:p>
          <a:p>
            <a:endParaRPr lang="fa-IR"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836712"/>
            <a:ext cx="8229600" cy="6021288"/>
          </a:xfrm>
        </p:spPr>
        <p:txBody>
          <a:bodyPr>
            <a:normAutofit lnSpcReduction="10000"/>
          </a:bodyPr>
          <a:lstStyle/>
          <a:p>
            <a:r>
              <a:rPr lang="ar-SA" dirty="0" smtClean="0"/>
              <a:t>بالإضافة إلى أداتي الجمع </a:t>
            </a:r>
            <a:r>
              <a:rPr lang="ar-SA" dirty="0" err="1" smtClean="0"/>
              <a:t>الفارسية </a:t>
            </a:r>
            <a:r>
              <a:rPr lang="ar-SA" dirty="0" smtClean="0"/>
              <a:t>(ان) </a:t>
            </a:r>
            <a:r>
              <a:rPr lang="ar-SA" dirty="0" err="1" smtClean="0"/>
              <a:t>و </a:t>
            </a:r>
            <a:r>
              <a:rPr lang="ar-SA" dirty="0" smtClean="0"/>
              <a:t>(ها) هناك أيضا علامات جمع عربية مستخدمة للجمع في الفارسية تستخدم لجمع الكلمات العربية وهي على النحو </a:t>
            </a:r>
            <a:r>
              <a:rPr lang="ar-SA" dirty="0" err="1" smtClean="0"/>
              <a:t>التالي:</a:t>
            </a:r>
            <a:endParaRPr lang="ar-SA" dirty="0" smtClean="0"/>
          </a:p>
          <a:p>
            <a:r>
              <a:rPr lang="ar-SA" dirty="0" smtClean="0">
                <a:solidFill>
                  <a:schemeClr val="bg1"/>
                </a:solidFill>
              </a:rPr>
              <a:t>1- الاسماء التي ختمت </a:t>
            </a:r>
            <a:r>
              <a:rPr lang="ar-SA" dirty="0" err="1" smtClean="0">
                <a:solidFill>
                  <a:schemeClr val="bg1"/>
                </a:solidFill>
              </a:rPr>
              <a:t>بـ</a:t>
            </a:r>
            <a:r>
              <a:rPr lang="ar-SA" dirty="0" smtClean="0">
                <a:solidFill>
                  <a:schemeClr val="bg1"/>
                </a:solidFill>
              </a:rPr>
              <a:t> ( ين) </a:t>
            </a:r>
            <a:r>
              <a:rPr lang="ar-SA" dirty="0" err="1" smtClean="0">
                <a:solidFill>
                  <a:schemeClr val="bg1"/>
                </a:solidFill>
              </a:rPr>
              <a:t>مثل:</a:t>
            </a:r>
            <a:endParaRPr lang="ar-SA" dirty="0" smtClean="0">
              <a:solidFill>
                <a:schemeClr val="bg1"/>
              </a:solidFill>
            </a:endParaRPr>
          </a:p>
          <a:p>
            <a:r>
              <a:rPr lang="ar-SA" dirty="0" err="1" smtClean="0">
                <a:solidFill>
                  <a:srgbClr val="FFFF00"/>
                </a:solidFill>
              </a:rPr>
              <a:t>مستكبرين </a:t>
            </a:r>
            <a:r>
              <a:rPr lang="ar-SA" dirty="0" smtClean="0">
                <a:solidFill>
                  <a:srgbClr val="FFFF00"/>
                </a:solidFill>
              </a:rPr>
              <a:t>– </a:t>
            </a:r>
            <a:r>
              <a:rPr lang="ar-SA" dirty="0" err="1" smtClean="0">
                <a:solidFill>
                  <a:srgbClr val="FFFF00"/>
                </a:solidFill>
              </a:rPr>
              <a:t>ظالمين </a:t>
            </a:r>
            <a:r>
              <a:rPr lang="ar-SA" dirty="0" smtClean="0">
                <a:solidFill>
                  <a:srgbClr val="FFFF00"/>
                </a:solidFill>
              </a:rPr>
              <a:t>– معصومين</a:t>
            </a:r>
          </a:p>
          <a:p>
            <a:r>
              <a:rPr lang="ar-SA" dirty="0" smtClean="0">
                <a:solidFill>
                  <a:schemeClr val="bg1"/>
                </a:solidFill>
              </a:rPr>
              <a:t>2- الأسماء التي ختم مفردها بياء النسبة </a:t>
            </a:r>
            <a:r>
              <a:rPr lang="ar-SA" dirty="0" err="1" smtClean="0">
                <a:solidFill>
                  <a:schemeClr val="bg1"/>
                </a:solidFill>
              </a:rPr>
              <a:t>مثل:</a:t>
            </a:r>
            <a:endParaRPr lang="ar-SA" dirty="0" smtClean="0">
              <a:solidFill>
                <a:schemeClr val="bg1"/>
              </a:solidFill>
            </a:endParaRPr>
          </a:p>
          <a:p>
            <a:r>
              <a:rPr lang="ar-SA" dirty="0" err="1" smtClean="0">
                <a:solidFill>
                  <a:srgbClr val="FFFF00"/>
                </a:solidFill>
              </a:rPr>
              <a:t>روحانى </a:t>
            </a:r>
            <a:r>
              <a:rPr lang="ar-SA" dirty="0" smtClean="0">
                <a:solidFill>
                  <a:srgbClr val="FFFF00"/>
                </a:solidFill>
              </a:rPr>
              <a:t>– </a:t>
            </a:r>
            <a:r>
              <a:rPr lang="ar-SA" dirty="0" err="1" smtClean="0">
                <a:solidFill>
                  <a:srgbClr val="FFFF00"/>
                </a:solidFill>
              </a:rPr>
              <a:t>روحانيون  </a:t>
            </a:r>
            <a:r>
              <a:rPr lang="ar-SA" dirty="0" smtClean="0">
                <a:solidFill>
                  <a:srgbClr val="FFFF00"/>
                </a:solidFill>
              </a:rPr>
              <a:t>/ </a:t>
            </a:r>
            <a:r>
              <a:rPr lang="ar-SA" dirty="0" err="1" smtClean="0">
                <a:solidFill>
                  <a:srgbClr val="FFFF00"/>
                </a:solidFill>
              </a:rPr>
              <a:t>ملى </a:t>
            </a:r>
            <a:r>
              <a:rPr lang="ar-SA" dirty="0" smtClean="0">
                <a:solidFill>
                  <a:srgbClr val="FFFF00"/>
                </a:solidFill>
              </a:rPr>
              <a:t>– </a:t>
            </a:r>
            <a:r>
              <a:rPr lang="ar-SA" dirty="0" err="1" smtClean="0">
                <a:solidFill>
                  <a:srgbClr val="FFFF00"/>
                </a:solidFill>
              </a:rPr>
              <a:t>مليون </a:t>
            </a:r>
            <a:r>
              <a:rPr lang="ar-SA" dirty="0" smtClean="0">
                <a:solidFill>
                  <a:srgbClr val="FFFF00"/>
                </a:solidFill>
              </a:rPr>
              <a:t>/ </a:t>
            </a:r>
            <a:r>
              <a:rPr lang="ar-SA" smtClean="0">
                <a:solidFill>
                  <a:srgbClr val="FFFF00"/>
                </a:solidFill>
              </a:rPr>
              <a:t>انقلابى </a:t>
            </a:r>
            <a:r>
              <a:rPr lang="ar-SA" dirty="0" smtClean="0">
                <a:solidFill>
                  <a:srgbClr val="FFFF00"/>
                </a:solidFill>
              </a:rPr>
              <a:t>– </a:t>
            </a:r>
            <a:r>
              <a:rPr lang="ar-SA" dirty="0" err="1" smtClean="0">
                <a:solidFill>
                  <a:srgbClr val="FFFF00"/>
                </a:solidFill>
              </a:rPr>
              <a:t>انقلابيون</a:t>
            </a:r>
            <a:endParaRPr lang="ar-SA" dirty="0" smtClean="0">
              <a:solidFill>
                <a:srgbClr val="FFFF00"/>
              </a:solidFill>
            </a:endParaRPr>
          </a:p>
          <a:p>
            <a:r>
              <a:rPr lang="ar-SA" dirty="0" smtClean="0">
                <a:solidFill>
                  <a:schemeClr val="bg1"/>
                </a:solidFill>
              </a:rPr>
              <a:t>3- الاسماء التي تجمع </a:t>
            </a:r>
            <a:r>
              <a:rPr lang="ar-SA" dirty="0" err="1" smtClean="0">
                <a:solidFill>
                  <a:schemeClr val="bg1"/>
                </a:solidFill>
              </a:rPr>
              <a:t>بـ</a:t>
            </a:r>
            <a:r>
              <a:rPr lang="ar-SA" dirty="0" smtClean="0">
                <a:solidFill>
                  <a:schemeClr val="bg1"/>
                </a:solidFill>
              </a:rPr>
              <a:t>(ات) </a:t>
            </a:r>
            <a:r>
              <a:rPr lang="ar-SA" dirty="0" err="1" smtClean="0">
                <a:solidFill>
                  <a:schemeClr val="bg1"/>
                </a:solidFill>
              </a:rPr>
              <a:t>مثل:</a:t>
            </a:r>
            <a:endParaRPr lang="ar-SA" dirty="0" smtClean="0">
              <a:solidFill>
                <a:schemeClr val="bg1"/>
              </a:solidFill>
            </a:endParaRPr>
          </a:p>
          <a:p>
            <a:r>
              <a:rPr lang="ar-SA" dirty="0" err="1" smtClean="0">
                <a:solidFill>
                  <a:srgbClr val="FFFF00"/>
                </a:solidFill>
              </a:rPr>
              <a:t>امتحان </a:t>
            </a:r>
            <a:r>
              <a:rPr lang="ar-SA" dirty="0" smtClean="0">
                <a:solidFill>
                  <a:srgbClr val="FFFF00"/>
                </a:solidFill>
              </a:rPr>
              <a:t>– </a:t>
            </a:r>
            <a:r>
              <a:rPr lang="ar-SA" dirty="0" err="1" smtClean="0">
                <a:solidFill>
                  <a:srgbClr val="FFFF00"/>
                </a:solidFill>
              </a:rPr>
              <a:t>امتحانات </a:t>
            </a:r>
            <a:r>
              <a:rPr lang="ar-SA" dirty="0" smtClean="0">
                <a:solidFill>
                  <a:srgbClr val="FFFF00"/>
                </a:solidFill>
              </a:rPr>
              <a:t>/ </a:t>
            </a:r>
            <a:r>
              <a:rPr lang="ar-SA" dirty="0" err="1" smtClean="0">
                <a:solidFill>
                  <a:srgbClr val="FFFF00"/>
                </a:solidFill>
              </a:rPr>
              <a:t>انحصار </a:t>
            </a:r>
            <a:r>
              <a:rPr lang="ar-SA" dirty="0" smtClean="0">
                <a:solidFill>
                  <a:srgbClr val="FFFF00"/>
                </a:solidFill>
              </a:rPr>
              <a:t>– </a:t>
            </a:r>
            <a:r>
              <a:rPr lang="ar-SA" dirty="0" err="1" smtClean="0">
                <a:solidFill>
                  <a:srgbClr val="FFFF00"/>
                </a:solidFill>
              </a:rPr>
              <a:t>انحصارات</a:t>
            </a:r>
            <a:r>
              <a:rPr lang="ar-SA" dirty="0" smtClean="0">
                <a:solidFill>
                  <a:srgbClr val="FFFF00"/>
                </a:solidFill>
              </a:rPr>
              <a:t> / </a:t>
            </a:r>
            <a:r>
              <a:rPr lang="ar-SA" dirty="0" err="1" smtClean="0">
                <a:solidFill>
                  <a:srgbClr val="FFFF00"/>
                </a:solidFill>
              </a:rPr>
              <a:t>استحكام </a:t>
            </a:r>
            <a:r>
              <a:rPr lang="ar-SA" dirty="0" smtClean="0">
                <a:solidFill>
                  <a:srgbClr val="FFFF00"/>
                </a:solidFill>
              </a:rPr>
              <a:t>– </a:t>
            </a:r>
            <a:r>
              <a:rPr lang="ar-SA" dirty="0" err="1" smtClean="0">
                <a:solidFill>
                  <a:srgbClr val="FFFF00"/>
                </a:solidFill>
              </a:rPr>
              <a:t>استحكامات </a:t>
            </a:r>
            <a:r>
              <a:rPr lang="ar-SA" dirty="0" smtClean="0">
                <a:solidFill>
                  <a:srgbClr val="FFFF00"/>
                </a:solidFill>
              </a:rPr>
              <a:t>/ </a:t>
            </a:r>
            <a:r>
              <a:rPr lang="ar-SA" dirty="0" err="1" smtClean="0">
                <a:solidFill>
                  <a:srgbClr val="FFFF00"/>
                </a:solidFill>
              </a:rPr>
              <a:t>تمايل </a:t>
            </a:r>
            <a:r>
              <a:rPr lang="ar-SA" dirty="0" smtClean="0">
                <a:solidFill>
                  <a:srgbClr val="FFFF00"/>
                </a:solidFill>
              </a:rPr>
              <a:t>– </a:t>
            </a:r>
            <a:r>
              <a:rPr lang="ar-SA" dirty="0" err="1" smtClean="0">
                <a:solidFill>
                  <a:srgbClr val="FFFF00"/>
                </a:solidFill>
              </a:rPr>
              <a:t>تمايلات</a:t>
            </a:r>
            <a:r>
              <a:rPr lang="ar-SA" dirty="0" smtClean="0">
                <a:solidFill>
                  <a:srgbClr val="FFFF00"/>
                </a:solidFill>
              </a:rPr>
              <a:t> / </a:t>
            </a:r>
            <a:r>
              <a:rPr lang="ar-SA" dirty="0" err="1" smtClean="0">
                <a:solidFill>
                  <a:srgbClr val="FFFF00"/>
                </a:solidFill>
              </a:rPr>
              <a:t>اداره </a:t>
            </a:r>
            <a:r>
              <a:rPr lang="ar-SA" dirty="0" smtClean="0">
                <a:solidFill>
                  <a:srgbClr val="FFFF00"/>
                </a:solidFill>
              </a:rPr>
              <a:t>– </a:t>
            </a:r>
            <a:r>
              <a:rPr lang="ar-SA" dirty="0" err="1" smtClean="0">
                <a:solidFill>
                  <a:srgbClr val="FFFF00"/>
                </a:solidFill>
              </a:rPr>
              <a:t>ادارات </a:t>
            </a:r>
            <a:r>
              <a:rPr lang="ar-SA" dirty="0" smtClean="0">
                <a:solidFill>
                  <a:srgbClr val="FFFF00"/>
                </a:solidFill>
              </a:rPr>
              <a:t>/ </a:t>
            </a:r>
            <a:r>
              <a:rPr lang="ar-SA" dirty="0" err="1" smtClean="0">
                <a:solidFill>
                  <a:srgbClr val="FFFF00"/>
                </a:solidFill>
              </a:rPr>
              <a:t>مكاتبه </a:t>
            </a:r>
            <a:r>
              <a:rPr lang="ar-SA" dirty="0" smtClean="0">
                <a:solidFill>
                  <a:srgbClr val="FFFF00"/>
                </a:solidFill>
              </a:rPr>
              <a:t>– </a:t>
            </a:r>
            <a:r>
              <a:rPr lang="ar-SA" dirty="0" err="1" smtClean="0">
                <a:solidFill>
                  <a:srgbClr val="FFFF00"/>
                </a:solidFill>
              </a:rPr>
              <a:t>مكاتبات </a:t>
            </a:r>
            <a:r>
              <a:rPr lang="ar-SA" dirty="0" smtClean="0">
                <a:solidFill>
                  <a:srgbClr val="FFFF00"/>
                </a:solidFill>
              </a:rPr>
              <a:t>/ </a:t>
            </a:r>
            <a:r>
              <a:rPr lang="ar-SA" dirty="0" err="1" smtClean="0">
                <a:solidFill>
                  <a:srgbClr val="FFFF00"/>
                </a:solidFill>
              </a:rPr>
              <a:t>اطلاع </a:t>
            </a:r>
            <a:r>
              <a:rPr lang="ar-SA" dirty="0" smtClean="0">
                <a:solidFill>
                  <a:srgbClr val="FFFF00"/>
                </a:solidFill>
              </a:rPr>
              <a:t>– </a:t>
            </a:r>
            <a:r>
              <a:rPr lang="ar-SA" dirty="0" err="1" smtClean="0">
                <a:solidFill>
                  <a:srgbClr val="FFFF00"/>
                </a:solidFill>
              </a:rPr>
              <a:t>اطلاعات</a:t>
            </a:r>
            <a:endParaRPr lang="ar-SA" dirty="0" smtClean="0">
              <a:solidFill>
                <a:srgbClr val="FFFF00"/>
              </a:solidFill>
            </a:endParaRPr>
          </a:p>
          <a:p>
            <a:endParaRPr lang="ar-SA" dirty="0" smtClean="0"/>
          </a:p>
          <a:p>
            <a:r>
              <a:rPr lang="ar-SA" dirty="0" smtClean="0">
                <a:solidFill>
                  <a:schemeClr val="bg1"/>
                </a:solidFill>
              </a:rPr>
              <a:t>على الرغم من أن البعض لا يعتد بعلامة الجمع العربية في الكلمات الفارسية والأجنبية المتداولة في الفارسية إلا أن البعض أستخدمها في كتاباته </a:t>
            </a:r>
            <a:r>
              <a:rPr lang="ar-SA" dirty="0" err="1" smtClean="0">
                <a:solidFill>
                  <a:schemeClr val="bg1"/>
                </a:solidFill>
              </a:rPr>
              <a:t>مثل:</a:t>
            </a:r>
            <a:endParaRPr lang="ar-SA" dirty="0" smtClean="0">
              <a:solidFill>
                <a:schemeClr val="bg1"/>
              </a:solidFill>
            </a:endParaRPr>
          </a:p>
          <a:p>
            <a:r>
              <a:rPr lang="ar-SA" dirty="0" err="1" smtClean="0">
                <a:solidFill>
                  <a:srgbClr val="FFFF00"/>
                </a:solidFill>
              </a:rPr>
              <a:t>دستور </a:t>
            </a:r>
            <a:r>
              <a:rPr lang="ar-SA" dirty="0" smtClean="0">
                <a:solidFill>
                  <a:srgbClr val="FFFF00"/>
                </a:solidFill>
              </a:rPr>
              <a:t>– </a:t>
            </a:r>
            <a:r>
              <a:rPr lang="ar-SA" dirty="0" err="1" smtClean="0">
                <a:solidFill>
                  <a:srgbClr val="FFFF00"/>
                </a:solidFill>
              </a:rPr>
              <a:t>دستورات</a:t>
            </a:r>
            <a:r>
              <a:rPr lang="ar-SA" dirty="0" smtClean="0">
                <a:solidFill>
                  <a:srgbClr val="FFFF00"/>
                </a:solidFill>
              </a:rPr>
              <a:t> / </a:t>
            </a:r>
            <a:r>
              <a:rPr lang="ar-SA" dirty="0" err="1" smtClean="0">
                <a:solidFill>
                  <a:srgbClr val="FFFF00"/>
                </a:solidFill>
              </a:rPr>
              <a:t>فرمايش</a:t>
            </a:r>
            <a:r>
              <a:rPr lang="ar-SA" dirty="0" smtClean="0">
                <a:solidFill>
                  <a:srgbClr val="FFFF00"/>
                </a:solidFill>
              </a:rPr>
              <a:t> – </a:t>
            </a:r>
            <a:r>
              <a:rPr lang="ar-SA" dirty="0" err="1" smtClean="0">
                <a:solidFill>
                  <a:srgbClr val="FFFF00"/>
                </a:solidFill>
              </a:rPr>
              <a:t>فرمايشات</a:t>
            </a:r>
            <a:r>
              <a:rPr lang="ar-SA" dirty="0" smtClean="0">
                <a:solidFill>
                  <a:srgbClr val="FFFF00"/>
                </a:solidFill>
              </a:rPr>
              <a:t> </a:t>
            </a:r>
            <a:r>
              <a:rPr lang="ar-SA" dirty="0" err="1" smtClean="0">
                <a:solidFill>
                  <a:srgbClr val="FFFF00"/>
                </a:solidFill>
              </a:rPr>
              <a:t>/</a:t>
            </a:r>
            <a:r>
              <a:rPr lang="ar-SA" dirty="0" smtClean="0">
                <a:solidFill>
                  <a:srgbClr val="FFFF00"/>
                </a:solidFill>
              </a:rPr>
              <a:t> </a:t>
            </a:r>
            <a:r>
              <a:rPr lang="fa-IR" dirty="0" smtClean="0">
                <a:solidFill>
                  <a:srgbClr val="FFFF00"/>
                </a:solidFill>
              </a:rPr>
              <a:t>گزارش – گزارشات.</a:t>
            </a:r>
            <a:endParaRPr lang="ar-SA" dirty="0">
              <a:solidFill>
                <a:srgbClr val="FFFF00"/>
              </a:solidFill>
            </a:endParaRPr>
          </a:p>
        </p:txBody>
      </p:sp>
      <p:sp>
        <p:nvSpPr>
          <p:cNvPr id="3" name="عنوان 2"/>
          <p:cNvSpPr>
            <a:spLocks noGrp="1"/>
          </p:cNvSpPr>
          <p:nvPr>
            <p:ph type="title"/>
          </p:nvPr>
        </p:nvSpPr>
        <p:spPr>
          <a:xfrm>
            <a:off x="457200" y="152400"/>
            <a:ext cx="8229600" cy="612304"/>
          </a:xfrm>
        </p:spPr>
        <p:txBody>
          <a:bodyPr>
            <a:normAutofit fontScale="90000"/>
          </a:bodyPr>
          <a:lstStyle/>
          <a:p>
            <a:pPr algn="ctr" rtl="0"/>
            <a:r>
              <a:rPr lang="ar-SA" b="1" dirty="0" smtClean="0"/>
              <a:t>الجموع العربية في الفارسية</a:t>
            </a:r>
            <a:endParaRPr lang="ar-SA"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60648"/>
            <a:ext cx="8229600" cy="6336704"/>
          </a:xfrm>
        </p:spPr>
        <p:txBody>
          <a:bodyPr>
            <a:normAutofit lnSpcReduction="10000"/>
          </a:bodyPr>
          <a:lstStyle/>
          <a:p>
            <a:r>
              <a:rPr lang="ar-SA" dirty="0" smtClean="0"/>
              <a:t>أحيانا بدل من إضافة أداة الجمع </a:t>
            </a:r>
            <a:r>
              <a:rPr lang="ar-SA" dirty="0" err="1" smtClean="0"/>
              <a:t>العربية </a:t>
            </a:r>
            <a:r>
              <a:rPr lang="ar-SA" dirty="0" smtClean="0"/>
              <a:t>(ات) تضاف أداة </a:t>
            </a:r>
            <a:r>
              <a:rPr lang="ar-SA" dirty="0" err="1" smtClean="0"/>
              <a:t>الجمع </a:t>
            </a:r>
            <a:r>
              <a:rPr lang="ar-SA" dirty="0" smtClean="0"/>
              <a:t>(</a:t>
            </a:r>
            <a:r>
              <a:rPr lang="ar-SA" dirty="0" err="1" smtClean="0"/>
              <a:t>جات</a:t>
            </a:r>
            <a:r>
              <a:rPr lang="ar-SA" dirty="0" smtClean="0"/>
              <a:t>) إلى آخر الكلمات المنتهية </a:t>
            </a:r>
            <a:r>
              <a:rPr lang="ar-SA" dirty="0" err="1" smtClean="0"/>
              <a:t>بالصوائت </a:t>
            </a:r>
            <a:r>
              <a:rPr lang="ar-SA" dirty="0" smtClean="0"/>
              <a:t>(</a:t>
            </a:r>
            <a:r>
              <a:rPr lang="ar-SA" dirty="0" smtClean="0">
                <a:solidFill>
                  <a:schemeClr val="bg1"/>
                </a:solidFill>
              </a:rPr>
              <a:t>آ</a:t>
            </a:r>
            <a:r>
              <a:rPr lang="ar-SA" dirty="0" smtClean="0"/>
              <a:t>) </a:t>
            </a:r>
            <a:r>
              <a:rPr lang="ar-SA" dirty="0" err="1" smtClean="0"/>
              <a:t>و </a:t>
            </a:r>
            <a:r>
              <a:rPr lang="ar-SA" dirty="0" smtClean="0"/>
              <a:t>(</a:t>
            </a:r>
            <a:r>
              <a:rPr lang="ar-SA" dirty="0" smtClean="0">
                <a:solidFill>
                  <a:schemeClr val="bg1"/>
                </a:solidFill>
              </a:rPr>
              <a:t>و</a:t>
            </a:r>
            <a:r>
              <a:rPr lang="ar-SA" dirty="0" smtClean="0"/>
              <a:t>) </a:t>
            </a:r>
            <a:r>
              <a:rPr lang="ar-SA" dirty="0" err="1" smtClean="0"/>
              <a:t>و </a:t>
            </a:r>
            <a:r>
              <a:rPr lang="ar-SA" dirty="0" smtClean="0"/>
              <a:t>(</a:t>
            </a:r>
            <a:r>
              <a:rPr lang="ar-SA" dirty="0" smtClean="0">
                <a:solidFill>
                  <a:schemeClr val="bg1"/>
                </a:solidFill>
              </a:rPr>
              <a:t>ى</a:t>
            </a:r>
            <a:r>
              <a:rPr lang="ar-SA" dirty="0" smtClean="0"/>
              <a:t>) و </a:t>
            </a:r>
            <a:r>
              <a:rPr lang="ar-SA" dirty="0" smtClean="0">
                <a:solidFill>
                  <a:schemeClr val="bg1"/>
                </a:solidFill>
              </a:rPr>
              <a:t>الهاء الصامتة </a:t>
            </a:r>
            <a:r>
              <a:rPr lang="ar-SA" dirty="0" err="1" smtClean="0"/>
              <a:t>مثل:</a:t>
            </a:r>
            <a:endParaRPr lang="ar-SA" dirty="0" smtClean="0"/>
          </a:p>
          <a:p>
            <a:endParaRPr lang="ar-SA" dirty="0" smtClean="0"/>
          </a:p>
          <a:p>
            <a:r>
              <a:rPr lang="ar-SA" dirty="0" smtClean="0"/>
              <a:t>1- </a:t>
            </a:r>
            <a:r>
              <a:rPr lang="ar-SA" dirty="0" err="1" smtClean="0">
                <a:solidFill>
                  <a:srgbClr val="FFFF00"/>
                </a:solidFill>
              </a:rPr>
              <a:t>حلوا</a:t>
            </a:r>
            <a:r>
              <a:rPr lang="ar-SA" dirty="0" err="1" smtClean="0"/>
              <a:t> </a:t>
            </a:r>
            <a:r>
              <a:rPr lang="ar-SA" dirty="0" smtClean="0"/>
              <a:t>– </a:t>
            </a:r>
            <a:r>
              <a:rPr lang="ar-SA" dirty="0" err="1" smtClean="0">
                <a:solidFill>
                  <a:schemeClr val="bg1"/>
                </a:solidFill>
              </a:rPr>
              <a:t>حلواجات</a:t>
            </a:r>
            <a:r>
              <a:rPr lang="ar-SA" dirty="0" smtClean="0"/>
              <a:t> / </a:t>
            </a:r>
            <a:r>
              <a:rPr lang="ar-SA" dirty="0" err="1" smtClean="0">
                <a:solidFill>
                  <a:srgbClr val="FFFF00"/>
                </a:solidFill>
              </a:rPr>
              <a:t>مربا</a:t>
            </a:r>
            <a:r>
              <a:rPr lang="ar-SA" dirty="0" smtClean="0"/>
              <a:t> – </a:t>
            </a:r>
            <a:r>
              <a:rPr lang="ar-SA" dirty="0" err="1" smtClean="0">
                <a:solidFill>
                  <a:schemeClr val="bg1"/>
                </a:solidFill>
              </a:rPr>
              <a:t>مرباجات</a:t>
            </a:r>
            <a:r>
              <a:rPr lang="ar-SA" dirty="0" smtClean="0"/>
              <a:t>.</a:t>
            </a:r>
          </a:p>
          <a:p>
            <a:r>
              <a:rPr lang="ar-SA" dirty="0" smtClean="0"/>
              <a:t>2- </a:t>
            </a:r>
            <a:r>
              <a:rPr lang="ar-SA" dirty="0" err="1" smtClean="0">
                <a:solidFill>
                  <a:srgbClr val="FFFF00"/>
                </a:solidFill>
              </a:rPr>
              <a:t>شيرينى</a:t>
            </a:r>
            <a:r>
              <a:rPr lang="ar-SA" dirty="0" smtClean="0"/>
              <a:t> – </a:t>
            </a:r>
            <a:r>
              <a:rPr lang="ar-SA" dirty="0" err="1" smtClean="0">
                <a:solidFill>
                  <a:schemeClr val="bg1"/>
                </a:solidFill>
              </a:rPr>
              <a:t>شيرينى</a:t>
            </a:r>
            <a:r>
              <a:rPr lang="ar-SA" dirty="0" smtClean="0"/>
              <a:t> </a:t>
            </a:r>
            <a:r>
              <a:rPr lang="ar-SA" dirty="0" err="1" smtClean="0"/>
              <a:t>جات</a:t>
            </a:r>
            <a:r>
              <a:rPr lang="ar-SA" dirty="0" smtClean="0"/>
              <a:t> / </a:t>
            </a:r>
            <a:r>
              <a:rPr lang="ar-SA" dirty="0" err="1" smtClean="0">
                <a:solidFill>
                  <a:srgbClr val="FFFF00"/>
                </a:solidFill>
              </a:rPr>
              <a:t>سبزى</a:t>
            </a:r>
            <a:r>
              <a:rPr lang="ar-SA" dirty="0" smtClean="0"/>
              <a:t> – </a:t>
            </a:r>
            <a:r>
              <a:rPr lang="ar-SA" dirty="0" err="1" smtClean="0">
                <a:solidFill>
                  <a:schemeClr val="bg1"/>
                </a:solidFill>
              </a:rPr>
              <a:t>سبزى</a:t>
            </a:r>
            <a:r>
              <a:rPr lang="ar-SA" dirty="0" smtClean="0"/>
              <a:t> </a:t>
            </a:r>
            <a:r>
              <a:rPr lang="ar-SA" dirty="0" err="1" smtClean="0">
                <a:solidFill>
                  <a:schemeClr val="bg1"/>
                </a:solidFill>
              </a:rPr>
              <a:t>جات</a:t>
            </a:r>
            <a:r>
              <a:rPr lang="ar-SA" dirty="0" smtClean="0"/>
              <a:t> / </a:t>
            </a:r>
            <a:r>
              <a:rPr lang="ar-SA" dirty="0" err="1" smtClean="0">
                <a:solidFill>
                  <a:srgbClr val="FFFF00"/>
                </a:solidFill>
              </a:rPr>
              <a:t>ترشى</a:t>
            </a:r>
            <a:r>
              <a:rPr lang="ar-SA" dirty="0" err="1" smtClean="0"/>
              <a:t> </a:t>
            </a:r>
            <a:r>
              <a:rPr lang="ar-SA" dirty="0" smtClean="0"/>
              <a:t>– </a:t>
            </a:r>
            <a:r>
              <a:rPr lang="ar-SA" dirty="0" smtClean="0">
                <a:solidFill>
                  <a:schemeClr val="bg1"/>
                </a:solidFill>
              </a:rPr>
              <a:t>ترشى</a:t>
            </a:r>
            <a:r>
              <a:rPr lang="ar-SA" dirty="0" smtClean="0"/>
              <a:t> </a:t>
            </a:r>
            <a:r>
              <a:rPr lang="ar-SA" dirty="0" err="1" smtClean="0">
                <a:solidFill>
                  <a:schemeClr val="bg1"/>
                </a:solidFill>
              </a:rPr>
              <a:t>جات</a:t>
            </a:r>
            <a:r>
              <a:rPr lang="ar-SA" dirty="0" err="1" smtClean="0"/>
              <a:t>.</a:t>
            </a:r>
            <a:endParaRPr lang="ar-SA" dirty="0" smtClean="0"/>
          </a:p>
          <a:p>
            <a:r>
              <a:rPr lang="ar-SA" dirty="0" smtClean="0"/>
              <a:t>3- </a:t>
            </a:r>
            <a:r>
              <a:rPr lang="ar-SA" dirty="0" err="1" smtClean="0">
                <a:solidFill>
                  <a:srgbClr val="FFFF00"/>
                </a:solidFill>
              </a:rPr>
              <a:t>دارو</a:t>
            </a:r>
            <a:r>
              <a:rPr lang="ar-SA" dirty="0" smtClean="0"/>
              <a:t> – </a:t>
            </a:r>
            <a:r>
              <a:rPr lang="ar-SA" dirty="0" err="1" smtClean="0">
                <a:solidFill>
                  <a:schemeClr val="bg1"/>
                </a:solidFill>
              </a:rPr>
              <a:t>داروجات</a:t>
            </a:r>
            <a:r>
              <a:rPr lang="ar-SA" dirty="0" smtClean="0"/>
              <a:t>.</a:t>
            </a:r>
          </a:p>
          <a:p>
            <a:r>
              <a:rPr lang="ar-SA" dirty="0" smtClean="0"/>
              <a:t>4- </a:t>
            </a:r>
            <a:r>
              <a:rPr lang="ar-SA" dirty="0" err="1" smtClean="0">
                <a:solidFill>
                  <a:srgbClr val="FFFF00"/>
                </a:solidFill>
              </a:rPr>
              <a:t>ميوه</a:t>
            </a:r>
            <a:r>
              <a:rPr lang="ar-SA" dirty="0" smtClean="0"/>
              <a:t> – </a:t>
            </a:r>
            <a:r>
              <a:rPr lang="ar-SA" dirty="0" err="1" smtClean="0">
                <a:solidFill>
                  <a:schemeClr val="bg1"/>
                </a:solidFill>
              </a:rPr>
              <a:t>ميوه</a:t>
            </a:r>
            <a:r>
              <a:rPr lang="ar-SA" dirty="0" smtClean="0"/>
              <a:t> </a:t>
            </a:r>
            <a:r>
              <a:rPr lang="ar-SA" dirty="0" err="1" smtClean="0">
                <a:solidFill>
                  <a:schemeClr val="bg1"/>
                </a:solidFill>
              </a:rPr>
              <a:t>جات</a:t>
            </a:r>
            <a:r>
              <a:rPr lang="ar-SA" dirty="0" smtClean="0"/>
              <a:t> / </a:t>
            </a:r>
            <a:r>
              <a:rPr lang="ar-SA" dirty="0" err="1" smtClean="0">
                <a:solidFill>
                  <a:srgbClr val="FFFF00"/>
                </a:solidFill>
              </a:rPr>
              <a:t>حواله</a:t>
            </a:r>
            <a:r>
              <a:rPr lang="ar-SA" dirty="0" smtClean="0"/>
              <a:t> – </a:t>
            </a:r>
            <a:r>
              <a:rPr lang="ar-SA" dirty="0" err="1" smtClean="0">
                <a:solidFill>
                  <a:schemeClr val="bg1"/>
                </a:solidFill>
              </a:rPr>
              <a:t>حواله</a:t>
            </a:r>
            <a:r>
              <a:rPr lang="ar-SA" dirty="0" smtClean="0"/>
              <a:t> </a:t>
            </a:r>
            <a:r>
              <a:rPr lang="ar-SA" dirty="0" err="1" smtClean="0">
                <a:solidFill>
                  <a:schemeClr val="bg1"/>
                </a:solidFill>
              </a:rPr>
              <a:t>جات</a:t>
            </a:r>
            <a:r>
              <a:rPr lang="ar-SA" dirty="0" err="1" smtClean="0"/>
              <a:t>.</a:t>
            </a:r>
            <a:endParaRPr lang="en-US" dirty="0" smtClean="0"/>
          </a:p>
          <a:p>
            <a:r>
              <a:rPr lang="en-US" dirty="0" smtClean="0"/>
              <a:t>*</a:t>
            </a:r>
            <a:r>
              <a:rPr lang="ar-SA" dirty="0" smtClean="0"/>
              <a:t>هذه الصيغ إضافة إلى أنها تدل على الجمع فهي تدل على معنى الجنس والنوع والتقسيم.</a:t>
            </a:r>
          </a:p>
          <a:p>
            <a:endParaRPr lang="ar-SA" dirty="0" smtClean="0"/>
          </a:p>
          <a:p>
            <a:r>
              <a:rPr lang="ar-SA" dirty="0" smtClean="0">
                <a:solidFill>
                  <a:schemeClr val="bg1"/>
                </a:solidFill>
              </a:rPr>
              <a:t>هناك كلمات في اللغة العربية تجمع جمع تكسير مع أن مفردها سالم لكنها لم تجمع بأي من العلامات السابقة وهي عبارة </a:t>
            </a:r>
            <a:r>
              <a:rPr lang="ar-SA" dirty="0" err="1" smtClean="0">
                <a:solidFill>
                  <a:schemeClr val="bg1"/>
                </a:solidFill>
              </a:rPr>
              <a:t>عن:</a:t>
            </a:r>
            <a:endParaRPr lang="ar-SA" dirty="0" smtClean="0">
              <a:solidFill>
                <a:schemeClr val="bg1"/>
              </a:solidFill>
            </a:endParaRPr>
          </a:p>
          <a:p>
            <a:r>
              <a:rPr lang="ar-SA" dirty="0" err="1" smtClean="0">
                <a:solidFill>
                  <a:srgbClr val="FFFF00"/>
                </a:solidFill>
              </a:rPr>
              <a:t>كتب </a:t>
            </a:r>
            <a:r>
              <a:rPr lang="ar-SA" dirty="0" smtClean="0">
                <a:solidFill>
                  <a:srgbClr val="FFFF00"/>
                </a:solidFill>
              </a:rPr>
              <a:t>– </a:t>
            </a:r>
            <a:r>
              <a:rPr lang="ar-SA" dirty="0" err="1" smtClean="0">
                <a:solidFill>
                  <a:srgbClr val="FFFF00"/>
                </a:solidFill>
              </a:rPr>
              <a:t>شعراء </a:t>
            </a:r>
            <a:r>
              <a:rPr lang="ar-SA" dirty="0" smtClean="0">
                <a:solidFill>
                  <a:srgbClr val="FFFF00"/>
                </a:solidFill>
              </a:rPr>
              <a:t>– </a:t>
            </a:r>
            <a:r>
              <a:rPr lang="ar-SA" dirty="0" err="1" smtClean="0">
                <a:solidFill>
                  <a:srgbClr val="FFFF00"/>
                </a:solidFill>
              </a:rPr>
              <a:t>مجالس </a:t>
            </a:r>
            <a:r>
              <a:rPr lang="ar-SA" dirty="0" smtClean="0">
                <a:solidFill>
                  <a:srgbClr val="FFFF00"/>
                </a:solidFill>
              </a:rPr>
              <a:t>– </a:t>
            </a:r>
            <a:r>
              <a:rPr lang="ar-SA" dirty="0" err="1" smtClean="0">
                <a:solidFill>
                  <a:srgbClr val="FFFF00"/>
                </a:solidFill>
              </a:rPr>
              <a:t>اخلاق </a:t>
            </a:r>
            <a:r>
              <a:rPr lang="ar-SA" dirty="0" smtClean="0">
                <a:solidFill>
                  <a:srgbClr val="FFFF00"/>
                </a:solidFill>
              </a:rPr>
              <a:t>– </a:t>
            </a:r>
            <a:r>
              <a:rPr lang="ar-SA" dirty="0" err="1" smtClean="0">
                <a:solidFill>
                  <a:srgbClr val="FFFF00"/>
                </a:solidFill>
              </a:rPr>
              <a:t>وسايل</a:t>
            </a:r>
            <a:r>
              <a:rPr lang="ar-SA" dirty="0" smtClean="0">
                <a:solidFill>
                  <a:srgbClr val="FFFF00"/>
                </a:solidFill>
              </a:rPr>
              <a:t> – </a:t>
            </a:r>
            <a:r>
              <a:rPr lang="ar-SA" dirty="0" err="1" smtClean="0">
                <a:solidFill>
                  <a:srgbClr val="FFFF00"/>
                </a:solidFill>
              </a:rPr>
              <a:t>دراهم...</a:t>
            </a:r>
            <a:r>
              <a:rPr lang="ar-SA" dirty="0" smtClean="0">
                <a:solidFill>
                  <a:srgbClr val="FFFF00"/>
                </a:solidFill>
              </a:rPr>
              <a:t> وغيرها.</a:t>
            </a:r>
          </a:p>
          <a:p>
            <a:r>
              <a:rPr lang="ar-SA" dirty="0" smtClean="0">
                <a:solidFill>
                  <a:schemeClr val="bg1"/>
                </a:solidFill>
              </a:rPr>
              <a:t>ومفردها</a:t>
            </a:r>
            <a:r>
              <a:rPr lang="ar-SA" dirty="0" smtClean="0"/>
              <a:t>: </a:t>
            </a:r>
            <a:r>
              <a:rPr lang="ar-SA" dirty="0" err="1" smtClean="0"/>
              <a:t>كتاب </a:t>
            </a:r>
            <a:r>
              <a:rPr lang="ar-SA" dirty="0" smtClean="0"/>
              <a:t>– </a:t>
            </a:r>
            <a:r>
              <a:rPr lang="ar-SA" dirty="0" err="1" smtClean="0"/>
              <a:t>شاعر </a:t>
            </a:r>
            <a:r>
              <a:rPr lang="ar-SA" dirty="0" smtClean="0"/>
              <a:t>– </a:t>
            </a:r>
            <a:r>
              <a:rPr lang="ar-SA" dirty="0" err="1" smtClean="0"/>
              <a:t>مجلس </a:t>
            </a:r>
            <a:r>
              <a:rPr lang="ar-SA" dirty="0" smtClean="0"/>
              <a:t>– </a:t>
            </a:r>
            <a:r>
              <a:rPr lang="ar-SA" dirty="0" err="1" smtClean="0"/>
              <a:t>خلق </a:t>
            </a:r>
            <a:r>
              <a:rPr lang="ar-SA" dirty="0" smtClean="0"/>
              <a:t>– </a:t>
            </a:r>
            <a:r>
              <a:rPr lang="ar-SA" dirty="0" err="1" smtClean="0"/>
              <a:t>وسيله </a:t>
            </a:r>
            <a:r>
              <a:rPr lang="ar-SA" dirty="0" smtClean="0"/>
              <a:t>– درهم.</a:t>
            </a:r>
          </a:p>
          <a:p>
            <a:endParaRPr lang="ar-SA" dirty="0" smtClean="0"/>
          </a:p>
          <a:p>
            <a:endParaRPr lang="ar-SA"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60648"/>
            <a:ext cx="8229600" cy="6336704"/>
          </a:xfrm>
        </p:spPr>
        <p:txBody>
          <a:bodyPr/>
          <a:lstStyle/>
          <a:p>
            <a:r>
              <a:rPr lang="ar-SA" dirty="0" smtClean="0"/>
              <a:t>مع أن جمع الكلمات العربية التي جمعت جمع التكسير مرة أخرى ليست طريقة صحيحة لبيان مفهوم الجمع ولكن بعض جموع التكسير العربية التي دخلت الفارسية فقدت مفهوم الجمع وبالتالي تجمع مرة أخرى بعلامة الجمع الفارسية أو </a:t>
            </a:r>
            <a:r>
              <a:rPr lang="ar-SA" dirty="0" err="1" smtClean="0"/>
              <a:t>العربية </a:t>
            </a:r>
            <a:r>
              <a:rPr lang="ar-SA" dirty="0" smtClean="0"/>
              <a:t>(ات) </a:t>
            </a:r>
            <a:r>
              <a:rPr lang="ar-SA" dirty="0" err="1" smtClean="0"/>
              <a:t>مثل:</a:t>
            </a:r>
            <a:endParaRPr lang="ar-SA" dirty="0" smtClean="0"/>
          </a:p>
          <a:p>
            <a:endParaRPr lang="ar-SA" dirty="0" smtClean="0"/>
          </a:p>
          <a:p>
            <a:r>
              <a:rPr lang="ar-SA" dirty="0" err="1" smtClean="0">
                <a:solidFill>
                  <a:srgbClr val="FFFF00"/>
                </a:solidFill>
              </a:rPr>
              <a:t>جواهرات</a:t>
            </a:r>
            <a:r>
              <a:rPr lang="ar-SA" dirty="0" smtClean="0"/>
              <a:t> – جمع جواهر</a:t>
            </a:r>
          </a:p>
          <a:p>
            <a:r>
              <a:rPr lang="ar-SA" dirty="0" err="1" smtClean="0">
                <a:solidFill>
                  <a:srgbClr val="FFFF00"/>
                </a:solidFill>
              </a:rPr>
              <a:t>امورات</a:t>
            </a:r>
            <a:r>
              <a:rPr lang="ar-SA" dirty="0" smtClean="0"/>
              <a:t> – جمع امور</a:t>
            </a:r>
          </a:p>
          <a:p>
            <a:r>
              <a:rPr lang="ar-SA" dirty="0" err="1" smtClean="0">
                <a:solidFill>
                  <a:srgbClr val="FFFF00"/>
                </a:solidFill>
              </a:rPr>
              <a:t>لوازمات</a:t>
            </a:r>
            <a:r>
              <a:rPr lang="ar-SA" dirty="0" smtClean="0"/>
              <a:t> – جمع لوازم</a:t>
            </a:r>
          </a:p>
          <a:p>
            <a:endParaRPr lang="ar-SA" dirty="0" smtClean="0"/>
          </a:p>
          <a:p>
            <a:pPr>
              <a:buFont typeface="Wingdings" pitchFamily="2" charset="2"/>
              <a:buChar char="Ø"/>
            </a:pPr>
            <a:r>
              <a:rPr lang="ar-SA" dirty="0" err="1" smtClean="0">
                <a:solidFill>
                  <a:srgbClr val="FFFF00"/>
                </a:solidFill>
              </a:rPr>
              <a:t>مالفرق</a:t>
            </a:r>
            <a:r>
              <a:rPr lang="ar-SA" dirty="0" smtClean="0">
                <a:solidFill>
                  <a:srgbClr val="FFFF00"/>
                </a:solidFill>
              </a:rPr>
              <a:t> بين اسم الجمع وجمع التكسير </a:t>
            </a:r>
            <a:r>
              <a:rPr lang="ar-SA" dirty="0" err="1" smtClean="0">
                <a:solidFill>
                  <a:srgbClr val="FFFF00"/>
                </a:solidFill>
              </a:rPr>
              <a:t>العربي؟</a:t>
            </a:r>
            <a:r>
              <a:rPr lang="ar-SA" dirty="0" smtClean="0">
                <a:solidFill>
                  <a:srgbClr val="FFFF00"/>
                </a:solidFill>
              </a:rPr>
              <a:t> </a:t>
            </a:r>
          </a:p>
          <a:p>
            <a:pPr>
              <a:buFont typeface="Wingdings" pitchFamily="2" charset="2"/>
              <a:buChar char="Ø"/>
            </a:pPr>
            <a:r>
              <a:rPr lang="ar-SA" dirty="0" smtClean="0">
                <a:solidFill>
                  <a:srgbClr val="FFFF00"/>
                </a:solidFill>
              </a:rPr>
              <a:t>أولا</a:t>
            </a:r>
            <a:r>
              <a:rPr lang="ar-SA" dirty="0" smtClean="0"/>
              <a:t> جمع التكسير يختص بالكلمات العربية فقط في حين أن اسم الجمع قد يكون فارسيا مثل </a:t>
            </a:r>
            <a:r>
              <a:rPr lang="fa-IR" dirty="0" smtClean="0"/>
              <a:t>گروه – دسته </a:t>
            </a:r>
            <a:r>
              <a:rPr lang="ar-SA" dirty="0" smtClean="0"/>
              <a:t>ويمكن أن يكون عربيا أيضا مثل </a:t>
            </a:r>
            <a:r>
              <a:rPr lang="ar-SA" dirty="0" err="1" smtClean="0"/>
              <a:t>قوم </a:t>
            </a:r>
            <a:r>
              <a:rPr lang="ar-SA" dirty="0" smtClean="0"/>
              <a:t>– </a:t>
            </a:r>
            <a:r>
              <a:rPr lang="ar-SA" dirty="0" err="1" smtClean="0"/>
              <a:t>قبيله</a:t>
            </a:r>
            <a:r>
              <a:rPr lang="ar-SA" dirty="0" smtClean="0"/>
              <a:t> </a:t>
            </a:r>
          </a:p>
          <a:p>
            <a:pPr>
              <a:buFont typeface="Wingdings" pitchFamily="2" charset="2"/>
              <a:buChar char="Ø"/>
            </a:pPr>
            <a:r>
              <a:rPr lang="ar-SA" dirty="0" smtClean="0">
                <a:solidFill>
                  <a:srgbClr val="FFFF00"/>
                </a:solidFill>
              </a:rPr>
              <a:t>ثانيا</a:t>
            </a:r>
            <a:r>
              <a:rPr lang="ar-SA" dirty="0" smtClean="0"/>
              <a:t> جمع التكسير له مفرد ولكن اسم الجمع ليس له مفرد.</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4784"/>
            <a:ext cx="8229600" cy="511256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ar-SA" b="1" dirty="0" smtClean="0">
                <a:ln/>
                <a:solidFill>
                  <a:schemeClr val="accent3"/>
                </a:solidFill>
              </a:rPr>
              <a:t>يقوم الاسم بوظائف مختلفة حيث إنه يأتي في الجملة بأشكال متعددة </a:t>
            </a:r>
            <a:r>
              <a:rPr lang="ar-SA" b="1" dirty="0" err="1" smtClean="0">
                <a:ln/>
                <a:solidFill>
                  <a:schemeClr val="accent3"/>
                </a:solidFill>
              </a:rPr>
              <a:t>وهي:</a:t>
            </a:r>
            <a:endParaRPr lang="ar-SA" b="1" dirty="0" smtClean="0">
              <a:ln/>
              <a:solidFill>
                <a:schemeClr val="accent3"/>
              </a:solidFill>
            </a:endParaRPr>
          </a:p>
          <a:p>
            <a:pPr>
              <a:buNone/>
            </a:pPr>
            <a:endParaRPr lang="ar-SA" b="1" dirty="0" smtClean="0">
              <a:ln/>
              <a:solidFill>
                <a:schemeClr val="accent3"/>
              </a:solidFill>
            </a:endParaRPr>
          </a:p>
          <a:p>
            <a:r>
              <a:rPr lang="ar-SA" b="1" dirty="0" smtClean="0">
                <a:ln/>
                <a:solidFill>
                  <a:schemeClr val="accent3"/>
                </a:solidFill>
              </a:rPr>
              <a:t>1- فاعل/نائب فاعل/مبتدأ	2- خبر</a:t>
            </a:r>
          </a:p>
          <a:p>
            <a:r>
              <a:rPr lang="ar-SA" b="1" dirty="0" smtClean="0">
                <a:ln/>
                <a:solidFill>
                  <a:schemeClr val="accent3"/>
                </a:solidFill>
              </a:rPr>
              <a:t>3- مفعول به 			4- متمم</a:t>
            </a:r>
          </a:p>
          <a:p>
            <a:r>
              <a:rPr lang="ar-SA" b="1" dirty="0" smtClean="0">
                <a:ln/>
                <a:solidFill>
                  <a:schemeClr val="accent3"/>
                </a:solidFill>
              </a:rPr>
              <a:t>5- منادى			6- تمييز</a:t>
            </a:r>
          </a:p>
          <a:p>
            <a:r>
              <a:rPr lang="ar-SA" b="1" dirty="0" smtClean="0">
                <a:ln/>
                <a:solidFill>
                  <a:schemeClr val="accent3"/>
                </a:solidFill>
              </a:rPr>
              <a:t>7- قيد			8- مضاف إليه</a:t>
            </a:r>
          </a:p>
          <a:p>
            <a:r>
              <a:rPr lang="ar-SA" b="1" dirty="0" smtClean="0">
                <a:ln/>
                <a:solidFill>
                  <a:schemeClr val="accent3"/>
                </a:solidFill>
              </a:rPr>
              <a:t>9- موصوف			10- بدل</a:t>
            </a:r>
          </a:p>
        </p:txBody>
      </p:sp>
      <p:sp>
        <p:nvSpPr>
          <p:cNvPr id="3" name="عنوان 2"/>
          <p:cNvSpPr>
            <a:spLocks noGrp="1"/>
          </p:cNvSpPr>
          <p:nvPr>
            <p:ph type="title"/>
          </p:nvPr>
        </p:nvSpPr>
        <p:spPr>
          <a:xfrm>
            <a:off x="457200" y="296416"/>
            <a:ext cx="8229600" cy="756320"/>
          </a:xfrm>
        </p:spPr>
        <p:txBody>
          <a:bodyPr>
            <a:scene3d>
              <a:camera prst="orthographicFront"/>
              <a:lightRig rig="balanced" dir="t">
                <a:rot lat="0" lon="0" rev="2100000"/>
              </a:lightRig>
            </a:scene3d>
            <a:sp3d extrusionH="57150" prstMaterial="metal">
              <a:bevelT w="38100" h="25400"/>
              <a:contourClr>
                <a:schemeClr val="bg2"/>
              </a:contourClr>
            </a:sp3d>
          </a:bodyPr>
          <a:lstStyle/>
          <a:p>
            <a:pPr algn="ctr" rtl="0"/>
            <a:r>
              <a:rPr lang="ar-SA" b="1" spc="0" dirty="0" smtClean="0">
                <a:ln w="50800"/>
                <a:solidFill>
                  <a:schemeClr val="bg1">
                    <a:shade val="50000"/>
                  </a:schemeClr>
                </a:solidFill>
                <a:effectLst/>
              </a:rPr>
              <a:t>استخدامات الاسم في الجملة </a:t>
            </a:r>
            <a:endParaRPr lang="en-US" b="1" spc="0" dirty="0">
              <a:ln w="50800"/>
              <a:solidFill>
                <a:schemeClr val="bg1">
                  <a:shade val="50000"/>
                </a:schemeClr>
              </a:solidFill>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052736"/>
            <a:ext cx="8229600" cy="5472608"/>
          </a:xfrm>
        </p:spPr>
        <p:txBody>
          <a:bodyPr>
            <a:normAutofit/>
          </a:bodyPr>
          <a:lstStyle/>
          <a:p>
            <a:r>
              <a:rPr lang="ar-SA" dirty="0" err="1" smtClean="0">
                <a:solidFill>
                  <a:schemeClr val="bg1">
                    <a:lumMod val="95000"/>
                    <a:lumOff val="5000"/>
                  </a:schemeClr>
                </a:solidFill>
              </a:rPr>
              <a:t>الفاعل /</a:t>
            </a:r>
            <a:r>
              <a:rPr lang="ar-SA" dirty="0" smtClean="0">
                <a:solidFill>
                  <a:schemeClr val="bg1">
                    <a:lumMod val="95000"/>
                    <a:lumOff val="5000"/>
                  </a:schemeClr>
                </a:solidFill>
              </a:rPr>
              <a:t> </a:t>
            </a:r>
            <a:r>
              <a:rPr lang="fa-IR" dirty="0" smtClean="0">
                <a:solidFill>
                  <a:schemeClr val="bg1">
                    <a:lumMod val="95000"/>
                    <a:lumOff val="5000"/>
                  </a:schemeClr>
                </a:solidFill>
              </a:rPr>
              <a:t>نا</a:t>
            </a:r>
            <a:r>
              <a:rPr lang="ar-SA" dirty="0" err="1" smtClean="0">
                <a:solidFill>
                  <a:schemeClr val="bg1">
                    <a:lumMod val="95000"/>
                    <a:lumOff val="5000"/>
                  </a:schemeClr>
                </a:solidFill>
              </a:rPr>
              <a:t>ئب</a:t>
            </a:r>
            <a:r>
              <a:rPr lang="ar-SA" dirty="0" smtClean="0">
                <a:solidFill>
                  <a:schemeClr val="bg1">
                    <a:lumMod val="95000"/>
                    <a:lumOff val="5000"/>
                  </a:schemeClr>
                </a:solidFill>
              </a:rPr>
              <a:t> </a:t>
            </a:r>
            <a:r>
              <a:rPr lang="ar-SA" dirty="0" err="1" smtClean="0">
                <a:solidFill>
                  <a:schemeClr val="bg1">
                    <a:lumMod val="95000"/>
                    <a:lumOff val="5000"/>
                  </a:schemeClr>
                </a:solidFill>
              </a:rPr>
              <a:t>فاعل </a:t>
            </a:r>
            <a:r>
              <a:rPr lang="ar-SA" dirty="0" smtClean="0">
                <a:solidFill>
                  <a:schemeClr val="bg1">
                    <a:lumMod val="95000"/>
                    <a:lumOff val="5000"/>
                  </a:schemeClr>
                </a:solidFill>
              </a:rPr>
              <a:t>/ </a:t>
            </a:r>
            <a:r>
              <a:rPr lang="ar-SA" dirty="0" err="1" smtClean="0">
                <a:solidFill>
                  <a:schemeClr val="bg1">
                    <a:lumMod val="95000"/>
                    <a:lumOff val="5000"/>
                  </a:schemeClr>
                </a:solidFill>
              </a:rPr>
              <a:t>المبتدأ:</a:t>
            </a:r>
            <a:endParaRPr lang="ar-SA" dirty="0" smtClean="0">
              <a:solidFill>
                <a:schemeClr val="bg1">
                  <a:lumMod val="95000"/>
                  <a:lumOff val="5000"/>
                </a:schemeClr>
              </a:solidFill>
            </a:endParaRPr>
          </a:p>
          <a:p>
            <a:endParaRPr lang="ar-SA" dirty="0" smtClean="0">
              <a:solidFill>
                <a:schemeClr val="bg1">
                  <a:lumMod val="95000"/>
                  <a:lumOff val="5000"/>
                </a:schemeClr>
              </a:solidFill>
            </a:endParaRPr>
          </a:p>
          <a:p>
            <a:r>
              <a:rPr lang="ar-SA" dirty="0" smtClean="0">
                <a:solidFill>
                  <a:schemeClr val="bg1">
                    <a:lumMod val="95000"/>
                    <a:lumOff val="5000"/>
                  </a:schemeClr>
                </a:solidFill>
              </a:rPr>
              <a:t>الفاعل: يأتي في الجملة الفعلية للدلالة على من قام بالفعل.</a:t>
            </a:r>
          </a:p>
          <a:p>
            <a:r>
              <a:rPr lang="ar-SA" dirty="0" smtClean="0">
                <a:solidFill>
                  <a:schemeClr val="bg1">
                    <a:lumMod val="95000"/>
                    <a:lumOff val="5000"/>
                  </a:schemeClr>
                </a:solidFill>
              </a:rPr>
              <a:t> </a:t>
            </a:r>
            <a:r>
              <a:rPr lang="fa-IR" u="sng" dirty="0" smtClean="0"/>
              <a:t>سعید</a:t>
            </a:r>
            <a:r>
              <a:rPr lang="fa-IR" dirty="0" smtClean="0"/>
              <a:t> آمد - </a:t>
            </a:r>
            <a:r>
              <a:rPr lang="fa-IR" u="sng" dirty="0" smtClean="0"/>
              <a:t>بابک</a:t>
            </a:r>
            <a:r>
              <a:rPr lang="fa-IR" dirty="0" smtClean="0"/>
              <a:t> نخوابیده است - </a:t>
            </a:r>
            <a:r>
              <a:rPr lang="fa-IR" u="sng" dirty="0" smtClean="0"/>
              <a:t>دانشجو</a:t>
            </a:r>
            <a:r>
              <a:rPr lang="fa-IR" dirty="0" smtClean="0"/>
              <a:t> درس را خواند.</a:t>
            </a:r>
          </a:p>
          <a:p>
            <a:endParaRPr lang="fa-IR" dirty="0" smtClean="0"/>
          </a:p>
          <a:p>
            <a:r>
              <a:rPr lang="ar-SA" dirty="0" smtClean="0">
                <a:solidFill>
                  <a:schemeClr val="bg1"/>
                </a:solidFill>
              </a:rPr>
              <a:t>نائب فاعل:يأتي في الجملة الفعلية للدلالة على من وقع عليه الفعل.</a:t>
            </a:r>
          </a:p>
          <a:p>
            <a:r>
              <a:rPr lang="ar-SA" dirty="0" smtClean="0">
                <a:solidFill>
                  <a:schemeClr val="bg1"/>
                </a:solidFill>
              </a:rPr>
              <a:t> </a:t>
            </a:r>
            <a:r>
              <a:rPr lang="fa-IR" u="sng" dirty="0" smtClean="0"/>
              <a:t>درس</a:t>
            </a:r>
            <a:r>
              <a:rPr lang="fa-IR" dirty="0" smtClean="0"/>
              <a:t> خوانده شد – </a:t>
            </a:r>
            <a:r>
              <a:rPr lang="fa-IR" u="sng" dirty="0" smtClean="0"/>
              <a:t>غذا</a:t>
            </a:r>
            <a:r>
              <a:rPr lang="fa-IR" dirty="0" smtClean="0"/>
              <a:t> خورده شد – </a:t>
            </a:r>
            <a:r>
              <a:rPr lang="fa-IR" u="sng" dirty="0" smtClean="0"/>
              <a:t>مرد</a:t>
            </a:r>
            <a:r>
              <a:rPr lang="fa-IR" dirty="0" smtClean="0"/>
              <a:t> کشته شد.</a:t>
            </a:r>
          </a:p>
          <a:p>
            <a:endParaRPr lang="fa-IR" dirty="0" smtClean="0"/>
          </a:p>
          <a:p>
            <a:r>
              <a:rPr lang="fa-IR" dirty="0" smtClean="0">
                <a:solidFill>
                  <a:schemeClr val="bg1"/>
                </a:solidFill>
              </a:rPr>
              <a:t>مبتدا: </a:t>
            </a:r>
            <a:r>
              <a:rPr lang="ar-SA" dirty="0" smtClean="0">
                <a:solidFill>
                  <a:schemeClr val="bg1"/>
                </a:solidFill>
              </a:rPr>
              <a:t>يأتي في الج</a:t>
            </a:r>
            <a:r>
              <a:rPr lang="fa-IR" dirty="0" smtClean="0">
                <a:solidFill>
                  <a:schemeClr val="bg1"/>
                </a:solidFill>
              </a:rPr>
              <a:t>م</a:t>
            </a:r>
            <a:r>
              <a:rPr lang="ar-SA" dirty="0" err="1" smtClean="0">
                <a:solidFill>
                  <a:schemeClr val="bg1"/>
                </a:solidFill>
              </a:rPr>
              <a:t>لة</a:t>
            </a:r>
            <a:r>
              <a:rPr lang="ar-SA" dirty="0" smtClean="0">
                <a:solidFill>
                  <a:schemeClr val="bg1"/>
                </a:solidFill>
              </a:rPr>
              <a:t> الاسمية والإخبار عنه.</a:t>
            </a:r>
          </a:p>
          <a:p>
            <a:r>
              <a:rPr lang="fa-IR" u="sng" dirty="0" smtClean="0"/>
              <a:t>احمد</a:t>
            </a:r>
            <a:r>
              <a:rPr lang="fa-IR" dirty="0" smtClean="0"/>
              <a:t> مریض است – </a:t>
            </a:r>
            <a:r>
              <a:rPr lang="fa-IR" u="sng" dirty="0" smtClean="0"/>
              <a:t>مسعود</a:t>
            </a:r>
            <a:r>
              <a:rPr lang="fa-IR" dirty="0" smtClean="0"/>
              <a:t> بیمار شد – </a:t>
            </a:r>
            <a:r>
              <a:rPr lang="fa-IR" u="sng" dirty="0" smtClean="0"/>
              <a:t>پول</a:t>
            </a:r>
            <a:r>
              <a:rPr lang="fa-IR" dirty="0" smtClean="0"/>
              <a:t> اینجا است.</a:t>
            </a:r>
          </a:p>
          <a:p>
            <a:endParaRPr lang="ar-SA" dirty="0" smtClean="0"/>
          </a:p>
          <a:p>
            <a:pPr>
              <a:buNone/>
            </a:pPr>
            <a:endParaRPr lang="ar-SA" dirty="0" smtClean="0"/>
          </a:p>
        </p:txBody>
      </p:sp>
      <p:sp>
        <p:nvSpPr>
          <p:cNvPr id="3" name="عنوان 2"/>
          <p:cNvSpPr>
            <a:spLocks noGrp="1"/>
          </p:cNvSpPr>
          <p:nvPr>
            <p:ph type="title"/>
          </p:nvPr>
        </p:nvSpPr>
        <p:spPr>
          <a:xfrm>
            <a:off x="457200" y="152400"/>
            <a:ext cx="8229600" cy="828328"/>
          </a:xfrm>
        </p:spPr>
        <p:txBody>
          <a:bodyPr/>
          <a:lstStyle/>
          <a:p>
            <a:pPr algn="ctr"/>
            <a:r>
              <a:rPr lang="ar-SA" dirty="0" smtClean="0">
                <a:solidFill>
                  <a:schemeClr val="accent6">
                    <a:lumMod val="50000"/>
                  </a:schemeClr>
                </a:solidFill>
              </a:rPr>
              <a:t>الفاعل ونائب الفاعل </a:t>
            </a:r>
            <a:r>
              <a:rPr lang="ar-SA" dirty="0" err="1" smtClean="0">
                <a:solidFill>
                  <a:schemeClr val="accent6">
                    <a:lumMod val="50000"/>
                  </a:schemeClr>
                </a:solidFill>
              </a:rPr>
              <a:t>والمبتدأ </a:t>
            </a:r>
            <a:r>
              <a:rPr lang="ar-SA" dirty="0" smtClean="0">
                <a:solidFill>
                  <a:schemeClr val="accent6">
                    <a:lumMod val="50000"/>
                  </a:schemeClr>
                </a:solidFill>
              </a:rPr>
              <a:t>(نقش نهادى</a:t>
            </a:r>
            <a:r>
              <a:rPr lang="ar-SA" dirty="0" err="1" smtClean="0">
                <a:solidFill>
                  <a:schemeClr val="accent6">
                    <a:lumMod val="50000"/>
                  </a:schemeClr>
                </a:solidFill>
              </a:rPr>
              <a:t>)</a:t>
            </a:r>
            <a:endParaRPr lang="en-US" dirty="0">
              <a:solidFill>
                <a:schemeClr val="accent6">
                  <a:lumMod val="50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268760"/>
            <a:ext cx="8964488" cy="5256584"/>
          </a:xfrm>
        </p:spPr>
        <p:txBody>
          <a:bodyPr/>
          <a:lstStyle/>
          <a:p>
            <a:r>
              <a:rPr lang="ar-SA" dirty="0" smtClean="0">
                <a:solidFill>
                  <a:srgbClr val="FFFF00"/>
                </a:solidFill>
              </a:rPr>
              <a:t>الخبر والمفعول به </a:t>
            </a:r>
            <a:r>
              <a:rPr lang="ar-SA" dirty="0" err="1" smtClean="0">
                <a:solidFill>
                  <a:srgbClr val="FFFF00"/>
                </a:solidFill>
              </a:rPr>
              <a:t>والمتمم:</a:t>
            </a:r>
            <a:endParaRPr lang="ar-SA" dirty="0" smtClean="0">
              <a:solidFill>
                <a:srgbClr val="FFFF00"/>
              </a:solidFill>
            </a:endParaRPr>
          </a:p>
          <a:p>
            <a:endParaRPr lang="ar-SA" dirty="0" smtClean="0"/>
          </a:p>
          <a:p>
            <a:r>
              <a:rPr lang="ar-SA" dirty="0" smtClean="0">
                <a:solidFill>
                  <a:schemeClr val="bg1"/>
                </a:solidFill>
              </a:rPr>
              <a:t>الخبر: يأتي في الجملة الاسمية للإخبار عن المبتدأ.</a:t>
            </a:r>
            <a:endParaRPr lang="fa-IR" dirty="0" smtClean="0">
              <a:solidFill>
                <a:schemeClr val="bg1"/>
              </a:solidFill>
            </a:endParaRPr>
          </a:p>
          <a:p>
            <a:r>
              <a:rPr lang="fa-IR" dirty="0" smtClean="0"/>
              <a:t>خراسان </a:t>
            </a:r>
            <a:r>
              <a:rPr lang="fa-IR" u="sng" dirty="0" smtClean="0"/>
              <a:t>آستان</a:t>
            </a:r>
            <a:r>
              <a:rPr lang="fa-IR" dirty="0" smtClean="0"/>
              <a:t> است – کاظم </a:t>
            </a:r>
            <a:r>
              <a:rPr lang="fa-IR" u="sng" dirty="0" smtClean="0"/>
              <a:t>برادرم</a:t>
            </a:r>
            <a:r>
              <a:rPr lang="fa-IR" dirty="0" smtClean="0"/>
              <a:t> است – عربستان </a:t>
            </a:r>
            <a:r>
              <a:rPr lang="fa-IR" u="sng" dirty="0" smtClean="0"/>
              <a:t>کشور</a:t>
            </a:r>
            <a:r>
              <a:rPr lang="fa-IR" dirty="0" smtClean="0"/>
              <a:t> است.</a:t>
            </a:r>
          </a:p>
          <a:p>
            <a:endParaRPr lang="fa-IR" dirty="0" smtClean="0"/>
          </a:p>
          <a:p>
            <a:r>
              <a:rPr lang="fa-IR" dirty="0" smtClean="0">
                <a:solidFill>
                  <a:schemeClr val="bg1"/>
                </a:solidFill>
              </a:rPr>
              <a:t>المفعول به: </a:t>
            </a:r>
            <a:r>
              <a:rPr lang="ar-SA" dirty="0" smtClean="0">
                <a:solidFill>
                  <a:schemeClr val="bg1"/>
                </a:solidFill>
              </a:rPr>
              <a:t>يأتي المفعول مع الافعال المتعدية فقط.</a:t>
            </a:r>
            <a:endParaRPr lang="fa-IR" dirty="0" smtClean="0">
              <a:solidFill>
                <a:schemeClr val="bg1"/>
              </a:solidFill>
            </a:endParaRPr>
          </a:p>
          <a:p>
            <a:r>
              <a:rPr lang="fa-IR" dirty="0" smtClean="0"/>
              <a:t>من </a:t>
            </a:r>
            <a:r>
              <a:rPr lang="fa-IR" u="sng" dirty="0" smtClean="0"/>
              <a:t>سعید</a:t>
            </a:r>
            <a:r>
              <a:rPr lang="fa-IR" dirty="0" smtClean="0"/>
              <a:t> را دیدم – دانشجو </a:t>
            </a:r>
            <a:r>
              <a:rPr lang="fa-IR" u="sng" dirty="0" smtClean="0"/>
              <a:t>کتاب</a:t>
            </a:r>
            <a:r>
              <a:rPr lang="fa-IR" dirty="0" smtClean="0"/>
              <a:t> را خرید – پدرم </a:t>
            </a:r>
            <a:r>
              <a:rPr lang="fa-IR" u="sng" dirty="0" smtClean="0"/>
              <a:t>ماشین</a:t>
            </a:r>
            <a:r>
              <a:rPr lang="fa-IR" dirty="0" smtClean="0"/>
              <a:t> را فروخت</a:t>
            </a:r>
          </a:p>
          <a:p>
            <a:endParaRPr lang="fa-IR" dirty="0" smtClean="0"/>
          </a:p>
          <a:p>
            <a:r>
              <a:rPr lang="fa-IR" dirty="0" smtClean="0">
                <a:solidFill>
                  <a:schemeClr val="bg1"/>
                </a:solidFill>
              </a:rPr>
              <a:t>المتمم: </a:t>
            </a:r>
            <a:r>
              <a:rPr lang="ar-SA" dirty="0" smtClean="0">
                <a:solidFill>
                  <a:schemeClr val="bg1"/>
                </a:solidFill>
              </a:rPr>
              <a:t>هو اسم يأتي معه أحد حروف الاضافة ويضيف توضيحا للفعل في الجملة.</a:t>
            </a:r>
          </a:p>
          <a:p>
            <a:r>
              <a:rPr lang="fa-IR" dirty="0" smtClean="0"/>
              <a:t>دانش اموز </a:t>
            </a:r>
            <a:r>
              <a:rPr lang="fa-IR" u="sng" dirty="0" smtClean="0"/>
              <a:t>به مدرسه </a:t>
            </a:r>
            <a:r>
              <a:rPr lang="fa-IR" dirty="0" smtClean="0"/>
              <a:t>رفت – کارگر </a:t>
            </a:r>
            <a:r>
              <a:rPr lang="fa-IR" u="sng" dirty="0" smtClean="0"/>
              <a:t>در کارخانه </a:t>
            </a:r>
            <a:r>
              <a:rPr lang="fa-IR" dirty="0" smtClean="0"/>
              <a:t>کار می کند</a:t>
            </a:r>
            <a:endParaRPr lang="ar-SA" dirty="0"/>
          </a:p>
        </p:txBody>
      </p:sp>
      <p:sp>
        <p:nvSpPr>
          <p:cNvPr id="3" name="عنوان 2"/>
          <p:cNvSpPr>
            <a:spLocks noGrp="1"/>
          </p:cNvSpPr>
          <p:nvPr>
            <p:ph type="title"/>
          </p:nvPr>
        </p:nvSpPr>
        <p:spPr>
          <a:xfrm>
            <a:off x="457200" y="152400"/>
            <a:ext cx="8229600" cy="972344"/>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الخبر و المفعول به والمتمم</a:t>
            </a:r>
            <a:endParaRPr lang="ar-SA"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524000"/>
            <a:ext cx="8229600" cy="5073352"/>
          </a:xfrm>
        </p:spPr>
        <p:txBody>
          <a:bodyPr>
            <a:normAutofit/>
          </a:bodyPr>
          <a:lstStyle/>
          <a:p>
            <a:r>
              <a:rPr lang="ar-SA" dirty="0" smtClean="0"/>
              <a:t>التمييز</a:t>
            </a:r>
            <a:r>
              <a:rPr lang="ar-SA" dirty="0" smtClean="0">
                <a:solidFill>
                  <a:schemeClr val="bg1"/>
                </a:solidFill>
              </a:rPr>
              <a:t>: </a:t>
            </a:r>
            <a:r>
              <a:rPr lang="ar-SA" dirty="0" smtClean="0">
                <a:solidFill>
                  <a:schemeClr val="bg1"/>
                </a:solidFill>
              </a:rPr>
              <a:t>يأتي الاسم أحيانا </a:t>
            </a:r>
            <a:r>
              <a:rPr lang="ar-SA" dirty="0" smtClean="0">
                <a:solidFill>
                  <a:schemeClr val="bg1"/>
                </a:solidFill>
              </a:rPr>
              <a:t>في الجملة مرتبط مع الفعل وليس مع الفاعل </a:t>
            </a:r>
            <a:r>
              <a:rPr lang="ar-SA" dirty="0" smtClean="0">
                <a:solidFill>
                  <a:schemeClr val="bg1"/>
                </a:solidFill>
              </a:rPr>
              <a:t>حيث </a:t>
            </a:r>
            <a:r>
              <a:rPr lang="ar-SA" dirty="0" smtClean="0">
                <a:solidFill>
                  <a:schemeClr val="bg1"/>
                </a:solidFill>
              </a:rPr>
              <a:t>إنه يوضح معنى مبهما وبدونه لا يكتمل مفهوم الجملة</a:t>
            </a:r>
            <a:r>
              <a:rPr lang="ar-SA" dirty="0" smtClean="0">
                <a:solidFill>
                  <a:schemeClr val="bg1"/>
                </a:solidFill>
              </a:rPr>
              <a:t>.</a:t>
            </a:r>
            <a:endParaRPr lang="ar-SA" dirty="0" smtClean="0"/>
          </a:p>
          <a:p>
            <a:r>
              <a:rPr lang="fa-IR" dirty="0" smtClean="0"/>
              <a:t>همۀ بچه ها به حسین </a:t>
            </a:r>
            <a:r>
              <a:rPr lang="fa-IR" u="sng" dirty="0" smtClean="0"/>
              <a:t>برادر</a:t>
            </a:r>
            <a:r>
              <a:rPr lang="fa-IR" dirty="0" smtClean="0"/>
              <a:t> می گفتند.</a:t>
            </a:r>
          </a:p>
          <a:p>
            <a:r>
              <a:rPr lang="fa-IR" dirty="0" smtClean="0"/>
              <a:t>پایتخت هندوستان را </a:t>
            </a:r>
            <a:r>
              <a:rPr lang="fa-IR" u="sng" dirty="0" smtClean="0"/>
              <a:t>دهلی</a:t>
            </a:r>
            <a:r>
              <a:rPr lang="fa-IR" dirty="0" smtClean="0"/>
              <a:t> می نامند.</a:t>
            </a:r>
          </a:p>
          <a:p>
            <a:r>
              <a:rPr lang="fa-IR" dirty="0" smtClean="0"/>
              <a:t>معلم شاگردانش را </a:t>
            </a:r>
            <a:r>
              <a:rPr lang="fa-IR" u="sng" dirty="0" smtClean="0"/>
              <a:t>فرزندان</a:t>
            </a:r>
            <a:r>
              <a:rPr lang="fa-IR" dirty="0" smtClean="0"/>
              <a:t> خود می داند.</a:t>
            </a:r>
          </a:p>
          <a:p>
            <a:endParaRPr lang="fa-IR" dirty="0" smtClean="0"/>
          </a:p>
          <a:p>
            <a:r>
              <a:rPr lang="ar-SA" dirty="0" smtClean="0">
                <a:solidFill>
                  <a:srgbClr val="FFC000"/>
                </a:solidFill>
              </a:rPr>
              <a:t>ملاحظة</a:t>
            </a:r>
            <a:r>
              <a:rPr lang="ar-SA" dirty="0" smtClean="0"/>
              <a:t>: </a:t>
            </a:r>
            <a:r>
              <a:rPr lang="ar-SA" dirty="0" smtClean="0">
                <a:solidFill>
                  <a:schemeClr val="bg1"/>
                </a:solidFill>
              </a:rPr>
              <a:t>الاسماء التي </a:t>
            </a:r>
            <a:r>
              <a:rPr lang="ar-SA" dirty="0" smtClean="0">
                <a:solidFill>
                  <a:schemeClr val="bg1"/>
                </a:solidFill>
              </a:rPr>
              <a:t>تأتي مع المصادر </a:t>
            </a:r>
            <a:r>
              <a:rPr lang="ar-SA" dirty="0" smtClean="0">
                <a:solidFill>
                  <a:schemeClr val="bg1"/>
                </a:solidFill>
              </a:rPr>
              <a:t>مثل </a:t>
            </a:r>
            <a:r>
              <a:rPr lang="fa-IR" dirty="0" smtClean="0">
                <a:solidFill>
                  <a:schemeClr val="bg1"/>
                </a:solidFill>
              </a:rPr>
              <a:t>(گفتن – دانستن – شمردن – نامیدن) وتوضح الابهام الموجو</a:t>
            </a:r>
            <a:r>
              <a:rPr lang="ar-SA" dirty="0" smtClean="0">
                <a:solidFill>
                  <a:schemeClr val="bg1"/>
                </a:solidFill>
              </a:rPr>
              <a:t>د في الجملة هي اسماء تمييز.</a:t>
            </a:r>
            <a:endParaRPr lang="fa-IR" dirty="0" smtClean="0">
              <a:solidFill>
                <a:schemeClr val="bg1"/>
              </a:solidFill>
            </a:endParaRPr>
          </a:p>
          <a:p>
            <a:pPr>
              <a:buNone/>
            </a:pPr>
            <a:endParaRPr lang="fa-IR" dirty="0" smtClean="0"/>
          </a:p>
          <a:p>
            <a:endParaRPr lang="ar-SA" dirty="0"/>
          </a:p>
        </p:txBody>
      </p:sp>
      <p:sp>
        <p:nvSpPr>
          <p:cNvPr id="3" name="عنوان 2"/>
          <p:cNvSpPr>
            <a:spLocks noGrp="1"/>
          </p:cNvSpPr>
          <p:nvPr>
            <p:ph type="title"/>
          </p:nvPr>
        </p:nvSpPr>
        <p:spPr>
          <a:xfrm>
            <a:off x="457200" y="152400"/>
            <a:ext cx="8229600" cy="972344"/>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التمييز</a:t>
            </a:r>
            <a:endParaRPr lang="ar-SA"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524000"/>
            <a:ext cx="8229600" cy="5001344"/>
          </a:xfrm>
        </p:spPr>
        <p:txBody>
          <a:bodyPr>
            <a:normAutofit lnSpcReduction="10000"/>
          </a:bodyPr>
          <a:lstStyle/>
          <a:p>
            <a:r>
              <a:rPr lang="ar-SA" dirty="0" smtClean="0"/>
              <a:t>القيد</a:t>
            </a:r>
            <a:r>
              <a:rPr lang="ar-SA" dirty="0" smtClean="0">
                <a:solidFill>
                  <a:schemeClr val="bg1"/>
                </a:solidFill>
              </a:rPr>
              <a:t>: يستخدم الاسم احيانا في الجملة كقيد.</a:t>
            </a:r>
          </a:p>
          <a:p>
            <a:r>
              <a:rPr lang="ar-SA" dirty="0" smtClean="0"/>
              <a:t>من </a:t>
            </a:r>
            <a:r>
              <a:rPr lang="ar-SA" u="sng" dirty="0" smtClean="0"/>
              <a:t>فردا</a:t>
            </a:r>
            <a:r>
              <a:rPr lang="ar-SA" dirty="0" smtClean="0"/>
              <a:t> به </a:t>
            </a:r>
            <a:r>
              <a:rPr lang="ar-SA" dirty="0" err="1" smtClean="0"/>
              <a:t>كلاس</a:t>
            </a:r>
            <a:r>
              <a:rPr lang="ar-SA" dirty="0" smtClean="0"/>
              <a:t> مى روم.</a:t>
            </a:r>
          </a:p>
          <a:p>
            <a:r>
              <a:rPr lang="ar-SA" dirty="0" smtClean="0"/>
              <a:t>حميد </a:t>
            </a:r>
            <a:r>
              <a:rPr lang="ar-SA" u="sng" dirty="0" smtClean="0"/>
              <a:t>صبح</a:t>
            </a:r>
            <a:r>
              <a:rPr lang="ar-SA" dirty="0" smtClean="0"/>
              <a:t> به مدرسه مى </a:t>
            </a:r>
            <a:r>
              <a:rPr lang="ar-SA" dirty="0" err="1" smtClean="0"/>
              <a:t>رود</a:t>
            </a:r>
            <a:r>
              <a:rPr lang="ar-SA" dirty="0" smtClean="0"/>
              <a:t>.</a:t>
            </a:r>
          </a:p>
          <a:p>
            <a:r>
              <a:rPr lang="ar-SA" dirty="0" smtClean="0"/>
              <a:t> </a:t>
            </a:r>
            <a:r>
              <a:rPr lang="fa-IR" dirty="0" smtClean="0"/>
              <a:t>مسعود </a:t>
            </a:r>
            <a:r>
              <a:rPr lang="fa-IR" u="sng" dirty="0" smtClean="0"/>
              <a:t>اینجا</a:t>
            </a:r>
            <a:r>
              <a:rPr lang="fa-IR" dirty="0" smtClean="0"/>
              <a:t> نشسته بود.</a:t>
            </a:r>
          </a:p>
          <a:p>
            <a:endParaRPr lang="fa-IR" dirty="0" smtClean="0"/>
          </a:p>
          <a:p>
            <a:r>
              <a:rPr lang="ar-SA" dirty="0" smtClean="0"/>
              <a:t>الوصف</a:t>
            </a:r>
            <a:r>
              <a:rPr lang="ar-SA" dirty="0" smtClean="0">
                <a:solidFill>
                  <a:schemeClr val="bg1"/>
                </a:solidFill>
              </a:rPr>
              <a:t>: كما أن الصفة تستخدم مكان الاسم في كثير من الاحيان فكذلك الاسم يستخدم مكان الصفة ويعطي مفهومها.</a:t>
            </a:r>
          </a:p>
          <a:p>
            <a:endParaRPr lang="ar-SA" dirty="0" smtClean="0"/>
          </a:p>
          <a:p>
            <a:r>
              <a:rPr lang="fa-IR" dirty="0" smtClean="0"/>
              <a:t>من در عمرم مردتر از او ندیده ام.</a:t>
            </a:r>
          </a:p>
          <a:p>
            <a:endParaRPr lang="fa-IR" dirty="0" smtClean="0"/>
          </a:p>
          <a:p>
            <a:r>
              <a:rPr lang="fa-IR" dirty="0" smtClean="0"/>
              <a:t>دلی سنگتر از دل تو نیست.</a:t>
            </a:r>
            <a:endParaRPr lang="ar-SA" dirty="0" smtClean="0"/>
          </a:p>
        </p:txBody>
      </p:sp>
      <p:sp>
        <p:nvSpPr>
          <p:cNvPr id="3" name="عنوان 2"/>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القيد والوصف</a:t>
            </a:r>
            <a:endParaRPr lang="ar-SA"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46236"/>
            <a:ext cx="8229600" cy="5023123"/>
          </a:xfrm>
        </p:spPr>
        <p:txBody>
          <a:bodyPr>
            <a:normAutofit lnSpcReduction="10000"/>
          </a:bodyPr>
          <a:lstStyle/>
          <a:p>
            <a:r>
              <a:rPr lang="ar-SA" dirty="0" err="1" smtClean="0"/>
              <a:t>الجامد </a:t>
            </a:r>
            <a:r>
              <a:rPr lang="ar-SA" dirty="0" smtClean="0"/>
              <a:t>: هو اسم أصل بذاته بمعنى أنه غير مشتق.</a:t>
            </a:r>
          </a:p>
          <a:p>
            <a:endParaRPr lang="ar-SA" dirty="0" smtClean="0"/>
          </a:p>
          <a:p>
            <a:r>
              <a:rPr lang="ar-SA" dirty="0" err="1" smtClean="0"/>
              <a:t>مثل:</a:t>
            </a:r>
            <a:r>
              <a:rPr lang="ar-SA" dirty="0" smtClean="0"/>
              <a:t> </a:t>
            </a:r>
          </a:p>
          <a:p>
            <a:endParaRPr lang="ar-SA" dirty="0" smtClean="0"/>
          </a:p>
          <a:p>
            <a:r>
              <a:rPr lang="ar-SA" dirty="0" smtClean="0"/>
              <a:t>اسب: حصان                </a:t>
            </a:r>
            <a:r>
              <a:rPr lang="fa-IR" dirty="0" smtClean="0"/>
              <a:t>سگ : کلب</a:t>
            </a:r>
            <a:endParaRPr lang="ar-SA" dirty="0" smtClean="0"/>
          </a:p>
          <a:p>
            <a:r>
              <a:rPr lang="ar-SA" dirty="0" smtClean="0"/>
              <a:t> </a:t>
            </a:r>
            <a:r>
              <a:rPr lang="ar-SA" dirty="0" err="1" smtClean="0"/>
              <a:t>شير</a:t>
            </a:r>
            <a:r>
              <a:rPr lang="ar-SA" dirty="0" smtClean="0"/>
              <a:t>: اسد		  دفتر: مكتب</a:t>
            </a:r>
          </a:p>
          <a:p>
            <a:r>
              <a:rPr lang="ar-SA" dirty="0" smtClean="0"/>
              <a:t>شتر: جمل  		  ماشين: سيارة</a:t>
            </a:r>
          </a:p>
          <a:p>
            <a:r>
              <a:rPr lang="ar-SA" dirty="0" err="1" smtClean="0"/>
              <a:t>روباه</a:t>
            </a:r>
            <a:r>
              <a:rPr lang="ar-SA" dirty="0" smtClean="0"/>
              <a:t>: ذئب                  </a:t>
            </a:r>
            <a:r>
              <a:rPr lang="ar-SA" dirty="0" err="1" smtClean="0"/>
              <a:t>ديوار</a:t>
            </a:r>
            <a:r>
              <a:rPr lang="ar-SA" dirty="0" smtClean="0"/>
              <a:t>: جدار</a:t>
            </a:r>
          </a:p>
          <a:p>
            <a:r>
              <a:rPr lang="ar-SA" dirty="0" err="1" smtClean="0"/>
              <a:t>نامه</a:t>
            </a:r>
            <a:r>
              <a:rPr lang="ar-SA" dirty="0" smtClean="0"/>
              <a:t>: رسالة                  </a:t>
            </a:r>
            <a:r>
              <a:rPr lang="ar-SA" dirty="0" err="1" smtClean="0"/>
              <a:t>دريا </a:t>
            </a:r>
            <a:r>
              <a:rPr lang="ar-SA" dirty="0" smtClean="0"/>
              <a:t>: البحر</a:t>
            </a:r>
          </a:p>
          <a:p>
            <a:r>
              <a:rPr lang="ar-SA" dirty="0" smtClean="0"/>
              <a:t> اميد: أمل</a:t>
            </a:r>
          </a:p>
          <a:p>
            <a:r>
              <a:rPr lang="ar-SA" dirty="0" err="1" smtClean="0"/>
              <a:t>داستان</a:t>
            </a:r>
            <a:r>
              <a:rPr lang="ar-SA" dirty="0" smtClean="0"/>
              <a:t>: قصة</a:t>
            </a:r>
            <a:endParaRPr lang="ar-SA" dirty="0"/>
          </a:p>
        </p:txBody>
      </p:sp>
      <p:sp>
        <p:nvSpPr>
          <p:cNvPr id="2" name="عنوان 1"/>
          <p:cNvSpPr>
            <a:spLocks noGrp="1"/>
          </p:cNvSpPr>
          <p:nvPr>
            <p:ph type="title"/>
          </p:nvPr>
        </p:nvSpPr>
        <p:spPr/>
        <p:txBody>
          <a:bodyPr>
            <a:normAutofit/>
          </a:bodyPr>
          <a:lstStyle/>
          <a:p>
            <a:pPr algn="ctr"/>
            <a:r>
              <a:rPr lang="ar-SA" sz="5400" dirty="0" smtClean="0">
                <a:solidFill>
                  <a:schemeClr val="bg1"/>
                </a:solidFill>
              </a:rPr>
              <a:t>الاسم الجامد 	</a:t>
            </a:r>
            <a:endParaRPr lang="ar-SA" sz="5400"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524000"/>
            <a:ext cx="8229600" cy="5073352"/>
          </a:xfrm>
        </p:spPr>
        <p:txBody>
          <a:bodyPr/>
          <a:lstStyle/>
          <a:p>
            <a:r>
              <a:rPr lang="ar-SA" dirty="0" smtClean="0"/>
              <a:t>المنادى</a:t>
            </a:r>
            <a:r>
              <a:rPr lang="ar-SA" dirty="0" smtClean="0">
                <a:solidFill>
                  <a:schemeClr val="bg1"/>
                </a:solidFill>
              </a:rPr>
              <a:t>: هو الاسم الذي يأتي في الجملة في موقع النداء </a:t>
            </a:r>
            <a:r>
              <a:rPr lang="ar-SA" dirty="0" smtClean="0">
                <a:solidFill>
                  <a:schemeClr val="bg1"/>
                </a:solidFill>
              </a:rPr>
              <a:t>و</a:t>
            </a:r>
            <a:r>
              <a:rPr lang="ar-SA" dirty="0" smtClean="0">
                <a:solidFill>
                  <a:schemeClr val="bg1"/>
                </a:solidFill>
              </a:rPr>
              <a:t>يطلق عليه اسم منادى والنداء عادة له نبرة معينة.</a:t>
            </a:r>
          </a:p>
          <a:p>
            <a:r>
              <a:rPr lang="ar-SA" dirty="0" smtClean="0">
                <a:solidFill>
                  <a:srgbClr val="FFFF00"/>
                </a:solidFill>
              </a:rPr>
              <a:t>علامات النداء في </a:t>
            </a:r>
            <a:r>
              <a:rPr lang="ar-SA" dirty="0" err="1" smtClean="0">
                <a:solidFill>
                  <a:srgbClr val="FFFF00"/>
                </a:solidFill>
              </a:rPr>
              <a:t>الفارسية:</a:t>
            </a:r>
            <a:endParaRPr lang="ar-SA" dirty="0" smtClean="0">
              <a:solidFill>
                <a:srgbClr val="FFFF00"/>
              </a:solidFill>
            </a:endParaRPr>
          </a:p>
          <a:p>
            <a:r>
              <a:rPr lang="ar-SA" dirty="0" smtClean="0">
                <a:solidFill>
                  <a:schemeClr val="bg1"/>
                </a:solidFill>
              </a:rPr>
              <a:t>1- في الادب لا توجد علامة نداء وإنما يُعرف بنبرة معينة.</a:t>
            </a:r>
          </a:p>
          <a:p>
            <a:r>
              <a:rPr lang="ar-SA" dirty="0" smtClean="0">
                <a:solidFill>
                  <a:schemeClr val="bg1"/>
                </a:solidFill>
              </a:rPr>
              <a:t>2- علامة </a:t>
            </a:r>
            <a:r>
              <a:rPr lang="ar-SA" dirty="0" err="1" smtClean="0">
                <a:solidFill>
                  <a:schemeClr val="bg1"/>
                </a:solidFill>
              </a:rPr>
              <a:t>النداء </a:t>
            </a:r>
            <a:r>
              <a:rPr lang="ar-SA" dirty="0" smtClean="0">
                <a:solidFill>
                  <a:schemeClr val="bg1"/>
                </a:solidFill>
              </a:rPr>
              <a:t>(اى) تأتي في بداية الاسم.</a:t>
            </a:r>
          </a:p>
          <a:p>
            <a:pPr>
              <a:buNone/>
            </a:pPr>
            <a:r>
              <a:rPr lang="fa-IR" dirty="0" smtClean="0"/>
              <a:t>ای </a:t>
            </a:r>
            <a:r>
              <a:rPr lang="fa-IR" u="sng" dirty="0" smtClean="0"/>
              <a:t>خدا</a:t>
            </a:r>
            <a:r>
              <a:rPr lang="fa-IR" dirty="0" smtClean="0"/>
              <a:t> – ای </a:t>
            </a:r>
            <a:r>
              <a:rPr lang="fa-IR" u="sng" dirty="0" smtClean="0"/>
              <a:t>محمد</a:t>
            </a:r>
            <a:r>
              <a:rPr lang="fa-IR" dirty="0" smtClean="0"/>
              <a:t> – ای </a:t>
            </a:r>
            <a:r>
              <a:rPr lang="fa-IR" u="sng" dirty="0" smtClean="0"/>
              <a:t>دانشجو</a:t>
            </a:r>
          </a:p>
          <a:p>
            <a:pPr>
              <a:buNone/>
            </a:pPr>
            <a:r>
              <a:rPr lang="fa-IR" dirty="0" smtClean="0">
                <a:solidFill>
                  <a:schemeClr val="bg1"/>
                </a:solidFill>
              </a:rPr>
              <a:t>3- </a:t>
            </a:r>
            <a:r>
              <a:rPr lang="ar-SA" dirty="0" smtClean="0">
                <a:solidFill>
                  <a:schemeClr val="bg1"/>
                </a:solidFill>
              </a:rPr>
              <a:t>علامة </a:t>
            </a:r>
            <a:r>
              <a:rPr lang="ar-SA" dirty="0" err="1" smtClean="0">
                <a:solidFill>
                  <a:schemeClr val="bg1"/>
                </a:solidFill>
              </a:rPr>
              <a:t>النداء </a:t>
            </a:r>
            <a:r>
              <a:rPr lang="ar-SA" dirty="0" smtClean="0">
                <a:solidFill>
                  <a:schemeClr val="bg1"/>
                </a:solidFill>
              </a:rPr>
              <a:t>(الالف) تأتي في اخر الاسم.</a:t>
            </a:r>
          </a:p>
          <a:p>
            <a:pPr>
              <a:buNone/>
            </a:pPr>
            <a:r>
              <a:rPr lang="fa-IR" dirty="0" smtClean="0"/>
              <a:t>خدایا – پروردگارا – دلبرا</a:t>
            </a:r>
          </a:p>
          <a:p>
            <a:pPr>
              <a:buNone/>
            </a:pPr>
            <a:r>
              <a:rPr lang="fa-IR" dirty="0" smtClean="0">
                <a:solidFill>
                  <a:schemeClr val="bg1"/>
                </a:solidFill>
              </a:rPr>
              <a:t>4- </a:t>
            </a:r>
            <a:r>
              <a:rPr lang="ar-SA" dirty="0" smtClean="0">
                <a:solidFill>
                  <a:schemeClr val="bg1"/>
                </a:solidFill>
              </a:rPr>
              <a:t>علامة </a:t>
            </a:r>
            <a:r>
              <a:rPr lang="ar-SA" dirty="0" err="1" smtClean="0">
                <a:solidFill>
                  <a:schemeClr val="bg1"/>
                </a:solidFill>
              </a:rPr>
              <a:t>النداء </a:t>
            </a:r>
            <a:r>
              <a:rPr lang="ar-SA" dirty="0" smtClean="0">
                <a:solidFill>
                  <a:schemeClr val="bg1"/>
                </a:solidFill>
              </a:rPr>
              <a:t>(يا) تأتي في اول الكلمة ومع الاسماء العربية.</a:t>
            </a:r>
          </a:p>
          <a:p>
            <a:pPr>
              <a:buNone/>
            </a:pPr>
            <a:r>
              <a:rPr lang="ar-SA" dirty="0" smtClean="0"/>
              <a:t>يا </a:t>
            </a:r>
            <a:r>
              <a:rPr lang="ar-SA" dirty="0" err="1" smtClean="0"/>
              <a:t>رب </a:t>
            </a:r>
            <a:r>
              <a:rPr lang="ar-SA" dirty="0" smtClean="0"/>
              <a:t>– يا </a:t>
            </a:r>
            <a:r>
              <a:rPr lang="ar-SA" dirty="0" err="1" smtClean="0"/>
              <a:t>حسين </a:t>
            </a:r>
            <a:r>
              <a:rPr lang="ar-SA" dirty="0" smtClean="0"/>
              <a:t>– يا علي</a:t>
            </a:r>
          </a:p>
          <a:p>
            <a:endParaRPr lang="en-US" dirty="0"/>
          </a:p>
        </p:txBody>
      </p:sp>
      <p:sp>
        <p:nvSpPr>
          <p:cNvPr id="3" name="عنوان 2"/>
          <p:cNvSpPr>
            <a:spLocks noGrp="1"/>
          </p:cNvSpPr>
          <p:nvPr>
            <p:ph type="title"/>
          </p:nvPr>
        </p:nvSpPr>
        <p:spPr>
          <a:xfrm>
            <a:off x="457200" y="152400"/>
            <a:ext cx="8229600" cy="972344"/>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المنادى</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268760"/>
            <a:ext cx="8229600" cy="5472608"/>
          </a:xfrm>
        </p:spPr>
        <p:txBody>
          <a:bodyPr>
            <a:normAutofit/>
          </a:bodyPr>
          <a:lstStyle/>
          <a:p>
            <a:r>
              <a:rPr lang="ar-SA" dirty="0" smtClean="0"/>
              <a:t>الاضافة: </a:t>
            </a:r>
            <a:r>
              <a:rPr lang="ar-SA" dirty="0" smtClean="0">
                <a:solidFill>
                  <a:schemeClr val="bg1"/>
                </a:solidFill>
              </a:rPr>
              <a:t>هي إضافة اسم الى اسم اخر </a:t>
            </a:r>
            <a:r>
              <a:rPr lang="fa-IR" dirty="0" smtClean="0">
                <a:solidFill>
                  <a:schemeClr val="bg1"/>
                </a:solidFill>
              </a:rPr>
              <a:t>او ضمیر </a:t>
            </a:r>
            <a:r>
              <a:rPr lang="ar-SA" dirty="0" smtClean="0">
                <a:solidFill>
                  <a:schemeClr val="bg1"/>
                </a:solidFill>
              </a:rPr>
              <a:t>مع إضافة الكسرة للمضاف ويطلق على هذا التركيب المضاف والمضاف إليه.</a:t>
            </a:r>
          </a:p>
          <a:p>
            <a:r>
              <a:rPr lang="ar-SA" dirty="0" err="1" smtClean="0"/>
              <a:t>1-</a:t>
            </a:r>
            <a:r>
              <a:rPr lang="ar-SA" dirty="0" smtClean="0"/>
              <a:t> </a:t>
            </a:r>
            <a:r>
              <a:rPr lang="fa-IR" dirty="0" smtClean="0"/>
              <a:t>پدر نسرین آمد.</a:t>
            </a:r>
          </a:p>
          <a:p>
            <a:r>
              <a:rPr lang="fa-IR" dirty="0" smtClean="0"/>
              <a:t>2- شاگرد کلاس رفت.</a:t>
            </a:r>
          </a:p>
          <a:p>
            <a:r>
              <a:rPr lang="fa-IR" dirty="0" smtClean="0"/>
              <a:t>3- کتاب علی اینجا است. </a:t>
            </a:r>
          </a:p>
          <a:p>
            <a:endParaRPr lang="en-US" dirty="0" smtClean="0"/>
          </a:p>
          <a:p>
            <a:r>
              <a:rPr lang="ar-SA" dirty="0" smtClean="0">
                <a:solidFill>
                  <a:srgbClr val="FFC000"/>
                </a:solidFill>
              </a:rPr>
              <a:t>ملاحظة</a:t>
            </a:r>
            <a:r>
              <a:rPr lang="ar-SA" dirty="0" smtClean="0"/>
              <a:t>: </a:t>
            </a:r>
            <a:r>
              <a:rPr lang="ar-SA" dirty="0" smtClean="0">
                <a:solidFill>
                  <a:schemeClr val="bg1"/>
                </a:solidFill>
              </a:rPr>
              <a:t>الاصل في الاضافة أن تأتي كسرة الاضافة بين المضاف والمضاف إليه ولكن أحيانا يأتي المضاف بعد المضاف إليه وتحذف </a:t>
            </a:r>
            <a:r>
              <a:rPr lang="ar-SA" dirty="0" err="1" smtClean="0">
                <a:solidFill>
                  <a:schemeClr val="bg1"/>
                </a:solidFill>
              </a:rPr>
              <a:t>الكسرة.</a:t>
            </a:r>
            <a:r>
              <a:rPr lang="ar-SA" dirty="0" smtClean="0">
                <a:solidFill>
                  <a:schemeClr val="bg1"/>
                </a:solidFill>
              </a:rPr>
              <a:t> ويطلق على هذه الاضافة اسم </a:t>
            </a:r>
            <a:r>
              <a:rPr lang="ar-SA" dirty="0" smtClean="0">
                <a:solidFill>
                  <a:srgbClr val="FFC000"/>
                </a:solidFill>
              </a:rPr>
              <a:t>الاضافة </a:t>
            </a:r>
            <a:r>
              <a:rPr lang="ar-SA" dirty="0" err="1" smtClean="0">
                <a:solidFill>
                  <a:srgbClr val="FFC000"/>
                </a:solidFill>
              </a:rPr>
              <a:t>المقلوبة</a:t>
            </a:r>
            <a:r>
              <a:rPr lang="ar-SA" dirty="0" err="1" smtClean="0">
                <a:solidFill>
                  <a:schemeClr val="bg1"/>
                </a:solidFill>
              </a:rPr>
              <a:t>.</a:t>
            </a:r>
            <a:r>
              <a:rPr lang="ar-SA" dirty="0" smtClean="0">
                <a:solidFill>
                  <a:schemeClr val="bg1"/>
                </a:solidFill>
              </a:rPr>
              <a:t> </a:t>
            </a:r>
          </a:p>
          <a:p>
            <a:r>
              <a:rPr lang="fa-IR" dirty="0" smtClean="0">
                <a:solidFill>
                  <a:schemeClr val="bg1"/>
                </a:solidFill>
              </a:rPr>
              <a:t>کتابخانه – کارخانه – مهمانسرا – پزشکیار – مسافرخانه</a:t>
            </a:r>
          </a:p>
          <a:p>
            <a:r>
              <a:rPr lang="ar-SA" dirty="0" smtClean="0">
                <a:solidFill>
                  <a:schemeClr val="bg1"/>
                </a:solidFill>
              </a:rPr>
              <a:t>مثل هذه الكلمات السابقة يطلق عليها اسماء مركبة وليس مضاف ومضاف إليه.</a:t>
            </a:r>
            <a:endParaRPr lang="fa-IR" dirty="0" smtClean="0">
              <a:solidFill>
                <a:schemeClr val="bg1"/>
              </a:solidFill>
            </a:endParaRPr>
          </a:p>
          <a:p>
            <a:endParaRPr lang="en-US" dirty="0"/>
          </a:p>
        </p:txBody>
      </p:sp>
      <p:sp>
        <p:nvSpPr>
          <p:cNvPr id="3" name="عنوان 2"/>
          <p:cNvSpPr>
            <a:spLocks noGrp="1"/>
          </p:cNvSpPr>
          <p:nvPr>
            <p:ph type="title"/>
          </p:nvPr>
        </p:nvSpPr>
        <p:spPr>
          <a:xfrm>
            <a:off x="457200" y="152400"/>
            <a:ext cx="8229600" cy="900336"/>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الاضافة</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268760"/>
            <a:ext cx="8229600" cy="5328592"/>
          </a:xfrm>
        </p:spPr>
        <p:txBody>
          <a:bodyPr>
            <a:normAutofit/>
          </a:bodyPr>
          <a:lstStyle/>
          <a:p>
            <a:r>
              <a:rPr lang="ar-SA" dirty="0" smtClean="0">
                <a:solidFill>
                  <a:srgbClr val="FFC000"/>
                </a:solidFill>
              </a:rPr>
              <a:t>1- اضافة ملكية: </a:t>
            </a:r>
            <a:r>
              <a:rPr lang="ar-SA" dirty="0" smtClean="0"/>
              <a:t>حيث تكون العلاقة بين المضاف والمضاف إليه ملكية بمعنى ان المضاف إليه مالك وصاحب للمضاف.</a:t>
            </a:r>
          </a:p>
          <a:p>
            <a:r>
              <a:rPr lang="ar-SA" dirty="0" smtClean="0"/>
              <a:t>ماشين </a:t>
            </a:r>
            <a:r>
              <a:rPr lang="ar-SA" dirty="0" err="1" smtClean="0"/>
              <a:t>سعيد –</a:t>
            </a:r>
            <a:r>
              <a:rPr lang="ar-SA" dirty="0" smtClean="0"/>
              <a:t> </a:t>
            </a:r>
            <a:r>
              <a:rPr lang="fa-IR" dirty="0" smtClean="0"/>
              <a:t>خانۀ احمد – اتاق مریم</a:t>
            </a:r>
            <a:endParaRPr lang="fa-IR" dirty="0" smtClean="0"/>
          </a:p>
          <a:p>
            <a:pPr>
              <a:buNone/>
            </a:pPr>
            <a:r>
              <a:rPr lang="fa-IR" dirty="0" smtClean="0">
                <a:solidFill>
                  <a:srgbClr val="FFC000"/>
                </a:solidFill>
              </a:rPr>
              <a:t>2- </a:t>
            </a:r>
            <a:r>
              <a:rPr lang="ar-SA" dirty="0" smtClean="0">
                <a:solidFill>
                  <a:srgbClr val="FFC000"/>
                </a:solidFill>
              </a:rPr>
              <a:t>اضافة تخصصية: </a:t>
            </a:r>
            <a:r>
              <a:rPr lang="ar-SA" dirty="0" smtClean="0"/>
              <a:t>بحيث </a:t>
            </a:r>
            <a:r>
              <a:rPr lang="ar-SA" dirty="0" smtClean="0"/>
              <a:t>ي</a:t>
            </a:r>
            <a:r>
              <a:rPr lang="ar-SA" dirty="0" smtClean="0"/>
              <a:t>كون المضاف مختصا بالمضاف إليه.</a:t>
            </a:r>
          </a:p>
          <a:p>
            <a:pPr>
              <a:buNone/>
            </a:pPr>
            <a:r>
              <a:rPr lang="ar-SA" dirty="0" err="1" smtClean="0"/>
              <a:t>كلاس</a:t>
            </a:r>
            <a:r>
              <a:rPr lang="ar-SA" dirty="0" smtClean="0"/>
              <a:t> </a:t>
            </a:r>
            <a:r>
              <a:rPr lang="ar-SA" dirty="0" err="1" smtClean="0"/>
              <a:t>درس </a:t>
            </a:r>
            <a:r>
              <a:rPr lang="ar-SA" dirty="0" smtClean="0"/>
              <a:t>– ميز </a:t>
            </a:r>
            <a:r>
              <a:rPr lang="ar-SA" dirty="0" err="1" smtClean="0"/>
              <a:t>مطالعه </a:t>
            </a:r>
            <a:r>
              <a:rPr lang="ar-SA" dirty="0" smtClean="0"/>
              <a:t>– لباس </a:t>
            </a:r>
            <a:r>
              <a:rPr lang="ar-SA" dirty="0" err="1" smtClean="0"/>
              <a:t>ورزش</a:t>
            </a:r>
            <a:r>
              <a:rPr lang="ar-SA" dirty="0" smtClean="0"/>
              <a:t> – اتاق </a:t>
            </a:r>
            <a:r>
              <a:rPr lang="ar-SA" dirty="0" err="1" smtClean="0"/>
              <a:t>خواب</a:t>
            </a:r>
            <a:endParaRPr lang="ar-SA" dirty="0" smtClean="0"/>
          </a:p>
          <a:p>
            <a:pPr>
              <a:buNone/>
            </a:pPr>
            <a:endParaRPr lang="ar-SA" dirty="0" smtClean="0"/>
          </a:p>
          <a:p>
            <a:pPr>
              <a:buNone/>
            </a:pPr>
            <a:r>
              <a:rPr lang="ar-SA" dirty="0" smtClean="0">
                <a:solidFill>
                  <a:srgbClr val="FFC000"/>
                </a:solidFill>
              </a:rPr>
              <a:t>3- اضافة توضيحية: </a:t>
            </a:r>
            <a:r>
              <a:rPr lang="ar-SA" dirty="0" smtClean="0"/>
              <a:t>بحيث يكون المضاف اسم عام ويكون المضاف إليه اسم تابعا له ويحدد نوعه.</a:t>
            </a:r>
          </a:p>
          <a:p>
            <a:pPr>
              <a:buNone/>
            </a:pPr>
            <a:r>
              <a:rPr lang="ar-SA" dirty="0" err="1" smtClean="0"/>
              <a:t>كشور</a:t>
            </a:r>
            <a:r>
              <a:rPr lang="ar-SA" dirty="0" smtClean="0"/>
              <a:t> </a:t>
            </a:r>
            <a:r>
              <a:rPr lang="ar-SA" dirty="0" err="1" smtClean="0"/>
              <a:t>ايران </a:t>
            </a:r>
            <a:r>
              <a:rPr lang="ar-SA" dirty="0" smtClean="0"/>
              <a:t>– </a:t>
            </a:r>
            <a:r>
              <a:rPr lang="ar-SA" dirty="0" err="1" smtClean="0"/>
              <a:t>درياى</a:t>
            </a:r>
            <a:r>
              <a:rPr lang="ar-SA" dirty="0" smtClean="0"/>
              <a:t> </a:t>
            </a:r>
            <a:r>
              <a:rPr lang="ar-SA" dirty="0" err="1" smtClean="0"/>
              <a:t>عمان </a:t>
            </a:r>
            <a:r>
              <a:rPr lang="ar-SA" dirty="0" smtClean="0"/>
              <a:t>– كتاب </a:t>
            </a:r>
            <a:r>
              <a:rPr lang="fa-IR" dirty="0" smtClean="0"/>
              <a:t>گلستان</a:t>
            </a:r>
          </a:p>
          <a:p>
            <a:pPr>
              <a:buNone/>
            </a:pPr>
            <a:r>
              <a:rPr lang="fa-IR" dirty="0" smtClean="0">
                <a:solidFill>
                  <a:srgbClr val="FFC000"/>
                </a:solidFill>
              </a:rPr>
              <a:t>4-</a:t>
            </a:r>
            <a:r>
              <a:rPr lang="ar-SA" dirty="0" smtClean="0">
                <a:solidFill>
                  <a:srgbClr val="FFC000"/>
                </a:solidFill>
              </a:rPr>
              <a:t>اضافة لبيان الجنس والنوع: </a:t>
            </a:r>
            <a:r>
              <a:rPr lang="ar-SA" dirty="0" smtClean="0"/>
              <a:t>حيث يبين المضاف إليه نوع المضاف.</a:t>
            </a:r>
          </a:p>
          <a:p>
            <a:pPr>
              <a:buNone/>
            </a:pPr>
            <a:r>
              <a:rPr lang="fa-IR" dirty="0" smtClean="0"/>
              <a:t>لباس پشم – جام زر – ساعت طلا – انگشتری نقره</a:t>
            </a:r>
            <a:endParaRPr lang="ar-SA" dirty="0" smtClean="0"/>
          </a:p>
        </p:txBody>
      </p:sp>
      <p:sp>
        <p:nvSpPr>
          <p:cNvPr id="3" name="عنوان 2"/>
          <p:cNvSpPr>
            <a:spLocks noGrp="1"/>
          </p:cNvSpPr>
          <p:nvPr>
            <p:ph type="title"/>
          </p:nvPr>
        </p:nvSpPr>
        <p:spPr>
          <a:xfrm>
            <a:off x="457200" y="152400"/>
            <a:ext cx="8229600" cy="82832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اقسام الاضافة</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البدل: </a:t>
            </a:r>
            <a:r>
              <a:rPr lang="ar-SA" dirty="0" smtClean="0">
                <a:solidFill>
                  <a:schemeClr val="bg1"/>
                </a:solidFill>
              </a:rPr>
              <a:t>هو اسم تابع يأتي موضحا للاسم الذي قبله كأن يكون لقب أو شهرة أو منصب ويبينه بشكل اوضح للسامع أو المخاطب.</a:t>
            </a:r>
          </a:p>
          <a:p>
            <a:endParaRPr lang="ar-SA" dirty="0" smtClean="0"/>
          </a:p>
          <a:p>
            <a:r>
              <a:rPr lang="ar-SA" dirty="0" err="1" smtClean="0"/>
              <a:t>1-</a:t>
            </a:r>
            <a:r>
              <a:rPr lang="ar-SA" dirty="0" smtClean="0"/>
              <a:t> </a:t>
            </a:r>
            <a:r>
              <a:rPr lang="fa-IR" dirty="0" smtClean="0"/>
              <a:t>از احمد </a:t>
            </a:r>
            <a:r>
              <a:rPr lang="fa-IR" u="sng" dirty="0" smtClean="0"/>
              <a:t>بقال</a:t>
            </a:r>
            <a:r>
              <a:rPr lang="fa-IR" dirty="0" smtClean="0"/>
              <a:t> برنج خریدم.</a:t>
            </a:r>
          </a:p>
          <a:p>
            <a:r>
              <a:rPr lang="fa-IR" dirty="0" smtClean="0"/>
              <a:t>2- برادرم </a:t>
            </a:r>
            <a:r>
              <a:rPr lang="fa-IR" u="sng" dirty="0" smtClean="0"/>
              <a:t>محمد</a:t>
            </a:r>
            <a:r>
              <a:rPr lang="fa-IR" dirty="0" smtClean="0"/>
              <a:t> از مسافرت برگشت.</a:t>
            </a:r>
          </a:p>
          <a:p>
            <a:r>
              <a:rPr lang="fa-IR" dirty="0" smtClean="0"/>
              <a:t>3- با ساسان </a:t>
            </a:r>
            <a:r>
              <a:rPr lang="fa-IR" u="sng" dirty="0" smtClean="0"/>
              <a:t>برادر کوچک سوسن </a:t>
            </a:r>
            <a:r>
              <a:rPr lang="fa-IR" dirty="0" smtClean="0"/>
              <a:t>مسابقۀ فوتبال را تماشا کردیم.</a:t>
            </a:r>
            <a:endParaRPr lang="en-US" dirty="0"/>
          </a:p>
        </p:txBody>
      </p:sp>
      <p:sp>
        <p:nvSpPr>
          <p:cNvPr id="3" name="عنوان 2"/>
          <p:cNvSpPr>
            <a:spLocks noGrp="1"/>
          </p:cNvSpPr>
          <p:nvPr>
            <p:ph type="title"/>
          </p:nvPr>
        </p:nvSpPr>
        <p:spPr>
          <a:xfrm>
            <a:off x="457200" y="152400"/>
            <a:ext cx="8229600" cy="75632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البدل </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980728"/>
            <a:ext cx="8229600" cy="5877272"/>
          </a:xfrm>
        </p:spPr>
        <p:txBody>
          <a:bodyPr>
            <a:normAutofit lnSpcReduction="10000"/>
          </a:bodyPr>
          <a:lstStyle/>
          <a:p>
            <a:r>
              <a:rPr lang="ar-SA" dirty="0" smtClean="0">
                <a:solidFill>
                  <a:srgbClr val="FFC000"/>
                </a:solidFill>
              </a:rPr>
              <a:t>مطابقة الفعل للفاعل</a:t>
            </a:r>
          </a:p>
          <a:p>
            <a:r>
              <a:rPr lang="ar-SA" dirty="0" smtClean="0">
                <a:solidFill>
                  <a:schemeClr val="bg1"/>
                </a:solidFill>
              </a:rPr>
              <a:t>إذا كان الفاعل أو المبتدأ من ذوات الارواح فإن يتطابق معه في الجمع والأفراد.</a:t>
            </a:r>
          </a:p>
          <a:p>
            <a:r>
              <a:rPr lang="ar-SA" dirty="0" smtClean="0"/>
              <a:t>علي </a:t>
            </a:r>
            <a:r>
              <a:rPr lang="fa-IR" dirty="0" smtClean="0"/>
              <a:t>آمد.</a:t>
            </a:r>
          </a:p>
          <a:p>
            <a:r>
              <a:rPr lang="fa-IR" dirty="0" smtClean="0"/>
              <a:t>سعید و خالد رفتند.</a:t>
            </a:r>
          </a:p>
          <a:p>
            <a:r>
              <a:rPr lang="fa-IR" dirty="0" smtClean="0"/>
              <a:t>دانش آموز درس خواند.</a:t>
            </a:r>
            <a:endParaRPr lang="fa-IR" dirty="0" smtClean="0"/>
          </a:p>
          <a:p>
            <a:r>
              <a:rPr lang="ar-SA" dirty="0" smtClean="0">
                <a:solidFill>
                  <a:schemeClr val="bg1"/>
                </a:solidFill>
              </a:rPr>
              <a:t>إذا كان الفاعل أو المبتدأ من غير ذوات الارواح فإن الفعل يمكن أن يأتي مفرد وأن يأتي جمع.</a:t>
            </a:r>
          </a:p>
          <a:p>
            <a:r>
              <a:rPr lang="fa-IR" dirty="0" smtClean="0"/>
              <a:t>شاخه ها شکست – شاخه ها شکستند</a:t>
            </a:r>
          </a:p>
          <a:p>
            <a:r>
              <a:rPr lang="fa-IR" dirty="0" smtClean="0"/>
              <a:t>روزها گذشت – روزها گذشتند</a:t>
            </a:r>
            <a:endParaRPr lang="fa-IR" dirty="0" smtClean="0"/>
          </a:p>
          <a:p>
            <a:r>
              <a:rPr lang="ar-SA" dirty="0" smtClean="0">
                <a:solidFill>
                  <a:schemeClr val="bg1"/>
                </a:solidFill>
              </a:rPr>
              <a:t>إذا كان الفاعل أو المبتدأ جمع واسم معنى أو اسم زمان مثل </a:t>
            </a:r>
            <a:r>
              <a:rPr lang="ar-SA" dirty="0" err="1" smtClean="0">
                <a:solidFill>
                  <a:schemeClr val="bg1"/>
                </a:solidFill>
              </a:rPr>
              <a:t>روزها</a:t>
            </a:r>
            <a:r>
              <a:rPr lang="ar-SA" dirty="0" smtClean="0">
                <a:solidFill>
                  <a:schemeClr val="bg1"/>
                </a:solidFill>
              </a:rPr>
              <a:t> – </a:t>
            </a:r>
            <a:r>
              <a:rPr lang="ar-SA" dirty="0" err="1" smtClean="0">
                <a:solidFill>
                  <a:schemeClr val="bg1"/>
                </a:solidFill>
              </a:rPr>
              <a:t>سالها</a:t>
            </a:r>
            <a:r>
              <a:rPr lang="ar-SA" dirty="0" smtClean="0">
                <a:solidFill>
                  <a:schemeClr val="bg1"/>
                </a:solidFill>
              </a:rPr>
              <a:t> فإن الفعل يأتي مفرد.</a:t>
            </a:r>
          </a:p>
          <a:p>
            <a:r>
              <a:rPr lang="fa-IR" dirty="0" smtClean="0"/>
              <a:t>سالها گذشت ولی وعده ها انجام نیافت.</a:t>
            </a:r>
          </a:p>
          <a:p>
            <a:r>
              <a:rPr lang="fa-IR" dirty="0" smtClean="0"/>
              <a:t>دشورایها گذشت و پیروزیها نزدیک است.</a:t>
            </a:r>
            <a:endParaRPr lang="ar-SA" dirty="0" smtClean="0"/>
          </a:p>
          <a:p>
            <a:endParaRPr lang="fa-IR" dirty="0" smtClean="0"/>
          </a:p>
        </p:txBody>
      </p:sp>
      <p:sp>
        <p:nvSpPr>
          <p:cNvPr id="3" name="عنوان 2"/>
          <p:cNvSpPr>
            <a:spLocks noGrp="1"/>
          </p:cNvSpPr>
          <p:nvPr>
            <p:ph type="title"/>
          </p:nvPr>
        </p:nvSpPr>
        <p:spPr>
          <a:xfrm>
            <a:off x="457200" y="152400"/>
            <a:ext cx="8229600" cy="828328"/>
          </a:xfrm>
        </p:spPr>
        <p:txBody>
          <a:bodyPr/>
          <a:lstStyle/>
          <a:p>
            <a:pPr algn="ctr"/>
            <a:r>
              <a:rPr lang="fa-IR" dirty="0" smtClean="0">
                <a:solidFill>
                  <a:schemeClr val="bg1"/>
                </a:solidFill>
              </a:rPr>
              <a:t>مطابقت فعل با نهاد</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544615"/>
          </a:xfrm>
        </p:spPr>
        <p:txBody>
          <a:bodyPr>
            <a:normAutofit fontScale="92500"/>
          </a:bodyPr>
          <a:lstStyle/>
          <a:p>
            <a:r>
              <a:rPr lang="ar-SA" dirty="0" smtClean="0"/>
              <a:t>المشتق: هو الاسم الذي يتكون من الجذر الماضي أو المضارع أو أحد أجزائه يكون من جذر الفعل أو اشتق من كلمة ما.</a:t>
            </a:r>
          </a:p>
          <a:p>
            <a:r>
              <a:rPr lang="ar-SA" dirty="0" err="1" smtClean="0"/>
              <a:t>مثل:</a:t>
            </a:r>
            <a:endParaRPr lang="ar-SA" dirty="0" smtClean="0"/>
          </a:p>
          <a:p>
            <a:r>
              <a:rPr lang="fa-IR" dirty="0" smtClean="0">
                <a:solidFill>
                  <a:srgbClr val="FFFF00"/>
                </a:solidFill>
              </a:rPr>
              <a:t>گوینده</a:t>
            </a:r>
            <a:r>
              <a:rPr lang="ar-SA" dirty="0" smtClean="0">
                <a:solidFill>
                  <a:srgbClr val="FFFF00"/>
                </a:solidFill>
              </a:rPr>
              <a:t>/</a:t>
            </a:r>
            <a:r>
              <a:rPr lang="ar-SA" dirty="0" err="1" smtClean="0">
                <a:solidFill>
                  <a:srgbClr val="FFFF00"/>
                </a:solidFill>
              </a:rPr>
              <a:t>شنون</a:t>
            </a:r>
            <a:r>
              <a:rPr lang="fa-IR" dirty="0" smtClean="0">
                <a:solidFill>
                  <a:srgbClr val="FFFF00"/>
                </a:solidFill>
              </a:rPr>
              <a:t>ده</a:t>
            </a:r>
            <a:r>
              <a:rPr lang="fa-IR" dirty="0" smtClean="0"/>
              <a:t>= </a:t>
            </a:r>
            <a:r>
              <a:rPr lang="ar-SA" dirty="0" err="1" smtClean="0"/>
              <a:t>القائل </a:t>
            </a:r>
            <a:r>
              <a:rPr lang="ar-SA" dirty="0" smtClean="0"/>
              <a:t>، اسم الفاعل ويشتق من خلال جذر المضارع وإضافة اللاحقة نده.</a:t>
            </a:r>
            <a:endParaRPr lang="fa-IR" dirty="0" smtClean="0"/>
          </a:p>
          <a:p>
            <a:r>
              <a:rPr lang="fa-IR" dirty="0" smtClean="0">
                <a:solidFill>
                  <a:srgbClr val="FFFF00"/>
                </a:solidFill>
              </a:rPr>
              <a:t>دانش </a:t>
            </a:r>
            <a:r>
              <a:rPr lang="ar-SA" dirty="0" err="1" smtClean="0">
                <a:solidFill>
                  <a:srgbClr val="FFFF00"/>
                </a:solidFill>
              </a:rPr>
              <a:t>/</a:t>
            </a:r>
            <a:r>
              <a:rPr lang="fa-IR" dirty="0" smtClean="0">
                <a:solidFill>
                  <a:srgbClr val="FFFF00"/>
                </a:solidFill>
              </a:rPr>
              <a:t>آموزش</a:t>
            </a:r>
            <a:r>
              <a:rPr lang="fa-IR" dirty="0" smtClean="0"/>
              <a:t>= العلم</a:t>
            </a:r>
            <a:r>
              <a:rPr lang="ar-SA" dirty="0" smtClean="0"/>
              <a:t>، اسم مصدر شيني ويشتق من خلال جذر المضارع وإضافة حرف الشين.</a:t>
            </a:r>
            <a:endParaRPr lang="fa-IR" dirty="0" smtClean="0"/>
          </a:p>
          <a:p>
            <a:r>
              <a:rPr lang="fa-IR" dirty="0" smtClean="0">
                <a:solidFill>
                  <a:srgbClr val="FFFF00"/>
                </a:solidFill>
              </a:rPr>
              <a:t>زیبایی - بدی</a:t>
            </a:r>
            <a:r>
              <a:rPr lang="fa-IR" dirty="0" smtClean="0"/>
              <a:t>= الجمال</a:t>
            </a:r>
            <a:r>
              <a:rPr lang="ar-SA" dirty="0" smtClean="0"/>
              <a:t>، اسم مصدر يائي ويشتق من خلال الصفة وإضافة الياء</a:t>
            </a:r>
            <a:endParaRPr lang="fa-IR" dirty="0" smtClean="0"/>
          </a:p>
          <a:p>
            <a:r>
              <a:rPr lang="fa-IR" dirty="0" smtClean="0">
                <a:solidFill>
                  <a:srgbClr val="FFFF00"/>
                </a:solidFill>
              </a:rPr>
              <a:t>گفته - شنیده</a:t>
            </a:r>
            <a:r>
              <a:rPr lang="fa-IR" dirty="0" smtClean="0"/>
              <a:t>= المقول</a:t>
            </a:r>
            <a:r>
              <a:rPr lang="ar-SA" dirty="0" smtClean="0"/>
              <a:t>،اسم مفعول ويشتق من خلال جذر الماضي وإضافة الهاء.</a:t>
            </a:r>
            <a:endParaRPr lang="fa-IR" dirty="0" smtClean="0"/>
          </a:p>
          <a:p>
            <a:r>
              <a:rPr lang="ar-SA" dirty="0" err="1" smtClean="0">
                <a:solidFill>
                  <a:srgbClr val="FFFF00"/>
                </a:solidFill>
              </a:rPr>
              <a:t>خنده</a:t>
            </a:r>
            <a:r>
              <a:rPr lang="ar-SA" dirty="0" smtClean="0">
                <a:solidFill>
                  <a:srgbClr val="FFFF00"/>
                </a:solidFill>
              </a:rPr>
              <a:t> </a:t>
            </a:r>
            <a:r>
              <a:rPr lang="ar-SA" dirty="0" err="1" smtClean="0">
                <a:solidFill>
                  <a:srgbClr val="FFFF00"/>
                </a:solidFill>
              </a:rPr>
              <a:t>–</a:t>
            </a:r>
            <a:r>
              <a:rPr lang="ar-SA" dirty="0" smtClean="0">
                <a:solidFill>
                  <a:srgbClr val="FFFF00"/>
                </a:solidFill>
              </a:rPr>
              <a:t> </a:t>
            </a:r>
            <a:r>
              <a:rPr lang="fa-IR" dirty="0" smtClean="0">
                <a:solidFill>
                  <a:srgbClr val="FFFF00"/>
                </a:solidFill>
              </a:rPr>
              <a:t>گریه</a:t>
            </a:r>
            <a:r>
              <a:rPr lang="ar-SA" dirty="0" smtClean="0">
                <a:solidFill>
                  <a:srgbClr val="FFFF00"/>
                </a:solidFill>
              </a:rPr>
              <a:t> </a:t>
            </a:r>
            <a:r>
              <a:rPr lang="ar-SA" dirty="0" smtClean="0"/>
              <a:t>= الضحك، اسم مصدر مشتق من جذر المضارع وإضافة الهاء</a:t>
            </a:r>
          </a:p>
          <a:p>
            <a:r>
              <a:rPr lang="ar-SA" dirty="0" err="1" smtClean="0">
                <a:solidFill>
                  <a:srgbClr val="FFFF00"/>
                </a:solidFill>
              </a:rPr>
              <a:t>رفتار</a:t>
            </a:r>
            <a:r>
              <a:rPr lang="ar-SA" dirty="0" smtClean="0">
                <a:solidFill>
                  <a:srgbClr val="FFFF00"/>
                </a:solidFill>
              </a:rPr>
              <a:t>- </a:t>
            </a:r>
            <a:r>
              <a:rPr lang="ar-SA" dirty="0" err="1" smtClean="0">
                <a:solidFill>
                  <a:srgbClr val="FFFF00"/>
                </a:solidFill>
              </a:rPr>
              <a:t>ديدار</a:t>
            </a:r>
            <a:r>
              <a:rPr lang="ar-SA" dirty="0" smtClean="0"/>
              <a:t>= التعامل، اسم مصدر مشتق من جذر الماضي وإضافة ار.</a:t>
            </a:r>
            <a:endParaRPr lang="fa-IR" dirty="0" smtClean="0"/>
          </a:p>
          <a:p>
            <a:pPr>
              <a:buNone/>
            </a:pPr>
            <a:endParaRPr lang="ar-SA" dirty="0"/>
          </a:p>
        </p:txBody>
      </p:sp>
      <p:sp>
        <p:nvSpPr>
          <p:cNvPr id="2" name="عنوان 1"/>
          <p:cNvSpPr>
            <a:spLocks noGrp="1"/>
          </p:cNvSpPr>
          <p:nvPr>
            <p:ph type="title"/>
          </p:nvPr>
        </p:nvSpPr>
        <p:spPr>
          <a:xfrm>
            <a:off x="457200" y="-27384"/>
            <a:ext cx="8229600" cy="871208"/>
          </a:xfrm>
        </p:spPr>
        <p:txBody>
          <a:bodyPr/>
          <a:lstStyle/>
          <a:p>
            <a:pPr algn="ctr"/>
            <a:r>
              <a:rPr lang="ar-SA" dirty="0" smtClean="0">
                <a:solidFill>
                  <a:schemeClr val="bg1"/>
                </a:solidFill>
              </a:rPr>
              <a:t>الاسم المشتق</a:t>
            </a:r>
            <a:endParaRPr lang="ar-SA"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البسيط: هو ما تكون من عنصر لغوي واحد لا يمكن تجزئته.</a:t>
            </a:r>
          </a:p>
          <a:p>
            <a:r>
              <a:rPr lang="ar-SA" dirty="0" err="1" smtClean="0"/>
              <a:t>مثل:</a:t>
            </a:r>
            <a:endParaRPr lang="ar-SA" dirty="0" smtClean="0"/>
          </a:p>
          <a:p>
            <a:endParaRPr lang="ar-SA" dirty="0" smtClean="0"/>
          </a:p>
          <a:p>
            <a:r>
              <a:rPr lang="ar-SA" dirty="0" smtClean="0"/>
              <a:t>مرد: </a:t>
            </a:r>
            <a:r>
              <a:rPr lang="ar-SA" dirty="0" err="1" smtClean="0"/>
              <a:t>رجل  </a:t>
            </a:r>
            <a:r>
              <a:rPr lang="ar-SA" dirty="0" smtClean="0"/>
              <a:t>، زن: </a:t>
            </a:r>
            <a:r>
              <a:rPr lang="ar-SA" dirty="0" err="1" smtClean="0"/>
              <a:t>امرأة  </a:t>
            </a:r>
            <a:r>
              <a:rPr lang="ar-SA" dirty="0" smtClean="0"/>
              <a:t>، </a:t>
            </a:r>
            <a:r>
              <a:rPr lang="ar-SA" dirty="0" err="1" smtClean="0"/>
              <a:t>مادر</a:t>
            </a:r>
            <a:r>
              <a:rPr lang="ar-SA" dirty="0" smtClean="0"/>
              <a:t>: </a:t>
            </a:r>
            <a:r>
              <a:rPr lang="ar-SA" dirty="0" err="1" smtClean="0"/>
              <a:t>أم </a:t>
            </a:r>
            <a:r>
              <a:rPr lang="ar-SA" dirty="0" smtClean="0"/>
              <a:t>،  </a:t>
            </a:r>
            <a:r>
              <a:rPr lang="ar-SA" dirty="0" err="1" smtClean="0"/>
              <a:t>درخت</a:t>
            </a:r>
            <a:r>
              <a:rPr lang="ar-SA" dirty="0" smtClean="0"/>
              <a:t>: شجرة</a:t>
            </a:r>
          </a:p>
          <a:p>
            <a:endParaRPr lang="ar-SA" dirty="0" smtClean="0"/>
          </a:p>
          <a:p>
            <a:r>
              <a:rPr lang="ar-SA" dirty="0" err="1" smtClean="0"/>
              <a:t>دختر</a:t>
            </a:r>
            <a:r>
              <a:rPr lang="ar-SA" dirty="0" smtClean="0"/>
              <a:t>: </a:t>
            </a:r>
            <a:r>
              <a:rPr lang="ar-SA" dirty="0" err="1" smtClean="0"/>
              <a:t>بنت </a:t>
            </a:r>
            <a:r>
              <a:rPr lang="ar-SA" dirty="0" smtClean="0"/>
              <a:t>، </a:t>
            </a:r>
            <a:r>
              <a:rPr lang="ar-SA" dirty="0" err="1" smtClean="0"/>
              <a:t>خواهر</a:t>
            </a:r>
            <a:r>
              <a:rPr lang="ar-SA" dirty="0" smtClean="0"/>
              <a:t>: </a:t>
            </a:r>
            <a:r>
              <a:rPr lang="ar-SA" dirty="0" err="1" smtClean="0"/>
              <a:t>أخت </a:t>
            </a:r>
            <a:r>
              <a:rPr lang="ar-SA" dirty="0" smtClean="0"/>
              <a:t>، خانه: </a:t>
            </a:r>
            <a:r>
              <a:rPr lang="ar-SA" dirty="0" err="1" smtClean="0"/>
              <a:t>بيت </a:t>
            </a:r>
            <a:r>
              <a:rPr lang="ar-SA" dirty="0" smtClean="0"/>
              <a:t>، مدرسه:مدرسه</a:t>
            </a:r>
          </a:p>
          <a:p>
            <a:endParaRPr lang="ar-SA" dirty="0" smtClean="0"/>
          </a:p>
          <a:p>
            <a:r>
              <a:rPr lang="ar-SA" dirty="0" smtClean="0"/>
              <a:t>كتاب: </a:t>
            </a:r>
            <a:r>
              <a:rPr lang="ar-SA" dirty="0" err="1" smtClean="0"/>
              <a:t>كتاب </a:t>
            </a:r>
            <a:r>
              <a:rPr lang="ar-SA" dirty="0" smtClean="0"/>
              <a:t>، </a:t>
            </a:r>
            <a:r>
              <a:rPr lang="ar-SA" dirty="0" err="1" smtClean="0"/>
              <a:t>دفتر </a:t>
            </a:r>
            <a:r>
              <a:rPr lang="ar-SA" dirty="0" smtClean="0"/>
              <a:t>: مكتب.</a:t>
            </a:r>
          </a:p>
        </p:txBody>
      </p:sp>
      <p:sp>
        <p:nvSpPr>
          <p:cNvPr id="2" name="عنوان 1"/>
          <p:cNvSpPr>
            <a:spLocks noGrp="1"/>
          </p:cNvSpPr>
          <p:nvPr>
            <p:ph type="title"/>
          </p:nvPr>
        </p:nvSpPr>
        <p:spPr/>
        <p:txBody>
          <a:bodyPr>
            <a:normAutofit/>
          </a:bodyPr>
          <a:lstStyle/>
          <a:p>
            <a:pPr algn="ctr"/>
            <a:r>
              <a:rPr lang="ar-SA" sz="4400" dirty="0" smtClean="0">
                <a:solidFill>
                  <a:schemeClr val="bg1"/>
                </a:solidFill>
              </a:rPr>
              <a:t>الاسم </a:t>
            </a:r>
            <a:r>
              <a:rPr lang="ar-SA" sz="4400" dirty="0" err="1" smtClean="0">
                <a:solidFill>
                  <a:schemeClr val="bg1"/>
                </a:solidFill>
              </a:rPr>
              <a:t>البسيط </a:t>
            </a:r>
            <a:r>
              <a:rPr lang="ar-SA" sz="4400" dirty="0" smtClean="0">
                <a:solidFill>
                  <a:schemeClr val="bg1"/>
                </a:solidFill>
              </a:rPr>
              <a:t>(ساده</a:t>
            </a:r>
            <a:r>
              <a:rPr lang="ar-SA" sz="4400" dirty="0" err="1" smtClean="0">
                <a:solidFill>
                  <a:schemeClr val="bg1"/>
                </a:solidFill>
              </a:rPr>
              <a:t>)</a:t>
            </a:r>
            <a:endParaRPr lang="ar-SA" sz="44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688632"/>
          </a:xfrm>
        </p:spPr>
        <p:txBody>
          <a:bodyPr>
            <a:normAutofit fontScale="92500" lnSpcReduction="20000"/>
          </a:bodyPr>
          <a:lstStyle/>
          <a:p>
            <a:r>
              <a:rPr lang="ar-SA" dirty="0" smtClean="0"/>
              <a:t>هو ما تكون من عنصرين لغويين أو أكثر ليعطي تصورا اسميا واحد.</a:t>
            </a:r>
          </a:p>
          <a:p>
            <a:r>
              <a:rPr lang="ar-SA" dirty="0" smtClean="0">
                <a:solidFill>
                  <a:schemeClr val="bg1"/>
                </a:solidFill>
              </a:rPr>
              <a:t>أنواع الاسم </a:t>
            </a:r>
            <a:r>
              <a:rPr lang="ar-SA" dirty="0" err="1" smtClean="0">
                <a:solidFill>
                  <a:schemeClr val="bg1"/>
                </a:solidFill>
              </a:rPr>
              <a:t>المركب:</a:t>
            </a:r>
            <a:endParaRPr lang="ar-SA" dirty="0" smtClean="0">
              <a:solidFill>
                <a:schemeClr val="bg1"/>
              </a:solidFill>
            </a:endParaRPr>
          </a:p>
          <a:p>
            <a:r>
              <a:rPr lang="ar-SA" dirty="0" smtClean="0">
                <a:solidFill>
                  <a:srgbClr val="FFFF00"/>
                </a:solidFill>
              </a:rPr>
              <a:t>1- مركب من </a:t>
            </a:r>
            <a:r>
              <a:rPr lang="ar-SA" dirty="0" err="1" smtClean="0">
                <a:solidFill>
                  <a:srgbClr val="FFFF00"/>
                </a:solidFill>
              </a:rPr>
              <a:t>جزئين</a:t>
            </a:r>
            <a:r>
              <a:rPr lang="ar-SA" dirty="0" smtClean="0">
                <a:solidFill>
                  <a:srgbClr val="FFFF00"/>
                </a:solidFill>
              </a:rPr>
              <a:t> أو أكثر من </a:t>
            </a:r>
            <a:r>
              <a:rPr lang="ar-SA" dirty="0" err="1" smtClean="0">
                <a:solidFill>
                  <a:srgbClr val="FFFF00"/>
                </a:solidFill>
              </a:rPr>
              <a:t>الاسم:</a:t>
            </a:r>
            <a:r>
              <a:rPr lang="ar-SA" dirty="0" smtClean="0">
                <a:solidFill>
                  <a:srgbClr val="FFFF00"/>
                </a:solidFill>
              </a:rPr>
              <a:t> </a:t>
            </a:r>
          </a:p>
          <a:p>
            <a:pPr>
              <a:buNone/>
            </a:pPr>
            <a:r>
              <a:rPr lang="ar-SA" dirty="0" err="1" smtClean="0"/>
              <a:t>مادرزن</a:t>
            </a:r>
            <a:r>
              <a:rPr lang="ar-SA" dirty="0" smtClean="0"/>
              <a:t>: والدة </a:t>
            </a:r>
            <a:r>
              <a:rPr lang="ar-SA" dirty="0" err="1" smtClean="0"/>
              <a:t>الزوجة </a:t>
            </a:r>
            <a:r>
              <a:rPr lang="ar-SA" dirty="0" smtClean="0"/>
              <a:t>، خر</a:t>
            </a:r>
            <a:r>
              <a:rPr lang="fa-IR" dirty="0" smtClean="0"/>
              <a:t>گوش: </a:t>
            </a:r>
            <a:r>
              <a:rPr lang="ar-SA" dirty="0" err="1" smtClean="0"/>
              <a:t>أرنب </a:t>
            </a:r>
            <a:r>
              <a:rPr lang="ar-SA" dirty="0" smtClean="0"/>
              <a:t>، </a:t>
            </a:r>
            <a:r>
              <a:rPr lang="ar-SA" dirty="0" err="1" smtClean="0"/>
              <a:t>كتابخانه</a:t>
            </a:r>
            <a:r>
              <a:rPr lang="ar-SA" dirty="0" smtClean="0"/>
              <a:t>: المكتبة</a:t>
            </a:r>
          </a:p>
          <a:p>
            <a:pPr>
              <a:buNone/>
            </a:pPr>
            <a:r>
              <a:rPr lang="ar-SA" dirty="0" err="1" smtClean="0"/>
              <a:t>كارخانه</a:t>
            </a:r>
            <a:r>
              <a:rPr lang="ar-SA" dirty="0" smtClean="0"/>
              <a:t>: المصنع </a:t>
            </a:r>
          </a:p>
          <a:p>
            <a:r>
              <a:rPr lang="ar-SA" dirty="0" smtClean="0">
                <a:solidFill>
                  <a:srgbClr val="FFFF00"/>
                </a:solidFill>
              </a:rPr>
              <a:t>2- مركب من جذر المضارع من نفس الفعل مثبت </a:t>
            </a:r>
            <a:r>
              <a:rPr lang="ar-SA" dirty="0" err="1" smtClean="0">
                <a:solidFill>
                  <a:srgbClr val="FFFF00"/>
                </a:solidFill>
              </a:rPr>
              <a:t>ومنفي:</a:t>
            </a:r>
            <a:endParaRPr lang="ar-SA" dirty="0" smtClean="0">
              <a:solidFill>
                <a:srgbClr val="FFFF00"/>
              </a:solidFill>
            </a:endParaRPr>
          </a:p>
          <a:p>
            <a:pPr>
              <a:buNone/>
            </a:pPr>
            <a:r>
              <a:rPr lang="ar-SA" dirty="0" err="1" smtClean="0"/>
              <a:t>كشمكش</a:t>
            </a:r>
            <a:r>
              <a:rPr lang="ar-SA" dirty="0" smtClean="0"/>
              <a:t>:    </a:t>
            </a:r>
            <a:r>
              <a:rPr lang="ar-SA" dirty="0" err="1" smtClean="0"/>
              <a:t>النزاع </a:t>
            </a:r>
            <a:r>
              <a:rPr lang="ar-SA" dirty="0" smtClean="0"/>
              <a:t>، </a:t>
            </a:r>
            <a:r>
              <a:rPr lang="ar-SA" dirty="0" err="1" smtClean="0"/>
              <a:t>داروندار</a:t>
            </a:r>
            <a:r>
              <a:rPr lang="ar-SA" dirty="0" smtClean="0"/>
              <a:t>:  كل ما </a:t>
            </a:r>
            <a:r>
              <a:rPr lang="ar-SA" dirty="0" err="1" smtClean="0"/>
              <a:t>يملك ،</a:t>
            </a:r>
            <a:r>
              <a:rPr lang="ar-SA" dirty="0" smtClean="0"/>
              <a:t> </a:t>
            </a:r>
            <a:r>
              <a:rPr lang="fa-IR" dirty="0" smtClean="0"/>
              <a:t>بگومگو:</a:t>
            </a:r>
            <a:r>
              <a:rPr lang="ar-SA" dirty="0" smtClean="0"/>
              <a:t>  الجدال</a:t>
            </a:r>
          </a:p>
          <a:p>
            <a:r>
              <a:rPr lang="ar-SA" dirty="0" smtClean="0">
                <a:solidFill>
                  <a:srgbClr val="FFFF00"/>
                </a:solidFill>
              </a:rPr>
              <a:t>3- مركب من جذري مضارع من </a:t>
            </a:r>
            <a:r>
              <a:rPr lang="ar-SA" dirty="0" err="1" smtClean="0">
                <a:solidFill>
                  <a:srgbClr val="FFFF00"/>
                </a:solidFill>
              </a:rPr>
              <a:t>فعلين:</a:t>
            </a:r>
            <a:endParaRPr lang="ar-SA" dirty="0" smtClean="0">
              <a:solidFill>
                <a:srgbClr val="FFFF00"/>
              </a:solidFill>
            </a:endParaRPr>
          </a:p>
          <a:p>
            <a:pPr>
              <a:buNone/>
            </a:pPr>
            <a:r>
              <a:rPr lang="fa-IR" dirty="0" smtClean="0"/>
              <a:t>پرس و جو: التحری             تکاپو:</a:t>
            </a:r>
            <a:r>
              <a:rPr lang="ar-SA" dirty="0" smtClean="0"/>
              <a:t> </a:t>
            </a:r>
            <a:r>
              <a:rPr lang="fa-IR" dirty="0" smtClean="0"/>
              <a:t>ال</a:t>
            </a:r>
            <a:r>
              <a:rPr lang="ar-SA" dirty="0" smtClean="0"/>
              <a:t>قتال</a:t>
            </a:r>
            <a:endParaRPr lang="fa-IR" dirty="0" smtClean="0"/>
          </a:p>
          <a:p>
            <a:pPr>
              <a:buNone/>
            </a:pPr>
            <a:r>
              <a:rPr lang="fa-IR" dirty="0" smtClean="0">
                <a:solidFill>
                  <a:srgbClr val="FFFF00"/>
                </a:solidFill>
              </a:rPr>
              <a:t>4- مرکب من ج</a:t>
            </a:r>
            <a:r>
              <a:rPr lang="ar-SA" dirty="0" smtClean="0">
                <a:solidFill>
                  <a:srgbClr val="FFFF00"/>
                </a:solidFill>
              </a:rPr>
              <a:t>ذري ماضي </a:t>
            </a:r>
            <a:r>
              <a:rPr lang="ar-SA" dirty="0" err="1" smtClean="0">
                <a:solidFill>
                  <a:srgbClr val="FFFF00"/>
                </a:solidFill>
              </a:rPr>
              <a:t>لفعلين:</a:t>
            </a:r>
            <a:endParaRPr lang="ar-SA" dirty="0" smtClean="0">
              <a:solidFill>
                <a:srgbClr val="FFFF00"/>
              </a:solidFill>
            </a:endParaRPr>
          </a:p>
          <a:p>
            <a:pPr>
              <a:buNone/>
            </a:pPr>
            <a:r>
              <a:rPr lang="fa-IR" dirty="0" smtClean="0"/>
              <a:t>داد</a:t>
            </a:r>
            <a:r>
              <a:rPr lang="ar-SA" dirty="0" smtClean="0"/>
              <a:t> </a:t>
            </a:r>
            <a:r>
              <a:rPr lang="fa-IR" dirty="0" smtClean="0"/>
              <a:t>و</a:t>
            </a:r>
            <a:r>
              <a:rPr lang="ar-SA" dirty="0" smtClean="0"/>
              <a:t> </a:t>
            </a:r>
            <a:r>
              <a:rPr lang="fa-IR" dirty="0" smtClean="0"/>
              <a:t>ستد: </a:t>
            </a:r>
            <a:r>
              <a:rPr lang="ar-SA" dirty="0" smtClean="0"/>
              <a:t>التجارة</a:t>
            </a:r>
            <a:r>
              <a:rPr lang="fa-IR" dirty="0" smtClean="0"/>
              <a:t>             - زد و خورد: القتال</a:t>
            </a:r>
          </a:p>
          <a:p>
            <a:pPr>
              <a:buNone/>
            </a:pPr>
            <a:r>
              <a:rPr lang="fa-IR" dirty="0" smtClean="0">
                <a:solidFill>
                  <a:srgbClr val="FFFF00"/>
                </a:solidFill>
              </a:rPr>
              <a:t>5:مرکب من ج</a:t>
            </a:r>
            <a:r>
              <a:rPr lang="ar-SA" dirty="0" smtClean="0">
                <a:solidFill>
                  <a:srgbClr val="FFFF00"/>
                </a:solidFill>
              </a:rPr>
              <a:t>ذر الماضي والمضارع لفعل </a:t>
            </a:r>
            <a:r>
              <a:rPr lang="ar-SA" dirty="0" err="1" smtClean="0">
                <a:solidFill>
                  <a:srgbClr val="FFFF00"/>
                </a:solidFill>
              </a:rPr>
              <a:t>واحد:</a:t>
            </a:r>
            <a:endParaRPr lang="ar-SA" dirty="0" smtClean="0">
              <a:solidFill>
                <a:srgbClr val="FFFF00"/>
              </a:solidFill>
            </a:endParaRPr>
          </a:p>
          <a:p>
            <a:pPr>
              <a:buNone/>
            </a:pPr>
            <a:r>
              <a:rPr lang="ar-SA" dirty="0" err="1" smtClean="0"/>
              <a:t>شستشو</a:t>
            </a:r>
            <a:r>
              <a:rPr lang="ar-SA" dirty="0" smtClean="0"/>
              <a:t>: </a:t>
            </a:r>
            <a:r>
              <a:rPr lang="ar-SA" dirty="0" err="1" smtClean="0"/>
              <a:t>الغسيل ،</a:t>
            </a:r>
            <a:r>
              <a:rPr lang="ar-SA" dirty="0" smtClean="0"/>
              <a:t> </a:t>
            </a:r>
            <a:r>
              <a:rPr lang="fa-IR" dirty="0" smtClean="0"/>
              <a:t>گفتگو: الحوار </a:t>
            </a:r>
            <a:r>
              <a:rPr lang="ar-SA" dirty="0" err="1" smtClean="0"/>
              <a:t>،</a:t>
            </a:r>
            <a:r>
              <a:rPr lang="fa-IR" dirty="0" smtClean="0"/>
              <a:t> رفت وروب:</a:t>
            </a:r>
            <a:r>
              <a:rPr lang="ar-SA" dirty="0" smtClean="0"/>
              <a:t> النظافة</a:t>
            </a:r>
          </a:p>
          <a:p>
            <a:pPr>
              <a:buNone/>
            </a:pPr>
            <a:r>
              <a:rPr lang="ar-SA" dirty="0" smtClean="0">
                <a:solidFill>
                  <a:srgbClr val="FFFF00"/>
                </a:solidFill>
              </a:rPr>
              <a:t>6- مركب من جذر ماضي لفعل مع جذر مضارع لفعل </a:t>
            </a:r>
            <a:r>
              <a:rPr lang="ar-SA" dirty="0" err="1" smtClean="0">
                <a:solidFill>
                  <a:srgbClr val="FFFF00"/>
                </a:solidFill>
              </a:rPr>
              <a:t>أخر:</a:t>
            </a:r>
            <a:endParaRPr lang="ar-SA" dirty="0" smtClean="0">
              <a:solidFill>
                <a:srgbClr val="FFFF00"/>
              </a:solidFill>
            </a:endParaRPr>
          </a:p>
          <a:p>
            <a:pPr>
              <a:buNone/>
            </a:pPr>
            <a:r>
              <a:rPr lang="ar-SA" dirty="0" err="1" smtClean="0"/>
              <a:t>خريدوفروش</a:t>
            </a:r>
            <a:r>
              <a:rPr lang="ar-SA" dirty="0" smtClean="0"/>
              <a:t>: البيع </a:t>
            </a:r>
            <a:r>
              <a:rPr lang="ar-SA" dirty="0" err="1" smtClean="0"/>
              <a:t>والشراء   </a:t>
            </a:r>
            <a:r>
              <a:rPr lang="ar-SA" dirty="0" smtClean="0"/>
              <a:t>، جست </a:t>
            </a:r>
            <a:r>
              <a:rPr lang="ar-SA" dirty="0" err="1" smtClean="0"/>
              <a:t>وخيز</a:t>
            </a:r>
            <a:r>
              <a:rPr lang="ar-SA" dirty="0" smtClean="0"/>
              <a:t>: التعثر</a:t>
            </a:r>
            <a:endParaRPr lang="ar-SA" dirty="0"/>
          </a:p>
        </p:txBody>
      </p:sp>
      <p:sp>
        <p:nvSpPr>
          <p:cNvPr id="2" name="عنوان 1"/>
          <p:cNvSpPr>
            <a:spLocks noGrp="1"/>
          </p:cNvSpPr>
          <p:nvPr>
            <p:ph type="title"/>
          </p:nvPr>
        </p:nvSpPr>
        <p:spPr>
          <a:xfrm>
            <a:off x="457200" y="152400"/>
            <a:ext cx="8229600" cy="828328"/>
          </a:xfrm>
        </p:spPr>
        <p:txBody>
          <a:bodyPr/>
          <a:lstStyle/>
          <a:p>
            <a:pPr algn="ctr"/>
            <a:r>
              <a:rPr lang="ar-SA" dirty="0" smtClean="0">
                <a:solidFill>
                  <a:schemeClr val="bg1"/>
                </a:solidFill>
              </a:rPr>
              <a:t>الاسم المركب</a:t>
            </a:r>
            <a:endParaRPr lang="ar-SA"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اسم الذات ما دل على ذات موجودة على أرض الواقع و ندركها عن طريق الحواس بالرؤية أو اللمس.</a:t>
            </a:r>
          </a:p>
          <a:p>
            <a:r>
              <a:rPr lang="ar-SA" dirty="0" err="1" smtClean="0"/>
              <a:t>مثل:</a:t>
            </a:r>
            <a:endParaRPr lang="ar-SA" dirty="0" smtClean="0"/>
          </a:p>
          <a:p>
            <a:r>
              <a:rPr lang="ar-SA" dirty="0" err="1" smtClean="0"/>
              <a:t>محمد </a:t>
            </a:r>
            <a:r>
              <a:rPr lang="ar-SA" dirty="0" smtClean="0"/>
              <a:t>– </a:t>
            </a:r>
            <a:r>
              <a:rPr lang="ar-SA" dirty="0" err="1" smtClean="0"/>
              <a:t>علي </a:t>
            </a:r>
            <a:r>
              <a:rPr lang="ar-SA" dirty="0" smtClean="0"/>
              <a:t>– </a:t>
            </a:r>
            <a:r>
              <a:rPr lang="ar-SA" dirty="0" err="1" smtClean="0"/>
              <a:t>خالد </a:t>
            </a:r>
            <a:r>
              <a:rPr lang="ar-SA" dirty="0" smtClean="0"/>
              <a:t>– </a:t>
            </a:r>
            <a:r>
              <a:rPr lang="ar-SA" dirty="0" err="1" smtClean="0"/>
              <a:t>فريدون </a:t>
            </a:r>
            <a:r>
              <a:rPr lang="ar-SA" dirty="0" smtClean="0"/>
              <a:t>– </a:t>
            </a:r>
            <a:r>
              <a:rPr lang="ar-SA" dirty="0" err="1" smtClean="0"/>
              <a:t>ايرج –</a:t>
            </a:r>
            <a:r>
              <a:rPr lang="ar-SA" dirty="0" smtClean="0"/>
              <a:t> </a:t>
            </a:r>
            <a:r>
              <a:rPr lang="fa-IR" dirty="0" smtClean="0"/>
              <a:t>پروین</a:t>
            </a:r>
          </a:p>
          <a:p>
            <a:endParaRPr lang="fa-IR" dirty="0" smtClean="0"/>
          </a:p>
          <a:p>
            <a:r>
              <a:rPr lang="fa-IR" dirty="0" smtClean="0"/>
              <a:t>خودکار – میز – صندلی – ماشین – ستاره – آسمان – ماه </a:t>
            </a:r>
          </a:p>
          <a:p>
            <a:endParaRPr lang="fa-IR" dirty="0" smtClean="0"/>
          </a:p>
          <a:p>
            <a:r>
              <a:rPr lang="fa-IR" dirty="0" smtClean="0"/>
              <a:t>لیوان – بشقاب – کمپیوتر – مداد – کاغذ – خورشید </a:t>
            </a:r>
          </a:p>
          <a:p>
            <a:endParaRPr lang="ar-SA" dirty="0" smtClean="0"/>
          </a:p>
        </p:txBody>
      </p:sp>
      <p:sp>
        <p:nvSpPr>
          <p:cNvPr id="3" name="عنوان 2"/>
          <p:cNvSpPr>
            <a:spLocks noGrp="1"/>
          </p:cNvSpPr>
          <p:nvPr>
            <p:ph type="title"/>
          </p:nvPr>
        </p:nvSpPr>
        <p:spPr/>
        <p:txBody>
          <a:bodyPr>
            <a:normAutofit/>
          </a:bodyPr>
          <a:lstStyle/>
          <a:p>
            <a:pPr algn="ctr"/>
            <a:r>
              <a:rPr lang="ar-SA" sz="4800" dirty="0" smtClean="0">
                <a:solidFill>
                  <a:schemeClr val="bg1"/>
                </a:solidFill>
              </a:rPr>
              <a:t>اسم الذات</a:t>
            </a:r>
            <a:endParaRPr lang="ar-SA" sz="48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وهو ما دل على تصور يدرك عن طريق الذهن وليس له وجود وغير ملموس أو محسوس.</a:t>
            </a:r>
          </a:p>
          <a:p>
            <a:endParaRPr lang="ar-SA" dirty="0" smtClean="0"/>
          </a:p>
          <a:p>
            <a:r>
              <a:rPr lang="fa-IR" dirty="0" smtClean="0"/>
              <a:t>خوبی – بدی – زیبایی – دانش – زشتی – هوش – انساندوستی</a:t>
            </a:r>
          </a:p>
          <a:p>
            <a:endParaRPr lang="fa-IR" dirty="0" smtClean="0"/>
          </a:p>
          <a:p>
            <a:r>
              <a:rPr lang="fa-IR" dirty="0" smtClean="0"/>
              <a:t>زرنگی - جهل</a:t>
            </a:r>
          </a:p>
        </p:txBody>
      </p:sp>
      <p:sp>
        <p:nvSpPr>
          <p:cNvPr id="3" name="عنوان 2"/>
          <p:cNvSpPr>
            <a:spLocks noGrp="1"/>
          </p:cNvSpPr>
          <p:nvPr>
            <p:ph type="title"/>
          </p:nvPr>
        </p:nvSpPr>
        <p:spPr/>
        <p:txBody>
          <a:bodyPr/>
          <a:lstStyle/>
          <a:p>
            <a:pPr algn="ctr"/>
            <a:r>
              <a:rPr lang="ar-SA" dirty="0" smtClean="0">
                <a:solidFill>
                  <a:schemeClr val="bg1"/>
                </a:solidFill>
              </a:rPr>
              <a:t>اسم المعنى</a:t>
            </a:r>
            <a:endParaRPr lang="ar-SA"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124744"/>
            <a:ext cx="8229600" cy="5544616"/>
          </a:xfrm>
        </p:spPr>
        <p:txBody>
          <a:bodyPr>
            <a:normAutofit fontScale="92500" lnSpcReduction="10000"/>
          </a:bodyPr>
          <a:lstStyle/>
          <a:p>
            <a:r>
              <a:rPr lang="ar-SA" dirty="0" smtClean="0"/>
              <a:t>الاسم الخاص: هو ما يدل على شخص أو أشخاص معينين أو أماكن محددة</a:t>
            </a:r>
          </a:p>
          <a:p>
            <a:r>
              <a:rPr lang="ar-SA" dirty="0" smtClean="0"/>
              <a:t>يقسم الاسم الخاص إلى أربعة </a:t>
            </a:r>
            <a:r>
              <a:rPr lang="ar-SA" dirty="0" err="1" smtClean="0"/>
              <a:t>أقسام:</a:t>
            </a:r>
            <a:endParaRPr lang="ar-SA" dirty="0" smtClean="0"/>
          </a:p>
          <a:p>
            <a:endParaRPr lang="ar-SA" dirty="0" smtClean="0"/>
          </a:p>
          <a:p>
            <a:r>
              <a:rPr lang="ar-SA" dirty="0" smtClean="0">
                <a:solidFill>
                  <a:srgbClr val="FFFF00"/>
                </a:solidFill>
              </a:rPr>
              <a:t>1-</a:t>
            </a:r>
            <a:r>
              <a:rPr lang="ar-SA" dirty="0" smtClean="0"/>
              <a:t> </a:t>
            </a:r>
            <a:r>
              <a:rPr lang="ar-SA" dirty="0" smtClean="0">
                <a:solidFill>
                  <a:srgbClr val="FFFF00"/>
                </a:solidFill>
              </a:rPr>
              <a:t>اسم خاص بالإنسان: </a:t>
            </a:r>
            <a:r>
              <a:rPr lang="ar-SA" dirty="0" err="1" smtClean="0"/>
              <a:t>سعيد </a:t>
            </a:r>
            <a:r>
              <a:rPr lang="ar-SA" dirty="0" smtClean="0"/>
              <a:t>– </a:t>
            </a:r>
            <a:r>
              <a:rPr lang="ar-SA" dirty="0" err="1" smtClean="0"/>
              <a:t>ايرج </a:t>
            </a:r>
            <a:r>
              <a:rPr lang="ar-SA" dirty="0" smtClean="0"/>
              <a:t>– </a:t>
            </a:r>
            <a:r>
              <a:rPr lang="ar-SA" dirty="0" err="1" smtClean="0"/>
              <a:t>فاطمه</a:t>
            </a:r>
            <a:r>
              <a:rPr lang="ar-SA" dirty="0" smtClean="0"/>
              <a:t> – </a:t>
            </a:r>
            <a:r>
              <a:rPr lang="ar-SA" dirty="0" err="1" smtClean="0"/>
              <a:t>محمد </a:t>
            </a:r>
            <a:r>
              <a:rPr lang="ar-SA" dirty="0" smtClean="0"/>
              <a:t>– احمد </a:t>
            </a:r>
          </a:p>
          <a:p>
            <a:endParaRPr lang="ar-SA" dirty="0" smtClean="0"/>
          </a:p>
          <a:p>
            <a:r>
              <a:rPr lang="ar-SA" dirty="0" smtClean="0">
                <a:solidFill>
                  <a:srgbClr val="FFFF00"/>
                </a:solidFill>
              </a:rPr>
              <a:t>2- اسم خاص بالحيوانات:</a:t>
            </a:r>
            <a:r>
              <a:rPr lang="ar-SA" dirty="0" smtClean="0"/>
              <a:t> </a:t>
            </a:r>
            <a:r>
              <a:rPr lang="ar-SA" dirty="0" err="1" smtClean="0"/>
              <a:t>شير</a:t>
            </a:r>
            <a:r>
              <a:rPr lang="ar-SA" dirty="0" smtClean="0"/>
              <a:t> – </a:t>
            </a:r>
            <a:r>
              <a:rPr lang="ar-SA" dirty="0" err="1" smtClean="0"/>
              <a:t>شتر </a:t>
            </a:r>
            <a:r>
              <a:rPr lang="ar-SA" dirty="0" smtClean="0"/>
              <a:t>– </a:t>
            </a:r>
            <a:r>
              <a:rPr lang="ar-SA" dirty="0" err="1" smtClean="0"/>
              <a:t>مرغ –</a:t>
            </a:r>
            <a:r>
              <a:rPr lang="ar-SA" dirty="0" smtClean="0"/>
              <a:t> </a:t>
            </a:r>
            <a:r>
              <a:rPr lang="fa-IR" dirty="0" smtClean="0"/>
              <a:t>پلنگ - آهو</a:t>
            </a:r>
          </a:p>
          <a:p>
            <a:endParaRPr lang="fa-IR" dirty="0" smtClean="0"/>
          </a:p>
          <a:p>
            <a:r>
              <a:rPr lang="fa-IR" dirty="0" smtClean="0">
                <a:solidFill>
                  <a:srgbClr val="FFFF00"/>
                </a:solidFill>
              </a:rPr>
              <a:t>3-</a:t>
            </a:r>
            <a:r>
              <a:rPr lang="ar-SA" dirty="0" smtClean="0">
                <a:solidFill>
                  <a:srgbClr val="FFFF00"/>
                </a:solidFill>
              </a:rPr>
              <a:t> اسم خاص بالأماكن: </a:t>
            </a:r>
            <a:r>
              <a:rPr lang="ar-SA" dirty="0" err="1" smtClean="0"/>
              <a:t>وبالاخص</a:t>
            </a:r>
            <a:r>
              <a:rPr lang="ar-SA" dirty="0" smtClean="0"/>
              <a:t> الدول والمدن والقرى </a:t>
            </a:r>
            <a:r>
              <a:rPr lang="ar-SA" dirty="0" err="1" smtClean="0"/>
              <a:t>والانهار</a:t>
            </a:r>
            <a:r>
              <a:rPr lang="ar-SA" dirty="0" smtClean="0"/>
              <a:t> والجبال والقارات والجزر والبحار والمحيطات والكواكب.</a:t>
            </a:r>
          </a:p>
          <a:p>
            <a:r>
              <a:rPr lang="ar-SA" dirty="0" err="1" smtClean="0"/>
              <a:t>عربستان</a:t>
            </a:r>
            <a:r>
              <a:rPr lang="ar-SA" dirty="0" smtClean="0"/>
              <a:t> – </a:t>
            </a:r>
            <a:r>
              <a:rPr lang="ar-SA" dirty="0" err="1" smtClean="0"/>
              <a:t>مكه</a:t>
            </a:r>
            <a:r>
              <a:rPr lang="ar-SA" dirty="0" smtClean="0"/>
              <a:t> – </a:t>
            </a:r>
            <a:r>
              <a:rPr lang="ar-SA" dirty="0" err="1" smtClean="0"/>
              <a:t>النيل </a:t>
            </a:r>
            <a:r>
              <a:rPr lang="ar-SA" dirty="0" smtClean="0"/>
              <a:t>– </a:t>
            </a:r>
            <a:r>
              <a:rPr lang="ar-SA" dirty="0" err="1" smtClean="0"/>
              <a:t>اسيا </a:t>
            </a:r>
            <a:r>
              <a:rPr lang="ar-SA" dirty="0" smtClean="0"/>
              <a:t>– </a:t>
            </a:r>
            <a:r>
              <a:rPr lang="ar-SA" dirty="0" err="1" smtClean="0"/>
              <a:t>مديترانه</a:t>
            </a:r>
            <a:r>
              <a:rPr lang="ar-SA" dirty="0" smtClean="0"/>
              <a:t> – </a:t>
            </a:r>
            <a:r>
              <a:rPr lang="ar-SA" dirty="0" err="1" smtClean="0"/>
              <a:t>مريخ </a:t>
            </a:r>
            <a:r>
              <a:rPr lang="ar-SA" dirty="0" smtClean="0"/>
              <a:t>– </a:t>
            </a:r>
            <a:r>
              <a:rPr lang="ar-SA" dirty="0" err="1" smtClean="0"/>
              <a:t>هندوستان</a:t>
            </a:r>
            <a:r>
              <a:rPr lang="ar-SA" dirty="0" smtClean="0"/>
              <a:t> – </a:t>
            </a:r>
            <a:r>
              <a:rPr lang="ar-SA" dirty="0" err="1" smtClean="0"/>
              <a:t>البرز</a:t>
            </a:r>
            <a:endParaRPr lang="ar-SA" dirty="0" smtClean="0"/>
          </a:p>
          <a:p>
            <a:endParaRPr lang="ar-SA" dirty="0" smtClean="0"/>
          </a:p>
          <a:p>
            <a:r>
              <a:rPr lang="ar-SA" dirty="0" smtClean="0">
                <a:solidFill>
                  <a:srgbClr val="FFFF00"/>
                </a:solidFill>
              </a:rPr>
              <a:t>4- اسم الكتب والأشياء التي </a:t>
            </a:r>
            <a:r>
              <a:rPr lang="ar-SA" dirty="0" err="1" smtClean="0">
                <a:solidFill>
                  <a:srgbClr val="FFFF00"/>
                </a:solidFill>
              </a:rPr>
              <a:t>لايوجد</a:t>
            </a:r>
            <a:r>
              <a:rPr lang="ar-SA" dirty="0" smtClean="0">
                <a:solidFill>
                  <a:srgbClr val="FFFF00"/>
                </a:solidFill>
              </a:rPr>
              <a:t> منها </a:t>
            </a:r>
            <a:r>
              <a:rPr lang="ar-SA" dirty="0" err="1" smtClean="0">
                <a:solidFill>
                  <a:srgbClr val="FFFF00"/>
                </a:solidFill>
              </a:rPr>
              <a:t>الا</a:t>
            </a:r>
            <a:r>
              <a:rPr lang="ar-SA" dirty="0" smtClean="0">
                <a:solidFill>
                  <a:srgbClr val="FFFF00"/>
                </a:solidFill>
              </a:rPr>
              <a:t> نوع </a:t>
            </a:r>
            <a:r>
              <a:rPr lang="ar-SA" dirty="0" err="1" smtClean="0">
                <a:solidFill>
                  <a:srgbClr val="FFFF00"/>
                </a:solidFill>
              </a:rPr>
              <a:t>واحد:</a:t>
            </a:r>
            <a:r>
              <a:rPr lang="ar-SA" dirty="0" smtClean="0">
                <a:solidFill>
                  <a:srgbClr val="FFFF00"/>
                </a:solidFill>
              </a:rPr>
              <a:t> </a:t>
            </a:r>
          </a:p>
          <a:p>
            <a:r>
              <a:rPr lang="ar-SA" dirty="0" err="1" smtClean="0"/>
              <a:t>القران </a:t>
            </a:r>
            <a:r>
              <a:rPr lang="ar-SA" dirty="0" smtClean="0"/>
              <a:t>- </a:t>
            </a:r>
            <a:r>
              <a:rPr lang="ar-SA" dirty="0" err="1" smtClean="0"/>
              <a:t>التوارة</a:t>
            </a:r>
            <a:r>
              <a:rPr lang="ar-SA" dirty="0" smtClean="0"/>
              <a:t> – الحجر </a:t>
            </a:r>
            <a:r>
              <a:rPr lang="ar-SA" dirty="0" err="1" smtClean="0"/>
              <a:t>الاسود </a:t>
            </a:r>
            <a:r>
              <a:rPr lang="ar-SA" dirty="0" smtClean="0"/>
              <a:t>- الكعبة</a:t>
            </a:r>
            <a:endParaRPr lang="ar-SA" dirty="0"/>
          </a:p>
        </p:txBody>
      </p:sp>
      <p:sp>
        <p:nvSpPr>
          <p:cNvPr id="3" name="عنوان 2"/>
          <p:cNvSpPr>
            <a:spLocks noGrp="1"/>
          </p:cNvSpPr>
          <p:nvPr>
            <p:ph type="title"/>
          </p:nvPr>
        </p:nvSpPr>
        <p:spPr>
          <a:xfrm>
            <a:off x="457200" y="152400"/>
            <a:ext cx="8229600" cy="756320"/>
          </a:xfrm>
        </p:spPr>
        <p:txBody>
          <a:bodyPr>
            <a:noAutofit/>
          </a:bodyPr>
          <a:lstStyle/>
          <a:p>
            <a:pPr algn="ctr"/>
            <a:r>
              <a:rPr lang="ar-SA" sz="4800" dirty="0" smtClean="0">
                <a:solidFill>
                  <a:schemeClr val="bg1"/>
                </a:solidFill>
              </a:rPr>
              <a:t>اسم خاص</a:t>
            </a:r>
            <a:endParaRPr lang="ar-SA" sz="4800"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ورق">
  <a:themeElements>
    <a:clrScheme name="ورق">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ورق">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ورق">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1454</TotalTime>
  <Words>2722</Words>
  <Application>Microsoft Office PowerPoint</Application>
  <PresentationFormat>عرض على الشاشة (3:4)‏</PresentationFormat>
  <Paragraphs>346</Paragraphs>
  <Slides>34</Slides>
  <Notes>0</Notes>
  <HiddenSlides>0</HiddenSlides>
  <MMClips>0</MMClips>
  <ScaleCrop>false</ScaleCrop>
  <HeadingPairs>
    <vt:vector size="4" baseType="variant">
      <vt:variant>
        <vt:lpstr>سمة</vt:lpstr>
      </vt:variant>
      <vt:variant>
        <vt:i4>1</vt:i4>
      </vt:variant>
      <vt:variant>
        <vt:lpstr>عناوين الشرائح</vt:lpstr>
      </vt:variant>
      <vt:variant>
        <vt:i4>34</vt:i4>
      </vt:variant>
    </vt:vector>
  </HeadingPairs>
  <TitlesOfParts>
    <vt:vector size="35" baseType="lpstr">
      <vt:lpstr>ورق</vt:lpstr>
      <vt:lpstr>مقدمة عن الاسم </vt:lpstr>
      <vt:lpstr>الاســــــم  </vt:lpstr>
      <vt:lpstr>الاسم الجامد  </vt:lpstr>
      <vt:lpstr>الاسم المشتق</vt:lpstr>
      <vt:lpstr>الاسم البسيط (ساده)</vt:lpstr>
      <vt:lpstr>الاسم المركب</vt:lpstr>
      <vt:lpstr>اسم الذات</vt:lpstr>
      <vt:lpstr>اسم المعنى</vt:lpstr>
      <vt:lpstr>اسم خاص</vt:lpstr>
      <vt:lpstr>الاسم العام </vt:lpstr>
      <vt:lpstr>المعرفة والنكرة</vt:lpstr>
      <vt:lpstr>الشريحة 12</vt:lpstr>
      <vt:lpstr>الشريحة 13</vt:lpstr>
      <vt:lpstr>الاسم المصغر</vt:lpstr>
      <vt:lpstr>المترادف / المتشابه / المتضاد</vt:lpstr>
      <vt:lpstr>الاسم المفرد والجمع</vt:lpstr>
      <vt:lpstr>الجمع لصيغة الجمع في الفارسية خمس علامات تلحق آخر الاسم المفرد</vt:lpstr>
      <vt:lpstr>الشريحة 18</vt:lpstr>
      <vt:lpstr>الشريحة 19</vt:lpstr>
      <vt:lpstr>الشريحة 20</vt:lpstr>
      <vt:lpstr>الشريحة 21</vt:lpstr>
      <vt:lpstr>الجموع العربية في الفارسية</vt:lpstr>
      <vt:lpstr>الشريحة 23</vt:lpstr>
      <vt:lpstr>الشريحة 24</vt:lpstr>
      <vt:lpstr>استخدامات الاسم في الجملة </vt:lpstr>
      <vt:lpstr>الفاعل ونائب الفاعل والمبتدأ (نقش نهادى)</vt:lpstr>
      <vt:lpstr>الخبر و المفعول به والمتمم</vt:lpstr>
      <vt:lpstr>التمييز</vt:lpstr>
      <vt:lpstr>القيد والوصف</vt:lpstr>
      <vt:lpstr>المنادى</vt:lpstr>
      <vt:lpstr>الاضافة</vt:lpstr>
      <vt:lpstr>اقسام الاضافة</vt:lpstr>
      <vt:lpstr>البدل </vt:lpstr>
      <vt:lpstr>مطابقت فعل با نهاد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abdullah</dc:creator>
  <cp:lastModifiedBy>user</cp:lastModifiedBy>
  <cp:revision>121</cp:revision>
  <dcterms:created xsi:type="dcterms:W3CDTF">2013-02-22T17:56:31Z</dcterms:created>
  <dcterms:modified xsi:type="dcterms:W3CDTF">2013-04-06T08:54:02Z</dcterms:modified>
</cp:coreProperties>
</file>