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49"/>
  </p:notesMasterIdLst>
  <p:sldIdLst>
    <p:sldId id="318" r:id="rId2"/>
    <p:sldId id="304" r:id="rId3"/>
    <p:sldId id="320" r:id="rId4"/>
    <p:sldId id="322" r:id="rId5"/>
    <p:sldId id="274" r:id="rId6"/>
    <p:sldId id="305" r:id="rId7"/>
    <p:sldId id="311" r:id="rId8"/>
    <p:sldId id="306" r:id="rId9"/>
    <p:sldId id="326" r:id="rId10"/>
    <p:sldId id="323" r:id="rId11"/>
    <p:sldId id="324" r:id="rId12"/>
    <p:sldId id="275" r:id="rId13"/>
    <p:sldId id="276" r:id="rId14"/>
    <p:sldId id="278" r:id="rId15"/>
    <p:sldId id="279" r:id="rId16"/>
    <p:sldId id="280" r:id="rId17"/>
    <p:sldId id="281" r:id="rId18"/>
    <p:sldId id="308" r:id="rId19"/>
    <p:sldId id="282" r:id="rId20"/>
    <p:sldId id="297" r:id="rId21"/>
    <p:sldId id="283" r:id="rId22"/>
    <p:sldId id="284" r:id="rId23"/>
    <p:sldId id="312" r:id="rId24"/>
    <p:sldId id="298" r:id="rId25"/>
    <p:sldId id="286" r:id="rId26"/>
    <p:sldId id="285" r:id="rId27"/>
    <p:sldId id="313" r:id="rId28"/>
    <p:sldId id="299" r:id="rId29"/>
    <p:sldId id="289" r:id="rId30"/>
    <p:sldId id="314" r:id="rId31"/>
    <p:sldId id="287" r:id="rId32"/>
    <p:sldId id="315" r:id="rId33"/>
    <p:sldId id="301" r:id="rId34"/>
    <p:sldId id="288" r:id="rId35"/>
    <p:sldId id="316" r:id="rId36"/>
    <p:sldId id="290" r:id="rId37"/>
    <p:sldId id="291" r:id="rId38"/>
    <p:sldId id="307" r:id="rId39"/>
    <p:sldId id="292" r:id="rId40"/>
    <p:sldId id="293" r:id="rId41"/>
    <p:sldId id="302" r:id="rId42"/>
    <p:sldId id="294" r:id="rId43"/>
    <p:sldId id="303" r:id="rId44"/>
    <p:sldId id="295" r:id="rId45"/>
    <p:sldId id="309" r:id="rId46"/>
    <p:sldId id="328" r:id="rId47"/>
    <p:sldId id="327" r:id="rId4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2705" autoAdjust="0"/>
  </p:normalViewPr>
  <p:slideViewPr>
    <p:cSldViewPr>
      <p:cViewPr varScale="1">
        <p:scale>
          <a:sx n="67" d="100"/>
          <a:sy n="67" d="100"/>
        </p:scale>
        <p:origin x="-147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64EC32-34CC-4C49-9162-8E8DABB7BE9B}" type="doc">
      <dgm:prSet loTypeId="urn:microsoft.com/office/officeart/2005/8/layout/list1" loCatId="list" qsTypeId="urn:microsoft.com/office/officeart/2005/8/quickstyle/simple1" qsCatId="simple" csTypeId="urn:microsoft.com/office/officeart/2005/8/colors/accent2_3" csCatId="accent2" phldr="1"/>
      <dgm:spPr/>
      <dgm:t>
        <a:bodyPr/>
        <a:lstStyle/>
        <a:p>
          <a:pPr rtl="1"/>
          <a:endParaRPr lang="ar-SA"/>
        </a:p>
      </dgm:t>
    </dgm:pt>
    <dgm:pt modelId="{6A182A00-B000-4453-93FA-52E7898A074B}">
      <dgm:prSet phldrT="[Text]"/>
      <dgm:spPr/>
      <dgm:t>
        <a:bodyPr/>
        <a:lstStyle/>
        <a:p>
          <a:pPr rtl="1"/>
          <a:r>
            <a:rPr lang="en-US" dirty="0" smtClean="0"/>
            <a:t>EMAIL: HBINSAEDAN@KSU.EDU.SA</a:t>
          </a:r>
          <a:endParaRPr lang="ar-SA" dirty="0"/>
        </a:p>
      </dgm:t>
    </dgm:pt>
    <dgm:pt modelId="{3A08629F-065A-47FC-9877-531121066066}" type="parTrans" cxnId="{C7862B6A-011C-4C4B-9205-E13A4DDE76B2}">
      <dgm:prSet/>
      <dgm:spPr/>
      <dgm:t>
        <a:bodyPr/>
        <a:lstStyle/>
        <a:p>
          <a:pPr rtl="1"/>
          <a:endParaRPr lang="ar-SA"/>
        </a:p>
      </dgm:t>
    </dgm:pt>
    <dgm:pt modelId="{29833E45-31A9-4189-A6D2-C03DC71EB42C}" type="sibTrans" cxnId="{C7862B6A-011C-4C4B-9205-E13A4DDE76B2}">
      <dgm:prSet/>
      <dgm:spPr/>
      <dgm:t>
        <a:bodyPr/>
        <a:lstStyle/>
        <a:p>
          <a:pPr rtl="1"/>
          <a:endParaRPr lang="ar-SA"/>
        </a:p>
      </dgm:t>
    </dgm:pt>
    <dgm:pt modelId="{DE2EE80B-ABF6-4FAF-AA20-83BD09D4FB03}">
      <dgm:prSet phldrT="[Text]"/>
      <dgm:spPr/>
      <dgm:t>
        <a:bodyPr/>
        <a:lstStyle/>
        <a:p>
          <a:pPr rtl="1"/>
          <a:r>
            <a:rPr lang="en-US" dirty="0" smtClean="0"/>
            <a:t>OFFICE: BUILDING 6, OFFICE  3M</a:t>
          </a:r>
          <a:endParaRPr lang="ar-SA" dirty="0"/>
        </a:p>
      </dgm:t>
    </dgm:pt>
    <dgm:pt modelId="{98B080EA-06F5-4FDA-A7DE-87063857F552}" type="parTrans" cxnId="{C080ABA4-8A6F-4ABB-8262-53F646A6429C}">
      <dgm:prSet/>
      <dgm:spPr/>
      <dgm:t>
        <a:bodyPr/>
        <a:lstStyle/>
        <a:p>
          <a:pPr rtl="1"/>
          <a:endParaRPr lang="ar-SA"/>
        </a:p>
      </dgm:t>
    </dgm:pt>
    <dgm:pt modelId="{B0CB3397-88A9-41A7-8C9B-C5F36115FC32}" type="sibTrans" cxnId="{C080ABA4-8A6F-4ABB-8262-53F646A6429C}">
      <dgm:prSet/>
      <dgm:spPr/>
      <dgm:t>
        <a:bodyPr/>
        <a:lstStyle/>
        <a:p>
          <a:pPr rtl="1"/>
          <a:endParaRPr lang="ar-SA"/>
        </a:p>
      </dgm:t>
    </dgm:pt>
    <dgm:pt modelId="{43532FF1-79D8-4315-8A39-C811143DDE73}">
      <dgm:prSet phldrT="[Text]"/>
      <dgm:spPr/>
      <dgm:t>
        <a:bodyPr/>
        <a:lstStyle/>
        <a:p>
          <a:pPr rtl="1"/>
          <a:r>
            <a:rPr lang="en-US" dirty="0" smtClean="0"/>
            <a:t>Twitter: @hidy1987</a:t>
          </a:r>
          <a:endParaRPr lang="ar-SA" dirty="0"/>
        </a:p>
      </dgm:t>
    </dgm:pt>
    <dgm:pt modelId="{2FEB0264-84B2-46F8-AB8B-A3E45EDF834C}" type="parTrans" cxnId="{D4AF5A40-CFDC-48EE-B33B-7B4D561BC028}">
      <dgm:prSet/>
      <dgm:spPr/>
      <dgm:t>
        <a:bodyPr/>
        <a:lstStyle/>
        <a:p>
          <a:pPr rtl="1"/>
          <a:endParaRPr lang="ar-SA"/>
        </a:p>
      </dgm:t>
    </dgm:pt>
    <dgm:pt modelId="{1E7B76AC-52E2-4F1F-9784-E43FBEB7BA08}" type="sibTrans" cxnId="{D4AF5A40-CFDC-48EE-B33B-7B4D561BC028}">
      <dgm:prSet/>
      <dgm:spPr/>
      <dgm:t>
        <a:bodyPr/>
        <a:lstStyle/>
        <a:p>
          <a:pPr rtl="1"/>
          <a:endParaRPr lang="ar-SA"/>
        </a:p>
      </dgm:t>
    </dgm:pt>
    <dgm:pt modelId="{66DCAB7D-B74C-41E6-8E91-50EFD5A8CD2D}">
      <dgm:prSet phldrT="[Text]"/>
      <dgm:spPr/>
      <dgm:t>
        <a:bodyPr/>
        <a:lstStyle/>
        <a:p>
          <a:pPr rtl="1"/>
          <a:r>
            <a:rPr lang="en-US" dirty="0" smtClean="0"/>
            <a:t>My website: fac.ksu.edu.sa/</a:t>
          </a:r>
          <a:r>
            <a:rPr lang="en-US" dirty="0" err="1" smtClean="0"/>
            <a:t>hbinsaedan</a:t>
          </a:r>
          <a:endParaRPr lang="ar-SA" dirty="0"/>
        </a:p>
      </dgm:t>
    </dgm:pt>
    <dgm:pt modelId="{13E12AB6-280D-430A-9AEF-609C4C895B1B}" type="parTrans" cxnId="{BAA14769-D542-4C0A-BF10-53AE3A231F33}">
      <dgm:prSet/>
      <dgm:spPr/>
      <dgm:t>
        <a:bodyPr/>
        <a:lstStyle/>
        <a:p>
          <a:endParaRPr lang="en-US"/>
        </a:p>
      </dgm:t>
    </dgm:pt>
    <dgm:pt modelId="{C5772857-0576-44C5-92D4-E5D473761BA7}" type="sibTrans" cxnId="{BAA14769-D542-4C0A-BF10-53AE3A231F33}">
      <dgm:prSet/>
      <dgm:spPr/>
      <dgm:t>
        <a:bodyPr/>
        <a:lstStyle/>
        <a:p>
          <a:endParaRPr lang="en-US"/>
        </a:p>
      </dgm:t>
    </dgm:pt>
    <dgm:pt modelId="{08381378-5FDA-43C5-8353-2CF7D94573D0}" type="pres">
      <dgm:prSet presAssocID="{6564EC32-34CC-4C49-9162-8E8DABB7BE9B}" presName="linear" presStyleCnt="0">
        <dgm:presLayoutVars>
          <dgm:dir/>
          <dgm:animLvl val="lvl"/>
          <dgm:resizeHandles val="exact"/>
        </dgm:presLayoutVars>
      </dgm:prSet>
      <dgm:spPr/>
      <dgm:t>
        <a:bodyPr/>
        <a:lstStyle/>
        <a:p>
          <a:pPr rtl="1"/>
          <a:endParaRPr lang="ar-SA"/>
        </a:p>
      </dgm:t>
    </dgm:pt>
    <dgm:pt modelId="{3FF3CF86-940C-4C7A-B7BD-3A6FCA8A07C3}" type="pres">
      <dgm:prSet presAssocID="{6A182A00-B000-4453-93FA-52E7898A074B}" presName="parentLin" presStyleCnt="0"/>
      <dgm:spPr/>
      <dgm:t>
        <a:bodyPr/>
        <a:lstStyle/>
        <a:p>
          <a:endParaRPr lang="en-US"/>
        </a:p>
      </dgm:t>
    </dgm:pt>
    <dgm:pt modelId="{AB5D0A5E-4D27-49C1-8602-B8ACE485B757}" type="pres">
      <dgm:prSet presAssocID="{6A182A00-B000-4453-93FA-52E7898A074B}" presName="parentLeftMargin" presStyleLbl="node1" presStyleIdx="0" presStyleCnt="4"/>
      <dgm:spPr/>
      <dgm:t>
        <a:bodyPr/>
        <a:lstStyle/>
        <a:p>
          <a:pPr rtl="1"/>
          <a:endParaRPr lang="ar-SA"/>
        </a:p>
      </dgm:t>
    </dgm:pt>
    <dgm:pt modelId="{B69AF05E-97D3-44E3-BEF7-76007567ECBA}" type="pres">
      <dgm:prSet presAssocID="{6A182A00-B000-4453-93FA-52E7898A074B}" presName="parentText" presStyleLbl="node1" presStyleIdx="0" presStyleCnt="4">
        <dgm:presLayoutVars>
          <dgm:chMax val="0"/>
          <dgm:bulletEnabled val="1"/>
        </dgm:presLayoutVars>
      </dgm:prSet>
      <dgm:spPr/>
      <dgm:t>
        <a:bodyPr/>
        <a:lstStyle/>
        <a:p>
          <a:pPr rtl="1"/>
          <a:endParaRPr lang="ar-SA"/>
        </a:p>
      </dgm:t>
    </dgm:pt>
    <dgm:pt modelId="{8FB2CD5F-79A3-4BC0-920D-3026A9F2FB08}" type="pres">
      <dgm:prSet presAssocID="{6A182A00-B000-4453-93FA-52E7898A074B}" presName="negativeSpace" presStyleCnt="0"/>
      <dgm:spPr/>
      <dgm:t>
        <a:bodyPr/>
        <a:lstStyle/>
        <a:p>
          <a:endParaRPr lang="en-US"/>
        </a:p>
      </dgm:t>
    </dgm:pt>
    <dgm:pt modelId="{3ED994F4-5B5D-478E-8FB1-23126BDCDC2B}" type="pres">
      <dgm:prSet presAssocID="{6A182A00-B000-4453-93FA-52E7898A074B}" presName="childText" presStyleLbl="conFgAcc1" presStyleIdx="0" presStyleCnt="4">
        <dgm:presLayoutVars>
          <dgm:bulletEnabled val="1"/>
        </dgm:presLayoutVars>
      </dgm:prSet>
      <dgm:spPr/>
      <dgm:t>
        <a:bodyPr/>
        <a:lstStyle/>
        <a:p>
          <a:endParaRPr lang="en-US"/>
        </a:p>
      </dgm:t>
    </dgm:pt>
    <dgm:pt modelId="{4ADE8005-26FC-45F2-A8B6-9EA69EE8676A}" type="pres">
      <dgm:prSet presAssocID="{29833E45-31A9-4189-A6D2-C03DC71EB42C}" presName="spaceBetweenRectangles" presStyleCnt="0"/>
      <dgm:spPr/>
      <dgm:t>
        <a:bodyPr/>
        <a:lstStyle/>
        <a:p>
          <a:endParaRPr lang="en-US"/>
        </a:p>
      </dgm:t>
    </dgm:pt>
    <dgm:pt modelId="{9673C757-8662-4074-B88F-02FA489DA422}" type="pres">
      <dgm:prSet presAssocID="{DE2EE80B-ABF6-4FAF-AA20-83BD09D4FB03}" presName="parentLin" presStyleCnt="0"/>
      <dgm:spPr/>
      <dgm:t>
        <a:bodyPr/>
        <a:lstStyle/>
        <a:p>
          <a:endParaRPr lang="en-US"/>
        </a:p>
      </dgm:t>
    </dgm:pt>
    <dgm:pt modelId="{26AAFD7D-0ABC-409B-931E-17DE08E29D4B}" type="pres">
      <dgm:prSet presAssocID="{DE2EE80B-ABF6-4FAF-AA20-83BD09D4FB03}" presName="parentLeftMargin" presStyleLbl="node1" presStyleIdx="0" presStyleCnt="4"/>
      <dgm:spPr/>
      <dgm:t>
        <a:bodyPr/>
        <a:lstStyle/>
        <a:p>
          <a:pPr rtl="1"/>
          <a:endParaRPr lang="ar-SA"/>
        </a:p>
      </dgm:t>
    </dgm:pt>
    <dgm:pt modelId="{FFAC2AB2-990E-48AB-A2A3-A4B70673689D}" type="pres">
      <dgm:prSet presAssocID="{DE2EE80B-ABF6-4FAF-AA20-83BD09D4FB03}" presName="parentText" presStyleLbl="node1" presStyleIdx="1" presStyleCnt="4">
        <dgm:presLayoutVars>
          <dgm:chMax val="0"/>
          <dgm:bulletEnabled val="1"/>
        </dgm:presLayoutVars>
      </dgm:prSet>
      <dgm:spPr/>
      <dgm:t>
        <a:bodyPr/>
        <a:lstStyle/>
        <a:p>
          <a:pPr rtl="1"/>
          <a:endParaRPr lang="ar-SA"/>
        </a:p>
      </dgm:t>
    </dgm:pt>
    <dgm:pt modelId="{A69C449D-5B52-46AC-AB64-805556AFCB19}" type="pres">
      <dgm:prSet presAssocID="{DE2EE80B-ABF6-4FAF-AA20-83BD09D4FB03}" presName="negativeSpace" presStyleCnt="0"/>
      <dgm:spPr/>
      <dgm:t>
        <a:bodyPr/>
        <a:lstStyle/>
        <a:p>
          <a:endParaRPr lang="en-US"/>
        </a:p>
      </dgm:t>
    </dgm:pt>
    <dgm:pt modelId="{87D0D8CC-ACED-43CA-8572-B523F2FC146D}" type="pres">
      <dgm:prSet presAssocID="{DE2EE80B-ABF6-4FAF-AA20-83BD09D4FB03}" presName="childText" presStyleLbl="conFgAcc1" presStyleIdx="1" presStyleCnt="4">
        <dgm:presLayoutVars>
          <dgm:bulletEnabled val="1"/>
        </dgm:presLayoutVars>
      </dgm:prSet>
      <dgm:spPr/>
      <dgm:t>
        <a:bodyPr/>
        <a:lstStyle/>
        <a:p>
          <a:endParaRPr lang="en-US"/>
        </a:p>
      </dgm:t>
    </dgm:pt>
    <dgm:pt modelId="{654A43CA-5439-4BBC-939E-90D5FFC25776}" type="pres">
      <dgm:prSet presAssocID="{B0CB3397-88A9-41A7-8C9B-C5F36115FC32}" presName="spaceBetweenRectangles" presStyleCnt="0"/>
      <dgm:spPr/>
      <dgm:t>
        <a:bodyPr/>
        <a:lstStyle/>
        <a:p>
          <a:endParaRPr lang="en-US"/>
        </a:p>
      </dgm:t>
    </dgm:pt>
    <dgm:pt modelId="{1ADF5178-F6DE-442C-AD7C-7A1493287192}" type="pres">
      <dgm:prSet presAssocID="{66DCAB7D-B74C-41E6-8E91-50EFD5A8CD2D}" presName="parentLin" presStyleCnt="0"/>
      <dgm:spPr/>
    </dgm:pt>
    <dgm:pt modelId="{45868247-F538-45B7-A6AD-EB6D4A0160A5}" type="pres">
      <dgm:prSet presAssocID="{66DCAB7D-B74C-41E6-8E91-50EFD5A8CD2D}" presName="parentLeftMargin" presStyleLbl="node1" presStyleIdx="1" presStyleCnt="4"/>
      <dgm:spPr/>
      <dgm:t>
        <a:bodyPr/>
        <a:lstStyle/>
        <a:p>
          <a:pPr rtl="1"/>
          <a:endParaRPr lang="ar-SA"/>
        </a:p>
      </dgm:t>
    </dgm:pt>
    <dgm:pt modelId="{337EC311-5BD1-461B-8754-C8BF31527AB4}" type="pres">
      <dgm:prSet presAssocID="{66DCAB7D-B74C-41E6-8E91-50EFD5A8CD2D}" presName="parentText" presStyleLbl="node1" presStyleIdx="2" presStyleCnt="4">
        <dgm:presLayoutVars>
          <dgm:chMax val="0"/>
          <dgm:bulletEnabled val="1"/>
        </dgm:presLayoutVars>
      </dgm:prSet>
      <dgm:spPr/>
      <dgm:t>
        <a:bodyPr/>
        <a:lstStyle/>
        <a:p>
          <a:pPr rtl="1"/>
          <a:endParaRPr lang="ar-SA"/>
        </a:p>
      </dgm:t>
    </dgm:pt>
    <dgm:pt modelId="{8557294A-0ED6-409A-A8F9-411A004F9DA4}" type="pres">
      <dgm:prSet presAssocID="{66DCAB7D-B74C-41E6-8E91-50EFD5A8CD2D}" presName="negativeSpace" presStyleCnt="0"/>
      <dgm:spPr/>
    </dgm:pt>
    <dgm:pt modelId="{B966AE4B-B52D-41A0-93E6-301DD7A3E33F}" type="pres">
      <dgm:prSet presAssocID="{66DCAB7D-B74C-41E6-8E91-50EFD5A8CD2D}" presName="childText" presStyleLbl="conFgAcc1" presStyleIdx="2" presStyleCnt="4">
        <dgm:presLayoutVars>
          <dgm:bulletEnabled val="1"/>
        </dgm:presLayoutVars>
      </dgm:prSet>
      <dgm:spPr/>
    </dgm:pt>
    <dgm:pt modelId="{12F73546-2EC7-4D63-9400-46C5C8CB9279}" type="pres">
      <dgm:prSet presAssocID="{C5772857-0576-44C5-92D4-E5D473761BA7}" presName="spaceBetweenRectangles" presStyleCnt="0"/>
      <dgm:spPr/>
    </dgm:pt>
    <dgm:pt modelId="{528F2E55-9E6D-4D48-A286-27A3369A9402}" type="pres">
      <dgm:prSet presAssocID="{43532FF1-79D8-4315-8A39-C811143DDE73}" presName="parentLin" presStyleCnt="0"/>
      <dgm:spPr/>
      <dgm:t>
        <a:bodyPr/>
        <a:lstStyle/>
        <a:p>
          <a:endParaRPr lang="en-US"/>
        </a:p>
      </dgm:t>
    </dgm:pt>
    <dgm:pt modelId="{6D375384-B62C-42E1-A11B-939F50E0FC58}" type="pres">
      <dgm:prSet presAssocID="{43532FF1-79D8-4315-8A39-C811143DDE73}" presName="parentLeftMargin" presStyleLbl="node1" presStyleIdx="2" presStyleCnt="4"/>
      <dgm:spPr/>
      <dgm:t>
        <a:bodyPr/>
        <a:lstStyle/>
        <a:p>
          <a:pPr rtl="1"/>
          <a:endParaRPr lang="ar-SA"/>
        </a:p>
      </dgm:t>
    </dgm:pt>
    <dgm:pt modelId="{EC9554C3-06B1-42D2-80C0-540F8E154C0B}" type="pres">
      <dgm:prSet presAssocID="{43532FF1-79D8-4315-8A39-C811143DDE73}" presName="parentText" presStyleLbl="node1" presStyleIdx="3" presStyleCnt="4">
        <dgm:presLayoutVars>
          <dgm:chMax val="0"/>
          <dgm:bulletEnabled val="1"/>
        </dgm:presLayoutVars>
      </dgm:prSet>
      <dgm:spPr/>
      <dgm:t>
        <a:bodyPr/>
        <a:lstStyle/>
        <a:p>
          <a:pPr rtl="1"/>
          <a:endParaRPr lang="ar-SA"/>
        </a:p>
      </dgm:t>
    </dgm:pt>
    <dgm:pt modelId="{26A6EC24-992D-40D8-AAA9-9F2FE18AEFB9}" type="pres">
      <dgm:prSet presAssocID="{43532FF1-79D8-4315-8A39-C811143DDE73}" presName="negativeSpace" presStyleCnt="0"/>
      <dgm:spPr/>
      <dgm:t>
        <a:bodyPr/>
        <a:lstStyle/>
        <a:p>
          <a:endParaRPr lang="en-US"/>
        </a:p>
      </dgm:t>
    </dgm:pt>
    <dgm:pt modelId="{FDA6467A-D064-4334-9087-7B95EB391662}" type="pres">
      <dgm:prSet presAssocID="{43532FF1-79D8-4315-8A39-C811143DDE73}" presName="childText" presStyleLbl="conFgAcc1" presStyleIdx="3" presStyleCnt="4">
        <dgm:presLayoutVars>
          <dgm:bulletEnabled val="1"/>
        </dgm:presLayoutVars>
      </dgm:prSet>
      <dgm:spPr/>
      <dgm:t>
        <a:bodyPr/>
        <a:lstStyle/>
        <a:p>
          <a:endParaRPr lang="en-US"/>
        </a:p>
      </dgm:t>
    </dgm:pt>
  </dgm:ptLst>
  <dgm:cxnLst>
    <dgm:cxn modelId="{1557A2A9-3228-4F4F-AC77-7D4196BCC30C}" type="presOf" srcId="{43532FF1-79D8-4315-8A39-C811143DDE73}" destId="{6D375384-B62C-42E1-A11B-939F50E0FC58}" srcOrd="0" destOrd="0" presId="urn:microsoft.com/office/officeart/2005/8/layout/list1"/>
    <dgm:cxn modelId="{D4AF5A40-CFDC-48EE-B33B-7B4D561BC028}" srcId="{6564EC32-34CC-4C49-9162-8E8DABB7BE9B}" destId="{43532FF1-79D8-4315-8A39-C811143DDE73}" srcOrd="3" destOrd="0" parTransId="{2FEB0264-84B2-46F8-AB8B-A3E45EDF834C}" sibTransId="{1E7B76AC-52E2-4F1F-9784-E43FBEB7BA08}"/>
    <dgm:cxn modelId="{E9517838-0AB8-4ADD-881B-9177DB5076DF}" type="presOf" srcId="{66DCAB7D-B74C-41E6-8E91-50EFD5A8CD2D}" destId="{337EC311-5BD1-461B-8754-C8BF31527AB4}" srcOrd="1" destOrd="0" presId="urn:microsoft.com/office/officeart/2005/8/layout/list1"/>
    <dgm:cxn modelId="{F03A0AE4-A7D1-4028-8D72-E3DE94D8E78E}" type="presOf" srcId="{6564EC32-34CC-4C49-9162-8E8DABB7BE9B}" destId="{08381378-5FDA-43C5-8353-2CF7D94573D0}" srcOrd="0" destOrd="0" presId="urn:microsoft.com/office/officeart/2005/8/layout/list1"/>
    <dgm:cxn modelId="{BAA14769-D542-4C0A-BF10-53AE3A231F33}" srcId="{6564EC32-34CC-4C49-9162-8E8DABB7BE9B}" destId="{66DCAB7D-B74C-41E6-8E91-50EFD5A8CD2D}" srcOrd="2" destOrd="0" parTransId="{13E12AB6-280D-430A-9AEF-609C4C895B1B}" sibTransId="{C5772857-0576-44C5-92D4-E5D473761BA7}"/>
    <dgm:cxn modelId="{96D0FF04-691D-4206-8B61-18F3B845A838}" type="presOf" srcId="{43532FF1-79D8-4315-8A39-C811143DDE73}" destId="{EC9554C3-06B1-42D2-80C0-540F8E154C0B}" srcOrd="1" destOrd="0" presId="urn:microsoft.com/office/officeart/2005/8/layout/list1"/>
    <dgm:cxn modelId="{CE0C0BF2-42C4-4A6D-99F1-F5A67317EA8B}" type="presOf" srcId="{DE2EE80B-ABF6-4FAF-AA20-83BD09D4FB03}" destId="{FFAC2AB2-990E-48AB-A2A3-A4B70673689D}" srcOrd="1" destOrd="0" presId="urn:microsoft.com/office/officeart/2005/8/layout/list1"/>
    <dgm:cxn modelId="{6C11FB45-B347-435B-A203-923F4824F390}" type="presOf" srcId="{6A182A00-B000-4453-93FA-52E7898A074B}" destId="{B69AF05E-97D3-44E3-BEF7-76007567ECBA}" srcOrd="1" destOrd="0" presId="urn:microsoft.com/office/officeart/2005/8/layout/list1"/>
    <dgm:cxn modelId="{C7862B6A-011C-4C4B-9205-E13A4DDE76B2}" srcId="{6564EC32-34CC-4C49-9162-8E8DABB7BE9B}" destId="{6A182A00-B000-4453-93FA-52E7898A074B}" srcOrd="0" destOrd="0" parTransId="{3A08629F-065A-47FC-9877-531121066066}" sibTransId="{29833E45-31A9-4189-A6D2-C03DC71EB42C}"/>
    <dgm:cxn modelId="{982347E8-EF2B-4672-B11A-0A40F02640B1}" type="presOf" srcId="{DE2EE80B-ABF6-4FAF-AA20-83BD09D4FB03}" destId="{26AAFD7D-0ABC-409B-931E-17DE08E29D4B}" srcOrd="0" destOrd="0" presId="urn:microsoft.com/office/officeart/2005/8/layout/list1"/>
    <dgm:cxn modelId="{6CB122E6-3F38-4457-A5DA-DFF4CBD1162E}" type="presOf" srcId="{6A182A00-B000-4453-93FA-52E7898A074B}" destId="{AB5D0A5E-4D27-49C1-8602-B8ACE485B757}" srcOrd="0" destOrd="0" presId="urn:microsoft.com/office/officeart/2005/8/layout/list1"/>
    <dgm:cxn modelId="{C080ABA4-8A6F-4ABB-8262-53F646A6429C}" srcId="{6564EC32-34CC-4C49-9162-8E8DABB7BE9B}" destId="{DE2EE80B-ABF6-4FAF-AA20-83BD09D4FB03}" srcOrd="1" destOrd="0" parTransId="{98B080EA-06F5-4FDA-A7DE-87063857F552}" sibTransId="{B0CB3397-88A9-41A7-8C9B-C5F36115FC32}"/>
    <dgm:cxn modelId="{BBBDAF5E-C0BD-4739-BD07-872815FB470B}" type="presOf" srcId="{66DCAB7D-B74C-41E6-8E91-50EFD5A8CD2D}" destId="{45868247-F538-45B7-A6AD-EB6D4A0160A5}" srcOrd="0" destOrd="0" presId="urn:microsoft.com/office/officeart/2005/8/layout/list1"/>
    <dgm:cxn modelId="{297A60A4-D76F-4D76-B633-5987C325421E}" type="presParOf" srcId="{08381378-5FDA-43C5-8353-2CF7D94573D0}" destId="{3FF3CF86-940C-4C7A-B7BD-3A6FCA8A07C3}" srcOrd="0" destOrd="0" presId="urn:microsoft.com/office/officeart/2005/8/layout/list1"/>
    <dgm:cxn modelId="{D2941B29-D884-4720-A5EC-7302CB9C70E4}" type="presParOf" srcId="{3FF3CF86-940C-4C7A-B7BD-3A6FCA8A07C3}" destId="{AB5D0A5E-4D27-49C1-8602-B8ACE485B757}" srcOrd="0" destOrd="0" presId="urn:microsoft.com/office/officeart/2005/8/layout/list1"/>
    <dgm:cxn modelId="{A3B27BC8-8B31-4AE8-96E9-34BD82461018}" type="presParOf" srcId="{3FF3CF86-940C-4C7A-B7BD-3A6FCA8A07C3}" destId="{B69AF05E-97D3-44E3-BEF7-76007567ECBA}" srcOrd="1" destOrd="0" presId="urn:microsoft.com/office/officeart/2005/8/layout/list1"/>
    <dgm:cxn modelId="{CEAE7228-8900-4F55-B7EE-45B03398D0CF}" type="presParOf" srcId="{08381378-5FDA-43C5-8353-2CF7D94573D0}" destId="{8FB2CD5F-79A3-4BC0-920D-3026A9F2FB08}" srcOrd="1" destOrd="0" presId="urn:microsoft.com/office/officeart/2005/8/layout/list1"/>
    <dgm:cxn modelId="{2F774AD1-A746-4027-A8CB-07FB9F3E7B97}" type="presParOf" srcId="{08381378-5FDA-43C5-8353-2CF7D94573D0}" destId="{3ED994F4-5B5D-478E-8FB1-23126BDCDC2B}" srcOrd="2" destOrd="0" presId="urn:microsoft.com/office/officeart/2005/8/layout/list1"/>
    <dgm:cxn modelId="{07D900A7-8172-4AA6-B6BF-6CA196CC45E6}" type="presParOf" srcId="{08381378-5FDA-43C5-8353-2CF7D94573D0}" destId="{4ADE8005-26FC-45F2-A8B6-9EA69EE8676A}" srcOrd="3" destOrd="0" presId="urn:microsoft.com/office/officeart/2005/8/layout/list1"/>
    <dgm:cxn modelId="{BB13688C-E0BF-4D20-8A0F-3C703847E81B}" type="presParOf" srcId="{08381378-5FDA-43C5-8353-2CF7D94573D0}" destId="{9673C757-8662-4074-B88F-02FA489DA422}" srcOrd="4" destOrd="0" presId="urn:microsoft.com/office/officeart/2005/8/layout/list1"/>
    <dgm:cxn modelId="{987A0E80-1D9A-495C-A8B4-E304563E432F}" type="presParOf" srcId="{9673C757-8662-4074-B88F-02FA489DA422}" destId="{26AAFD7D-0ABC-409B-931E-17DE08E29D4B}" srcOrd="0" destOrd="0" presId="urn:microsoft.com/office/officeart/2005/8/layout/list1"/>
    <dgm:cxn modelId="{99BAC36A-080B-4EB2-BB33-01A30765D14E}" type="presParOf" srcId="{9673C757-8662-4074-B88F-02FA489DA422}" destId="{FFAC2AB2-990E-48AB-A2A3-A4B70673689D}" srcOrd="1" destOrd="0" presId="urn:microsoft.com/office/officeart/2005/8/layout/list1"/>
    <dgm:cxn modelId="{369B74FB-FAA6-4EA0-8580-49C5AE79EB3B}" type="presParOf" srcId="{08381378-5FDA-43C5-8353-2CF7D94573D0}" destId="{A69C449D-5B52-46AC-AB64-805556AFCB19}" srcOrd="5" destOrd="0" presId="urn:microsoft.com/office/officeart/2005/8/layout/list1"/>
    <dgm:cxn modelId="{EE4821F7-2AF9-433B-857B-7257C78F1672}" type="presParOf" srcId="{08381378-5FDA-43C5-8353-2CF7D94573D0}" destId="{87D0D8CC-ACED-43CA-8572-B523F2FC146D}" srcOrd="6" destOrd="0" presId="urn:microsoft.com/office/officeart/2005/8/layout/list1"/>
    <dgm:cxn modelId="{67883C00-49E4-416F-9C12-1271E4050A00}" type="presParOf" srcId="{08381378-5FDA-43C5-8353-2CF7D94573D0}" destId="{654A43CA-5439-4BBC-939E-90D5FFC25776}" srcOrd="7" destOrd="0" presId="urn:microsoft.com/office/officeart/2005/8/layout/list1"/>
    <dgm:cxn modelId="{275373DD-E12D-41C1-8300-691785E5864E}" type="presParOf" srcId="{08381378-5FDA-43C5-8353-2CF7D94573D0}" destId="{1ADF5178-F6DE-442C-AD7C-7A1493287192}" srcOrd="8" destOrd="0" presId="urn:microsoft.com/office/officeart/2005/8/layout/list1"/>
    <dgm:cxn modelId="{75788915-8421-48D9-A444-29EE2273813B}" type="presParOf" srcId="{1ADF5178-F6DE-442C-AD7C-7A1493287192}" destId="{45868247-F538-45B7-A6AD-EB6D4A0160A5}" srcOrd="0" destOrd="0" presId="urn:microsoft.com/office/officeart/2005/8/layout/list1"/>
    <dgm:cxn modelId="{EB1AB3A6-4C51-425B-8DA9-51D8406AB586}" type="presParOf" srcId="{1ADF5178-F6DE-442C-AD7C-7A1493287192}" destId="{337EC311-5BD1-461B-8754-C8BF31527AB4}" srcOrd="1" destOrd="0" presId="urn:microsoft.com/office/officeart/2005/8/layout/list1"/>
    <dgm:cxn modelId="{10A3CE5F-580E-4BDA-9D1F-13C131BFC7C0}" type="presParOf" srcId="{08381378-5FDA-43C5-8353-2CF7D94573D0}" destId="{8557294A-0ED6-409A-A8F9-411A004F9DA4}" srcOrd="9" destOrd="0" presId="urn:microsoft.com/office/officeart/2005/8/layout/list1"/>
    <dgm:cxn modelId="{A27C52F2-303A-4086-8011-E6A9743D13FE}" type="presParOf" srcId="{08381378-5FDA-43C5-8353-2CF7D94573D0}" destId="{B966AE4B-B52D-41A0-93E6-301DD7A3E33F}" srcOrd="10" destOrd="0" presId="urn:microsoft.com/office/officeart/2005/8/layout/list1"/>
    <dgm:cxn modelId="{CBA444F9-D47A-4670-A974-41541A05542D}" type="presParOf" srcId="{08381378-5FDA-43C5-8353-2CF7D94573D0}" destId="{12F73546-2EC7-4D63-9400-46C5C8CB9279}" srcOrd="11" destOrd="0" presId="urn:microsoft.com/office/officeart/2005/8/layout/list1"/>
    <dgm:cxn modelId="{D77F4061-478C-404B-B431-897C1115E8EA}" type="presParOf" srcId="{08381378-5FDA-43C5-8353-2CF7D94573D0}" destId="{528F2E55-9E6D-4D48-A286-27A3369A9402}" srcOrd="12" destOrd="0" presId="urn:microsoft.com/office/officeart/2005/8/layout/list1"/>
    <dgm:cxn modelId="{654415C3-DA5E-4311-91D7-A40F83C5867E}" type="presParOf" srcId="{528F2E55-9E6D-4D48-A286-27A3369A9402}" destId="{6D375384-B62C-42E1-A11B-939F50E0FC58}" srcOrd="0" destOrd="0" presId="urn:microsoft.com/office/officeart/2005/8/layout/list1"/>
    <dgm:cxn modelId="{972A8AAB-6A82-4B46-8533-A28E296CB8CF}" type="presParOf" srcId="{528F2E55-9E6D-4D48-A286-27A3369A9402}" destId="{EC9554C3-06B1-42D2-80C0-540F8E154C0B}" srcOrd="1" destOrd="0" presId="urn:microsoft.com/office/officeart/2005/8/layout/list1"/>
    <dgm:cxn modelId="{2BB47A12-7B2C-448F-B753-621858963B8F}" type="presParOf" srcId="{08381378-5FDA-43C5-8353-2CF7D94573D0}" destId="{26A6EC24-992D-40D8-AAA9-9F2FE18AEFB9}" srcOrd="13" destOrd="0" presId="urn:microsoft.com/office/officeart/2005/8/layout/list1"/>
    <dgm:cxn modelId="{80ADC05C-F387-4D45-99E3-B72E2A2A84CD}" type="presParOf" srcId="{08381378-5FDA-43C5-8353-2CF7D94573D0}" destId="{FDA6467A-D064-4334-9087-7B95EB391662}"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8E7105-94BA-46F6-8821-29E6ACDF292F}" type="doc">
      <dgm:prSet loTypeId="urn:microsoft.com/office/officeart/2005/8/layout/hProcess9" loCatId="process" qsTypeId="urn:microsoft.com/office/officeart/2005/8/quickstyle/3d3" qsCatId="3D" csTypeId="urn:microsoft.com/office/officeart/2005/8/colors/colorful5" csCatId="colorful" phldr="1"/>
      <dgm:spPr/>
    </dgm:pt>
    <dgm:pt modelId="{E07D67A2-26F3-476C-A2A5-769D6BA274D7}">
      <dgm:prSet phldrT="[Text]" custT="1"/>
      <dgm:spPr/>
      <dgm:t>
        <a:bodyPr/>
        <a:lstStyle/>
        <a:p>
          <a:pPr rtl="1"/>
          <a:r>
            <a:rPr lang="en-US" sz="2000" b="1" dirty="0" smtClean="0"/>
            <a:t>10%</a:t>
          </a:r>
        </a:p>
        <a:p>
          <a:pPr rtl="1"/>
          <a:r>
            <a:rPr lang="ar-SA" sz="2000" b="1" dirty="0" smtClean="0"/>
            <a:t>الحضور</a:t>
          </a:r>
          <a:endParaRPr lang="ar-SA" sz="2000" b="1" dirty="0"/>
        </a:p>
      </dgm:t>
    </dgm:pt>
    <dgm:pt modelId="{09111DAD-520B-41B2-A3EE-AF5635F3D584}" type="parTrans" cxnId="{A34F0D51-EB4C-478F-96C8-211EAA8F4F9A}">
      <dgm:prSet/>
      <dgm:spPr/>
      <dgm:t>
        <a:bodyPr/>
        <a:lstStyle/>
        <a:p>
          <a:pPr rtl="1"/>
          <a:endParaRPr lang="ar-SA"/>
        </a:p>
      </dgm:t>
    </dgm:pt>
    <dgm:pt modelId="{58FE6F35-42C4-4BC5-ADC8-9E3E5AB2E618}" type="sibTrans" cxnId="{A34F0D51-EB4C-478F-96C8-211EAA8F4F9A}">
      <dgm:prSet/>
      <dgm:spPr/>
      <dgm:t>
        <a:bodyPr/>
        <a:lstStyle/>
        <a:p>
          <a:pPr rtl="1"/>
          <a:endParaRPr lang="ar-SA"/>
        </a:p>
      </dgm:t>
    </dgm:pt>
    <dgm:pt modelId="{CF27FEB6-E6BB-4D82-BD86-B59E2A8039F6}">
      <dgm:prSet phldrT="[Text]" custT="1"/>
      <dgm:spPr/>
      <dgm:t>
        <a:bodyPr/>
        <a:lstStyle/>
        <a:p>
          <a:pPr rtl="1"/>
          <a:r>
            <a:rPr lang="en-US" sz="2000" b="1" dirty="0" smtClean="0"/>
            <a:t>10%</a:t>
          </a:r>
        </a:p>
        <a:p>
          <a:pPr rtl="1"/>
          <a:r>
            <a:rPr lang="ar-SA" sz="2000" b="1" dirty="0" smtClean="0"/>
            <a:t>المشاركة</a:t>
          </a:r>
          <a:endParaRPr lang="en-US" sz="2000" b="1" dirty="0" smtClean="0"/>
        </a:p>
      </dgm:t>
    </dgm:pt>
    <dgm:pt modelId="{0228CE55-BFEC-4057-9CA7-ED7F8A78BEBA}" type="parTrans" cxnId="{9BB39F1F-140A-4D82-B10B-866005FCA8A5}">
      <dgm:prSet/>
      <dgm:spPr/>
      <dgm:t>
        <a:bodyPr/>
        <a:lstStyle/>
        <a:p>
          <a:pPr rtl="1"/>
          <a:endParaRPr lang="ar-SA"/>
        </a:p>
      </dgm:t>
    </dgm:pt>
    <dgm:pt modelId="{A4BBA5FF-5951-448F-B27A-0AD7D511CC55}" type="sibTrans" cxnId="{9BB39F1F-140A-4D82-B10B-866005FCA8A5}">
      <dgm:prSet/>
      <dgm:spPr/>
      <dgm:t>
        <a:bodyPr/>
        <a:lstStyle/>
        <a:p>
          <a:pPr rtl="1"/>
          <a:endParaRPr lang="ar-SA"/>
        </a:p>
      </dgm:t>
    </dgm:pt>
    <dgm:pt modelId="{055F8F0F-6C57-43B3-AF0B-13B392C104BE}">
      <dgm:prSet phldrT="[Text]" custT="1"/>
      <dgm:spPr/>
      <dgm:t>
        <a:bodyPr/>
        <a:lstStyle/>
        <a:p>
          <a:pPr rtl="1"/>
          <a:r>
            <a:rPr lang="en-US" sz="2000" b="1" dirty="0" smtClean="0"/>
            <a:t>100%</a:t>
          </a:r>
          <a:endParaRPr lang="ar-SA" sz="2000" b="1" dirty="0"/>
        </a:p>
      </dgm:t>
    </dgm:pt>
    <dgm:pt modelId="{8D912E35-CA49-4A82-B9F4-45146364785C}" type="parTrans" cxnId="{36B28558-9EC9-450F-84F2-82CDA9C1AA44}">
      <dgm:prSet/>
      <dgm:spPr/>
      <dgm:t>
        <a:bodyPr/>
        <a:lstStyle/>
        <a:p>
          <a:pPr rtl="1"/>
          <a:endParaRPr lang="ar-SA"/>
        </a:p>
      </dgm:t>
    </dgm:pt>
    <dgm:pt modelId="{FD1F23D5-216F-4725-9783-ADA1CF096F5A}" type="sibTrans" cxnId="{36B28558-9EC9-450F-84F2-82CDA9C1AA44}">
      <dgm:prSet/>
      <dgm:spPr/>
      <dgm:t>
        <a:bodyPr/>
        <a:lstStyle/>
        <a:p>
          <a:pPr rtl="1"/>
          <a:endParaRPr lang="ar-SA"/>
        </a:p>
      </dgm:t>
    </dgm:pt>
    <dgm:pt modelId="{1DEAFEF7-CAA2-4964-A695-33E4BF471349}">
      <dgm:prSet phldrT="[Text]" custT="1"/>
      <dgm:spPr/>
      <dgm:t>
        <a:bodyPr/>
        <a:lstStyle/>
        <a:p>
          <a:pPr rtl="1"/>
          <a:r>
            <a:rPr lang="en-US" sz="2000" b="1" dirty="0" smtClean="0"/>
            <a:t>Final 40%</a:t>
          </a:r>
        </a:p>
      </dgm:t>
    </dgm:pt>
    <dgm:pt modelId="{878F0E9C-A2ED-4EC8-8B74-1595AEEA3C9E}" type="parTrans" cxnId="{27815B30-9FE7-444E-99AB-F845C4CAF611}">
      <dgm:prSet/>
      <dgm:spPr/>
      <dgm:t>
        <a:bodyPr/>
        <a:lstStyle/>
        <a:p>
          <a:pPr rtl="1"/>
          <a:endParaRPr lang="ar-SA"/>
        </a:p>
      </dgm:t>
    </dgm:pt>
    <dgm:pt modelId="{9CCAA5C0-0497-49D2-9065-68726CC6F8B4}" type="sibTrans" cxnId="{27815B30-9FE7-444E-99AB-F845C4CAF611}">
      <dgm:prSet/>
      <dgm:spPr/>
      <dgm:t>
        <a:bodyPr/>
        <a:lstStyle/>
        <a:p>
          <a:pPr rtl="1"/>
          <a:endParaRPr lang="ar-SA"/>
        </a:p>
      </dgm:t>
    </dgm:pt>
    <dgm:pt modelId="{54F3090E-B3AA-4DB3-8024-6400EF9D42E0}">
      <dgm:prSet phldrT="[Text]" custT="1"/>
      <dgm:spPr/>
      <dgm:t>
        <a:bodyPr/>
        <a:lstStyle/>
        <a:p>
          <a:pPr rtl="1"/>
          <a:r>
            <a:rPr lang="en-US" sz="2000" b="1" dirty="0" smtClean="0"/>
            <a:t>20% midterm 1</a:t>
          </a:r>
        </a:p>
      </dgm:t>
    </dgm:pt>
    <dgm:pt modelId="{DFD86144-59BA-4F58-A158-0D0368CAD9A5}" type="parTrans" cxnId="{68920EA3-E8A2-4316-A595-B415626DF217}">
      <dgm:prSet/>
      <dgm:spPr/>
      <dgm:t>
        <a:bodyPr/>
        <a:lstStyle/>
        <a:p>
          <a:pPr rtl="1"/>
          <a:endParaRPr lang="ar-SA"/>
        </a:p>
      </dgm:t>
    </dgm:pt>
    <dgm:pt modelId="{B7686988-9144-4CF0-B47A-0CF57D2EC850}" type="sibTrans" cxnId="{68920EA3-E8A2-4316-A595-B415626DF217}">
      <dgm:prSet/>
      <dgm:spPr/>
      <dgm:t>
        <a:bodyPr/>
        <a:lstStyle/>
        <a:p>
          <a:pPr rtl="1"/>
          <a:endParaRPr lang="ar-SA"/>
        </a:p>
      </dgm:t>
    </dgm:pt>
    <dgm:pt modelId="{2604B10A-9DCE-4E5D-9714-F66DCEBA98C4}">
      <dgm:prSet phldrT="[Text]" custT="1"/>
      <dgm:spPr/>
      <dgm:t>
        <a:bodyPr/>
        <a:lstStyle/>
        <a:p>
          <a:pPr rtl="1"/>
          <a:r>
            <a:rPr lang="en-US" sz="2000" b="1" dirty="0" smtClean="0"/>
            <a:t>20% midterm2</a:t>
          </a:r>
        </a:p>
      </dgm:t>
    </dgm:pt>
    <dgm:pt modelId="{E2293015-9880-4436-9703-A9F896134E94}" type="parTrans" cxnId="{4ED85133-E5F0-4619-B665-14EF184322E3}">
      <dgm:prSet/>
      <dgm:spPr/>
      <dgm:t>
        <a:bodyPr/>
        <a:lstStyle/>
        <a:p>
          <a:pPr rtl="1"/>
          <a:endParaRPr lang="ar-SA"/>
        </a:p>
      </dgm:t>
    </dgm:pt>
    <dgm:pt modelId="{060D341B-3E16-49A6-87CF-D8A6D8E6A01A}" type="sibTrans" cxnId="{4ED85133-E5F0-4619-B665-14EF184322E3}">
      <dgm:prSet/>
      <dgm:spPr/>
      <dgm:t>
        <a:bodyPr/>
        <a:lstStyle/>
        <a:p>
          <a:pPr rtl="1"/>
          <a:endParaRPr lang="ar-SA"/>
        </a:p>
      </dgm:t>
    </dgm:pt>
    <dgm:pt modelId="{D57C476C-92BB-446F-A70B-6D2BE13DB060}" type="pres">
      <dgm:prSet presAssocID="{1B8E7105-94BA-46F6-8821-29E6ACDF292F}" presName="CompostProcess" presStyleCnt="0">
        <dgm:presLayoutVars>
          <dgm:dir/>
          <dgm:resizeHandles val="exact"/>
        </dgm:presLayoutVars>
      </dgm:prSet>
      <dgm:spPr/>
    </dgm:pt>
    <dgm:pt modelId="{C9515CC9-843C-471E-8837-580BE0C61B9F}" type="pres">
      <dgm:prSet presAssocID="{1B8E7105-94BA-46F6-8821-29E6ACDF292F}" presName="arrow" presStyleLbl="bgShp" presStyleIdx="0" presStyleCnt="1" custLinFactNeighborX="3122" custLinFactNeighborY="34434"/>
      <dgm:spPr/>
    </dgm:pt>
    <dgm:pt modelId="{D36F9FFD-9455-46BC-BEFB-01A73C347710}" type="pres">
      <dgm:prSet presAssocID="{1B8E7105-94BA-46F6-8821-29E6ACDF292F}" presName="linearProcess" presStyleCnt="0"/>
      <dgm:spPr/>
    </dgm:pt>
    <dgm:pt modelId="{C8FC4108-8115-42C3-82BB-DDBF8EB136E5}" type="pres">
      <dgm:prSet presAssocID="{E07D67A2-26F3-476C-A2A5-769D6BA274D7}" presName="textNode" presStyleLbl="node1" presStyleIdx="0" presStyleCnt="6">
        <dgm:presLayoutVars>
          <dgm:bulletEnabled val="1"/>
        </dgm:presLayoutVars>
      </dgm:prSet>
      <dgm:spPr/>
      <dgm:t>
        <a:bodyPr/>
        <a:lstStyle/>
        <a:p>
          <a:endParaRPr lang="en-US"/>
        </a:p>
      </dgm:t>
    </dgm:pt>
    <dgm:pt modelId="{398033BB-CE2F-40BD-B863-E959991688B1}" type="pres">
      <dgm:prSet presAssocID="{58FE6F35-42C4-4BC5-ADC8-9E3E5AB2E618}" presName="sibTrans" presStyleCnt="0"/>
      <dgm:spPr/>
    </dgm:pt>
    <dgm:pt modelId="{6E61A81B-504B-4B3D-BB30-56D769E0654C}" type="pres">
      <dgm:prSet presAssocID="{CF27FEB6-E6BB-4D82-BD86-B59E2A8039F6}" presName="textNode" presStyleLbl="node1" presStyleIdx="1" presStyleCnt="6">
        <dgm:presLayoutVars>
          <dgm:bulletEnabled val="1"/>
        </dgm:presLayoutVars>
      </dgm:prSet>
      <dgm:spPr/>
      <dgm:t>
        <a:bodyPr/>
        <a:lstStyle/>
        <a:p>
          <a:endParaRPr lang="en-US"/>
        </a:p>
      </dgm:t>
    </dgm:pt>
    <dgm:pt modelId="{1FBED882-4801-4DC9-A5CB-2C83EBD33EAF}" type="pres">
      <dgm:prSet presAssocID="{A4BBA5FF-5951-448F-B27A-0AD7D511CC55}" presName="sibTrans" presStyleCnt="0"/>
      <dgm:spPr/>
    </dgm:pt>
    <dgm:pt modelId="{8BC168D5-408E-45DB-AAC9-2ED68DB9C49F}" type="pres">
      <dgm:prSet presAssocID="{54F3090E-B3AA-4DB3-8024-6400EF9D42E0}" presName="textNode" presStyleLbl="node1" presStyleIdx="2" presStyleCnt="6">
        <dgm:presLayoutVars>
          <dgm:bulletEnabled val="1"/>
        </dgm:presLayoutVars>
      </dgm:prSet>
      <dgm:spPr/>
      <dgm:t>
        <a:bodyPr/>
        <a:lstStyle/>
        <a:p>
          <a:endParaRPr lang="en-US"/>
        </a:p>
      </dgm:t>
    </dgm:pt>
    <dgm:pt modelId="{380A2588-5FF9-40B0-8B45-165B7F5B5659}" type="pres">
      <dgm:prSet presAssocID="{B7686988-9144-4CF0-B47A-0CF57D2EC850}" presName="sibTrans" presStyleCnt="0"/>
      <dgm:spPr/>
    </dgm:pt>
    <dgm:pt modelId="{BE8A80AE-8A96-483E-8CBD-6EA02B698F16}" type="pres">
      <dgm:prSet presAssocID="{2604B10A-9DCE-4E5D-9714-F66DCEBA98C4}" presName="textNode" presStyleLbl="node1" presStyleIdx="3" presStyleCnt="6">
        <dgm:presLayoutVars>
          <dgm:bulletEnabled val="1"/>
        </dgm:presLayoutVars>
      </dgm:prSet>
      <dgm:spPr/>
      <dgm:t>
        <a:bodyPr/>
        <a:lstStyle/>
        <a:p>
          <a:endParaRPr lang="en-US"/>
        </a:p>
      </dgm:t>
    </dgm:pt>
    <dgm:pt modelId="{E1DB4A88-71B3-4804-A18B-15D95D5C5982}" type="pres">
      <dgm:prSet presAssocID="{060D341B-3E16-49A6-87CF-D8A6D8E6A01A}" presName="sibTrans" presStyleCnt="0"/>
      <dgm:spPr/>
    </dgm:pt>
    <dgm:pt modelId="{3BEFC2B1-DAC3-403A-85BC-EE2CB563E4B5}" type="pres">
      <dgm:prSet presAssocID="{1DEAFEF7-CAA2-4964-A695-33E4BF471349}" presName="textNode" presStyleLbl="node1" presStyleIdx="4" presStyleCnt="6">
        <dgm:presLayoutVars>
          <dgm:bulletEnabled val="1"/>
        </dgm:presLayoutVars>
      </dgm:prSet>
      <dgm:spPr/>
      <dgm:t>
        <a:bodyPr/>
        <a:lstStyle/>
        <a:p>
          <a:endParaRPr lang="en-US"/>
        </a:p>
      </dgm:t>
    </dgm:pt>
    <dgm:pt modelId="{1663F923-39DA-4C55-8D35-04F3A0EB0829}" type="pres">
      <dgm:prSet presAssocID="{9CCAA5C0-0497-49D2-9065-68726CC6F8B4}" presName="sibTrans" presStyleCnt="0"/>
      <dgm:spPr/>
    </dgm:pt>
    <dgm:pt modelId="{9E2CC671-5FDD-43A4-890E-A0C1478064E4}" type="pres">
      <dgm:prSet presAssocID="{055F8F0F-6C57-43B3-AF0B-13B392C104BE}" presName="textNode" presStyleLbl="node1" presStyleIdx="5" presStyleCnt="6">
        <dgm:presLayoutVars>
          <dgm:bulletEnabled val="1"/>
        </dgm:presLayoutVars>
      </dgm:prSet>
      <dgm:spPr/>
      <dgm:t>
        <a:bodyPr/>
        <a:lstStyle/>
        <a:p>
          <a:endParaRPr lang="en-US"/>
        </a:p>
      </dgm:t>
    </dgm:pt>
  </dgm:ptLst>
  <dgm:cxnLst>
    <dgm:cxn modelId="{C455E844-FA09-44F3-816F-FDADA6C88CC3}" type="presOf" srcId="{54F3090E-B3AA-4DB3-8024-6400EF9D42E0}" destId="{8BC168D5-408E-45DB-AAC9-2ED68DB9C49F}" srcOrd="0" destOrd="0" presId="urn:microsoft.com/office/officeart/2005/8/layout/hProcess9"/>
    <dgm:cxn modelId="{68920EA3-E8A2-4316-A595-B415626DF217}" srcId="{1B8E7105-94BA-46F6-8821-29E6ACDF292F}" destId="{54F3090E-B3AA-4DB3-8024-6400EF9D42E0}" srcOrd="2" destOrd="0" parTransId="{DFD86144-59BA-4F58-A158-0D0368CAD9A5}" sibTransId="{B7686988-9144-4CF0-B47A-0CF57D2EC850}"/>
    <dgm:cxn modelId="{8594E7A2-FFC8-44DE-B6EA-A44A9DC84015}" type="presOf" srcId="{E07D67A2-26F3-476C-A2A5-769D6BA274D7}" destId="{C8FC4108-8115-42C3-82BB-DDBF8EB136E5}" srcOrd="0" destOrd="0" presId="urn:microsoft.com/office/officeart/2005/8/layout/hProcess9"/>
    <dgm:cxn modelId="{27815B30-9FE7-444E-99AB-F845C4CAF611}" srcId="{1B8E7105-94BA-46F6-8821-29E6ACDF292F}" destId="{1DEAFEF7-CAA2-4964-A695-33E4BF471349}" srcOrd="4" destOrd="0" parTransId="{878F0E9C-A2ED-4EC8-8B74-1595AEEA3C9E}" sibTransId="{9CCAA5C0-0497-49D2-9065-68726CC6F8B4}"/>
    <dgm:cxn modelId="{4ED85133-E5F0-4619-B665-14EF184322E3}" srcId="{1B8E7105-94BA-46F6-8821-29E6ACDF292F}" destId="{2604B10A-9DCE-4E5D-9714-F66DCEBA98C4}" srcOrd="3" destOrd="0" parTransId="{E2293015-9880-4436-9703-A9F896134E94}" sibTransId="{060D341B-3E16-49A6-87CF-D8A6D8E6A01A}"/>
    <dgm:cxn modelId="{A34F0D51-EB4C-478F-96C8-211EAA8F4F9A}" srcId="{1B8E7105-94BA-46F6-8821-29E6ACDF292F}" destId="{E07D67A2-26F3-476C-A2A5-769D6BA274D7}" srcOrd="0" destOrd="0" parTransId="{09111DAD-520B-41B2-A3EE-AF5635F3D584}" sibTransId="{58FE6F35-42C4-4BC5-ADC8-9E3E5AB2E618}"/>
    <dgm:cxn modelId="{43AE69DE-3EB9-4D68-A99B-847D94220EA7}" type="presOf" srcId="{1B8E7105-94BA-46F6-8821-29E6ACDF292F}" destId="{D57C476C-92BB-446F-A70B-6D2BE13DB060}" srcOrd="0" destOrd="0" presId="urn:microsoft.com/office/officeart/2005/8/layout/hProcess9"/>
    <dgm:cxn modelId="{9BB39F1F-140A-4D82-B10B-866005FCA8A5}" srcId="{1B8E7105-94BA-46F6-8821-29E6ACDF292F}" destId="{CF27FEB6-E6BB-4D82-BD86-B59E2A8039F6}" srcOrd="1" destOrd="0" parTransId="{0228CE55-BFEC-4057-9CA7-ED7F8A78BEBA}" sibTransId="{A4BBA5FF-5951-448F-B27A-0AD7D511CC55}"/>
    <dgm:cxn modelId="{56CB2178-E5C3-4EC9-951B-668B985238C7}" type="presOf" srcId="{055F8F0F-6C57-43B3-AF0B-13B392C104BE}" destId="{9E2CC671-5FDD-43A4-890E-A0C1478064E4}" srcOrd="0" destOrd="0" presId="urn:microsoft.com/office/officeart/2005/8/layout/hProcess9"/>
    <dgm:cxn modelId="{89B8D447-4029-4772-9361-A7177E238E53}" type="presOf" srcId="{2604B10A-9DCE-4E5D-9714-F66DCEBA98C4}" destId="{BE8A80AE-8A96-483E-8CBD-6EA02B698F16}" srcOrd="0" destOrd="0" presId="urn:microsoft.com/office/officeart/2005/8/layout/hProcess9"/>
    <dgm:cxn modelId="{36B28558-9EC9-450F-84F2-82CDA9C1AA44}" srcId="{1B8E7105-94BA-46F6-8821-29E6ACDF292F}" destId="{055F8F0F-6C57-43B3-AF0B-13B392C104BE}" srcOrd="5" destOrd="0" parTransId="{8D912E35-CA49-4A82-B9F4-45146364785C}" sibTransId="{FD1F23D5-216F-4725-9783-ADA1CF096F5A}"/>
    <dgm:cxn modelId="{20FEFE9E-51A5-4DC1-87C7-F83FFBD8258C}" type="presOf" srcId="{1DEAFEF7-CAA2-4964-A695-33E4BF471349}" destId="{3BEFC2B1-DAC3-403A-85BC-EE2CB563E4B5}" srcOrd="0" destOrd="0" presId="urn:microsoft.com/office/officeart/2005/8/layout/hProcess9"/>
    <dgm:cxn modelId="{63D17083-5C41-4056-9010-0F47932B5D87}" type="presOf" srcId="{CF27FEB6-E6BB-4D82-BD86-B59E2A8039F6}" destId="{6E61A81B-504B-4B3D-BB30-56D769E0654C}" srcOrd="0" destOrd="0" presId="urn:microsoft.com/office/officeart/2005/8/layout/hProcess9"/>
    <dgm:cxn modelId="{F21C7F3F-EF37-4727-8697-8D51A9D795F3}" type="presParOf" srcId="{D57C476C-92BB-446F-A70B-6D2BE13DB060}" destId="{C9515CC9-843C-471E-8837-580BE0C61B9F}" srcOrd="0" destOrd="0" presId="urn:microsoft.com/office/officeart/2005/8/layout/hProcess9"/>
    <dgm:cxn modelId="{D8C0A2D0-CC50-40F6-8F95-296B8367FB32}" type="presParOf" srcId="{D57C476C-92BB-446F-A70B-6D2BE13DB060}" destId="{D36F9FFD-9455-46BC-BEFB-01A73C347710}" srcOrd="1" destOrd="0" presId="urn:microsoft.com/office/officeart/2005/8/layout/hProcess9"/>
    <dgm:cxn modelId="{48D0416B-1510-45C7-BD2D-5A514BB01A11}" type="presParOf" srcId="{D36F9FFD-9455-46BC-BEFB-01A73C347710}" destId="{C8FC4108-8115-42C3-82BB-DDBF8EB136E5}" srcOrd="0" destOrd="0" presId="urn:microsoft.com/office/officeart/2005/8/layout/hProcess9"/>
    <dgm:cxn modelId="{65CB3DB9-F8F0-4CCC-B966-15993051EDF7}" type="presParOf" srcId="{D36F9FFD-9455-46BC-BEFB-01A73C347710}" destId="{398033BB-CE2F-40BD-B863-E959991688B1}" srcOrd="1" destOrd="0" presId="urn:microsoft.com/office/officeart/2005/8/layout/hProcess9"/>
    <dgm:cxn modelId="{F846E7EC-7119-4256-B19A-149A49699B66}" type="presParOf" srcId="{D36F9FFD-9455-46BC-BEFB-01A73C347710}" destId="{6E61A81B-504B-4B3D-BB30-56D769E0654C}" srcOrd="2" destOrd="0" presId="urn:microsoft.com/office/officeart/2005/8/layout/hProcess9"/>
    <dgm:cxn modelId="{60721054-6F1F-4D4E-BFF5-7159EB9F35FB}" type="presParOf" srcId="{D36F9FFD-9455-46BC-BEFB-01A73C347710}" destId="{1FBED882-4801-4DC9-A5CB-2C83EBD33EAF}" srcOrd="3" destOrd="0" presId="urn:microsoft.com/office/officeart/2005/8/layout/hProcess9"/>
    <dgm:cxn modelId="{52E867E4-785B-46A1-BF38-9E4CB407144C}" type="presParOf" srcId="{D36F9FFD-9455-46BC-BEFB-01A73C347710}" destId="{8BC168D5-408E-45DB-AAC9-2ED68DB9C49F}" srcOrd="4" destOrd="0" presId="urn:microsoft.com/office/officeart/2005/8/layout/hProcess9"/>
    <dgm:cxn modelId="{AF35EEA7-8233-4971-865D-E2F0ED27FDC9}" type="presParOf" srcId="{D36F9FFD-9455-46BC-BEFB-01A73C347710}" destId="{380A2588-5FF9-40B0-8B45-165B7F5B5659}" srcOrd="5" destOrd="0" presId="urn:microsoft.com/office/officeart/2005/8/layout/hProcess9"/>
    <dgm:cxn modelId="{E42CE99E-96C5-40EE-82E1-C5C1F19D329E}" type="presParOf" srcId="{D36F9FFD-9455-46BC-BEFB-01A73C347710}" destId="{BE8A80AE-8A96-483E-8CBD-6EA02B698F16}" srcOrd="6" destOrd="0" presId="urn:microsoft.com/office/officeart/2005/8/layout/hProcess9"/>
    <dgm:cxn modelId="{2411037D-B0D1-47D1-BD7C-D96694C5586A}" type="presParOf" srcId="{D36F9FFD-9455-46BC-BEFB-01A73C347710}" destId="{E1DB4A88-71B3-4804-A18B-15D95D5C5982}" srcOrd="7" destOrd="0" presId="urn:microsoft.com/office/officeart/2005/8/layout/hProcess9"/>
    <dgm:cxn modelId="{6B9DCAAD-AA8C-46F5-8ED2-36CC1994C2C6}" type="presParOf" srcId="{D36F9FFD-9455-46BC-BEFB-01A73C347710}" destId="{3BEFC2B1-DAC3-403A-85BC-EE2CB563E4B5}" srcOrd="8" destOrd="0" presId="urn:microsoft.com/office/officeart/2005/8/layout/hProcess9"/>
    <dgm:cxn modelId="{A91E0344-6C4B-46C7-8091-6B3CFB9E43F7}" type="presParOf" srcId="{D36F9FFD-9455-46BC-BEFB-01A73C347710}" destId="{1663F923-39DA-4C55-8D35-04F3A0EB0829}" srcOrd="9" destOrd="0" presId="urn:microsoft.com/office/officeart/2005/8/layout/hProcess9"/>
    <dgm:cxn modelId="{B07216BF-761F-4535-B14D-7FEEA493DB6E}" type="presParOf" srcId="{D36F9FFD-9455-46BC-BEFB-01A73C347710}" destId="{9E2CC671-5FDD-43A4-890E-A0C1478064E4}" srcOrd="10"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6840A2-A9DE-4511-9DA5-3D1EBC748553}"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3E4D7717-BE1F-4FAE-ACE0-DFC90421C164}">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ar-SA" sz="2000" b="1" dirty="0" smtClean="0"/>
            <a:t>وسائل الاتصال والاعلام الجديد</a:t>
          </a:r>
        </a:p>
        <a:p>
          <a:r>
            <a:rPr lang="ar-SA" sz="2000" b="1" dirty="0" smtClean="0"/>
            <a:t>د. راكان عبدالكريم حبيب 1434_2010</a:t>
          </a:r>
          <a:endParaRPr lang="en-US" sz="2000" b="1" dirty="0"/>
        </a:p>
      </dgm:t>
    </dgm:pt>
    <dgm:pt modelId="{05E29DDB-C1F5-444A-9A50-0B5ECAD80DE8}" type="parTrans" cxnId="{2710040C-1162-4AD5-BE34-19CC4A4DE178}">
      <dgm:prSet/>
      <dgm:spPr/>
      <dgm:t>
        <a:bodyPr/>
        <a:lstStyle/>
        <a:p>
          <a:endParaRPr lang="en-US"/>
        </a:p>
      </dgm:t>
    </dgm:pt>
    <dgm:pt modelId="{7B176E44-012A-4E76-BAE4-91AE846F850B}" type="sibTrans" cxnId="{2710040C-1162-4AD5-BE34-19CC4A4DE178}">
      <dgm:prSet/>
      <dgm:spPr/>
      <dgm:t>
        <a:bodyPr/>
        <a:lstStyle/>
        <a:p>
          <a:endParaRPr lang="en-US"/>
        </a:p>
      </dgm:t>
    </dgm:pt>
    <dgm:pt modelId="{62739D45-9C03-4F16-B057-2157E6D14B86}">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ar-SA" sz="2000" dirty="0" smtClean="0"/>
            <a:t>مهارات الاتصال</a:t>
          </a:r>
        </a:p>
        <a:p>
          <a:r>
            <a:rPr lang="ar-SA" sz="2000" dirty="0" smtClean="0"/>
            <a:t>د.نوح بن يحي الشهري 1432-2011 </a:t>
          </a:r>
        </a:p>
        <a:p>
          <a:r>
            <a:rPr lang="ar-SA" sz="2000" dirty="0" smtClean="0"/>
            <a:t>الطبعه الثانيه</a:t>
          </a:r>
          <a:endParaRPr lang="en-US" sz="2000" dirty="0"/>
        </a:p>
      </dgm:t>
    </dgm:pt>
    <dgm:pt modelId="{3945B5C3-11DA-4BA1-B4EA-1E35E774BBB4}" type="parTrans" cxnId="{D082A7C6-1AD4-4B07-B3D0-6E784F8354E9}">
      <dgm:prSet/>
      <dgm:spPr/>
      <dgm:t>
        <a:bodyPr/>
        <a:lstStyle/>
        <a:p>
          <a:endParaRPr lang="en-US"/>
        </a:p>
      </dgm:t>
    </dgm:pt>
    <dgm:pt modelId="{4A6BF056-AAC7-42E9-8C4A-3C64AA23DAF5}" type="sibTrans" cxnId="{D082A7C6-1AD4-4B07-B3D0-6E784F8354E9}">
      <dgm:prSet/>
      <dgm:spPr/>
      <dgm:t>
        <a:bodyPr/>
        <a:lstStyle/>
        <a:p>
          <a:endParaRPr lang="en-US"/>
        </a:p>
      </dgm:t>
    </dgm:pt>
    <dgm:pt modelId="{220CB9F6-A643-4A61-AA5D-8DA269B79511}">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ar-SA" sz="1600" b="1" dirty="0" smtClean="0"/>
            <a:t>علم الاتصال المعاصر (دراسة في الأنماط والمفاهيم و عالم الوسيلة الإعلامية في المجتمع السعودي)</a:t>
          </a:r>
        </a:p>
        <a:p>
          <a:r>
            <a:rPr lang="ar-SA" sz="1600" b="1" dirty="0" smtClean="0"/>
            <a:t>د. عبدالله الطويرقي</a:t>
          </a:r>
        </a:p>
        <a:p>
          <a:r>
            <a:rPr lang="ar-SA" sz="1600" b="1" dirty="0" smtClean="0"/>
            <a:t>1413-1993</a:t>
          </a:r>
          <a:endParaRPr lang="en-US" sz="1600" b="1" dirty="0"/>
        </a:p>
      </dgm:t>
    </dgm:pt>
    <dgm:pt modelId="{5D61CB49-1BA3-4E23-8AF6-B96C785151A2}" type="parTrans" cxnId="{1B2761B4-CD96-4316-8CCB-F30F8FF0AA8D}">
      <dgm:prSet/>
      <dgm:spPr/>
      <dgm:t>
        <a:bodyPr/>
        <a:lstStyle/>
        <a:p>
          <a:endParaRPr lang="en-US"/>
        </a:p>
      </dgm:t>
    </dgm:pt>
    <dgm:pt modelId="{2D616DDB-1F7A-4277-8519-DCABB6035F80}" type="sibTrans" cxnId="{1B2761B4-CD96-4316-8CCB-F30F8FF0AA8D}">
      <dgm:prSet/>
      <dgm:spPr/>
      <dgm:t>
        <a:bodyPr/>
        <a:lstStyle/>
        <a:p>
          <a:endParaRPr lang="en-US"/>
        </a:p>
      </dgm:t>
    </dgm:pt>
    <dgm:pt modelId="{C6576C7F-54D9-41B7-B76C-3410F5793AC8}">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ar-SA" sz="1600" b="1" dirty="0" smtClean="0"/>
            <a:t>العلاقات العامه والاتصال الانساني</a:t>
          </a:r>
        </a:p>
        <a:p>
          <a:r>
            <a:rPr lang="ar-SA" sz="1600" b="1" dirty="0" smtClean="0"/>
            <a:t>د. صالح خليل أبوأصبع</a:t>
          </a:r>
        </a:p>
        <a:p>
          <a:r>
            <a:rPr lang="ar-SA" sz="1600" b="1" dirty="0" smtClean="0"/>
            <a:t>2009 </a:t>
          </a:r>
        </a:p>
        <a:p>
          <a:r>
            <a:rPr lang="ar-SA" sz="1600" b="1" dirty="0" smtClean="0"/>
            <a:t>الطبعه الثانيه</a:t>
          </a:r>
          <a:endParaRPr lang="en-US" sz="1600" b="1" dirty="0"/>
        </a:p>
      </dgm:t>
    </dgm:pt>
    <dgm:pt modelId="{910318BF-DBDC-4630-A238-5BFD42A9D69F}" type="parTrans" cxnId="{63A282B2-661B-41F4-B0A2-5BB2E9F63E6E}">
      <dgm:prSet/>
      <dgm:spPr/>
      <dgm:t>
        <a:bodyPr/>
        <a:lstStyle/>
        <a:p>
          <a:endParaRPr lang="en-US"/>
        </a:p>
      </dgm:t>
    </dgm:pt>
    <dgm:pt modelId="{F5119CF0-F803-40BD-8F6D-FE04F9CB1BE3}" type="sibTrans" cxnId="{63A282B2-661B-41F4-B0A2-5BB2E9F63E6E}">
      <dgm:prSet/>
      <dgm:spPr/>
      <dgm:t>
        <a:bodyPr/>
        <a:lstStyle/>
        <a:p>
          <a:endParaRPr lang="en-US"/>
        </a:p>
      </dgm:t>
    </dgm:pt>
    <dgm:pt modelId="{40BE84FF-C543-4EBA-9610-C7BFAE89A96C}">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ar-SA" sz="1700" b="1" dirty="0" smtClean="0"/>
            <a:t>الإعلام الجديد (من الصحافه التقليدية إلى الإعلام الاجتماعي وصحافة المواطن) </a:t>
          </a:r>
        </a:p>
        <a:p>
          <a:r>
            <a:rPr lang="ar-SA" sz="1700" b="1" dirty="0" smtClean="0"/>
            <a:t>أ.د. علي القرني   </a:t>
          </a:r>
        </a:p>
        <a:p>
          <a:r>
            <a:rPr lang="ar-SA" sz="1700" b="1" dirty="0" smtClean="0"/>
            <a:t>2011</a:t>
          </a:r>
        </a:p>
      </dgm:t>
    </dgm:pt>
    <dgm:pt modelId="{6ACAA2DB-1008-4391-B305-8CF6F83BD870}" type="parTrans" cxnId="{D424210C-E1AC-42BB-ACCE-069EFA3FA325}">
      <dgm:prSet/>
      <dgm:spPr/>
      <dgm:t>
        <a:bodyPr/>
        <a:lstStyle/>
        <a:p>
          <a:endParaRPr lang="en-US"/>
        </a:p>
      </dgm:t>
    </dgm:pt>
    <dgm:pt modelId="{20286443-C814-4551-9D23-5CFDA2F10E5C}" type="sibTrans" cxnId="{D424210C-E1AC-42BB-ACCE-069EFA3FA325}">
      <dgm:prSet/>
      <dgm:spPr/>
      <dgm:t>
        <a:bodyPr/>
        <a:lstStyle/>
        <a:p>
          <a:endParaRPr lang="en-US"/>
        </a:p>
      </dgm:t>
    </dgm:pt>
    <dgm:pt modelId="{DCF6FAF4-1039-4DDD-B351-3E4222F112E3}" type="pres">
      <dgm:prSet presAssocID="{4B6840A2-A9DE-4511-9DA5-3D1EBC748553}" presName="diagram" presStyleCnt="0">
        <dgm:presLayoutVars>
          <dgm:dir/>
          <dgm:resizeHandles val="exact"/>
        </dgm:presLayoutVars>
      </dgm:prSet>
      <dgm:spPr/>
      <dgm:t>
        <a:bodyPr/>
        <a:lstStyle/>
        <a:p>
          <a:endParaRPr lang="en-US"/>
        </a:p>
      </dgm:t>
    </dgm:pt>
    <dgm:pt modelId="{9EDCA01B-0897-4BCC-8F27-F34CDC1AD2F1}" type="pres">
      <dgm:prSet presAssocID="{3E4D7717-BE1F-4FAE-ACE0-DFC90421C164}" presName="node" presStyleLbl="node1" presStyleIdx="0" presStyleCnt="5">
        <dgm:presLayoutVars>
          <dgm:bulletEnabled val="1"/>
        </dgm:presLayoutVars>
      </dgm:prSet>
      <dgm:spPr/>
      <dgm:t>
        <a:bodyPr/>
        <a:lstStyle/>
        <a:p>
          <a:endParaRPr lang="en-US"/>
        </a:p>
      </dgm:t>
    </dgm:pt>
    <dgm:pt modelId="{03FFC0F4-B21C-4BE8-B9E6-92342BF784BD}" type="pres">
      <dgm:prSet presAssocID="{7B176E44-012A-4E76-BAE4-91AE846F850B}" presName="sibTrans" presStyleCnt="0"/>
      <dgm:spPr/>
    </dgm:pt>
    <dgm:pt modelId="{3144DEBA-124C-49C4-A126-1646F3284630}" type="pres">
      <dgm:prSet presAssocID="{62739D45-9C03-4F16-B057-2157E6D14B86}" presName="node" presStyleLbl="node1" presStyleIdx="1" presStyleCnt="5">
        <dgm:presLayoutVars>
          <dgm:bulletEnabled val="1"/>
        </dgm:presLayoutVars>
      </dgm:prSet>
      <dgm:spPr/>
      <dgm:t>
        <a:bodyPr/>
        <a:lstStyle/>
        <a:p>
          <a:endParaRPr lang="en-US"/>
        </a:p>
      </dgm:t>
    </dgm:pt>
    <dgm:pt modelId="{53D7475D-E3DB-4B31-A829-F70AECBE9054}" type="pres">
      <dgm:prSet presAssocID="{4A6BF056-AAC7-42E9-8C4A-3C64AA23DAF5}" presName="sibTrans" presStyleCnt="0"/>
      <dgm:spPr/>
    </dgm:pt>
    <dgm:pt modelId="{68865A1F-56CD-41DB-B6BA-D141871A5A0E}" type="pres">
      <dgm:prSet presAssocID="{220CB9F6-A643-4A61-AA5D-8DA269B79511}" presName="node" presStyleLbl="node1" presStyleIdx="2" presStyleCnt="5">
        <dgm:presLayoutVars>
          <dgm:bulletEnabled val="1"/>
        </dgm:presLayoutVars>
      </dgm:prSet>
      <dgm:spPr/>
      <dgm:t>
        <a:bodyPr/>
        <a:lstStyle/>
        <a:p>
          <a:endParaRPr lang="en-US"/>
        </a:p>
      </dgm:t>
    </dgm:pt>
    <dgm:pt modelId="{18E51DAE-C5B1-4CA9-B072-C46201D89A55}" type="pres">
      <dgm:prSet presAssocID="{2D616DDB-1F7A-4277-8519-DCABB6035F80}" presName="sibTrans" presStyleCnt="0"/>
      <dgm:spPr/>
    </dgm:pt>
    <dgm:pt modelId="{C9D49686-4B72-4FA0-BFF5-1235B5370CC5}" type="pres">
      <dgm:prSet presAssocID="{C6576C7F-54D9-41B7-B76C-3410F5793AC8}" presName="node" presStyleLbl="node1" presStyleIdx="3" presStyleCnt="5">
        <dgm:presLayoutVars>
          <dgm:bulletEnabled val="1"/>
        </dgm:presLayoutVars>
      </dgm:prSet>
      <dgm:spPr/>
      <dgm:t>
        <a:bodyPr/>
        <a:lstStyle/>
        <a:p>
          <a:endParaRPr lang="en-US"/>
        </a:p>
      </dgm:t>
    </dgm:pt>
    <dgm:pt modelId="{C91B5F06-236A-44A7-88BC-AE016D8A9F1E}" type="pres">
      <dgm:prSet presAssocID="{F5119CF0-F803-40BD-8F6D-FE04F9CB1BE3}" presName="sibTrans" presStyleCnt="0"/>
      <dgm:spPr/>
    </dgm:pt>
    <dgm:pt modelId="{B5F5693C-953E-4449-BEA7-DBB38C85B26C}" type="pres">
      <dgm:prSet presAssocID="{40BE84FF-C543-4EBA-9610-C7BFAE89A96C}" presName="node" presStyleLbl="node1" presStyleIdx="4" presStyleCnt="5">
        <dgm:presLayoutVars>
          <dgm:bulletEnabled val="1"/>
        </dgm:presLayoutVars>
      </dgm:prSet>
      <dgm:spPr/>
      <dgm:t>
        <a:bodyPr/>
        <a:lstStyle/>
        <a:p>
          <a:endParaRPr lang="en-US"/>
        </a:p>
      </dgm:t>
    </dgm:pt>
  </dgm:ptLst>
  <dgm:cxnLst>
    <dgm:cxn modelId="{2710040C-1162-4AD5-BE34-19CC4A4DE178}" srcId="{4B6840A2-A9DE-4511-9DA5-3D1EBC748553}" destId="{3E4D7717-BE1F-4FAE-ACE0-DFC90421C164}" srcOrd="0" destOrd="0" parTransId="{05E29DDB-C1F5-444A-9A50-0B5ECAD80DE8}" sibTransId="{7B176E44-012A-4E76-BAE4-91AE846F850B}"/>
    <dgm:cxn modelId="{63A282B2-661B-41F4-B0A2-5BB2E9F63E6E}" srcId="{4B6840A2-A9DE-4511-9DA5-3D1EBC748553}" destId="{C6576C7F-54D9-41B7-B76C-3410F5793AC8}" srcOrd="3" destOrd="0" parTransId="{910318BF-DBDC-4630-A238-5BFD42A9D69F}" sibTransId="{F5119CF0-F803-40BD-8F6D-FE04F9CB1BE3}"/>
    <dgm:cxn modelId="{9E9D6676-ECD6-4419-8253-D4BF0B821A71}" type="presOf" srcId="{62739D45-9C03-4F16-B057-2157E6D14B86}" destId="{3144DEBA-124C-49C4-A126-1646F3284630}" srcOrd="0" destOrd="0" presId="urn:microsoft.com/office/officeart/2005/8/layout/default#1"/>
    <dgm:cxn modelId="{AAAB86AB-1B72-468A-AC67-59ED9D8F338E}" type="presOf" srcId="{4B6840A2-A9DE-4511-9DA5-3D1EBC748553}" destId="{DCF6FAF4-1039-4DDD-B351-3E4222F112E3}" srcOrd="0" destOrd="0" presId="urn:microsoft.com/office/officeart/2005/8/layout/default#1"/>
    <dgm:cxn modelId="{1B2761B4-CD96-4316-8CCB-F30F8FF0AA8D}" srcId="{4B6840A2-A9DE-4511-9DA5-3D1EBC748553}" destId="{220CB9F6-A643-4A61-AA5D-8DA269B79511}" srcOrd="2" destOrd="0" parTransId="{5D61CB49-1BA3-4E23-8AF6-B96C785151A2}" sibTransId="{2D616DDB-1F7A-4277-8519-DCABB6035F80}"/>
    <dgm:cxn modelId="{D082A7C6-1AD4-4B07-B3D0-6E784F8354E9}" srcId="{4B6840A2-A9DE-4511-9DA5-3D1EBC748553}" destId="{62739D45-9C03-4F16-B057-2157E6D14B86}" srcOrd="1" destOrd="0" parTransId="{3945B5C3-11DA-4BA1-B4EA-1E35E774BBB4}" sibTransId="{4A6BF056-AAC7-42E9-8C4A-3C64AA23DAF5}"/>
    <dgm:cxn modelId="{532C1FE1-3116-4E71-B0A0-E9D4DFF52BB8}" type="presOf" srcId="{C6576C7F-54D9-41B7-B76C-3410F5793AC8}" destId="{C9D49686-4B72-4FA0-BFF5-1235B5370CC5}" srcOrd="0" destOrd="0" presId="urn:microsoft.com/office/officeart/2005/8/layout/default#1"/>
    <dgm:cxn modelId="{CEFA3AF1-C801-4A6A-B3B0-4B90E078C2B0}" type="presOf" srcId="{40BE84FF-C543-4EBA-9610-C7BFAE89A96C}" destId="{B5F5693C-953E-4449-BEA7-DBB38C85B26C}" srcOrd="0" destOrd="0" presId="urn:microsoft.com/office/officeart/2005/8/layout/default#1"/>
    <dgm:cxn modelId="{1F00EF32-E23A-4473-97FC-8543E481DB3E}" type="presOf" srcId="{3E4D7717-BE1F-4FAE-ACE0-DFC90421C164}" destId="{9EDCA01B-0897-4BCC-8F27-F34CDC1AD2F1}" srcOrd="0" destOrd="0" presId="urn:microsoft.com/office/officeart/2005/8/layout/default#1"/>
    <dgm:cxn modelId="{D424210C-E1AC-42BB-ACCE-069EFA3FA325}" srcId="{4B6840A2-A9DE-4511-9DA5-3D1EBC748553}" destId="{40BE84FF-C543-4EBA-9610-C7BFAE89A96C}" srcOrd="4" destOrd="0" parTransId="{6ACAA2DB-1008-4391-B305-8CF6F83BD870}" sibTransId="{20286443-C814-4551-9D23-5CFDA2F10E5C}"/>
    <dgm:cxn modelId="{15571693-1691-4012-994A-FD760A457060}" type="presOf" srcId="{220CB9F6-A643-4A61-AA5D-8DA269B79511}" destId="{68865A1F-56CD-41DB-B6BA-D141871A5A0E}" srcOrd="0" destOrd="0" presId="urn:microsoft.com/office/officeart/2005/8/layout/default#1"/>
    <dgm:cxn modelId="{55E5285A-17B7-402A-AF01-D84FAF18B561}" type="presParOf" srcId="{DCF6FAF4-1039-4DDD-B351-3E4222F112E3}" destId="{9EDCA01B-0897-4BCC-8F27-F34CDC1AD2F1}" srcOrd="0" destOrd="0" presId="urn:microsoft.com/office/officeart/2005/8/layout/default#1"/>
    <dgm:cxn modelId="{2883589B-3BC3-4382-B816-AA6529A11996}" type="presParOf" srcId="{DCF6FAF4-1039-4DDD-B351-3E4222F112E3}" destId="{03FFC0F4-B21C-4BE8-B9E6-92342BF784BD}" srcOrd="1" destOrd="0" presId="urn:microsoft.com/office/officeart/2005/8/layout/default#1"/>
    <dgm:cxn modelId="{30B666D6-A51F-4B1B-AE09-C8CFC15BB074}" type="presParOf" srcId="{DCF6FAF4-1039-4DDD-B351-3E4222F112E3}" destId="{3144DEBA-124C-49C4-A126-1646F3284630}" srcOrd="2" destOrd="0" presId="urn:microsoft.com/office/officeart/2005/8/layout/default#1"/>
    <dgm:cxn modelId="{313CB0C0-B6BD-44A9-A760-853589B2E383}" type="presParOf" srcId="{DCF6FAF4-1039-4DDD-B351-3E4222F112E3}" destId="{53D7475D-E3DB-4B31-A829-F70AECBE9054}" srcOrd="3" destOrd="0" presId="urn:microsoft.com/office/officeart/2005/8/layout/default#1"/>
    <dgm:cxn modelId="{7611EC53-2C9E-45B1-B607-12C4F8CFA770}" type="presParOf" srcId="{DCF6FAF4-1039-4DDD-B351-3E4222F112E3}" destId="{68865A1F-56CD-41DB-B6BA-D141871A5A0E}" srcOrd="4" destOrd="0" presId="urn:microsoft.com/office/officeart/2005/8/layout/default#1"/>
    <dgm:cxn modelId="{68E3F4F4-1A73-4FE8-89F7-0B556A0AB8C1}" type="presParOf" srcId="{DCF6FAF4-1039-4DDD-B351-3E4222F112E3}" destId="{18E51DAE-C5B1-4CA9-B072-C46201D89A55}" srcOrd="5" destOrd="0" presId="urn:microsoft.com/office/officeart/2005/8/layout/default#1"/>
    <dgm:cxn modelId="{53CE4AA5-A609-4175-9827-DF514058C1DF}" type="presParOf" srcId="{DCF6FAF4-1039-4DDD-B351-3E4222F112E3}" destId="{C9D49686-4B72-4FA0-BFF5-1235B5370CC5}" srcOrd="6" destOrd="0" presId="urn:microsoft.com/office/officeart/2005/8/layout/default#1"/>
    <dgm:cxn modelId="{21E75435-46C8-4C7B-8E8C-886A8687348A}" type="presParOf" srcId="{DCF6FAF4-1039-4DDD-B351-3E4222F112E3}" destId="{C91B5F06-236A-44A7-88BC-AE016D8A9F1E}" srcOrd="7" destOrd="0" presId="urn:microsoft.com/office/officeart/2005/8/layout/default#1"/>
    <dgm:cxn modelId="{C8035740-EAA6-4C5E-99C5-27ECD9B88E68}" type="presParOf" srcId="{DCF6FAF4-1039-4DDD-B351-3E4222F112E3}" destId="{B5F5693C-953E-4449-BEA7-DBB38C85B26C}" srcOrd="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D994F4-5B5D-478E-8FB1-23126BDCDC2B}">
      <dsp:nvSpPr>
        <dsp:cNvPr id="0" name=""/>
        <dsp:cNvSpPr/>
      </dsp:nvSpPr>
      <dsp:spPr>
        <a:xfrm>
          <a:off x="0" y="454500"/>
          <a:ext cx="7772400" cy="630000"/>
        </a:xfrm>
        <a:prstGeom prst="rect">
          <a:avLst/>
        </a:prstGeom>
        <a:solidFill>
          <a:schemeClr val="lt1">
            <a:alpha val="90000"/>
            <a:hueOff val="0"/>
            <a:satOff val="0"/>
            <a:lumOff val="0"/>
            <a:alphaOff val="0"/>
          </a:schemeClr>
        </a:solidFill>
        <a:ln w="127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AF05E-97D3-44E3-BEF7-76007567ECBA}">
      <dsp:nvSpPr>
        <dsp:cNvPr id="0" name=""/>
        <dsp:cNvSpPr/>
      </dsp:nvSpPr>
      <dsp:spPr>
        <a:xfrm>
          <a:off x="388620" y="85500"/>
          <a:ext cx="5440680" cy="738000"/>
        </a:xfrm>
        <a:prstGeom prst="roundRect">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rtl="1">
            <a:lnSpc>
              <a:spcPct val="90000"/>
            </a:lnSpc>
            <a:spcBef>
              <a:spcPct val="0"/>
            </a:spcBef>
            <a:spcAft>
              <a:spcPct val="35000"/>
            </a:spcAft>
          </a:pPr>
          <a:r>
            <a:rPr lang="en-US" sz="2500" kern="1200" dirty="0" smtClean="0"/>
            <a:t>EMAIL: HBINSAEDAN@KSU.EDU.SA</a:t>
          </a:r>
          <a:endParaRPr lang="ar-SA" sz="2500" kern="1200" dirty="0"/>
        </a:p>
      </dsp:txBody>
      <dsp:txXfrm>
        <a:off x="424646" y="121526"/>
        <a:ext cx="5368628" cy="665948"/>
      </dsp:txXfrm>
    </dsp:sp>
    <dsp:sp modelId="{87D0D8CC-ACED-43CA-8572-B523F2FC146D}">
      <dsp:nvSpPr>
        <dsp:cNvPr id="0" name=""/>
        <dsp:cNvSpPr/>
      </dsp:nvSpPr>
      <dsp:spPr>
        <a:xfrm>
          <a:off x="0" y="1588500"/>
          <a:ext cx="7772400" cy="630000"/>
        </a:xfrm>
        <a:prstGeom prst="rect">
          <a:avLst/>
        </a:prstGeom>
        <a:solidFill>
          <a:schemeClr val="lt1">
            <a:alpha val="90000"/>
            <a:hueOff val="0"/>
            <a:satOff val="0"/>
            <a:lumOff val="0"/>
            <a:alphaOff val="0"/>
          </a:schemeClr>
        </a:solidFill>
        <a:ln w="12700" cap="flat" cmpd="sng" algn="ctr">
          <a:solidFill>
            <a:schemeClr val="accent2">
              <a:shade val="80000"/>
              <a:hueOff val="-79340"/>
              <a:satOff val="-14280"/>
              <a:lumOff val="11530"/>
              <a:alphaOff val="0"/>
            </a:schemeClr>
          </a:solidFill>
          <a:prstDash val="solid"/>
        </a:ln>
        <a:effectLst/>
      </dsp:spPr>
      <dsp:style>
        <a:lnRef idx="2">
          <a:scrgbClr r="0" g="0" b="0"/>
        </a:lnRef>
        <a:fillRef idx="1">
          <a:scrgbClr r="0" g="0" b="0"/>
        </a:fillRef>
        <a:effectRef idx="0">
          <a:scrgbClr r="0" g="0" b="0"/>
        </a:effectRef>
        <a:fontRef idx="minor"/>
      </dsp:style>
    </dsp:sp>
    <dsp:sp modelId="{FFAC2AB2-990E-48AB-A2A3-A4B70673689D}">
      <dsp:nvSpPr>
        <dsp:cNvPr id="0" name=""/>
        <dsp:cNvSpPr/>
      </dsp:nvSpPr>
      <dsp:spPr>
        <a:xfrm>
          <a:off x="388620" y="1219500"/>
          <a:ext cx="5440680" cy="738000"/>
        </a:xfrm>
        <a:prstGeom prst="roundRect">
          <a:avLst/>
        </a:prstGeom>
        <a:solidFill>
          <a:schemeClr val="accent2">
            <a:shade val="80000"/>
            <a:hueOff val="-79340"/>
            <a:satOff val="-14280"/>
            <a:lumOff val="1153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rtl="1">
            <a:lnSpc>
              <a:spcPct val="90000"/>
            </a:lnSpc>
            <a:spcBef>
              <a:spcPct val="0"/>
            </a:spcBef>
            <a:spcAft>
              <a:spcPct val="35000"/>
            </a:spcAft>
          </a:pPr>
          <a:r>
            <a:rPr lang="en-US" sz="2500" kern="1200" dirty="0" smtClean="0"/>
            <a:t>OFFICE: BUILDING 6, OFFICE  3M</a:t>
          </a:r>
          <a:endParaRPr lang="ar-SA" sz="2500" kern="1200" dirty="0"/>
        </a:p>
      </dsp:txBody>
      <dsp:txXfrm>
        <a:off x="424646" y="1255526"/>
        <a:ext cx="5368628" cy="665948"/>
      </dsp:txXfrm>
    </dsp:sp>
    <dsp:sp modelId="{B966AE4B-B52D-41A0-93E6-301DD7A3E33F}">
      <dsp:nvSpPr>
        <dsp:cNvPr id="0" name=""/>
        <dsp:cNvSpPr/>
      </dsp:nvSpPr>
      <dsp:spPr>
        <a:xfrm>
          <a:off x="0" y="2722500"/>
          <a:ext cx="7772400" cy="630000"/>
        </a:xfrm>
        <a:prstGeom prst="rect">
          <a:avLst/>
        </a:prstGeom>
        <a:solidFill>
          <a:schemeClr val="lt1">
            <a:alpha val="90000"/>
            <a:hueOff val="0"/>
            <a:satOff val="0"/>
            <a:lumOff val="0"/>
            <a:alphaOff val="0"/>
          </a:schemeClr>
        </a:solidFill>
        <a:ln w="12700" cap="flat" cmpd="sng" algn="ctr">
          <a:solidFill>
            <a:schemeClr val="accent2">
              <a:shade val="80000"/>
              <a:hueOff val="-158679"/>
              <a:satOff val="-28560"/>
              <a:lumOff val="23061"/>
              <a:alphaOff val="0"/>
            </a:schemeClr>
          </a:solidFill>
          <a:prstDash val="solid"/>
        </a:ln>
        <a:effectLst/>
      </dsp:spPr>
      <dsp:style>
        <a:lnRef idx="2">
          <a:scrgbClr r="0" g="0" b="0"/>
        </a:lnRef>
        <a:fillRef idx="1">
          <a:scrgbClr r="0" g="0" b="0"/>
        </a:fillRef>
        <a:effectRef idx="0">
          <a:scrgbClr r="0" g="0" b="0"/>
        </a:effectRef>
        <a:fontRef idx="minor"/>
      </dsp:style>
    </dsp:sp>
    <dsp:sp modelId="{337EC311-5BD1-461B-8754-C8BF31527AB4}">
      <dsp:nvSpPr>
        <dsp:cNvPr id="0" name=""/>
        <dsp:cNvSpPr/>
      </dsp:nvSpPr>
      <dsp:spPr>
        <a:xfrm>
          <a:off x="388620" y="2353500"/>
          <a:ext cx="5440680" cy="738000"/>
        </a:xfrm>
        <a:prstGeom prst="roundRect">
          <a:avLst/>
        </a:prstGeom>
        <a:solidFill>
          <a:schemeClr val="accent2">
            <a:shade val="80000"/>
            <a:hueOff val="-158679"/>
            <a:satOff val="-28560"/>
            <a:lumOff val="2306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rtl="1">
            <a:lnSpc>
              <a:spcPct val="90000"/>
            </a:lnSpc>
            <a:spcBef>
              <a:spcPct val="0"/>
            </a:spcBef>
            <a:spcAft>
              <a:spcPct val="35000"/>
            </a:spcAft>
          </a:pPr>
          <a:r>
            <a:rPr lang="en-US" sz="2500" kern="1200" dirty="0" smtClean="0"/>
            <a:t>My website: fac.ksu.edu.sa/</a:t>
          </a:r>
          <a:r>
            <a:rPr lang="en-US" sz="2500" kern="1200" dirty="0" err="1" smtClean="0"/>
            <a:t>hbinsaedan</a:t>
          </a:r>
          <a:endParaRPr lang="ar-SA" sz="2500" kern="1200" dirty="0"/>
        </a:p>
      </dsp:txBody>
      <dsp:txXfrm>
        <a:off x="424646" y="2389526"/>
        <a:ext cx="5368628" cy="665948"/>
      </dsp:txXfrm>
    </dsp:sp>
    <dsp:sp modelId="{FDA6467A-D064-4334-9087-7B95EB391662}">
      <dsp:nvSpPr>
        <dsp:cNvPr id="0" name=""/>
        <dsp:cNvSpPr/>
      </dsp:nvSpPr>
      <dsp:spPr>
        <a:xfrm>
          <a:off x="0" y="3856500"/>
          <a:ext cx="7772400" cy="630000"/>
        </a:xfrm>
        <a:prstGeom prst="rect">
          <a:avLst/>
        </a:prstGeom>
        <a:solidFill>
          <a:schemeClr val="lt1">
            <a:alpha val="90000"/>
            <a:hueOff val="0"/>
            <a:satOff val="0"/>
            <a:lumOff val="0"/>
            <a:alphaOff val="0"/>
          </a:schemeClr>
        </a:solidFill>
        <a:ln w="12700" cap="flat" cmpd="sng" algn="ctr">
          <a:solidFill>
            <a:schemeClr val="accent2">
              <a:shade val="80000"/>
              <a:hueOff val="-238019"/>
              <a:satOff val="-42840"/>
              <a:lumOff val="34591"/>
              <a:alphaOff val="0"/>
            </a:schemeClr>
          </a:solidFill>
          <a:prstDash val="solid"/>
        </a:ln>
        <a:effectLst/>
      </dsp:spPr>
      <dsp:style>
        <a:lnRef idx="2">
          <a:scrgbClr r="0" g="0" b="0"/>
        </a:lnRef>
        <a:fillRef idx="1">
          <a:scrgbClr r="0" g="0" b="0"/>
        </a:fillRef>
        <a:effectRef idx="0">
          <a:scrgbClr r="0" g="0" b="0"/>
        </a:effectRef>
        <a:fontRef idx="minor"/>
      </dsp:style>
    </dsp:sp>
    <dsp:sp modelId="{EC9554C3-06B1-42D2-80C0-540F8E154C0B}">
      <dsp:nvSpPr>
        <dsp:cNvPr id="0" name=""/>
        <dsp:cNvSpPr/>
      </dsp:nvSpPr>
      <dsp:spPr>
        <a:xfrm>
          <a:off x="388620" y="3487500"/>
          <a:ext cx="5440680" cy="738000"/>
        </a:xfrm>
        <a:prstGeom prst="roundRect">
          <a:avLst/>
        </a:prstGeom>
        <a:solidFill>
          <a:schemeClr val="accent2">
            <a:shade val="80000"/>
            <a:hueOff val="-238019"/>
            <a:satOff val="-42840"/>
            <a:lumOff val="3459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rtl="1">
            <a:lnSpc>
              <a:spcPct val="90000"/>
            </a:lnSpc>
            <a:spcBef>
              <a:spcPct val="0"/>
            </a:spcBef>
            <a:spcAft>
              <a:spcPct val="35000"/>
            </a:spcAft>
          </a:pPr>
          <a:r>
            <a:rPr lang="en-US" sz="2500" kern="1200" dirty="0" smtClean="0"/>
            <a:t>Twitter: @hidy1987</a:t>
          </a:r>
          <a:endParaRPr lang="ar-SA" sz="2500" kern="1200" dirty="0"/>
        </a:p>
      </dsp:txBody>
      <dsp:txXfrm>
        <a:off x="424646" y="3523526"/>
        <a:ext cx="5368628" cy="665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515CC9-843C-471E-8837-580BE0C61B9F}">
      <dsp:nvSpPr>
        <dsp:cNvPr id="0" name=""/>
        <dsp:cNvSpPr/>
      </dsp:nvSpPr>
      <dsp:spPr>
        <a:xfrm>
          <a:off x="892000" y="0"/>
          <a:ext cx="7467228" cy="3579812"/>
        </a:xfrm>
        <a:prstGeom prst="rightArrow">
          <a:avLst/>
        </a:prstGeom>
        <a:solidFill>
          <a:schemeClr val="accent5">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C8FC4108-8115-42C3-82BB-DDBF8EB136E5}">
      <dsp:nvSpPr>
        <dsp:cNvPr id="0" name=""/>
        <dsp:cNvSpPr/>
      </dsp:nvSpPr>
      <dsp:spPr>
        <a:xfrm>
          <a:off x="107" y="1073943"/>
          <a:ext cx="1285574" cy="1431924"/>
        </a:xfrm>
        <a:prstGeom prst="roundRect">
          <a:avLst/>
        </a:prstGeom>
        <a:solidFill>
          <a:schemeClr val="accent5">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10%</a:t>
          </a:r>
        </a:p>
        <a:p>
          <a:pPr lvl="0" algn="ctr" defTabSz="889000" rtl="1">
            <a:lnSpc>
              <a:spcPct val="90000"/>
            </a:lnSpc>
            <a:spcBef>
              <a:spcPct val="0"/>
            </a:spcBef>
            <a:spcAft>
              <a:spcPct val="35000"/>
            </a:spcAft>
          </a:pPr>
          <a:r>
            <a:rPr lang="ar-SA" sz="2000" b="1" kern="1200" dirty="0" smtClean="0"/>
            <a:t>الحضور</a:t>
          </a:r>
          <a:endParaRPr lang="ar-SA" sz="2000" b="1" kern="1200" dirty="0"/>
        </a:p>
      </dsp:txBody>
      <dsp:txXfrm>
        <a:off x="62864" y="1136700"/>
        <a:ext cx="1160060" cy="1306410"/>
      </dsp:txXfrm>
    </dsp:sp>
    <dsp:sp modelId="{6E61A81B-504B-4B3D-BB30-56D769E0654C}">
      <dsp:nvSpPr>
        <dsp:cNvPr id="0" name=""/>
        <dsp:cNvSpPr/>
      </dsp:nvSpPr>
      <dsp:spPr>
        <a:xfrm>
          <a:off x="1499944" y="1073943"/>
          <a:ext cx="1285574" cy="1431924"/>
        </a:xfrm>
        <a:prstGeom prst="roundRect">
          <a:avLst/>
        </a:prstGeom>
        <a:solidFill>
          <a:schemeClr val="accent5">
            <a:hueOff val="-4264625"/>
            <a:satOff val="2424"/>
            <a:lumOff val="-200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10%</a:t>
          </a:r>
        </a:p>
        <a:p>
          <a:pPr lvl="0" algn="ctr" defTabSz="889000" rtl="1">
            <a:lnSpc>
              <a:spcPct val="90000"/>
            </a:lnSpc>
            <a:spcBef>
              <a:spcPct val="0"/>
            </a:spcBef>
            <a:spcAft>
              <a:spcPct val="35000"/>
            </a:spcAft>
          </a:pPr>
          <a:r>
            <a:rPr lang="ar-SA" sz="2000" b="1" kern="1200" dirty="0" smtClean="0"/>
            <a:t>المشاركة</a:t>
          </a:r>
          <a:endParaRPr lang="en-US" sz="2000" b="1" kern="1200" dirty="0" smtClean="0"/>
        </a:p>
      </dsp:txBody>
      <dsp:txXfrm>
        <a:off x="1562701" y="1136700"/>
        <a:ext cx="1160060" cy="1306410"/>
      </dsp:txXfrm>
    </dsp:sp>
    <dsp:sp modelId="{8BC168D5-408E-45DB-AAC9-2ED68DB9C49F}">
      <dsp:nvSpPr>
        <dsp:cNvPr id="0" name=""/>
        <dsp:cNvSpPr/>
      </dsp:nvSpPr>
      <dsp:spPr>
        <a:xfrm>
          <a:off x="2999781" y="1073943"/>
          <a:ext cx="1285574" cy="1431924"/>
        </a:xfrm>
        <a:prstGeom prst="roundRect">
          <a:avLst/>
        </a:prstGeom>
        <a:solidFill>
          <a:schemeClr val="accent5">
            <a:hueOff val="-8529250"/>
            <a:satOff val="4848"/>
            <a:lumOff val="-400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20% midterm 1</a:t>
          </a:r>
        </a:p>
      </dsp:txBody>
      <dsp:txXfrm>
        <a:off x="3062538" y="1136700"/>
        <a:ext cx="1160060" cy="1306410"/>
      </dsp:txXfrm>
    </dsp:sp>
    <dsp:sp modelId="{BE8A80AE-8A96-483E-8CBD-6EA02B698F16}">
      <dsp:nvSpPr>
        <dsp:cNvPr id="0" name=""/>
        <dsp:cNvSpPr/>
      </dsp:nvSpPr>
      <dsp:spPr>
        <a:xfrm>
          <a:off x="4499618" y="1073943"/>
          <a:ext cx="1285574" cy="1431924"/>
        </a:xfrm>
        <a:prstGeom prst="roundRect">
          <a:avLst/>
        </a:prstGeom>
        <a:solidFill>
          <a:schemeClr val="accent5">
            <a:hueOff val="-12793875"/>
            <a:satOff val="7271"/>
            <a:lumOff val="-600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20% midterm2</a:t>
          </a:r>
        </a:p>
      </dsp:txBody>
      <dsp:txXfrm>
        <a:off x="4562375" y="1136700"/>
        <a:ext cx="1160060" cy="1306410"/>
      </dsp:txXfrm>
    </dsp:sp>
    <dsp:sp modelId="{3BEFC2B1-DAC3-403A-85BC-EE2CB563E4B5}">
      <dsp:nvSpPr>
        <dsp:cNvPr id="0" name=""/>
        <dsp:cNvSpPr/>
      </dsp:nvSpPr>
      <dsp:spPr>
        <a:xfrm>
          <a:off x="5999455" y="1073943"/>
          <a:ext cx="1285574" cy="1431924"/>
        </a:xfrm>
        <a:prstGeom prst="roundRect">
          <a:avLst/>
        </a:prstGeom>
        <a:solidFill>
          <a:schemeClr val="accent5">
            <a:hueOff val="-17058499"/>
            <a:satOff val="9695"/>
            <a:lumOff val="-800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Final 40%</a:t>
          </a:r>
        </a:p>
      </dsp:txBody>
      <dsp:txXfrm>
        <a:off x="6062212" y="1136700"/>
        <a:ext cx="1160060" cy="1306410"/>
      </dsp:txXfrm>
    </dsp:sp>
    <dsp:sp modelId="{9E2CC671-5FDD-43A4-890E-A0C1478064E4}">
      <dsp:nvSpPr>
        <dsp:cNvPr id="0" name=""/>
        <dsp:cNvSpPr/>
      </dsp:nvSpPr>
      <dsp:spPr>
        <a:xfrm>
          <a:off x="7499293" y="1073943"/>
          <a:ext cx="1285574" cy="1431924"/>
        </a:xfrm>
        <a:prstGeom prst="roundRect">
          <a:avLst/>
        </a:prstGeom>
        <a:solidFill>
          <a:schemeClr val="accent5">
            <a:hueOff val="-21323124"/>
            <a:satOff val="12119"/>
            <a:lumOff val="-1000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en-US" sz="2000" b="1" kern="1200" dirty="0" smtClean="0"/>
            <a:t>100%</a:t>
          </a:r>
          <a:endParaRPr lang="ar-SA" sz="2000" b="1" kern="1200" dirty="0"/>
        </a:p>
      </dsp:txBody>
      <dsp:txXfrm>
        <a:off x="7562050" y="1136700"/>
        <a:ext cx="1160060" cy="13064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DCA01B-0897-4BCC-8F27-F34CDC1AD2F1}">
      <dsp:nvSpPr>
        <dsp:cNvPr id="0" name=""/>
        <dsp:cNvSpPr/>
      </dsp:nvSpPr>
      <dsp:spPr>
        <a:xfrm>
          <a:off x="0" y="392695"/>
          <a:ext cx="2350492" cy="1410295"/>
        </a:xfrm>
        <a:prstGeom prst="rect">
          <a:avLst/>
        </a:prstGeom>
        <a:blipFill>
          <a:blip xmlns:r="http://schemas.openxmlformats.org/officeDocument/2006/relationships" r:embed="rId1">
            <a:duotone>
              <a:schemeClr val="accent2">
                <a:tint val="30000"/>
                <a:satMod val="300000"/>
              </a:schemeClr>
              <a:schemeClr val="accent2">
                <a:tint val="40000"/>
                <a:satMod val="200000"/>
              </a:schemeClr>
            </a:duotone>
          </a:blip>
          <a:tile tx="0" ty="0" sx="70000" sy="70000" flip="none" algn="ctr"/>
        </a:blipFill>
        <a:ln w="9525" cap="flat" cmpd="sng" algn="ctr">
          <a:solidFill>
            <a:schemeClr val="accent2">
              <a:shade val="60000"/>
              <a:satMod val="110000"/>
            </a:schemeClr>
          </a:solidFill>
          <a:prstDash val="solid"/>
        </a:ln>
        <a:effectLst>
          <a:outerShdw blurRad="38100" dist="25400" dir="5400000" algn="t" rotWithShape="0">
            <a:srgbClr val="000000">
              <a:alpha val="5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b="1" kern="1200" dirty="0" smtClean="0"/>
            <a:t>وسائل الاتصال والاعلام الجديد</a:t>
          </a:r>
        </a:p>
        <a:p>
          <a:pPr lvl="0" algn="ctr" defTabSz="889000">
            <a:lnSpc>
              <a:spcPct val="90000"/>
            </a:lnSpc>
            <a:spcBef>
              <a:spcPct val="0"/>
            </a:spcBef>
            <a:spcAft>
              <a:spcPct val="35000"/>
            </a:spcAft>
          </a:pPr>
          <a:r>
            <a:rPr lang="ar-SA" sz="2000" b="1" kern="1200" dirty="0" smtClean="0"/>
            <a:t>د. راكان عبدالكريم حبيب 1434_2010</a:t>
          </a:r>
          <a:endParaRPr lang="en-US" sz="2000" b="1" kern="1200" dirty="0"/>
        </a:p>
      </dsp:txBody>
      <dsp:txXfrm>
        <a:off x="0" y="392695"/>
        <a:ext cx="2350492" cy="1410295"/>
      </dsp:txXfrm>
    </dsp:sp>
    <dsp:sp modelId="{3144DEBA-124C-49C4-A126-1646F3284630}">
      <dsp:nvSpPr>
        <dsp:cNvPr id="0" name=""/>
        <dsp:cNvSpPr/>
      </dsp:nvSpPr>
      <dsp:spPr>
        <a:xfrm>
          <a:off x="2585541" y="392695"/>
          <a:ext cx="2350492" cy="1410295"/>
        </a:xfrm>
        <a:prstGeom prst="rect">
          <a:avLst/>
        </a:prstGeom>
        <a:blipFill>
          <a:blip xmlns:r="http://schemas.openxmlformats.org/officeDocument/2006/relationships" r:embed="rId1">
            <a:duotone>
              <a:schemeClr val="accent2">
                <a:tint val="30000"/>
                <a:satMod val="300000"/>
              </a:schemeClr>
              <a:schemeClr val="accent2">
                <a:tint val="40000"/>
                <a:satMod val="200000"/>
              </a:schemeClr>
            </a:duotone>
          </a:blip>
          <a:tile tx="0" ty="0" sx="70000" sy="70000" flip="none" algn="ctr"/>
        </a:blipFill>
        <a:ln w="9525" cap="flat" cmpd="sng" algn="ctr">
          <a:solidFill>
            <a:schemeClr val="accent2">
              <a:shade val="60000"/>
              <a:satMod val="110000"/>
            </a:schemeClr>
          </a:solidFill>
          <a:prstDash val="solid"/>
        </a:ln>
        <a:effectLst>
          <a:outerShdw blurRad="38100" dist="25400" dir="5400000" algn="t" rotWithShape="0">
            <a:srgbClr val="000000">
              <a:alpha val="5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t>مهارات الاتصال</a:t>
          </a:r>
        </a:p>
        <a:p>
          <a:pPr lvl="0" algn="ctr" defTabSz="889000">
            <a:lnSpc>
              <a:spcPct val="90000"/>
            </a:lnSpc>
            <a:spcBef>
              <a:spcPct val="0"/>
            </a:spcBef>
            <a:spcAft>
              <a:spcPct val="35000"/>
            </a:spcAft>
          </a:pPr>
          <a:r>
            <a:rPr lang="ar-SA" sz="2000" kern="1200" dirty="0" smtClean="0"/>
            <a:t>د.نوح بن يحي الشهري 1432-2011 </a:t>
          </a:r>
          <a:endParaRPr lang="ar-SA" sz="2000" kern="1200" dirty="0" smtClean="0"/>
        </a:p>
        <a:p>
          <a:pPr lvl="0" algn="ctr" defTabSz="889000">
            <a:lnSpc>
              <a:spcPct val="90000"/>
            </a:lnSpc>
            <a:spcBef>
              <a:spcPct val="0"/>
            </a:spcBef>
            <a:spcAft>
              <a:spcPct val="35000"/>
            </a:spcAft>
          </a:pPr>
          <a:r>
            <a:rPr lang="ar-SA" sz="2000" kern="1200" dirty="0" smtClean="0"/>
            <a:t>الطبعه </a:t>
          </a:r>
          <a:r>
            <a:rPr lang="ar-SA" sz="2000" kern="1200" dirty="0" smtClean="0"/>
            <a:t>الثانيه</a:t>
          </a:r>
          <a:endParaRPr lang="en-US" sz="2000" kern="1200" dirty="0"/>
        </a:p>
      </dsp:txBody>
      <dsp:txXfrm>
        <a:off x="2585541" y="392695"/>
        <a:ext cx="2350492" cy="1410295"/>
      </dsp:txXfrm>
    </dsp:sp>
    <dsp:sp modelId="{68865A1F-56CD-41DB-B6BA-D141871A5A0E}">
      <dsp:nvSpPr>
        <dsp:cNvPr id="0" name=""/>
        <dsp:cNvSpPr/>
      </dsp:nvSpPr>
      <dsp:spPr>
        <a:xfrm>
          <a:off x="5171082" y="392695"/>
          <a:ext cx="2350492" cy="1410295"/>
        </a:xfrm>
        <a:prstGeom prst="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SA" sz="1600" b="1" kern="1200" dirty="0" smtClean="0"/>
            <a:t>علم الاتصال المعاصر (دراسة في الأنماط والمفاهيم و عالم الوسيلة الإعلامية في المجتمع السعودي)</a:t>
          </a:r>
        </a:p>
        <a:p>
          <a:pPr lvl="0" algn="ctr" defTabSz="711200">
            <a:lnSpc>
              <a:spcPct val="90000"/>
            </a:lnSpc>
            <a:spcBef>
              <a:spcPct val="0"/>
            </a:spcBef>
            <a:spcAft>
              <a:spcPct val="35000"/>
            </a:spcAft>
          </a:pPr>
          <a:r>
            <a:rPr lang="ar-SA" sz="1600" b="1" kern="1200" dirty="0" smtClean="0"/>
            <a:t>د. عبدالله الطويرقي</a:t>
          </a:r>
        </a:p>
        <a:p>
          <a:pPr lvl="0" algn="ctr" defTabSz="711200">
            <a:lnSpc>
              <a:spcPct val="90000"/>
            </a:lnSpc>
            <a:spcBef>
              <a:spcPct val="0"/>
            </a:spcBef>
            <a:spcAft>
              <a:spcPct val="35000"/>
            </a:spcAft>
          </a:pPr>
          <a:r>
            <a:rPr lang="ar-SA" sz="1600" b="1" kern="1200" dirty="0" smtClean="0"/>
            <a:t>1413-1993</a:t>
          </a:r>
          <a:endParaRPr lang="en-US" sz="1600" b="1" kern="1200" dirty="0"/>
        </a:p>
      </dsp:txBody>
      <dsp:txXfrm>
        <a:off x="5171082" y="392695"/>
        <a:ext cx="2350492" cy="1410295"/>
      </dsp:txXfrm>
    </dsp:sp>
    <dsp:sp modelId="{C9D49686-4B72-4FA0-BFF5-1235B5370CC5}">
      <dsp:nvSpPr>
        <dsp:cNvPr id="0" name=""/>
        <dsp:cNvSpPr/>
      </dsp:nvSpPr>
      <dsp:spPr>
        <a:xfrm>
          <a:off x="1292770" y="2038039"/>
          <a:ext cx="2350492" cy="1410295"/>
        </a:xfrm>
        <a:prstGeom prst="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SA" sz="1600" b="1" kern="1200" dirty="0" smtClean="0"/>
            <a:t>العلاقات </a:t>
          </a:r>
          <a:r>
            <a:rPr lang="ar-SA" sz="1600" b="1" kern="1200" dirty="0" smtClean="0"/>
            <a:t>العامه والاتصال الانساني</a:t>
          </a:r>
        </a:p>
        <a:p>
          <a:pPr lvl="0" algn="ctr" defTabSz="711200">
            <a:lnSpc>
              <a:spcPct val="90000"/>
            </a:lnSpc>
            <a:spcBef>
              <a:spcPct val="0"/>
            </a:spcBef>
            <a:spcAft>
              <a:spcPct val="35000"/>
            </a:spcAft>
          </a:pPr>
          <a:r>
            <a:rPr lang="ar-SA" sz="1600" b="1" kern="1200" dirty="0" smtClean="0"/>
            <a:t>د. صالح خليل أبوأصبع</a:t>
          </a:r>
        </a:p>
        <a:p>
          <a:pPr lvl="0" algn="ctr" defTabSz="711200">
            <a:lnSpc>
              <a:spcPct val="90000"/>
            </a:lnSpc>
            <a:spcBef>
              <a:spcPct val="0"/>
            </a:spcBef>
            <a:spcAft>
              <a:spcPct val="35000"/>
            </a:spcAft>
          </a:pPr>
          <a:r>
            <a:rPr lang="ar-SA" sz="1600" b="1" kern="1200" dirty="0" smtClean="0"/>
            <a:t>2009 </a:t>
          </a:r>
        </a:p>
        <a:p>
          <a:pPr lvl="0" algn="ctr" defTabSz="711200">
            <a:lnSpc>
              <a:spcPct val="90000"/>
            </a:lnSpc>
            <a:spcBef>
              <a:spcPct val="0"/>
            </a:spcBef>
            <a:spcAft>
              <a:spcPct val="35000"/>
            </a:spcAft>
          </a:pPr>
          <a:r>
            <a:rPr lang="ar-SA" sz="1600" b="1" kern="1200" dirty="0" smtClean="0"/>
            <a:t>الطبعه </a:t>
          </a:r>
          <a:r>
            <a:rPr lang="ar-SA" sz="1600" b="1" kern="1200" dirty="0" smtClean="0"/>
            <a:t>الثانيه</a:t>
          </a:r>
          <a:endParaRPr lang="en-US" sz="1600" b="1" kern="1200" dirty="0"/>
        </a:p>
      </dsp:txBody>
      <dsp:txXfrm>
        <a:off x="1292770" y="2038039"/>
        <a:ext cx="2350492" cy="1410295"/>
      </dsp:txXfrm>
    </dsp:sp>
    <dsp:sp modelId="{B5F5693C-953E-4449-BEA7-DBB38C85B26C}">
      <dsp:nvSpPr>
        <dsp:cNvPr id="0" name=""/>
        <dsp:cNvSpPr/>
      </dsp:nvSpPr>
      <dsp:spPr>
        <a:xfrm>
          <a:off x="3878312" y="2038039"/>
          <a:ext cx="2350492" cy="1410295"/>
        </a:xfrm>
        <a:prstGeom prst="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ar-SA" sz="1700" b="1" kern="1200" dirty="0" smtClean="0"/>
            <a:t>الإعلام الجديد (من الصحافه التقليدية إلى الإعلام الاجتماعي وصحافة المواطن) </a:t>
          </a:r>
        </a:p>
        <a:p>
          <a:pPr lvl="0" algn="ctr" defTabSz="755650">
            <a:lnSpc>
              <a:spcPct val="90000"/>
            </a:lnSpc>
            <a:spcBef>
              <a:spcPct val="0"/>
            </a:spcBef>
            <a:spcAft>
              <a:spcPct val="35000"/>
            </a:spcAft>
          </a:pPr>
          <a:r>
            <a:rPr lang="ar-SA" sz="1700" b="1" kern="1200" dirty="0" smtClean="0"/>
            <a:t>أ.د. علي القرني   </a:t>
          </a:r>
        </a:p>
        <a:p>
          <a:pPr lvl="0" algn="ctr" defTabSz="755650">
            <a:lnSpc>
              <a:spcPct val="90000"/>
            </a:lnSpc>
            <a:spcBef>
              <a:spcPct val="0"/>
            </a:spcBef>
            <a:spcAft>
              <a:spcPct val="35000"/>
            </a:spcAft>
          </a:pPr>
          <a:r>
            <a:rPr lang="ar-SA" sz="1700" b="1" kern="1200" dirty="0" smtClean="0"/>
            <a:t>2011</a:t>
          </a:r>
        </a:p>
      </dsp:txBody>
      <dsp:txXfrm>
        <a:off x="3878312" y="2038039"/>
        <a:ext cx="2350492" cy="141029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58B67B2-13C6-434F-8B67-C335CE6840AF}" type="datetimeFigureOut">
              <a:rPr lang="ar-SA" smtClean="0"/>
              <a:pPr/>
              <a:t>22/03/34</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0996E5E-53A2-4B83-8BB9-107E9664E179}" type="slidenum">
              <a:rPr lang="ar-SA" smtClean="0"/>
              <a:pPr/>
              <a:t>‹#›</a:t>
            </a:fld>
            <a:endParaRPr lang="ar-SA"/>
          </a:p>
        </p:txBody>
      </p:sp>
    </p:spTree>
    <p:extLst>
      <p:ext uri="{BB962C8B-B14F-4D97-AF65-F5344CB8AC3E}">
        <p14:creationId xmlns:p14="http://schemas.microsoft.com/office/powerpoint/2010/main" xmlns="" val="32883225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ar.wikipedia.org/wiki/%D9%83%D8%A7%D9%85%D9%8A%D8%B1%D8%A7"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sz="1600" b="1" dirty="0" smtClean="0"/>
          </a:p>
        </p:txBody>
      </p:sp>
      <p:sp>
        <p:nvSpPr>
          <p:cNvPr id="4" name="عنصر نائب لرقم الشريحة 3"/>
          <p:cNvSpPr>
            <a:spLocks noGrp="1"/>
          </p:cNvSpPr>
          <p:nvPr>
            <p:ph type="sldNum" sz="quarter" idx="10"/>
          </p:nvPr>
        </p:nvSpPr>
        <p:spPr/>
        <p:txBody>
          <a:bodyPr/>
          <a:lstStyle/>
          <a:p>
            <a:fld id="{0D0E65CB-9898-4327-A8E2-6A4D7C57D95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ar-SA" dirty="0" smtClean="0"/>
              <a:t>أما عام 1985 بدأ التلفون المحمول في السيارات بالانتشار ، وقد ظهرت في نفس العام الأقراص المدمجة </a:t>
            </a:r>
            <a:r>
              <a:rPr lang="en-US" dirty="0" smtClean="0"/>
              <a:t>CD-</a:t>
            </a:r>
            <a:r>
              <a:rPr lang="en-US" dirty="0" err="1" smtClean="0"/>
              <a:t>roms</a:t>
            </a:r>
            <a:r>
              <a:rPr lang="en-US" dirty="0" smtClean="0"/>
              <a:t>.</a:t>
            </a:r>
          </a:p>
          <a:p>
            <a:r>
              <a:rPr lang="ar-SA" dirty="0" err="1" smtClean="0"/>
              <a:t>الان</a:t>
            </a:r>
            <a:r>
              <a:rPr lang="ar-SA" baseline="0" dirty="0" smtClean="0"/>
              <a:t> </a:t>
            </a:r>
            <a:r>
              <a:rPr lang="ar-SA" baseline="0" dirty="0" err="1" smtClean="0"/>
              <a:t>اريد</a:t>
            </a:r>
            <a:r>
              <a:rPr lang="ar-SA" baseline="0" dirty="0" smtClean="0"/>
              <a:t> توقعاتكم </a:t>
            </a:r>
            <a:r>
              <a:rPr lang="ar-SA" baseline="0" dirty="0" err="1" smtClean="0"/>
              <a:t>الى</a:t>
            </a:r>
            <a:r>
              <a:rPr lang="ar-SA" baseline="0" dirty="0" smtClean="0"/>
              <a:t> </a:t>
            </a:r>
            <a:r>
              <a:rPr lang="ar-SA" baseline="0" dirty="0" err="1" smtClean="0"/>
              <a:t>اين</a:t>
            </a:r>
            <a:r>
              <a:rPr lang="ar-SA" baseline="0" dirty="0" smtClean="0"/>
              <a:t> تصل وسائل </a:t>
            </a:r>
            <a:r>
              <a:rPr lang="ar-SA" baseline="0" dirty="0" err="1" smtClean="0"/>
              <a:t>الاعلام</a:t>
            </a:r>
            <a:r>
              <a:rPr lang="ar-SA" baseline="0" dirty="0" smtClean="0"/>
              <a:t> في عام 2050؟</a:t>
            </a:r>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43</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sz="1600" b="1" baseline="0" dirty="0" smtClean="0"/>
              <a:t> ..</a:t>
            </a:r>
            <a:endParaRPr lang="en-US" sz="1600" b="1" dirty="0"/>
          </a:p>
        </p:txBody>
      </p:sp>
      <p:sp>
        <p:nvSpPr>
          <p:cNvPr id="4" name="عنصر نائب لرقم الشريحة 3"/>
          <p:cNvSpPr>
            <a:spLocks noGrp="1"/>
          </p:cNvSpPr>
          <p:nvPr>
            <p:ph type="sldNum" sz="quarter" idx="10"/>
          </p:nvPr>
        </p:nvSpPr>
        <p:spPr/>
        <p:txBody>
          <a:bodyPr/>
          <a:lstStyle/>
          <a:p>
            <a:fld id="{0D0E65CB-9898-4327-A8E2-6A4D7C57D958}"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هذه آخر شريحة</a:t>
            </a:r>
            <a:endParaRPr lang="en-US" dirty="0"/>
          </a:p>
        </p:txBody>
      </p:sp>
      <p:sp>
        <p:nvSpPr>
          <p:cNvPr id="4" name="عنصر نائب لرقم الشريحة 3"/>
          <p:cNvSpPr>
            <a:spLocks noGrp="1"/>
          </p:cNvSpPr>
          <p:nvPr>
            <p:ph type="sldNum" sz="quarter" idx="10"/>
          </p:nvPr>
        </p:nvSpPr>
        <p:spPr/>
        <p:txBody>
          <a:bodyPr/>
          <a:lstStyle/>
          <a:p>
            <a:fld id="{0D0E65CB-9898-4327-A8E2-6A4D7C57D958}"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sz="1600" b="1" dirty="0" smtClean="0"/>
              <a:t>يتم</a:t>
            </a:r>
            <a:r>
              <a:rPr lang="ar-SA" sz="1600" b="1" baseline="0" dirty="0" smtClean="0"/>
              <a:t> من خلال عصف ذهني وتكتب على السبورة إجابات الطالبات</a:t>
            </a:r>
            <a:endParaRPr lang="ar-SA" sz="1600" b="1" dirty="0" smtClean="0"/>
          </a:p>
        </p:txBody>
      </p:sp>
      <p:sp>
        <p:nvSpPr>
          <p:cNvPr id="4" name="عنصر نائب لرقم الشريحة 3"/>
          <p:cNvSpPr>
            <a:spLocks noGrp="1"/>
          </p:cNvSpPr>
          <p:nvPr>
            <p:ph type="sldNum" sz="quarter" idx="10"/>
          </p:nvPr>
        </p:nvSpPr>
        <p:spPr/>
        <p:txBody>
          <a:bodyPr/>
          <a:lstStyle/>
          <a:p>
            <a:fld id="{0D0E65CB-9898-4327-A8E2-6A4D7C57D958}" type="slidenum">
              <a:rPr lang="en-US" smtClean="0"/>
              <a:pPr/>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من عام 3500 إلى 2900 قبل الميلاد تتواصل عبر الرسومات على الصخور ونحوها حيث قام السومريون باختراع الخط المسماري والقدماء المصريون باختراع الهيروغليفية ثم تلاهم الفينيقيون باختراع أول أحرف أبجدية.</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بعد ذلك وفي عام 776 قبل الميلاد ظهرت وسائل جديدة حيث بدأ الناس باستخدام الحمام الزاجل لإرسال الرسائل من مكان لآخر.</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بين عامي 500 إلى 170 قبل الميلاد بدأ استخدام ورق البردي للكتابة، </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في عام 37 للميلاد قام الرومان باستخدام المرايا في جهاز يدعى </a:t>
            </a:r>
            <a:r>
              <a:rPr lang="ar-SA" dirty="0" err="1" smtClean="0"/>
              <a:t>هيليوغراف</a:t>
            </a:r>
            <a:r>
              <a:rPr lang="ar-SA" dirty="0" smtClean="0"/>
              <a:t> </a:t>
            </a:r>
            <a:r>
              <a:rPr lang="en-US" dirty="0" smtClean="0"/>
              <a:t>Heliograph </a:t>
            </a:r>
            <a:r>
              <a:rPr lang="ar-SA" dirty="0" smtClean="0"/>
              <a:t>لإرسال الرسائل.</a:t>
            </a:r>
          </a:p>
          <a:p>
            <a:pPr marL="0" marR="0" indent="0" algn="r" defTabSz="914400" rtl="1" eaLnBrk="1" fontAlgn="auto" latinLnBrk="0" hangingPunct="1">
              <a:lnSpc>
                <a:spcPct val="100000"/>
              </a:lnSpc>
              <a:spcBef>
                <a:spcPts val="0"/>
              </a:spcBef>
              <a:spcAft>
                <a:spcPts val="0"/>
              </a:spcAft>
              <a:buClrTx/>
              <a:buSzTx/>
              <a:buFontTx/>
              <a:buNone/>
              <a:tabLst/>
              <a:defRPr/>
            </a:pPr>
            <a:endParaRPr lang="ar-SA" dirty="0" smtClean="0"/>
          </a:p>
          <a:p>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20</a:t>
            </a:fld>
            <a:endParaRPr 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105 قبل الميلاد قام الصيني </a:t>
            </a:r>
            <a:r>
              <a:rPr lang="ar-SA" dirty="0" err="1" smtClean="0"/>
              <a:t>تساي</a:t>
            </a:r>
            <a:r>
              <a:rPr lang="ar-SA" dirty="0" smtClean="0"/>
              <a:t> لون </a:t>
            </a:r>
            <a:r>
              <a:rPr lang="en-US" dirty="0" smtClean="0"/>
              <a:t>Tsai </a:t>
            </a:r>
            <a:r>
              <a:rPr lang="en-US" dirty="0" err="1" smtClean="0"/>
              <a:t>Lun</a:t>
            </a:r>
            <a:r>
              <a:rPr lang="en-US" dirty="0" smtClean="0"/>
              <a:t> </a:t>
            </a:r>
            <a:r>
              <a:rPr lang="ar-SA" dirty="0" smtClean="0"/>
              <a:t>باختراع الورق الذي نعرفه حاليا.</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305 ظهرت أول مطبعة خشبية في الصين حيث قاموا بنحت الرموز على مكعبات خشبية.</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1450 بدأ ظهور الصحف في أوروبا للمرة الأولى.</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لاحقاً في عام 1455 قام </a:t>
            </a:r>
            <a:r>
              <a:rPr lang="ar-SA" dirty="0" err="1" smtClean="0"/>
              <a:t>جوناس</a:t>
            </a:r>
            <a:r>
              <a:rPr lang="ar-SA" dirty="0" smtClean="0"/>
              <a:t> </a:t>
            </a:r>
            <a:r>
              <a:rPr lang="ar-SA" dirty="0" err="1" smtClean="0"/>
              <a:t>جتنبيرج</a:t>
            </a:r>
            <a:r>
              <a:rPr lang="ar-SA" dirty="0" smtClean="0"/>
              <a:t> </a:t>
            </a:r>
            <a:r>
              <a:rPr lang="en-US" dirty="0" smtClean="0"/>
              <a:t>Johannes Gutenberg </a:t>
            </a:r>
            <a:r>
              <a:rPr lang="ar-SA" dirty="0" smtClean="0"/>
              <a:t>باختراع أول طابعة معدنية قابلة لتغيير الأحرف.</a:t>
            </a:r>
          </a:p>
          <a:p>
            <a:pPr marL="0" marR="0" indent="0" algn="r" defTabSz="914400" rtl="1" eaLnBrk="1" fontAlgn="auto" latinLnBrk="0" hangingPunct="1">
              <a:lnSpc>
                <a:spcPct val="100000"/>
              </a:lnSpc>
              <a:spcBef>
                <a:spcPts val="0"/>
              </a:spcBef>
              <a:spcAft>
                <a:spcPts val="0"/>
              </a:spcAft>
              <a:buClrTx/>
              <a:buSzTx/>
              <a:buFontTx/>
              <a:buNone/>
              <a:tabLst/>
              <a:defRPr/>
            </a:pPr>
            <a:endParaRPr lang="ar-SA" dirty="0" smtClean="0"/>
          </a:p>
          <a:p>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24</a:t>
            </a:fld>
            <a:endParaRPr lang="ar-S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1560 ظهرت أول كاميرا تعمل بتقنية الغرفة المظلمة </a:t>
            </a:r>
            <a:r>
              <a:rPr lang="en-US" dirty="0" smtClean="0"/>
              <a:t>Camera </a:t>
            </a:r>
            <a:r>
              <a:rPr lang="en-US" dirty="0" err="1" smtClean="0"/>
              <a:t>Obscura</a:t>
            </a:r>
            <a:r>
              <a:rPr lang="en-US" dirty="0" smtClean="0"/>
              <a:t> (</a:t>
            </a:r>
            <a:r>
              <a:rPr lang="ar-SA" dirty="0" smtClean="0"/>
              <a:t>التي أسماها ابن الهيثم “</a:t>
            </a:r>
            <a:r>
              <a:rPr lang="ar-SA" dirty="0" err="1" smtClean="0">
                <a:hlinkClick r:id="rId3"/>
              </a:rPr>
              <a:t>القُمرة</a:t>
            </a:r>
            <a:r>
              <a:rPr lang="ar-SA" dirty="0" smtClean="0"/>
              <a:t>“).</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1650 بدأت الصحف بالصدور يوميا.</a:t>
            </a:r>
            <a:br>
              <a:rPr lang="ar-SA" dirty="0" smtClean="0"/>
            </a:br>
            <a:r>
              <a:rPr lang="ar-SA" dirty="0" smtClean="0"/>
              <a:t>حتى تم اختراع أول آلة كاتبة على يد هنري مل </a:t>
            </a:r>
            <a:r>
              <a:rPr lang="en-US" dirty="0" smtClean="0"/>
              <a:t>Henry Mill </a:t>
            </a:r>
            <a:r>
              <a:rPr lang="ar-SA" dirty="0" smtClean="0"/>
              <a:t>عام 1714.</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ولأول مرة نجح جوزيف </a:t>
            </a:r>
            <a:r>
              <a:rPr lang="ar-SA" dirty="0" err="1" smtClean="0"/>
              <a:t>نيبسي</a:t>
            </a:r>
            <a:r>
              <a:rPr lang="ar-SA" dirty="0" smtClean="0"/>
              <a:t> </a:t>
            </a:r>
            <a:r>
              <a:rPr lang="en-US" dirty="0" smtClean="0"/>
              <a:t>Joseph </a:t>
            </a:r>
            <a:r>
              <a:rPr lang="en-US" dirty="0" err="1" smtClean="0"/>
              <a:t>Niépce</a:t>
            </a:r>
            <a:r>
              <a:rPr lang="en-US" dirty="0" smtClean="0"/>
              <a:t> </a:t>
            </a:r>
            <a:r>
              <a:rPr lang="ar-SA" dirty="0" smtClean="0"/>
              <a:t>بالتقاط أول صورة ضوئية عام 1814 ، تلاه نجاح كارلوس </a:t>
            </a:r>
            <a:r>
              <a:rPr lang="ar-SA" dirty="0" err="1" smtClean="0"/>
              <a:t>ويتستون</a:t>
            </a:r>
            <a:r>
              <a:rPr lang="ar-SA" dirty="0" smtClean="0"/>
              <a:t> </a:t>
            </a:r>
            <a:r>
              <a:rPr lang="en-US" dirty="0" smtClean="0"/>
              <a:t>Charles Wheatstone </a:t>
            </a:r>
            <a:r>
              <a:rPr lang="ar-SA" dirty="0" smtClean="0"/>
              <a:t>باختراع ميكروفون أولي عام 1821.</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العام 1876 حاز ألكسندر جراهام بل </a:t>
            </a:r>
            <a:r>
              <a:rPr lang="en-US" dirty="0" smtClean="0"/>
              <a:t>Alexander Graham Bell </a:t>
            </a:r>
            <a:r>
              <a:rPr lang="ar-SA" dirty="0" smtClean="0"/>
              <a:t>على براءة اختراع التلفون.</a:t>
            </a:r>
          </a:p>
          <a:p>
            <a:pPr marL="0" marR="0" indent="0" algn="r" defTabSz="914400" rtl="1" eaLnBrk="1" fontAlgn="auto" latinLnBrk="0" hangingPunct="1">
              <a:lnSpc>
                <a:spcPct val="100000"/>
              </a:lnSpc>
              <a:spcBef>
                <a:spcPts val="0"/>
              </a:spcBef>
              <a:spcAft>
                <a:spcPts val="0"/>
              </a:spcAft>
              <a:buClrTx/>
              <a:buSzTx/>
              <a:buFontTx/>
              <a:buNone/>
              <a:tabLst/>
              <a:defRPr/>
            </a:pPr>
            <a:endParaRPr lang="ar-SA" dirty="0" smtClean="0"/>
          </a:p>
          <a:p>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28</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ar-SA" dirty="0" smtClean="0"/>
              <a:t>وفي عام 1877 توالت الاختراعات حيث قام أديسون باختراع جهاز الفونوغراف </a:t>
            </a:r>
            <a:r>
              <a:rPr lang="en-US" dirty="0" smtClean="0"/>
              <a:t>phonograph </a:t>
            </a:r>
            <a:r>
              <a:rPr lang="ar-SA" dirty="0" smtClean="0"/>
              <a:t>الذي يسجل الصوت على اسطوانة من الشمع</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1902 تمكن </a:t>
            </a:r>
            <a:r>
              <a:rPr lang="ar-SA" dirty="0" err="1" smtClean="0"/>
              <a:t>جاليلمو</a:t>
            </a:r>
            <a:r>
              <a:rPr lang="ar-SA" dirty="0" smtClean="0"/>
              <a:t> </a:t>
            </a:r>
            <a:r>
              <a:rPr lang="ar-SA" dirty="0" err="1" smtClean="0"/>
              <a:t>ماركوني</a:t>
            </a:r>
            <a:r>
              <a:rPr lang="ar-SA" dirty="0" smtClean="0"/>
              <a:t> من إرسال أول موجات </a:t>
            </a:r>
            <a:r>
              <a:rPr lang="ar-SA" dirty="0" err="1" smtClean="0"/>
              <a:t>راديوية</a:t>
            </a:r>
            <a:r>
              <a:rPr lang="ar-SA" dirty="0" smtClean="0"/>
              <a:t> عبر المحيط الأطلسي حيث أرسلها من </a:t>
            </a:r>
            <a:r>
              <a:rPr lang="ar-SA" dirty="0" err="1" smtClean="0"/>
              <a:t>كورنويل</a:t>
            </a:r>
            <a:r>
              <a:rPr lang="ar-SA" dirty="0" smtClean="0"/>
              <a:t> </a:t>
            </a:r>
            <a:r>
              <a:rPr lang="en-US" dirty="0" err="1" smtClean="0"/>
              <a:t>Cornwal</a:t>
            </a:r>
            <a:r>
              <a:rPr lang="en-US" dirty="0" smtClean="0"/>
              <a:t> </a:t>
            </a:r>
            <a:r>
              <a:rPr lang="ar-SA" dirty="0" smtClean="0"/>
              <a:t>إلى </a:t>
            </a:r>
            <a:r>
              <a:rPr lang="ar-SA" dirty="0" err="1" smtClean="0"/>
              <a:t>نيوفوندلاند</a:t>
            </a:r>
            <a:r>
              <a:rPr lang="ar-SA" dirty="0" smtClean="0"/>
              <a:t> </a:t>
            </a:r>
            <a:r>
              <a:rPr lang="en-US" dirty="0" smtClean="0"/>
              <a:t>Newfoundland.</a:t>
            </a:r>
            <a:br>
              <a:rPr lang="en-US" dirty="0" smtClean="0"/>
            </a:br>
            <a:r>
              <a:rPr lang="ar-SA" dirty="0" smtClean="0"/>
              <a:t>بعد ذلك تمكن أديسون في عام 1910 من إرفاق الصوت مع الصورة المتحركة.</a:t>
            </a:r>
            <a:br>
              <a:rPr lang="ar-SA" dirty="0" smtClean="0"/>
            </a:br>
            <a:r>
              <a:rPr lang="ar-SA" dirty="0" smtClean="0"/>
              <a:t>وبعد أربع سنوات أًجري أول اتصال تلفوني عبر القارات ، ظهر بعدها في عام 1916 الراديو متغير الموجات.</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 وبدأ عصر التلفاز عام 1923 حيث قام باختراعه العالم فلاديمير </a:t>
            </a:r>
            <a:r>
              <a:rPr lang="ar-SA" dirty="0" err="1" smtClean="0"/>
              <a:t>زوريكن</a:t>
            </a:r>
            <a:r>
              <a:rPr lang="ar-SA" dirty="0" smtClean="0"/>
              <a:t> </a:t>
            </a:r>
            <a:r>
              <a:rPr lang="en-US" dirty="0" smtClean="0"/>
              <a:t>Vladimir Zworykin ،</a:t>
            </a:r>
            <a:r>
              <a:rPr lang="ar-SA" dirty="0" smtClean="0"/>
              <a:t>لاحقا عام 1927 ظهر أول بث تلفزيوني في انجلترا.</a:t>
            </a:r>
          </a:p>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وفي عام 1930 بدأ العصر الذهبي للراديو بانتشاره حول العالم.</a:t>
            </a:r>
            <a:br>
              <a:rPr lang="ar-SA" dirty="0" smtClean="0"/>
            </a:br>
            <a:r>
              <a:rPr lang="ar-SA" dirty="0" smtClean="0"/>
              <a:t>حتى تمكن جوزيف </a:t>
            </a:r>
            <a:r>
              <a:rPr lang="ar-SA" dirty="0" err="1" smtClean="0"/>
              <a:t>باجن</a:t>
            </a:r>
            <a:r>
              <a:rPr lang="ar-SA" dirty="0" smtClean="0"/>
              <a:t> </a:t>
            </a:r>
            <a:r>
              <a:rPr lang="en-US" dirty="0" smtClean="0"/>
              <a:t>Joseph Begun </a:t>
            </a:r>
            <a:r>
              <a:rPr lang="ar-SA" dirty="0" smtClean="0"/>
              <a:t>من التسجيل على شريط الفيديو لأول مرة عام 1934، تلاه جهود شتى أثمرت عام 1938 حيث أصبح </a:t>
            </a:r>
            <a:r>
              <a:rPr lang="ar-SA" dirty="0" err="1" smtClean="0"/>
              <a:t>بالامكان</a:t>
            </a:r>
            <a:r>
              <a:rPr lang="ar-SA" dirty="0" smtClean="0"/>
              <a:t> التعديل على الفيديو بدون الحاجة إلى البث المباشر فقط.</a:t>
            </a:r>
          </a:p>
          <a:p>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33</a:t>
            </a:fld>
            <a:endParaRPr lang="ar-S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وقد بدأ عصر تكنولوجيا المعلومات بوضع أول جهاز كومبيوتر “هارفارد مارك 1″ </a:t>
            </a:r>
            <a:r>
              <a:rPr lang="en-US" dirty="0" smtClean="0"/>
              <a:t>Harvard’s Mark I </a:t>
            </a:r>
            <a:r>
              <a:rPr lang="ar-SA" dirty="0" smtClean="0"/>
              <a:t>في الاستخدام العام سنة 1944.</a:t>
            </a:r>
          </a:p>
          <a:p>
            <a:r>
              <a:rPr lang="ar-SA" dirty="0" smtClean="0"/>
              <a:t>ولأول مرة بدأ بيع جهاز الكومبيوتر تجاريا عام 1951</a:t>
            </a:r>
            <a:endParaRPr lang="ar-SA" dirty="0"/>
          </a:p>
        </p:txBody>
      </p:sp>
      <p:sp>
        <p:nvSpPr>
          <p:cNvPr id="4" name="Slide Number Placeholder 3"/>
          <p:cNvSpPr>
            <a:spLocks noGrp="1"/>
          </p:cNvSpPr>
          <p:nvPr>
            <p:ph type="sldNum" sz="quarter" idx="10"/>
          </p:nvPr>
        </p:nvSpPr>
        <p:spPr/>
        <p:txBody>
          <a:bodyPr/>
          <a:lstStyle/>
          <a:p>
            <a:fld id="{60996E5E-53A2-4B83-8BB9-107E9664E179}" type="slidenum">
              <a:rPr lang="ar-SA" smtClean="0"/>
              <a:pPr/>
              <a:t>41</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6C29E4A-8346-4B3B-8EF1-FEF0DF7666CE}" type="datetimeFigureOut">
              <a:rPr lang="ar-SA" smtClean="0"/>
              <a:pPr/>
              <a:t>22/03/34</a:t>
            </a:fld>
            <a:endParaRPr lang="ar-SA"/>
          </a:p>
        </p:txBody>
      </p:sp>
      <p:sp>
        <p:nvSpPr>
          <p:cNvPr id="17" name="Footer Placeholder 16"/>
          <p:cNvSpPr>
            <a:spLocks noGrp="1"/>
          </p:cNvSpPr>
          <p:nvPr>
            <p:ph type="ftr" sz="quarter" idx="11"/>
          </p:nvPr>
        </p:nvSpPr>
        <p:spPr/>
        <p:txBody>
          <a:bodyPr/>
          <a:lstStyle/>
          <a:p>
            <a:endParaRPr lang="ar-SA"/>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FDEBA4D6-599B-467F-9472-DEE39042F5CC}" type="slidenum">
              <a:rPr lang="ar-SA" smtClean="0"/>
              <a:pPr/>
              <a:t>‹#›</a:t>
            </a:fld>
            <a:endParaRPr lang="ar-SA"/>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C29E4A-8346-4B3B-8EF1-FEF0DF7666CE}" type="datetimeFigureOut">
              <a:rPr lang="ar-SA" smtClean="0"/>
              <a:pPr/>
              <a:t>22/03/34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EBA4D6-599B-467F-9472-DEE39042F5CC}" type="slidenum">
              <a:rPr lang="ar-SA" smtClean="0"/>
              <a:pPr/>
              <a:t>‹#›</a:t>
            </a:fld>
            <a:endParaRPr lang="ar-SA"/>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C29E4A-8346-4B3B-8EF1-FEF0DF7666CE}" type="datetimeFigureOut">
              <a:rPr lang="ar-SA" smtClean="0"/>
              <a:pPr/>
              <a:t>22/03/34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EBA4D6-599B-467F-9472-DEE39042F5CC}" type="slidenum">
              <a:rPr lang="ar-SA" smtClean="0"/>
              <a:pPr/>
              <a:t>‹#›</a:t>
            </a:fld>
            <a:endParaRPr lang="ar-SA"/>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6C29E4A-8346-4B3B-8EF1-FEF0DF7666CE}" type="datetimeFigureOut">
              <a:rPr lang="ar-SA" smtClean="0"/>
              <a:pPr/>
              <a:t>22/03/34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DEBA4D6-599B-467F-9472-DEE39042F5CC}" type="slidenum">
              <a:rPr lang="ar-SA" smtClean="0"/>
              <a:pPr/>
              <a:t>‹#›</a:t>
            </a:fld>
            <a:endParaRPr lang="ar-SA"/>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C29E4A-8346-4B3B-8EF1-FEF0DF7666CE}" type="datetimeFigureOut">
              <a:rPr lang="ar-SA" smtClean="0"/>
              <a:pPr/>
              <a:t>22/03/34</a:t>
            </a:fld>
            <a:endParaRPr lang="ar-SA"/>
          </a:p>
        </p:txBody>
      </p:sp>
      <p:sp>
        <p:nvSpPr>
          <p:cNvPr id="5" name="Footer Placeholder 4"/>
          <p:cNvSpPr>
            <a:spLocks noGrp="1"/>
          </p:cNvSpPr>
          <p:nvPr>
            <p:ph type="ftr" sz="quarter" idx="11"/>
          </p:nvPr>
        </p:nvSpPr>
        <p:spPr>
          <a:xfrm>
            <a:off x="800100" y="6172200"/>
            <a:ext cx="4000500" cy="457200"/>
          </a:xfrm>
        </p:spPr>
        <p:txBody>
          <a:bodyPr/>
          <a:lstStyle/>
          <a:p>
            <a:endParaRPr lang="ar-SA"/>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FDEBA4D6-599B-467F-9472-DEE39042F5CC}"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6C29E4A-8346-4B3B-8EF1-FEF0DF7666CE}" type="datetimeFigureOut">
              <a:rPr lang="ar-SA" smtClean="0"/>
              <a:pPr/>
              <a:t>22/03/34</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DEBA4D6-599B-467F-9472-DEE39042F5CC}" type="slidenum">
              <a:rPr lang="ar-SA" smtClean="0"/>
              <a:pPr/>
              <a:t>‹#›</a:t>
            </a:fld>
            <a:endParaRPr lang="ar-SA"/>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6C29E4A-8346-4B3B-8EF1-FEF0DF7666CE}" type="datetimeFigureOut">
              <a:rPr lang="ar-SA" smtClean="0"/>
              <a:pPr/>
              <a:t>22/03/34</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FDEBA4D6-599B-467F-9472-DEE39042F5CC}" type="slidenum">
              <a:rPr lang="ar-SA" smtClean="0"/>
              <a:pPr/>
              <a:t>‹#›</a:t>
            </a:fld>
            <a:endParaRPr lang="ar-SA"/>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C29E4A-8346-4B3B-8EF1-FEF0DF7666CE}" type="datetimeFigureOut">
              <a:rPr lang="ar-SA" smtClean="0"/>
              <a:pPr/>
              <a:t>22/03/34</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FDEBA4D6-599B-467F-9472-DEE39042F5CC}" type="slidenum">
              <a:rPr lang="ar-SA" smtClean="0"/>
              <a:pPr/>
              <a:t>‹#›</a:t>
            </a:fld>
            <a:endParaRPr lang="ar-SA"/>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C29E4A-8346-4B3B-8EF1-FEF0DF7666CE}" type="datetimeFigureOut">
              <a:rPr lang="ar-SA" smtClean="0"/>
              <a:pPr/>
              <a:t>22/03/34</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FDEBA4D6-599B-467F-9472-DEE39042F5CC}" type="slidenum">
              <a:rPr lang="ar-SA" smtClean="0"/>
              <a:pPr/>
              <a:t>‹#›</a:t>
            </a:fld>
            <a:endParaRPr lang="ar-SA"/>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C29E4A-8346-4B3B-8EF1-FEF0DF7666CE}" type="datetimeFigureOut">
              <a:rPr lang="ar-SA" smtClean="0"/>
              <a:pPr/>
              <a:t>22/03/34</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DEBA4D6-599B-467F-9472-DEE39042F5CC}" type="slidenum">
              <a:rPr lang="ar-SA" smtClean="0"/>
              <a:pPr/>
              <a:t>‹#›</a:t>
            </a:fld>
            <a:endParaRPr lang="ar-SA"/>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C29E4A-8346-4B3B-8EF1-FEF0DF7666CE}" type="datetimeFigureOut">
              <a:rPr lang="ar-SA" smtClean="0"/>
              <a:pPr/>
              <a:t>22/03/34</a:t>
            </a:fld>
            <a:endParaRPr lang="ar-SA"/>
          </a:p>
        </p:txBody>
      </p:sp>
      <p:sp>
        <p:nvSpPr>
          <p:cNvPr id="6" name="Footer Placeholder 5"/>
          <p:cNvSpPr>
            <a:spLocks noGrp="1"/>
          </p:cNvSpPr>
          <p:nvPr>
            <p:ph type="ftr" sz="quarter" idx="11"/>
          </p:nvPr>
        </p:nvSpPr>
        <p:spPr>
          <a:xfrm>
            <a:off x="914400" y="6172200"/>
            <a:ext cx="3886200" cy="457200"/>
          </a:xfrm>
        </p:spPr>
        <p:txBody>
          <a:bodyPr/>
          <a:lstStyle/>
          <a:p>
            <a:endParaRPr lang="ar-SA"/>
          </a:p>
        </p:txBody>
      </p:sp>
      <p:sp>
        <p:nvSpPr>
          <p:cNvPr id="7" name="Slide Number Placeholder 6"/>
          <p:cNvSpPr>
            <a:spLocks noGrp="1"/>
          </p:cNvSpPr>
          <p:nvPr>
            <p:ph type="sldNum" sz="quarter" idx="12"/>
          </p:nvPr>
        </p:nvSpPr>
        <p:spPr>
          <a:xfrm>
            <a:off x="146304" y="6208776"/>
            <a:ext cx="457200" cy="457200"/>
          </a:xfrm>
        </p:spPr>
        <p:txBody>
          <a:bodyPr/>
          <a:lstStyle/>
          <a:p>
            <a:fld id="{FDEBA4D6-599B-467F-9472-DEE39042F5CC}" type="slidenum">
              <a:rPr lang="ar-SA" smtClean="0"/>
              <a:pPr/>
              <a:t>‹#›</a:t>
            </a:fld>
            <a:endParaRPr lang="ar-SA"/>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6C29E4A-8346-4B3B-8EF1-FEF0DF7666CE}" type="datetimeFigureOut">
              <a:rPr lang="ar-SA" smtClean="0"/>
              <a:pPr/>
              <a:t>22/03/34</a:t>
            </a:fld>
            <a:endParaRPr lang="ar-SA"/>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ar-SA"/>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DEBA4D6-599B-467F-9472-DEE39042F5CC}"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youtube.com/watch?v=FScddkTMlTc%20the%20mobile%20media%20in%202020" TargetMode="External"/><Relationship Id="rId2" Type="http://schemas.openxmlformats.org/officeDocument/2006/relationships/hyperlink" Target="http://www.aleqt.com/2007/06/10/article_95657.html"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cstate="print"/>
          <a:srcRect l="33160" t="17931" r="18463" b="16776"/>
          <a:stretch>
            <a:fillRect/>
          </a:stretch>
        </p:blipFill>
        <p:spPr bwMode="auto">
          <a:xfrm>
            <a:off x="0" y="0"/>
            <a:ext cx="9144000" cy="6858000"/>
          </a:xfrm>
          <a:prstGeom prst="rect">
            <a:avLst/>
          </a:prstGeom>
          <a:noFill/>
          <a:ln w="9525">
            <a:noFill/>
            <a:miter lim="800000"/>
            <a:headEnd/>
            <a:tailEnd/>
          </a:ln>
        </p:spPr>
      </p:pic>
      <p:sp>
        <p:nvSpPr>
          <p:cNvPr id="16" name="مستطيل 15"/>
          <p:cNvSpPr/>
          <p:nvPr/>
        </p:nvSpPr>
        <p:spPr>
          <a:xfrm>
            <a:off x="1049326" y="1571612"/>
            <a:ext cx="3743397" cy="2554545"/>
          </a:xfrm>
          <a:prstGeom prst="rect">
            <a:avLst/>
          </a:prstGeom>
          <a:noFill/>
        </p:spPr>
        <p:txBody>
          <a:bodyPr wrap="none" lIns="91440" tIns="45720" rIns="91440" bIns="45720">
            <a:spAutoFit/>
          </a:bodyPr>
          <a:lstStyle/>
          <a:p>
            <a:pPr algn="ctr"/>
            <a:r>
              <a:rPr lang="ar-SA" sz="3200" b="1"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أهلاً </a:t>
            </a:r>
            <a:r>
              <a:rPr lang="ar-SA" sz="3200" b="1" cap="none" spc="0" dirty="0" err="1"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وَ</a:t>
            </a:r>
            <a:r>
              <a:rPr lang="ar-SA" sz="3200" b="1"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سهلاً.. </a:t>
            </a:r>
          </a:p>
          <a:p>
            <a:pPr algn="ctr"/>
            <a:r>
              <a:rPr lang="ar-SA" sz="3200" b="1"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بطالبات علم 201</a:t>
            </a:r>
          </a:p>
          <a:p>
            <a:pPr algn="ctr"/>
            <a:r>
              <a:rPr lang="ar-SA" sz="3200" b="1"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مقدمة في </a:t>
            </a:r>
            <a:r>
              <a:rPr lang="ar-SA" sz="3200" b="1" cap="none" spc="0" dirty="0" err="1"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الاعلام</a:t>
            </a:r>
            <a:r>
              <a:rPr lang="ar-SA" sz="3200" b="1"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والاتصال</a:t>
            </a:r>
          </a:p>
          <a:p>
            <a:pPr algn="ctr"/>
            <a:r>
              <a:rPr lang="ar-SA" sz="3200" b="1"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لعام 1433-1434</a:t>
            </a:r>
          </a:p>
          <a:p>
            <a:pPr algn="ctr"/>
            <a:r>
              <a:rPr lang="ar-SA" sz="3200" b="1"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2012-2013</a:t>
            </a:r>
            <a:endParaRPr lang="ar-SA" sz="3200" b="1"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مستطيل 12"/>
          <p:cNvSpPr/>
          <p:nvPr/>
        </p:nvSpPr>
        <p:spPr>
          <a:xfrm>
            <a:off x="2571736" y="2500306"/>
            <a:ext cx="8297870" cy="2308324"/>
          </a:xfrm>
          <a:prstGeom prst="rect">
            <a:avLst/>
          </a:prstGeom>
          <a:noFill/>
        </p:spPr>
        <p:txBody>
          <a:bodyPr wrap="square" lIns="91440" tIns="45720" rIns="91440" bIns="45720">
            <a:spAutoFit/>
          </a:bodyPr>
          <a:lstStyle/>
          <a:p>
            <a:pPr algn="ctr"/>
            <a:r>
              <a:rPr lang="ar-SA"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مع رجائي لكنّ.. </a:t>
            </a:r>
          </a:p>
          <a:p>
            <a:pPr algn="ctr"/>
            <a:r>
              <a:rPr lang="ar-SA"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بفصل مشرق وحافل</a:t>
            </a:r>
          </a:p>
          <a:p>
            <a:pPr algn="ctr"/>
            <a:r>
              <a:rPr lang="ar-SA"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بالتميز والنجاح..</a:t>
            </a:r>
            <a:endParaRPr lang="ar-SA"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4" name="صورة 13" descr="e0ce94e387.jpg"/>
          <p:cNvPicPr>
            <a:picLocks noChangeAspect="1"/>
          </p:cNvPicPr>
          <p:nvPr/>
        </p:nvPicPr>
        <p:blipFill>
          <a:blip r:embed="rId3" cstate="print"/>
          <a:stretch>
            <a:fillRect/>
          </a:stretch>
        </p:blipFill>
        <p:spPr>
          <a:xfrm>
            <a:off x="285720" y="1428736"/>
            <a:ext cx="3929090" cy="4925338"/>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descr="http://mail.google.com/mail/?ui=2&amp;ik=f9027e5bde&amp;view=att&amp;th=124a57df748a902d&amp;attid=0.2&amp;disp=emb&amp;zw"/>
          <p:cNvSpPr>
            <a:spLocks noChangeAspect="1" noChangeArrowheads="1"/>
          </p:cNvSpPr>
          <p:nvPr/>
        </p:nvSpPr>
        <p:spPr bwMode="auto">
          <a:xfrm>
            <a:off x="8923338" y="-144463"/>
            <a:ext cx="97155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16" name="صورة 15" descr="88f4260e9ffe.jpg"/>
          <p:cNvPicPr>
            <a:picLocks noChangeAspect="1"/>
          </p:cNvPicPr>
          <p:nvPr/>
        </p:nvPicPr>
        <p:blipFill>
          <a:blip r:embed="rId3" cstate="print"/>
          <a:stretch>
            <a:fillRect/>
          </a:stretch>
        </p:blipFill>
        <p:spPr>
          <a:xfrm>
            <a:off x="0" y="1714488"/>
            <a:ext cx="4286280" cy="4286280"/>
          </a:xfrm>
          <a:prstGeom prst="rect">
            <a:avLst/>
          </a:prstGeom>
        </p:spPr>
      </p:pic>
      <p:sp>
        <p:nvSpPr>
          <p:cNvPr id="17" name="مستطيل 16"/>
          <p:cNvSpPr/>
          <p:nvPr/>
        </p:nvSpPr>
        <p:spPr>
          <a:xfrm>
            <a:off x="3571868" y="1428736"/>
            <a:ext cx="4714908" cy="3416320"/>
          </a:xfrm>
          <a:prstGeom prst="rect">
            <a:avLst/>
          </a:prstGeom>
        </p:spPr>
        <p:txBody>
          <a:bodyPr wrap="square">
            <a:spAutoFit/>
          </a:bodyPr>
          <a:lstStyle/>
          <a:p>
            <a:pPr algn="ctr"/>
            <a:r>
              <a:rPr lang="ar-SA" sz="5400" dirty="0"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
            </a:r>
            <a:br>
              <a:rPr lang="ar-SA" sz="5400" dirty="0"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br>
            <a:r>
              <a:rPr lang="ar-SA" sz="5400" dirty="0"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 ماذا يعني </a:t>
            </a:r>
            <a:r>
              <a:rPr lang="ar-SA" sz="5400" dirty="0" err="1"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لكِ</a:t>
            </a:r>
            <a:r>
              <a:rPr lang="ar-SA" sz="5400" dirty="0"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 الاتصال </a:t>
            </a:r>
            <a:r>
              <a:rPr lang="ar-SA" sz="5400" dirty="0" err="1"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والاعلام</a:t>
            </a:r>
            <a:r>
              <a:rPr lang="ar-SA" sz="5400" dirty="0" smtClean="0">
                <a:ln>
                  <a:solidFill>
                    <a:schemeClr val="tx1">
                      <a:lumMod val="95000"/>
                      <a:lumOff val="5000"/>
                    </a:schemeClr>
                  </a:solidFill>
                </a:ln>
                <a:solidFill>
                  <a:schemeClr val="tx1">
                    <a:lumMod val="95000"/>
                    <a:lumOff val="5000"/>
                  </a:schemeClr>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a:t>
            </a:r>
            <a:r>
              <a:rPr lang="ar-SA" sz="5400" dirty="0" smtClean="0">
                <a:ln>
                  <a:solidFill>
                    <a:schemeClr val="tx1">
                      <a:lumMod val="95000"/>
                      <a:lumOff val="5000"/>
                    </a:schemeClr>
                  </a:solidFill>
                </a:ln>
                <a:solidFill>
                  <a:srgbClr val="002060"/>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t/>
            </a:r>
            <a:br>
              <a:rPr lang="ar-SA" sz="5400" dirty="0" smtClean="0">
                <a:ln>
                  <a:solidFill>
                    <a:schemeClr val="tx1">
                      <a:lumMod val="95000"/>
                      <a:lumOff val="5000"/>
                    </a:schemeClr>
                  </a:solidFill>
                </a:ln>
                <a:solidFill>
                  <a:srgbClr val="002060"/>
                </a:solidFill>
                <a:effectLst>
                  <a:outerShdw blurRad="38100" dist="38100" dir="2700000" algn="tl">
                    <a:srgbClr val="000000">
                      <a:alpha val="43137"/>
                    </a:srgbClr>
                  </a:outerShdw>
                  <a:reflection blurRad="6350" stA="55000" endA="300" endPos="45500" dir="5400000" sy="-100000" algn="bl" rotWithShape="0"/>
                </a:effectLst>
                <a:cs typeface="Al-Hadith1" pitchFamily="2" charset="-78"/>
              </a:rPr>
            </a:br>
            <a:endParaRPr lang="en-US" sz="5400" dirty="0"/>
          </a:p>
        </p:txBody>
      </p:sp>
      <p:sp>
        <p:nvSpPr>
          <p:cNvPr id="5" name="عنوان 1"/>
          <p:cNvSpPr>
            <a:spLocks noGrp="1"/>
          </p:cNvSpPr>
          <p:nvPr>
            <p:ph type="title"/>
          </p:nvPr>
        </p:nvSpPr>
        <p:spPr>
          <a:xfrm>
            <a:off x="2428860" y="4214818"/>
            <a:ext cx="6429420" cy="1143000"/>
          </a:xfrm>
        </p:spPr>
        <p:txBody>
          <a:bodyPr>
            <a:normAutofit/>
          </a:bodyPr>
          <a:lstStyle/>
          <a:p>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sz="5400" dirty="0" smtClean="0"/>
              <a:t>الاتصال </a:t>
            </a:r>
            <a:endParaRPr lang="ar-SA" sz="5400" dirty="0"/>
          </a:p>
        </p:txBody>
      </p:sp>
      <p:sp>
        <p:nvSpPr>
          <p:cNvPr id="3" name="Content Placeholder 2"/>
          <p:cNvSpPr>
            <a:spLocks noGrp="1"/>
          </p:cNvSpPr>
          <p:nvPr>
            <p:ph sz="quarter" idx="1"/>
          </p:nvPr>
        </p:nvSpPr>
        <p:spPr>
          <a:xfrm>
            <a:off x="822960" y="1484784"/>
            <a:ext cx="7520940" cy="3195693"/>
          </a:xfrm>
        </p:spPr>
        <p:txBody>
          <a:bodyPr>
            <a:noAutofit/>
          </a:bodyPr>
          <a:lstStyle/>
          <a:p>
            <a:pPr algn="ctr">
              <a:buNone/>
            </a:pPr>
            <a:r>
              <a:rPr lang="ar-SA" sz="3600" b="1" dirty="0" smtClean="0"/>
              <a:t>إن الاتصال من أقدم أوجه نشاط الإنسان، </a:t>
            </a:r>
            <a:r>
              <a:rPr lang="ar-SA" sz="3600" b="1" dirty="0" err="1" smtClean="0"/>
              <a:t>و</a:t>
            </a:r>
            <a:r>
              <a:rPr lang="ar-SA" sz="3600" b="1" dirty="0" smtClean="0"/>
              <a:t> هو من الظواهر المألوفة لدينا أكثر من أي شيء آخر، إذ أن كل فرد يلحظ نفسه طرفا في عمليات اتصال عديدة مع غيره من الناس،كما يره الناس من حوله يمارس كل منهم شكلا من أشكال الاتصال.</a:t>
            </a:r>
            <a:br>
              <a:rPr lang="ar-SA" sz="3600" b="1" dirty="0" smtClean="0"/>
            </a:br>
            <a:endParaRPr lang="ar-SA" sz="36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7520940" cy="548640"/>
          </a:xfrm>
        </p:spPr>
        <p:txBody>
          <a:bodyPr>
            <a:normAutofit fontScale="90000"/>
          </a:bodyPr>
          <a:lstStyle/>
          <a:p>
            <a:pPr algn="ctr"/>
            <a:r>
              <a:rPr lang="ar-SA" sz="3200" dirty="0" smtClean="0"/>
              <a:t>نموذجنا الأساسي في </a:t>
            </a:r>
            <a:r>
              <a:rPr lang="ar-SA" sz="3200" dirty="0" smtClean="0">
                <a:cs typeface="+mn-cs"/>
              </a:rPr>
              <a:t>الاتصال</a:t>
            </a:r>
            <a:endParaRPr lang="ar-SA" sz="3200" dirty="0">
              <a:cs typeface="+mn-cs"/>
            </a:endParaRPr>
          </a:p>
        </p:txBody>
      </p:sp>
      <p:sp>
        <p:nvSpPr>
          <p:cNvPr id="3" name="Content Placeholder 2"/>
          <p:cNvSpPr>
            <a:spLocks noGrp="1"/>
          </p:cNvSpPr>
          <p:nvPr>
            <p:ph sz="quarter" idx="1"/>
          </p:nvPr>
        </p:nvSpPr>
        <p:spPr>
          <a:xfrm>
            <a:off x="251520" y="1052736"/>
            <a:ext cx="8604448" cy="3744416"/>
          </a:xfrm>
        </p:spPr>
        <p:txBody>
          <a:bodyPr>
            <a:noAutofit/>
          </a:bodyPr>
          <a:lstStyle/>
          <a:p>
            <a:pPr algn="ctr"/>
            <a:r>
              <a:rPr lang="ar-SA" sz="2400" dirty="0" smtClean="0"/>
              <a:t>يقوم الاسلام بطبيعته على عمليات للاتصال والتخاطب ففيه تتمثل عملية الاتصال كامله </a:t>
            </a:r>
          </a:p>
          <a:p>
            <a:pPr algn="ctr"/>
            <a:endParaRPr lang="ar-SA" sz="2400" dirty="0" smtClean="0"/>
          </a:p>
          <a:p>
            <a:pPr algn="ctr"/>
            <a:r>
              <a:rPr lang="ar-SA" sz="2400" dirty="0" smtClean="0"/>
              <a:t>الرساله: هي دين الحق </a:t>
            </a:r>
          </a:p>
          <a:p>
            <a:pPr algn="ctr"/>
            <a:r>
              <a:rPr lang="ar-SA" sz="2400" dirty="0" smtClean="0"/>
              <a:t>المرسل: الله سبحانه وتعالى المصدر الحكيم الموثوق</a:t>
            </a:r>
          </a:p>
          <a:p>
            <a:pPr algn="ctr"/>
            <a:r>
              <a:rPr lang="ar-SA" sz="2400" dirty="0" smtClean="0"/>
              <a:t>المستقبل: بنو البشر والجن على اختلاف أعراقهم وجنسياتهم</a:t>
            </a:r>
          </a:p>
          <a:p>
            <a:pPr algn="ctr"/>
            <a:endParaRPr lang="ar-SA" sz="2400" dirty="0" smtClean="0"/>
          </a:p>
          <a:p>
            <a:pPr algn="ctr">
              <a:buNone/>
            </a:pPr>
            <a:r>
              <a:rPr lang="ar-SA" sz="2400" dirty="0" smtClean="0"/>
              <a:t>وحث الدين </a:t>
            </a:r>
            <a:r>
              <a:rPr lang="ar-SA" sz="2400" dirty="0" err="1" smtClean="0"/>
              <a:t>الاسلامي</a:t>
            </a:r>
            <a:r>
              <a:rPr lang="ar-SA" sz="2400" dirty="0" smtClean="0"/>
              <a:t> على التواصل الفعال الهادف حيث قال الله تعالى:</a:t>
            </a:r>
          </a:p>
          <a:p>
            <a:pPr algn="ctr">
              <a:buNone/>
            </a:pPr>
            <a:r>
              <a:rPr lang="ar-SA" sz="2400" b="1" dirty="0" smtClean="0"/>
              <a:t>( </a:t>
            </a:r>
            <a:r>
              <a:rPr lang="ar-SA" sz="2400" dirty="0" err="1" smtClean="0">
                <a:hlinkClick r:id="" action="ppaction://hlinkfile"/>
              </a:rPr>
              <a:t>ياأيها</a:t>
            </a:r>
            <a:r>
              <a:rPr lang="ar-SA" sz="2400" dirty="0" smtClean="0">
                <a:hlinkClick r:id="" action="ppaction://hlinkfile"/>
              </a:rPr>
              <a:t> الناس إنا خلقناكم من ذكر وأنثى وجعلناكم شعوبا وقبائل لتعارفوا إن أكرمكم عند الله أتقاكم إن الله عليم خبير </a:t>
            </a:r>
            <a:r>
              <a:rPr lang="ar-SA" sz="2400" b="1" dirty="0" smtClean="0"/>
              <a:t>) </a:t>
            </a:r>
            <a:r>
              <a:rPr lang="ar-SA" sz="2400" dirty="0" smtClean="0"/>
              <a:t/>
            </a:r>
            <a:br>
              <a:rPr lang="ar-SA" sz="2400" dirty="0" smtClean="0"/>
            </a:br>
            <a:endParaRPr lang="ar-SA" sz="24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b="1" dirty="0" smtClean="0">
                <a:latin typeface="Arial" pitchFamily="34" charset="0"/>
                <a:cs typeface="Arial" pitchFamily="34" charset="0"/>
              </a:rPr>
              <a:t>أمثله من القرآن عل الحث على التواصل الفعال</a:t>
            </a:r>
            <a:endParaRPr lang="ar-SA" b="1" dirty="0">
              <a:latin typeface="Arial" pitchFamily="34" charset="0"/>
              <a:cs typeface="Arial" pitchFamily="34" charset="0"/>
            </a:endParaRPr>
          </a:p>
        </p:txBody>
      </p:sp>
      <p:sp>
        <p:nvSpPr>
          <p:cNvPr id="3" name="Content Placeholder 2"/>
          <p:cNvSpPr>
            <a:spLocks noGrp="1"/>
          </p:cNvSpPr>
          <p:nvPr>
            <p:ph sz="quarter" idx="1"/>
          </p:nvPr>
        </p:nvSpPr>
        <p:spPr/>
        <p:txBody>
          <a:bodyPr>
            <a:noAutofit/>
          </a:bodyPr>
          <a:lstStyle/>
          <a:p>
            <a:pPr algn="r" rtl="1"/>
            <a:r>
              <a:rPr lang="ar-SA" sz="2000" b="1" dirty="0" smtClean="0"/>
              <a:t>قال الله تعالى:</a:t>
            </a:r>
            <a:r>
              <a:rPr lang="ar-SA" sz="2000" dirty="0" smtClean="0"/>
              <a:t> (وَاغْضُضْ مِنْ صَوْتِكَ إِنَّ أَنْكَرَ الْأَصْوَاتِ لَصَوْتُ الْحَمِيرِ</a:t>
            </a:r>
            <a:r>
              <a:rPr lang="ar-SA" sz="2000" b="1" dirty="0" smtClean="0"/>
              <a:t>) ( لقمان‏:19</a:t>
            </a:r>
            <a:r>
              <a:rPr lang="ar-SA" sz="2000" dirty="0" smtClean="0"/>
              <a:t>‏)</a:t>
            </a:r>
            <a:endParaRPr lang="ar-SA" sz="2000" b="1" dirty="0" smtClean="0"/>
          </a:p>
          <a:p>
            <a:pPr algn="r" rtl="1">
              <a:buNone/>
            </a:pPr>
            <a:endParaRPr lang="ar-SA" sz="2000" b="1" dirty="0" smtClean="0"/>
          </a:p>
          <a:p>
            <a:pPr algn="r" rtl="1"/>
            <a:r>
              <a:rPr lang="ar-SA" sz="2000" b="1" dirty="0" smtClean="0"/>
              <a:t>قال الله تعالى: (</a:t>
            </a:r>
            <a:r>
              <a:rPr lang="ar-SA" sz="2000" dirty="0" smtClean="0"/>
              <a:t>يَا أَيُّهَا الَّذِينَ آمَنُوا لا يَسْخَرْ قَوْمٌ مِّن قَوْمٍ عَسَى أَن يَكُونُوا خَيْرًا مِّنْهُمْ وَلا نِسَاء مِّن نِّسَاء عَسَى أَن يَكُنَّ خَيْرًا مِّنْهُنَّ وَلا تَلْمِزُوا أَنفُسَكُمْ وَلا </a:t>
            </a:r>
            <a:r>
              <a:rPr lang="ar-SA" sz="2000" dirty="0" err="1" smtClean="0"/>
              <a:t>تَنَابَزُوا</a:t>
            </a:r>
            <a:r>
              <a:rPr lang="ar-SA" sz="2000" dirty="0" smtClean="0"/>
              <a:t> بِالأَلْقَابِ </a:t>
            </a:r>
            <a:r>
              <a:rPr lang="ar-SA" sz="2000" dirty="0" err="1" smtClean="0"/>
              <a:t>بِئْسَ</a:t>
            </a:r>
            <a:r>
              <a:rPr lang="ar-SA" sz="2000" dirty="0" smtClean="0"/>
              <a:t> الاِسْمُ الْفُسُوقُ بَعْدَ الإِيمَانِ وَمَن لَّمْ يَتُبْ فَأُولَئِكَ هُمُ الظَّالِمُونَ</a:t>
            </a:r>
            <a:r>
              <a:rPr lang="ar-SA" sz="2000" b="1" dirty="0" smtClean="0"/>
              <a:t>) (سورة الحجرات: 11)</a:t>
            </a:r>
          </a:p>
          <a:p>
            <a:pPr algn="r" rtl="1">
              <a:buNone/>
            </a:pPr>
            <a:endParaRPr lang="ar-SA" sz="2000" dirty="0" smtClean="0"/>
          </a:p>
          <a:p>
            <a:pPr algn="r" rtl="1"/>
            <a:r>
              <a:rPr lang="ar-SA" sz="2000" b="1" dirty="0" smtClean="0"/>
              <a:t> قال الله تعالى: (</a:t>
            </a:r>
            <a:r>
              <a:rPr lang="ar-SA" sz="2000" dirty="0" smtClean="0"/>
              <a:t>ادْعُ إِلِى سَبِيلِ رَبِّكَ بِالْحِكْمَةِ وَالْمَوْعِظَةِ الْحَسَنَةِ وَجَادِلْهُم بِالَّتِي هِيَ أَحْسَنُ إِنَّ رَبَّكَ هُوَ أَعْلَمُ بِمَن ضَلَّ عَن سَبِيلِهِ وَهُوَ أَعْلَمُ بِالْمُهْتَدِينَ</a:t>
            </a:r>
            <a:r>
              <a:rPr lang="ar-SA" sz="2000" b="1" dirty="0" smtClean="0"/>
              <a:t>) </a:t>
            </a:r>
            <a:r>
              <a:rPr lang="ar-SA" sz="2000" dirty="0" smtClean="0"/>
              <a:t>(</a:t>
            </a:r>
            <a:r>
              <a:rPr lang="ar-SA" sz="2000" b="1" dirty="0" smtClean="0"/>
              <a:t>النحل:125)</a:t>
            </a:r>
            <a:br>
              <a:rPr lang="ar-SA" sz="2000" b="1" dirty="0" smtClean="0"/>
            </a:br>
            <a:endParaRPr lang="ar-SA" sz="2000" b="1" dirty="0" smtClean="0"/>
          </a:p>
          <a:p>
            <a:pPr algn="r" rtl="1"/>
            <a:r>
              <a:rPr lang="ar-SA" sz="2000" b="1" dirty="0" smtClean="0"/>
              <a:t>قال الله تعالى: (</a:t>
            </a:r>
            <a:r>
              <a:rPr lang="ar-SA" sz="2000" dirty="0" smtClean="0"/>
              <a:t>َبِمَا رَحْمَةٍ مِّنَ اللهِ لنتَ لهُمْ وَلوْ كُنتَ فَظًّا غَليظَ القَلبِ لانفَضُّوا مِنْ حَوْلكََ</a:t>
            </a:r>
            <a:r>
              <a:rPr lang="ar-SA" sz="2000" b="1" dirty="0" smtClean="0"/>
              <a:t>) [آل عمران: 159]. </a:t>
            </a:r>
            <a:endParaRPr lang="ar-SA" sz="20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المرحلة الأولى: مرحلة التخاطب واللغة</a:t>
            </a:r>
            <a:endParaRPr lang="ar-SA" dirty="0"/>
          </a:p>
        </p:txBody>
      </p:sp>
      <p:sp>
        <p:nvSpPr>
          <p:cNvPr id="3" name="Content Placeholder 2"/>
          <p:cNvSpPr>
            <a:spLocks noGrp="1"/>
          </p:cNvSpPr>
          <p:nvPr>
            <p:ph sz="quarter" idx="1"/>
          </p:nvPr>
        </p:nvSpPr>
        <p:spPr/>
        <p:txBody>
          <a:bodyPr>
            <a:noAutofit/>
          </a:bodyPr>
          <a:lstStyle/>
          <a:p>
            <a:pPr algn="r" rtl="1">
              <a:buFont typeface="Arial" pitchFamily="34" charset="0"/>
              <a:buChar char="•"/>
            </a:pPr>
            <a:r>
              <a:rPr lang="ar-SA" sz="2000" dirty="0" smtClean="0"/>
              <a:t>بدأت المرحلة الأولى للاتصال بين البشر مع نزول آدم عليه السلام وزوجه إلى الأرض. وقد اختلف العلماء المسلمون كما اختلف غيرهم قديما وحديثا حول نشأة اللغة البشرية والكيفية التي علم الله تعالى هذين الزوجين لغة التواصل،. وتنوعت اتجاهات الباحثين تبعاً لعقائدهم الدينية، ومناهجهم  العلمية والاجتماعية والنفسية. وهناك اتجاه يرى عدم إمكانية التوصل إلى نتائج نهائية عن نشأة اللغة, مؤكداً أن البحث في هذا الأمر لا فائدة منه. ولذلك تجنب الكثير من علماء اللغات والأجناس إثارة مشكلة أصل اللغة البشرية, مكتفين ببحث عناصرها الصوتية والنحوية والدلالية, ودراسة مساراتها التطورية بين الثقافات والجماعات السكانية، ووظائفها الاتصالية.</a:t>
            </a:r>
            <a:endParaRPr lang="en-US" sz="2000" dirty="0" smtClean="0"/>
          </a:p>
          <a:p>
            <a:pPr algn="r" rtl="1">
              <a:buFont typeface="Arial" pitchFamily="34" charset="0"/>
              <a:buChar char="•"/>
            </a:pPr>
            <a:r>
              <a:rPr lang="ar-SA" sz="2000" dirty="0" smtClean="0"/>
              <a:t>ولعل أهم نظريتين في نشأة اللغة هما: </a:t>
            </a:r>
            <a:r>
              <a:rPr lang="ar-SA" sz="2000" u="sng" dirty="0" smtClean="0"/>
              <a:t>نظرية الفطرة</a:t>
            </a:r>
            <a:r>
              <a:rPr lang="ar-SA" sz="2000" dirty="0" smtClean="0"/>
              <a:t>؛ التي ترى أن اللغة غريزة فطرية في الإنسان ألهم الله تعالى </a:t>
            </a:r>
            <a:r>
              <a:rPr lang="ar-SA" sz="2000" dirty="0" err="1" smtClean="0"/>
              <a:t>بها</a:t>
            </a:r>
            <a:r>
              <a:rPr lang="ar-SA" sz="2000" dirty="0" smtClean="0"/>
              <a:t> آدم حين علمه الأسماء التي هي أساس اللغة، </a:t>
            </a:r>
            <a:r>
              <a:rPr lang="ar-SA" sz="2000" u="sng" dirty="0" smtClean="0"/>
              <a:t>ونظرية الاكتساب،</a:t>
            </a:r>
            <a:r>
              <a:rPr lang="ar-SA" sz="2000" dirty="0" smtClean="0"/>
              <a:t> التي ترى أن اللغة تكونت لدى الإنسان عبر السنين المليئة بالمحاولات الناقصة. </a:t>
            </a:r>
            <a:endParaRPr lang="ar-SA" sz="20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يتبع</a:t>
            </a:r>
            <a:endParaRPr lang="ar-SA" dirty="0"/>
          </a:p>
        </p:txBody>
      </p:sp>
      <p:sp>
        <p:nvSpPr>
          <p:cNvPr id="3" name="Content Placeholder 2"/>
          <p:cNvSpPr>
            <a:spLocks noGrp="1"/>
          </p:cNvSpPr>
          <p:nvPr>
            <p:ph sz="quarter" idx="1"/>
          </p:nvPr>
        </p:nvSpPr>
        <p:spPr>
          <a:xfrm>
            <a:off x="3419872" y="1340768"/>
            <a:ext cx="5266928" cy="5400600"/>
          </a:xfrm>
        </p:spPr>
        <p:txBody>
          <a:bodyPr>
            <a:normAutofit/>
          </a:bodyPr>
          <a:lstStyle/>
          <a:p>
            <a:pPr marL="0" indent="0" algn="r" rtl="1"/>
            <a:r>
              <a:rPr lang="ar-SA" sz="2000" dirty="0" smtClean="0"/>
              <a:t>كما يستمر الجدل حول العلاقة التاريخية بين اللغة المنطوقة والإشارات غير اللفظية التي استخدمها الإنسان - وما زال يستخدمها- للتواصل مع بني جنسه. فالماديون يرون أن الإشارات كانت مرحلة سابقة للغة المنطوقة، استخدمها الإنسان البدائي قرونا طويلة قبل أن يتمكن من تطويل اللغة المنطوقة، لكن المؤمنين يعتقدون أن الله تعالى خلق آدم وحواء قادرين  على التواصل اللغوي، ورغم هذا كانا بحاجة إلى استخدام الإشارات لأنها أدوات مساعدة للغة. </a:t>
            </a:r>
            <a:endParaRPr lang="en-US" sz="20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8" y="2156551"/>
            <a:ext cx="2838450" cy="3286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t>المرحلة الثانية: مرحلة الكتابة</a:t>
            </a:r>
            <a:endParaRPr lang="ar-SA" dirty="0"/>
          </a:p>
        </p:txBody>
      </p:sp>
      <p:sp>
        <p:nvSpPr>
          <p:cNvPr id="3" name="Content Placeholder 2"/>
          <p:cNvSpPr>
            <a:spLocks noGrp="1"/>
          </p:cNvSpPr>
          <p:nvPr>
            <p:ph sz="quarter" idx="1"/>
          </p:nvPr>
        </p:nvSpPr>
        <p:spPr>
          <a:xfrm>
            <a:off x="285720" y="2071678"/>
            <a:ext cx="8001056" cy="3357586"/>
          </a:xfrm>
        </p:spPr>
        <p:txBody>
          <a:bodyPr>
            <a:normAutofit/>
          </a:bodyPr>
          <a:lstStyle/>
          <a:p>
            <a:pPr algn="r" rtl="1"/>
            <a:r>
              <a:rPr lang="ar-SA" sz="2800" dirty="0" smtClean="0"/>
              <a:t>كان أهم أسباب اختراع الكتابة هو حاجة الناس إلى وسائل لتسجيل معلوماتهم الدينية والاجتماعية، وممتلكاتهم ومعاملاتهم التجارية كحدود الأرض والملكية وعمليات البيع والشراء. وقصة الكتابة تبدأ بالكتابة التصويرية عن طريق الرسومات المعبرة عن أحداث ومواقف، وتنتهي بالكتابة </a:t>
            </a:r>
            <a:r>
              <a:rPr lang="ar-SA" sz="2800" dirty="0" err="1" smtClean="0"/>
              <a:t>الألفبائية</a:t>
            </a:r>
            <a:r>
              <a:rPr lang="ar-SA" sz="2800" dirty="0" smtClean="0"/>
              <a:t> التي تستخدم رموزا بسيطة للتعبير عن أصوات محددة.</a:t>
            </a:r>
            <a:endParaRPr lang="en-US" sz="2800" dirty="0" smtClean="0"/>
          </a:p>
          <a:p>
            <a:pPr marL="0" indent="0" algn="r" rtl="1">
              <a:buNone/>
            </a:pPr>
            <a:r>
              <a:rPr lang="ar-SA" sz="2800" b="1" dirty="0" smtClean="0"/>
              <a:t> </a:t>
            </a:r>
            <a:endParaRPr lang="ar-SA" sz="28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699792" y="1100628"/>
            <a:ext cx="6336704" cy="3840540"/>
          </a:xfrm>
        </p:spPr>
        <p:txBody>
          <a:bodyPr>
            <a:normAutofit fontScale="85000" lnSpcReduction="10000"/>
          </a:bodyPr>
          <a:lstStyle/>
          <a:p>
            <a:pPr marL="0" indent="0" algn="r" rtl="1"/>
            <a:endParaRPr lang="en-US" dirty="0"/>
          </a:p>
          <a:p>
            <a:pPr algn="r" rtl="1"/>
            <a:r>
              <a:rPr lang="ar-SA" sz="4600" dirty="0" smtClean="0"/>
              <a:t>الكتابة التصويرية:</a:t>
            </a:r>
            <a:endParaRPr lang="en-US" sz="4600" dirty="0"/>
          </a:p>
          <a:p>
            <a:pPr algn="r" rtl="1"/>
            <a:r>
              <a:rPr lang="ar-SA" sz="3200" dirty="0"/>
              <a:t>منذ نحو ستة ألاف عام، بدأت تظهر النقوش المعبرة عن معاني، وقد حدث ذلك في مصر ومملكة بين النهرين (دجلة والفرات). وكانت هذه النقوش عبارة عن صور بدائية مرسومة أو محفورة على الجدران والأسطح، في صيغ اصطلاحية متفق عليها. فالرسم البسيط لشروق الشمس يعنى اليوم، ورسم القوس والسهم يعني </a:t>
            </a:r>
            <a:r>
              <a:rPr lang="ar-SA" sz="3200" dirty="0" smtClean="0"/>
              <a:t>الصيد.</a:t>
            </a:r>
            <a:endParaRPr lang="en-US" sz="3200" dirty="0"/>
          </a:p>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0208" y="1916832"/>
            <a:ext cx="2381250" cy="22227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47282686"/>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7504" y="500042"/>
            <a:ext cx="8784976" cy="6072230"/>
          </a:xfrm>
        </p:spPr>
        <p:txBody>
          <a:bodyPr>
            <a:normAutofit/>
          </a:bodyPr>
          <a:lstStyle/>
          <a:p>
            <a:pPr algn="r" rtl="1">
              <a:buNone/>
            </a:pPr>
            <a:r>
              <a:rPr lang="ar-SA" sz="2300" b="1" dirty="0" smtClean="0"/>
              <a:t>الكتابة على أساس النطق:</a:t>
            </a:r>
            <a:endParaRPr lang="en-US" sz="2300" dirty="0" smtClean="0"/>
          </a:p>
          <a:p>
            <a:pPr algn="r" rtl="1"/>
            <a:r>
              <a:rPr lang="ar-SA" sz="2300" dirty="0" smtClean="0"/>
              <a:t>طور السومريون في العراق نظاما آخر من الكتابة يعتمد على رموز تعني مقاطع صوتية. ففي حوالي عام 1700 قبل الميلاد توصل السومريون إلى فكرة أن يعبر كل رمز صغير عن مقطع صوتي محدد بدلا من أن يعبر عن فكرة أو شيء كامل. وقد سمي هذا الشكل بالكتابة المسمارية لأن الأداة التي استخدموها للكتابة كانت تشبه </a:t>
            </a:r>
            <a:r>
              <a:rPr lang="ar-SA" sz="2300" dirty="0" smtClean="0"/>
              <a:t>المسمار.</a:t>
            </a:r>
            <a:endParaRPr lang="en-US" sz="2300" dirty="0" smtClean="0"/>
          </a:p>
          <a:p>
            <a:pPr algn="r" rtl="1"/>
            <a:r>
              <a:rPr lang="ar-SA" sz="2300" dirty="0" smtClean="0"/>
              <a:t>وكانت قيمة هذا الابتكار هائلة، فبدلا من ألاف الرموز المنفصلة أصبح المطلوب عددا أقل من الرموز للتعبير عن أصوات المقاطع التي تتكون منها الكلمات وكان ذلك هو الخطوة الأولى في تطوير الكتابة الصوتية، وقد ساعد هذا التطور على تيسير وتسهيل معرفة القراءة والكتابة حيث أصبح على المرء أن يتذكر فقط مائة رمز أو نحو ذلك لمعرفة مختلف المقاطع الصوتية في اللغة.</a:t>
            </a:r>
            <a:endParaRPr lang="en-US" sz="2300" dirty="0" smtClean="0"/>
          </a:p>
          <a:p>
            <a:pPr algn="r" rtl="1">
              <a:buNone/>
            </a:pPr>
            <a:endParaRPr lang="ar-SA" sz="2300" b="1" dirty="0" smtClean="0"/>
          </a:p>
          <a:p>
            <a:pPr algn="r" rtl="1">
              <a:buNone/>
            </a:pPr>
            <a:r>
              <a:rPr lang="ar-SA" sz="2300" b="1" dirty="0" smtClean="0"/>
              <a:t>الكتابة </a:t>
            </a:r>
            <a:r>
              <a:rPr lang="ar-SA" sz="2300" b="1" dirty="0" err="1" smtClean="0"/>
              <a:t>الألفبائية</a:t>
            </a:r>
            <a:r>
              <a:rPr lang="ar-SA" sz="2300" b="1" dirty="0" smtClean="0"/>
              <a:t>:</a:t>
            </a:r>
            <a:endParaRPr lang="en-US" sz="2300" dirty="0" smtClean="0"/>
          </a:p>
          <a:p>
            <a:pPr algn="r" rtl="1"/>
            <a:r>
              <a:rPr lang="ar-SA" sz="2300" dirty="0" smtClean="0"/>
              <a:t>وتسمى أيضا الأبجدية أو الهجائية، وهي التي تعتمد على الحروف. ويعتقد المؤرخون أنها قد ظهرت منذ حوالي سبعمائة في العراق والشام عام قبل الميلاد، ثم انتشرت بسرعة نسبية في أنحاء العالم القديم.</a:t>
            </a:r>
            <a:endParaRPr lang="en-US" sz="2300" dirty="0" smtClean="0"/>
          </a:p>
          <a:p>
            <a:pPr algn="r" rtl="1"/>
            <a:endParaRPr lang="ar-SA"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sz="6000" dirty="0" smtClean="0">
                <a:latin typeface="Arabic Typesetting" pitchFamily="66" charset="-78"/>
                <a:cs typeface="Arabic Typesetting" pitchFamily="66" charset="-78"/>
              </a:rPr>
              <a:t>أهداف المحاضرة </a:t>
            </a:r>
            <a:endParaRPr lang="en-US" sz="6000" dirty="0">
              <a:latin typeface="Arabic Typesetting" pitchFamily="66" charset="-78"/>
              <a:cs typeface="Arabic Typesetting" pitchFamily="66" charset="-78"/>
            </a:endParaRPr>
          </a:p>
        </p:txBody>
      </p:sp>
      <p:sp>
        <p:nvSpPr>
          <p:cNvPr id="3" name="Content Placeholder 2"/>
          <p:cNvSpPr>
            <a:spLocks noGrp="1"/>
          </p:cNvSpPr>
          <p:nvPr>
            <p:ph sz="quarter" idx="1"/>
          </p:nvPr>
        </p:nvSpPr>
        <p:spPr/>
        <p:txBody>
          <a:bodyPr/>
          <a:lstStyle/>
          <a:p>
            <a:pPr algn="r" rtl="1"/>
            <a:r>
              <a:rPr lang="ar-SA" sz="4000" dirty="0" smtClean="0">
                <a:latin typeface="Arabic Typesetting" pitchFamily="66" charset="-78"/>
                <a:cs typeface="Arabic Typesetting" pitchFamily="66" charset="-78"/>
              </a:rPr>
              <a:t>أن تلم الطالبه بخطه المنهج لهذا الفصل الدراسي.</a:t>
            </a:r>
          </a:p>
          <a:p>
            <a:pPr algn="r" rtl="1"/>
            <a:r>
              <a:rPr lang="ar-SA" sz="4000" dirty="0" smtClean="0">
                <a:latin typeface="Arabic Typesetting" pitchFamily="66" charset="-78"/>
                <a:cs typeface="Arabic Typesetting" pitchFamily="66" charset="-78"/>
              </a:rPr>
              <a:t>أن تكون مفهوم عام عن الاتصال والاعلام </a:t>
            </a:r>
          </a:p>
          <a:p>
            <a:pPr algn="r" rtl="1"/>
            <a:r>
              <a:rPr lang="ar-SA" sz="4000" dirty="0" smtClean="0">
                <a:latin typeface="Arabic Typesetting" pitchFamily="66" charset="-78"/>
                <a:cs typeface="Arabic Typesetting" pitchFamily="66" charset="-78"/>
              </a:rPr>
              <a:t>أن تتعرف على الاتصال في الدين الاسلامي </a:t>
            </a:r>
          </a:p>
          <a:p>
            <a:pPr algn="r" rtl="1"/>
            <a:r>
              <a:rPr lang="ar-SA" sz="4000" dirty="0" smtClean="0">
                <a:latin typeface="Arabic Typesetting" pitchFamily="66" charset="-78"/>
                <a:cs typeface="Arabic Typesetting" pitchFamily="66" charset="-78"/>
              </a:rPr>
              <a:t>أن تتعرف على مراحل تطور الاتصال وتنوع أشكاله عبر العصور</a:t>
            </a:r>
          </a:p>
          <a:p>
            <a:pPr algn="r" rtl="1"/>
            <a:r>
              <a:rPr lang="ar-SA" sz="4000" dirty="0" smtClean="0">
                <a:latin typeface="Arabic Typesetting" pitchFamily="66" charset="-78"/>
                <a:cs typeface="Arabic Typesetting" pitchFamily="66" charset="-78"/>
              </a:rPr>
              <a:t>أن تتعرف على مراحل تطور أدوات الأتصال عبر التاريخ </a:t>
            </a:r>
          </a:p>
          <a:p>
            <a:pPr marL="0" indent="0">
              <a:buNone/>
            </a:pPr>
            <a:endParaRPr lang="en-US" dirty="0"/>
          </a:p>
        </p:txBody>
      </p:sp>
      <p:pic>
        <p:nvPicPr>
          <p:cNvPr id="4" name="Picture 2" descr="C:\Users\user\Pictures\imagesCAHYJXQC.jpg"/>
          <p:cNvPicPr>
            <a:picLocks noChangeAspect="1" noChangeArrowheads="1"/>
          </p:cNvPicPr>
          <p:nvPr/>
        </p:nvPicPr>
        <p:blipFill>
          <a:blip r:embed="rId2" cstate="print"/>
          <a:srcRect/>
          <a:stretch>
            <a:fillRect/>
          </a:stretch>
        </p:blipFill>
        <p:spPr bwMode="auto">
          <a:xfrm>
            <a:off x="357158" y="214290"/>
            <a:ext cx="2405079" cy="2857520"/>
          </a:xfrm>
          <a:prstGeom prst="rect">
            <a:avLst/>
          </a:prstGeom>
          <a:noFill/>
        </p:spPr>
      </p:pic>
    </p:spTree>
    <p:extLst>
      <p:ext uri="{BB962C8B-B14F-4D97-AF65-F5344CB8AC3E}">
        <p14:creationId xmlns:p14="http://schemas.microsoft.com/office/powerpoint/2010/main" xmlns="" val="3977991733"/>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7520940" cy="548640"/>
          </a:xfrm>
        </p:spPr>
        <p:txBody>
          <a:bodyPr>
            <a:normAutofit fontScale="90000"/>
          </a:bodyPr>
          <a:lstStyle/>
          <a:p>
            <a:pPr algn="r"/>
            <a:r>
              <a:rPr lang="ar-SA" dirty="0" smtClean="0">
                <a:latin typeface="Arial" pitchFamily="34" charset="0"/>
                <a:cs typeface="Arial" pitchFamily="34" charset="0"/>
              </a:rPr>
              <a:t>الاتصال عبر العصور</a:t>
            </a:r>
            <a:endParaRPr lang="ar-SA" dirty="0">
              <a:latin typeface="Arial" pitchFamily="34" charset="0"/>
              <a:cs typeface="Arial" pitchFamily="34" charset="0"/>
            </a:endParaRPr>
          </a:p>
        </p:txBody>
      </p:sp>
      <p:sp>
        <p:nvSpPr>
          <p:cNvPr id="5" name="Text Placeholder 4"/>
          <p:cNvSpPr>
            <a:spLocks noGrp="1"/>
          </p:cNvSpPr>
          <p:nvPr>
            <p:ph type="body" idx="1"/>
          </p:nvPr>
        </p:nvSpPr>
        <p:spPr>
          <a:xfrm>
            <a:off x="3923928" y="2348880"/>
            <a:ext cx="4712568" cy="864096"/>
          </a:xfrm>
        </p:spPr>
        <p:txBody>
          <a:bodyPr>
            <a:normAutofit/>
          </a:bodyPr>
          <a:lstStyle/>
          <a:p>
            <a:pPr algn="r"/>
            <a:r>
              <a:rPr lang="ar-SA" sz="2000" dirty="0" smtClean="0"/>
              <a:t>بين عامي 500 إلى 170 قبل الميلاد</a:t>
            </a:r>
          </a:p>
          <a:p>
            <a:pPr algn="r"/>
            <a:r>
              <a:rPr lang="ar-SA" sz="2000" dirty="0" smtClean="0"/>
              <a:t>عام 37 للميلاد  </a:t>
            </a:r>
            <a:r>
              <a:rPr lang="ar-SA" sz="2000" dirty="0" err="1" smtClean="0"/>
              <a:t>هيليوغراف</a:t>
            </a:r>
            <a:endParaRPr lang="ar-SA" sz="2000" dirty="0"/>
          </a:p>
        </p:txBody>
      </p:sp>
      <p:sp>
        <p:nvSpPr>
          <p:cNvPr id="7" name="Text Placeholder 6"/>
          <p:cNvSpPr>
            <a:spLocks noGrp="1"/>
          </p:cNvSpPr>
          <p:nvPr>
            <p:ph type="body" sz="half" idx="3"/>
          </p:nvPr>
        </p:nvSpPr>
        <p:spPr>
          <a:xfrm>
            <a:off x="3995936" y="1340768"/>
            <a:ext cx="4637833" cy="792088"/>
          </a:xfrm>
        </p:spPr>
        <p:txBody>
          <a:bodyPr>
            <a:normAutofit fontScale="40000" lnSpcReduction="20000"/>
          </a:bodyPr>
          <a:lstStyle/>
          <a:p>
            <a:pPr algn="r"/>
            <a:r>
              <a:rPr lang="ar-SA" sz="5000" dirty="0" smtClean="0"/>
              <a:t>عام 3500 إلى 2900 قبل الميلاد</a:t>
            </a:r>
          </a:p>
          <a:p>
            <a:pPr algn="r"/>
            <a:r>
              <a:rPr lang="ar-SA" sz="5000" dirty="0" smtClean="0"/>
              <a:t>عام 776 قبل الميلاد الحمام الزاجل </a:t>
            </a:r>
          </a:p>
          <a:p>
            <a:pPr algn="r"/>
            <a:endParaRPr lang="ar-SA" dirty="0"/>
          </a:p>
        </p:txBody>
      </p:sp>
      <p:pic>
        <p:nvPicPr>
          <p:cNvPr id="12" name="Content Placeholder 11" descr="زاجل.bmp"/>
          <p:cNvPicPr>
            <a:picLocks noGrp="1" noChangeAspect="1"/>
          </p:cNvPicPr>
          <p:nvPr>
            <p:ph sz="half" idx="2"/>
          </p:nvPr>
        </p:nvPicPr>
        <p:blipFill>
          <a:blip r:embed="rId3"/>
          <a:stretch>
            <a:fillRect/>
          </a:stretch>
        </p:blipFill>
        <p:spPr>
          <a:xfrm>
            <a:off x="2428860" y="4214818"/>
            <a:ext cx="1571636" cy="2286016"/>
          </a:xfrm>
        </p:spPr>
      </p:pic>
      <p:pic>
        <p:nvPicPr>
          <p:cNvPr id="9" name="Content Placeholder 8" descr="untitled.bmp"/>
          <p:cNvPicPr>
            <a:picLocks noGrp="1" noChangeAspect="1"/>
          </p:cNvPicPr>
          <p:nvPr>
            <p:ph sz="half" idx="4"/>
          </p:nvPr>
        </p:nvPicPr>
        <p:blipFill>
          <a:blip r:embed="rId4" cstate="print"/>
          <a:stretch>
            <a:fillRect/>
          </a:stretch>
        </p:blipFill>
        <p:spPr>
          <a:xfrm>
            <a:off x="6643702" y="4214818"/>
            <a:ext cx="2244545" cy="2327676"/>
          </a:xfrm>
        </p:spPr>
      </p:pic>
      <p:pic>
        <p:nvPicPr>
          <p:cNvPr id="13" name="Picture 12" descr="ورق البردي.bmp"/>
          <p:cNvPicPr>
            <a:picLocks noChangeAspect="1"/>
          </p:cNvPicPr>
          <p:nvPr/>
        </p:nvPicPr>
        <p:blipFill>
          <a:blip r:embed="rId5"/>
          <a:stretch>
            <a:fillRect/>
          </a:stretch>
        </p:blipFill>
        <p:spPr>
          <a:xfrm>
            <a:off x="4143372" y="4071942"/>
            <a:ext cx="2358471" cy="2571744"/>
          </a:xfrm>
          <a:prstGeom prst="rect">
            <a:avLst/>
          </a:prstGeom>
        </p:spPr>
      </p:pic>
      <p:pic>
        <p:nvPicPr>
          <p:cNvPr id="14" name="Picture 13" descr="هيليوغراف.bmp"/>
          <p:cNvPicPr>
            <a:picLocks noChangeAspect="1"/>
          </p:cNvPicPr>
          <p:nvPr/>
        </p:nvPicPr>
        <p:blipFill>
          <a:blip r:embed="rId6"/>
          <a:stretch>
            <a:fillRect/>
          </a:stretch>
        </p:blipFill>
        <p:spPr>
          <a:xfrm>
            <a:off x="357158" y="4143380"/>
            <a:ext cx="1901055" cy="2428892"/>
          </a:xfrm>
          <a:prstGeom prst="rect">
            <a:avLst/>
          </a:prstGeom>
        </p:spPr>
      </p:pic>
    </p:spTree>
    <p:extLst>
      <p:ext uri="{BB962C8B-B14F-4D97-AF65-F5344CB8AC3E}">
        <p14:creationId xmlns:p14="http://schemas.microsoft.com/office/powerpoint/2010/main" xmlns="" val="2154519394"/>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16632"/>
            <a:ext cx="7520940" cy="548640"/>
          </a:xfrm>
        </p:spPr>
        <p:txBody>
          <a:bodyPr>
            <a:normAutofit fontScale="90000"/>
          </a:bodyPr>
          <a:lstStyle/>
          <a:p>
            <a:pPr algn="r"/>
            <a:r>
              <a:rPr lang="ar-SA" b="1" dirty="0" smtClean="0"/>
              <a:t>الآثار الاجتماعية للكتابة</a:t>
            </a:r>
            <a:endParaRPr lang="ar-SA" dirty="0"/>
          </a:p>
        </p:txBody>
      </p:sp>
      <p:sp>
        <p:nvSpPr>
          <p:cNvPr id="3" name="Content Placeholder 2"/>
          <p:cNvSpPr>
            <a:spLocks noGrp="1"/>
          </p:cNvSpPr>
          <p:nvPr>
            <p:ph sz="quarter" idx="1"/>
          </p:nvPr>
        </p:nvSpPr>
        <p:spPr>
          <a:xfrm>
            <a:off x="251520" y="764704"/>
            <a:ext cx="8784976" cy="5879006"/>
          </a:xfrm>
        </p:spPr>
        <p:txBody>
          <a:bodyPr>
            <a:noAutofit/>
          </a:bodyPr>
          <a:lstStyle/>
          <a:p>
            <a:pPr algn="r" rtl="1">
              <a:buFont typeface="Arial" pitchFamily="34" charset="0"/>
              <a:buChar char="•"/>
            </a:pPr>
            <a:r>
              <a:rPr lang="ar-SA" sz="2200" dirty="0" smtClean="0"/>
              <a:t>أدى ظهور الكتابة وتطورها في أماكن عديدة من العالم إلى بروز نوعين من القوة للأشخاص المستخدمين لمهارات الكتابة والقراءة وهما:</a:t>
            </a:r>
          </a:p>
          <a:p>
            <a:pPr algn="r" rtl="1">
              <a:buFont typeface="Arial" pitchFamily="34" charset="0"/>
              <a:buChar char="•"/>
            </a:pPr>
            <a:endParaRPr lang="en-US" sz="2200" dirty="0" smtClean="0"/>
          </a:p>
          <a:p>
            <a:pPr algn="r" rtl="1">
              <a:buFont typeface="Arial" pitchFamily="34" charset="0"/>
              <a:buChar char="•"/>
            </a:pPr>
            <a:r>
              <a:rPr lang="ar-SA" sz="2200" b="1" u="sng" dirty="0" smtClean="0"/>
              <a:t>أولا</a:t>
            </a:r>
            <a:r>
              <a:rPr lang="ar-SA" sz="2200" u="sng" dirty="0" smtClean="0"/>
              <a:t>: السيطرة على الطبيعة</a:t>
            </a:r>
            <a:r>
              <a:rPr lang="ar-SA" sz="2200" dirty="0" smtClean="0"/>
              <a:t>: وذلك من خلال تدوين اكتشافات علم الفلك من جانب المصريين واستخدامه في التنبؤ بسلوك نهر النيل، وابتكار تقاويم للشهور والسنوات. وحدث نفس الشيء فيما بعد في مجتمعات أخرى مثل مجتمعات (</a:t>
            </a:r>
            <a:r>
              <a:rPr lang="ar-SA" sz="2200" dirty="0" err="1" smtClean="0"/>
              <a:t>المايا</a:t>
            </a:r>
            <a:r>
              <a:rPr lang="ar-SA" sz="2200" dirty="0" smtClean="0"/>
              <a:t>) في أمريكا الوسطى، حيث تم اكتشاف وتدوين العلاقة بين مواسم الحصاد وحركات الشمس والقمر والنجوم والتنبؤ بمواسم الأمطار وأفضل أوقات الزراعة والحصاد وتحديد الشهور والأيام. </a:t>
            </a:r>
            <a:endParaRPr lang="en-US" sz="2200" dirty="0" smtClean="0"/>
          </a:p>
          <a:p>
            <a:pPr algn="r" rtl="1">
              <a:buFont typeface="Arial" pitchFamily="34" charset="0"/>
              <a:buChar char="•"/>
            </a:pPr>
            <a:r>
              <a:rPr lang="ar-SA" sz="2200" u="sng" dirty="0" smtClean="0"/>
              <a:t>ثانيا: السيطرة على الناس</a:t>
            </a:r>
            <a:r>
              <a:rPr lang="ar-SA" sz="2200" dirty="0" smtClean="0"/>
              <a:t>: فمنذ نحو أربعة ألاف سنة قبل الميلاد كان المصريون يسجلون انجازات الملوك القادة، ويؤرخون للحروب والأحداث السياسية، والمناسبات الدينية، وما تزال هذه الآثار موجودة تزين المعابد والأحجار وحدث نفس الشيء في مجتمعات ( </a:t>
            </a:r>
            <a:r>
              <a:rPr lang="ar-SA" sz="2200" dirty="0" err="1" smtClean="0"/>
              <a:t>المايا</a:t>
            </a:r>
            <a:r>
              <a:rPr lang="ar-SA" sz="2200" dirty="0" smtClean="0"/>
              <a:t> ) بوسط أمريكا وفي الصين وأماكن أخرى، وفي المجتمعات القديمة اقترنت المعرفة والسلطة بمهارة استخدام الكتابة والقراءة وكان اكتساب هذه المهارات مصدرا عظيما للسلطة والمكانة، ولذلك كانت قاصرة على الحكام والكهنة وصفوة المجتمع. ففي مصر ( على سبيل المثال) كانت أوراق البردي تستخدم على نطاق واسع لنقل التعليمات المكتوبة والمعلومات المسجلة بطرق عديدة، وكان تعلم الكتابة والقراءة يعد مهارة ذات قيمة تتيح لمن يتقنها السلطة والمكانة الاجتماعية والدينية.</a:t>
            </a:r>
            <a:endParaRPr lang="en-US" sz="2200" dirty="0" smtClean="0"/>
          </a:p>
          <a:p>
            <a:pPr algn="r" rtl="1">
              <a:buFont typeface="Arial" pitchFamily="34" charset="0"/>
              <a:buChar char="•"/>
            </a:pPr>
            <a:endParaRPr lang="ar-SA" sz="18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04"/>
            <a:ext cx="8229600" cy="1428760"/>
          </a:xfrm>
        </p:spPr>
        <p:txBody>
          <a:bodyPr>
            <a:normAutofit/>
          </a:bodyPr>
          <a:lstStyle/>
          <a:p>
            <a:pPr algn="r"/>
            <a:r>
              <a:rPr lang="ar-SA" b="1" dirty="0" smtClean="0"/>
              <a:t>المرحلة الثالثة: الوسائط المحمولة لحفظ ولنقل المعلومات</a:t>
            </a:r>
            <a:endParaRPr lang="ar-SA" b="1" dirty="0"/>
          </a:p>
        </p:txBody>
      </p:sp>
      <p:sp>
        <p:nvSpPr>
          <p:cNvPr id="3" name="Content Placeholder 2"/>
          <p:cNvSpPr>
            <a:spLocks noGrp="1"/>
          </p:cNvSpPr>
          <p:nvPr>
            <p:ph sz="quarter" idx="1"/>
          </p:nvPr>
        </p:nvSpPr>
        <p:spPr>
          <a:xfrm>
            <a:off x="107504" y="2285992"/>
            <a:ext cx="8822214" cy="4410892"/>
          </a:xfrm>
        </p:spPr>
        <p:txBody>
          <a:bodyPr>
            <a:normAutofit/>
          </a:bodyPr>
          <a:lstStyle/>
          <a:p>
            <a:pPr lvl="1" algn="r" rtl="1">
              <a:buFont typeface="Arial" pitchFamily="34" charset="0"/>
              <a:buChar char="•"/>
            </a:pPr>
            <a:r>
              <a:rPr lang="ar-SA" sz="2800" b="1" dirty="0" smtClean="0">
                <a:latin typeface="Arial" pitchFamily="34" charset="0"/>
                <a:cs typeface="Arial" pitchFamily="34" charset="0"/>
              </a:rPr>
              <a:t>خضعت الوسائل المستخدمة في الكتابة لتطورات كبيرة وكانت الأحجار هي أول وسيط تسجل عليه المعلومات، فقد أبدع المصريون صورا رائعة ورسومات دقيقه على جدران المعابد من خلال النقوش البارزة والرسوم على الجدران. </a:t>
            </a:r>
            <a:endParaRPr lang="en-US" sz="2800" b="1" dirty="0" smtClean="0">
              <a:latin typeface="Arial" pitchFamily="34" charset="0"/>
              <a:cs typeface="Arial" pitchFamily="34" charset="0"/>
            </a:endParaRPr>
          </a:p>
          <a:p>
            <a:pPr lvl="1" algn="r" rtl="1">
              <a:buFont typeface="Arial" pitchFamily="34" charset="0"/>
              <a:buChar char="•"/>
            </a:pPr>
            <a:r>
              <a:rPr lang="ar-SA" sz="2800" b="1" dirty="0" smtClean="0">
                <a:latin typeface="Arial" pitchFamily="34" charset="0"/>
                <a:cs typeface="Arial" pitchFamily="34" charset="0"/>
              </a:rPr>
              <a:t>كذلك استخدم السومريون (العراقيون) لوحات من الطين للكتابة عليها حيث استخدموا مسمارا ذا رأس مدببة لعمل علامات على الطين وهو لا يزال رطبا ثم يجري تسخين الألواح المكتوب عليها وتحولها إلى ما يشبه الفخار. وقد أطلق المؤرخون على هذه الطريقة اسم الكتابة المسمارية، لأن الأداة المستخدمة في الكتابة كانت تشبه المسمار.</a:t>
            </a:r>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251520" y="260648"/>
            <a:ext cx="8424936" cy="6240186"/>
          </a:xfrm>
        </p:spPr>
        <p:txBody>
          <a:bodyPr>
            <a:normAutofit lnSpcReduction="10000"/>
          </a:bodyPr>
          <a:lstStyle/>
          <a:p>
            <a:pPr algn="r" rtl="1">
              <a:buFont typeface="Arial" pitchFamily="34" charset="0"/>
              <a:buChar char="•"/>
            </a:pPr>
            <a:r>
              <a:rPr lang="ar-SA" sz="2900" dirty="0"/>
              <a:t>وفي حوالي عام 2500 قبل الميلاد اكتشف المصريون القدماء طريقة لصنع نوع من الورق من نبات البردي. وقد كان ورق البردي بالمقارنة مع الحجر خفيفا للغاية. وكان من السهل الكتابة عليه بالفرشاة والحبر بدلا من النقش على الحجر، ونبات البردي لا يوجد إلا في دلتا النيل.</a:t>
            </a:r>
          </a:p>
          <a:p>
            <a:pPr algn="r" rtl="1">
              <a:buFont typeface="Arial" pitchFamily="34" charset="0"/>
              <a:buChar char="•"/>
            </a:pPr>
            <a:r>
              <a:rPr lang="ar-SA" sz="2900" dirty="0"/>
              <a:t>أما الورق فقد اخترعه الصينيون وظلت الصين تحتفظ بسر صناعته قرونا عديدة، ثم استطاع المسلمون أن يتعلموا فن صناعته من الصينيين في النصف الثاني من القرن الثامن الميلادي. في عهد الخليفة العباسي هارون الرشيد عام 150 هـ تقريبا. </a:t>
            </a:r>
          </a:p>
          <a:p>
            <a:pPr algn="r" rtl="1">
              <a:buFont typeface="Arial" pitchFamily="34" charset="0"/>
              <a:buChar char="•"/>
            </a:pPr>
            <a:r>
              <a:rPr lang="ar-SA" sz="2900" dirty="0"/>
              <a:t>وقد انتشرت مصانع الورق في بغداد وغيرها من مدن العالم الإسلامي. وانتقلت هذه الصناعة في القرن الحادي عشر الميلادي إلى مصر. أما أوروبا فقد وصل إليها الورق عبر الأندلس حيث كان المسلمون يستخدمونه هناك. وكانت مدينة طليطلة الإسلامية أول مدينة أوروبية تعرف صناعة الورق.</a:t>
            </a:r>
          </a:p>
          <a:p>
            <a:pPr algn="r" rtl="1">
              <a:buFont typeface="Arial" pitchFamily="34" charset="0"/>
              <a:buChar char="•"/>
            </a:pPr>
            <a:endParaRPr lang="en-US" dirty="0"/>
          </a:p>
        </p:txBody>
      </p:sp>
    </p:spTree>
    <p:extLst>
      <p:ext uri="{BB962C8B-B14F-4D97-AF65-F5344CB8AC3E}">
        <p14:creationId xmlns:p14="http://schemas.microsoft.com/office/powerpoint/2010/main" xmlns="" val="2106385256"/>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يتبع...</a:t>
            </a:r>
            <a:endParaRPr lang="ar-SA" dirty="0"/>
          </a:p>
        </p:txBody>
      </p:sp>
      <p:sp>
        <p:nvSpPr>
          <p:cNvPr id="3" name="Text Placeholder 2"/>
          <p:cNvSpPr>
            <a:spLocks noGrp="1"/>
          </p:cNvSpPr>
          <p:nvPr>
            <p:ph type="body" idx="1"/>
          </p:nvPr>
        </p:nvSpPr>
        <p:spPr/>
        <p:txBody>
          <a:bodyPr>
            <a:normAutofit fontScale="92500" lnSpcReduction="20000"/>
          </a:bodyPr>
          <a:lstStyle/>
          <a:p>
            <a:r>
              <a:rPr lang="ar-SA" dirty="0" smtClean="0"/>
              <a:t>عام 1450الصحف</a:t>
            </a:r>
          </a:p>
          <a:p>
            <a:r>
              <a:rPr lang="ar-SA" dirty="0" smtClean="0"/>
              <a:t>عام 1455 </a:t>
            </a:r>
            <a:endParaRPr lang="ar-SA" dirty="0"/>
          </a:p>
        </p:txBody>
      </p:sp>
      <p:sp>
        <p:nvSpPr>
          <p:cNvPr id="5" name="Text Placeholder 4"/>
          <p:cNvSpPr>
            <a:spLocks noGrp="1"/>
          </p:cNvSpPr>
          <p:nvPr>
            <p:ph type="body" sz="half" idx="3"/>
          </p:nvPr>
        </p:nvSpPr>
        <p:spPr/>
        <p:txBody>
          <a:bodyPr>
            <a:normAutofit fontScale="70000" lnSpcReduction="20000"/>
          </a:bodyPr>
          <a:lstStyle/>
          <a:p>
            <a:r>
              <a:rPr lang="ar-SA" dirty="0" smtClean="0"/>
              <a:t>عام 105 قبل الميلاد</a:t>
            </a:r>
          </a:p>
          <a:p>
            <a:r>
              <a:rPr lang="ar-SA" dirty="0" smtClean="0"/>
              <a:t>عام 305 ظهرت أول مطبعة خشبية  </a:t>
            </a:r>
            <a:endParaRPr lang="ar-SA" dirty="0"/>
          </a:p>
        </p:txBody>
      </p:sp>
      <p:pic>
        <p:nvPicPr>
          <p:cNvPr id="8" name="Content Placeholder 7" descr="اول طابعه خشبيه.bmp"/>
          <p:cNvPicPr>
            <a:picLocks noGrp="1" noChangeAspect="1"/>
          </p:cNvPicPr>
          <p:nvPr>
            <p:ph sz="half" idx="2"/>
          </p:nvPr>
        </p:nvPicPr>
        <p:blipFill>
          <a:blip r:embed="rId3"/>
          <a:stretch>
            <a:fillRect/>
          </a:stretch>
        </p:blipFill>
        <p:spPr>
          <a:xfrm>
            <a:off x="357158" y="2357430"/>
            <a:ext cx="914444" cy="1903706"/>
          </a:xfrm>
        </p:spPr>
      </p:pic>
      <p:pic>
        <p:nvPicPr>
          <p:cNvPr id="7" name="Content Placeholder 6" descr="الورق.bmp"/>
          <p:cNvPicPr>
            <a:picLocks noGrp="1" noChangeAspect="1"/>
          </p:cNvPicPr>
          <p:nvPr>
            <p:ph sz="half" idx="4"/>
          </p:nvPr>
        </p:nvPicPr>
        <p:blipFill>
          <a:blip r:embed="rId4"/>
          <a:stretch>
            <a:fillRect/>
          </a:stretch>
        </p:blipFill>
        <p:spPr>
          <a:xfrm>
            <a:off x="7572396" y="2428868"/>
            <a:ext cx="1032655" cy="1785950"/>
          </a:xfrm>
        </p:spPr>
      </p:pic>
      <p:pic>
        <p:nvPicPr>
          <p:cNvPr id="9" name="Picture 8" descr="الصحف في اوروبا.bmp"/>
          <p:cNvPicPr>
            <a:picLocks noChangeAspect="1"/>
          </p:cNvPicPr>
          <p:nvPr/>
        </p:nvPicPr>
        <p:blipFill>
          <a:blip r:embed="rId5"/>
          <a:stretch>
            <a:fillRect/>
          </a:stretch>
        </p:blipFill>
        <p:spPr>
          <a:xfrm>
            <a:off x="5357818" y="3714752"/>
            <a:ext cx="2032014" cy="2646201"/>
          </a:xfrm>
          <a:prstGeom prst="rect">
            <a:avLst/>
          </a:prstGeom>
        </p:spPr>
      </p:pic>
      <p:pic>
        <p:nvPicPr>
          <p:cNvPr id="10" name="Picture 9" descr="جوناس طابعه.bmp"/>
          <p:cNvPicPr>
            <a:picLocks noChangeAspect="1"/>
          </p:cNvPicPr>
          <p:nvPr/>
        </p:nvPicPr>
        <p:blipFill>
          <a:blip r:embed="rId6"/>
          <a:stretch>
            <a:fillRect/>
          </a:stretch>
        </p:blipFill>
        <p:spPr>
          <a:xfrm>
            <a:off x="1428728" y="3714752"/>
            <a:ext cx="3826400" cy="2643230"/>
          </a:xfrm>
          <a:prstGeom prst="rect">
            <a:avLst/>
          </a:prstGeom>
        </p:spPr>
      </p:pic>
      <p:sp>
        <p:nvSpPr>
          <p:cNvPr id="4" name="TextBox 3"/>
          <p:cNvSpPr txBox="1"/>
          <p:nvPr/>
        </p:nvSpPr>
        <p:spPr>
          <a:xfrm>
            <a:off x="6300192" y="278092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xmlns="" val="3852191685"/>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rmAutofit fontScale="90000"/>
          </a:bodyPr>
          <a:lstStyle/>
          <a:p>
            <a:pPr algn="ctr"/>
            <a:endParaRPr lang="ar-SA" dirty="0"/>
          </a:p>
        </p:txBody>
      </p:sp>
      <p:sp>
        <p:nvSpPr>
          <p:cNvPr id="3" name="Content Placeholder 2"/>
          <p:cNvSpPr>
            <a:spLocks noGrp="1"/>
          </p:cNvSpPr>
          <p:nvPr>
            <p:ph sz="quarter" idx="1"/>
          </p:nvPr>
        </p:nvSpPr>
        <p:spPr>
          <a:xfrm>
            <a:off x="395536" y="332656"/>
            <a:ext cx="8291264" cy="6336704"/>
          </a:xfrm>
        </p:spPr>
        <p:txBody>
          <a:bodyPr>
            <a:normAutofit/>
          </a:bodyPr>
          <a:lstStyle/>
          <a:p>
            <a:pPr marL="0" indent="0" algn="r">
              <a:buNone/>
            </a:pPr>
            <a:r>
              <a:rPr lang="ar-SA" sz="2400" b="1" dirty="0" smtClean="0"/>
              <a:t>تاريخ الكتاب</a:t>
            </a:r>
            <a:endParaRPr lang="en-US" sz="2400" dirty="0" smtClean="0"/>
          </a:p>
          <a:p>
            <a:pPr algn="r"/>
            <a:r>
              <a:rPr lang="ar-SA" sz="2400" dirty="0" smtClean="0"/>
              <a:t>لم يستطع أحد أن يحدد بالضبط التاريخ الذي ظهر فيه الكتاب لأول مره، ويقصد هنا الكتاب بمدلوله الحديث، أي مجموع الصفحات المخطوطة أو المطبوعة، موصولة أو مثبتة أو خيط بعضها في بعض فأصبحت وحدة قائمة بذاتها. وغالبا ما يتحدث المؤرخون عن المادة التي سجل عليها الكتاب من حجر، أو صلصال، أو فخار، ثم جلود، وبرديات، وحرير، ثم ورق، وهم يتحدثون عن تاريخ الكتاب في الحضارات القديمة، والعصور الوسطى، ثم العصر الحديث.</a:t>
            </a:r>
            <a:endParaRPr lang="en-US" sz="2400" dirty="0" smtClean="0"/>
          </a:p>
          <a:p>
            <a:pPr marL="0" indent="0" algn="r">
              <a:buNone/>
            </a:pPr>
            <a:endParaRPr lang="ar-SA" sz="2400" b="1" dirty="0" smtClean="0"/>
          </a:p>
          <a:p>
            <a:pPr marL="0" indent="0" algn="r">
              <a:buNone/>
            </a:pPr>
            <a:r>
              <a:rPr lang="ar-SA" sz="2400" b="1" dirty="0" smtClean="0"/>
              <a:t>الكتاب عند المسلمين</a:t>
            </a:r>
            <a:endParaRPr lang="en-US" sz="2400" dirty="0" smtClean="0"/>
          </a:p>
          <a:p>
            <a:pPr algn="r"/>
            <a:r>
              <a:rPr lang="ar-SA" sz="2400" dirty="0" smtClean="0"/>
              <a:t>اهتم المسلمون اهتماما شديدا بالكتاب ابتداء من منتصف القرن الثاني للهجرة، حين اخذوا يدونون العلوم الإسلامية والأشعار، والأخبار، والأمثال على الورق والجلود والأنسجة ويجمعونها في كتب. وتعتبر مكتبة ( بيت الحكمة) التي أمر بإنشائها الخليفة العباسي المأمون أول مكتبة إسلامية. </a:t>
            </a:r>
            <a:endParaRPr lang="ar-SA" sz="24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4356"/>
          </a:xfrm>
        </p:spPr>
        <p:txBody>
          <a:bodyPr>
            <a:normAutofit fontScale="90000"/>
          </a:bodyPr>
          <a:lstStyle/>
          <a:p>
            <a:pPr algn="ctr"/>
            <a:r>
              <a:rPr lang="ar-SA" dirty="0" smtClean="0"/>
              <a:t>المرحلة الرابعة: الطباعة</a:t>
            </a:r>
            <a:endParaRPr lang="ar-SA" dirty="0"/>
          </a:p>
        </p:txBody>
      </p:sp>
      <p:sp>
        <p:nvSpPr>
          <p:cNvPr id="3" name="Content Placeholder 2"/>
          <p:cNvSpPr>
            <a:spLocks noGrp="1"/>
          </p:cNvSpPr>
          <p:nvPr>
            <p:ph sz="quarter" idx="1"/>
          </p:nvPr>
        </p:nvSpPr>
        <p:spPr>
          <a:xfrm>
            <a:off x="323528" y="620688"/>
            <a:ext cx="8424936" cy="6023022"/>
          </a:xfrm>
        </p:spPr>
        <p:txBody>
          <a:bodyPr>
            <a:noAutofit/>
          </a:bodyPr>
          <a:lstStyle/>
          <a:p>
            <a:pPr algn="r" rtl="1">
              <a:buFont typeface="Arial" pitchFamily="34" charset="0"/>
              <a:buChar char="•"/>
            </a:pPr>
            <a:endParaRPr lang="ar-SA" sz="2400" dirty="0" smtClean="0"/>
          </a:p>
          <a:p>
            <a:pPr algn="r" rtl="1">
              <a:buFont typeface="Arial" pitchFamily="34" charset="0"/>
              <a:buChar char="•"/>
            </a:pPr>
            <a:r>
              <a:rPr lang="ar-SA" sz="2400" dirty="0" smtClean="0"/>
              <a:t>كانت الكتابة وإنتاج الكتب قبل ظهور الطباعة يتم عن طريق النسخ اليدوي، وكانت عملية النسخ اليدوي غالبا عرضة لحدوث أخطاء والتصحيف، كما كان عدد الكتب المتاحة، محدودا للغاية، ولم يكن يستطيع امتلاكها سوى عدد قليل من الناس. ولهذا فقد أحدثت الطباعة تغييرا مذهلا، حيث أصبح من الممكن إنتاج ألاف النسخ من الكتاب الواحد بقدر كبير من الدقة والسرعة</a:t>
            </a:r>
            <a:r>
              <a:rPr lang="ar-SA" sz="2400" dirty="0" smtClean="0"/>
              <a:t>.</a:t>
            </a:r>
            <a:endParaRPr lang="ar-SA" sz="24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822960" y="1100628"/>
            <a:ext cx="7520940" cy="5185892"/>
          </a:xfrm>
        </p:spPr>
        <p:txBody>
          <a:bodyPr>
            <a:normAutofit/>
          </a:bodyPr>
          <a:lstStyle/>
          <a:p>
            <a:pPr>
              <a:buNone/>
            </a:pPr>
            <a:endParaRPr lang="ar-SA" sz="2800" dirty="0" smtClean="0"/>
          </a:p>
          <a:p>
            <a:pPr algn="ctr">
              <a:buNone/>
            </a:pPr>
            <a:endParaRPr lang="ar-SA" sz="2800" dirty="0" smtClean="0"/>
          </a:p>
          <a:p>
            <a:pPr algn="ctr">
              <a:buNone/>
            </a:pPr>
            <a:r>
              <a:rPr lang="ar-SA" sz="2800" dirty="0" smtClean="0"/>
              <a:t>وقد توصل </a:t>
            </a:r>
            <a:r>
              <a:rPr lang="ar-SA" sz="2800" dirty="0"/>
              <a:t>صائغ ألماني يدعى </a:t>
            </a:r>
            <a:r>
              <a:rPr lang="ar-SA" sz="2800" u="sng" dirty="0"/>
              <a:t>يوحنا جوتبيرج </a:t>
            </a:r>
            <a:r>
              <a:rPr lang="ar-SA" sz="2800" dirty="0"/>
              <a:t>إلى طريقة فريدة في الطبع، فبعد تجارب عديدة طور فكرة عمل ختم من الصلب لكل حرف، بحيث يكون الحرف بارزا على سطح مكعب صغير من الرصاص. وبعد ذلك صف الحروف لتكون كلمات ثم جملا ثم. وقام بشد هذه الحروف بإحكام داخل إطار معدني حتى لا تتحرك ثم دهنها بالحبر وضغط عليها فوق قطعة من الرق أو الورق فتنتج صورة واضحة تماما</a:t>
            </a:r>
            <a:r>
              <a:rPr lang="ar-SA" sz="2400" dirty="0"/>
              <a:t>.</a:t>
            </a:r>
            <a:endParaRPr lang="en-US" sz="2400" dirty="0"/>
          </a:p>
        </p:txBody>
      </p:sp>
    </p:spTree>
    <p:extLst>
      <p:ext uri="{BB962C8B-B14F-4D97-AF65-F5344CB8AC3E}">
        <p14:creationId xmlns:p14="http://schemas.microsoft.com/office/powerpoint/2010/main" xmlns="" val="2801570655"/>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dirty="0"/>
          </a:p>
        </p:txBody>
      </p:sp>
      <p:pic>
        <p:nvPicPr>
          <p:cNvPr id="8" name="Content Placeholder 7" descr="اله هينري ميل.bmp"/>
          <p:cNvPicPr>
            <a:picLocks noGrp="1" noChangeAspect="1"/>
          </p:cNvPicPr>
          <p:nvPr>
            <p:ph sz="half" idx="2"/>
          </p:nvPr>
        </p:nvPicPr>
        <p:blipFill>
          <a:blip r:embed="rId3"/>
          <a:stretch>
            <a:fillRect/>
          </a:stretch>
        </p:blipFill>
        <p:spPr>
          <a:xfrm>
            <a:off x="6143636" y="4572008"/>
            <a:ext cx="1766455" cy="1616825"/>
          </a:xfrm>
        </p:spPr>
      </p:pic>
      <p:pic>
        <p:nvPicPr>
          <p:cNvPr id="7" name="Content Placeholder 6" descr="اول كامير.bmp"/>
          <p:cNvPicPr>
            <a:picLocks noGrp="1" noChangeAspect="1"/>
          </p:cNvPicPr>
          <p:nvPr>
            <p:ph sz="half" idx="4"/>
          </p:nvPr>
        </p:nvPicPr>
        <p:blipFill>
          <a:blip r:embed="rId4"/>
          <a:stretch>
            <a:fillRect/>
          </a:stretch>
        </p:blipFill>
        <p:spPr>
          <a:xfrm>
            <a:off x="5102225" y="2143116"/>
            <a:ext cx="4041775" cy="1770019"/>
          </a:xfrm>
        </p:spPr>
      </p:pic>
      <p:pic>
        <p:nvPicPr>
          <p:cNvPr id="9" name="Picture 8" descr="جوسيف و ويتستون.bmp"/>
          <p:cNvPicPr>
            <a:picLocks noChangeAspect="1"/>
          </p:cNvPicPr>
          <p:nvPr/>
        </p:nvPicPr>
        <p:blipFill>
          <a:blip r:embed="rId5"/>
          <a:stretch>
            <a:fillRect/>
          </a:stretch>
        </p:blipFill>
        <p:spPr>
          <a:xfrm>
            <a:off x="571472" y="1928802"/>
            <a:ext cx="3110104" cy="2301751"/>
          </a:xfrm>
          <a:prstGeom prst="rect">
            <a:avLst/>
          </a:prstGeom>
        </p:spPr>
      </p:pic>
      <p:pic>
        <p:nvPicPr>
          <p:cNvPr id="10" name="Picture 9" descr="بيل التلفون.bmp"/>
          <p:cNvPicPr>
            <a:picLocks noChangeAspect="1"/>
          </p:cNvPicPr>
          <p:nvPr/>
        </p:nvPicPr>
        <p:blipFill>
          <a:blip r:embed="rId6"/>
          <a:stretch>
            <a:fillRect/>
          </a:stretch>
        </p:blipFill>
        <p:spPr>
          <a:xfrm>
            <a:off x="571472" y="4286256"/>
            <a:ext cx="3071834" cy="2330330"/>
          </a:xfrm>
          <a:prstGeom prst="rect">
            <a:avLst/>
          </a:prstGeom>
        </p:spPr>
      </p:pic>
      <p:sp>
        <p:nvSpPr>
          <p:cNvPr id="6" name="TextBox 5"/>
          <p:cNvSpPr txBox="1"/>
          <p:nvPr/>
        </p:nvSpPr>
        <p:spPr>
          <a:xfrm>
            <a:off x="5652120" y="908720"/>
            <a:ext cx="2491451" cy="646331"/>
          </a:xfrm>
          <a:prstGeom prst="rect">
            <a:avLst/>
          </a:prstGeom>
          <a:noFill/>
        </p:spPr>
        <p:txBody>
          <a:bodyPr wrap="none" rtlCol="0">
            <a:spAutoFit/>
          </a:bodyPr>
          <a:lstStyle/>
          <a:p>
            <a:r>
              <a:rPr lang="ar-SA" b="1" dirty="0" smtClean="0"/>
              <a:t>عام 1560 ظهرت اول كاميرا </a:t>
            </a:r>
          </a:p>
          <a:p>
            <a:r>
              <a:rPr lang="ar-SA" b="1" dirty="0" smtClean="0"/>
              <a:t>عام 1714 اول الة كاتبه </a:t>
            </a:r>
            <a:endParaRPr lang="en-US" b="1" dirty="0"/>
          </a:p>
        </p:txBody>
      </p:sp>
      <p:sp>
        <p:nvSpPr>
          <p:cNvPr id="11" name="TextBox 10"/>
          <p:cNvSpPr txBox="1"/>
          <p:nvPr/>
        </p:nvSpPr>
        <p:spPr>
          <a:xfrm>
            <a:off x="539552" y="908720"/>
            <a:ext cx="3006729" cy="707886"/>
          </a:xfrm>
          <a:prstGeom prst="rect">
            <a:avLst/>
          </a:prstGeom>
          <a:noFill/>
        </p:spPr>
        <p:txBody>
          <a:bodyPr wrap="square" rtlCol="0">
            <a:spAutoFit/>
          </a:bodyPr>
          <a:lstStyle/>
          <a:p>
            <a:r>
              <a:rPr lang="ar-SA" sz="2000" b="1" dirty="0" smtClean="0"/>
              <a:t>اول صورة ضوئيه عام 1814 </a:t>
            </a:r>
          </a:p>
          <a:p>
            <a:r>
              <a:rPr lang="ar-SA" sz="2000" b="1" dirty="0" smtClean="0"/>
              <a:t>وفي العام 1876 التلفون </a:t>
            </a:r>
            <a:endParaRPr lang="en-US" sz="2000" b="1" dirty="0"/>
          </a:p>
        </p:txBody>
      </p:sp>
    </p:spTree>
    <p:extLst>
      <p:ext uri="{BB962C8B-B14F-4D97-AF65-F5344CB8AC3E}">
        <p14:creationId xmlns:p14="http://schemas.microsoft.com/office/powerpoint/2010/main" xmlns="" val="1189530581"/>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dirty="0"/>
          </a:p>
        </p:txBody>
      </p:sp>
      <p:sp>
        <p:nvSpPr>
          <p:cNvPr id="3" name="Content Placeholder 2"/>
          <p:cNvSpPr>
            <a:spLocks noGrp="1"/>
          </p:cNvSpPr>
          <p:nvPr>
            <p:ph sz="quarter" idx="1"/>
          </p:nvPr>
        </p:nvSpPr>
        <p:spPr>
          <a:xfrm>
            <a:off x="457200" y="404664"/>
            <a:ext cx="8229600" cy="4752528"/>
          </a:xfrm>
        </p:spPr>
        <p:txBody>
          <a:bodyPr>
            <a:noAutofit/>
          </a:bodyPr>
          <a:lstStyle/>
          <a:p>
            <a:pPr>
              <a:buNone/>
            </a:pPr>
            <a:endParaRPr lang="en-US" sz="2400" dirty="0" smtClean="0"/>
          </a:p>
          <a:p>
            <a:r>
              <a:rPr lang="ar-SA" sz="2400" dirty="0" smtClean="0"/>
              <a:t>وكانت المشكلة الوحيدة المتبقية هي المطبعة، وقد حصل  </a:t>
            </a:r>
            <a:r>
              <a:rPr lang="ar-SA" sz="2400" dirty="0" err="1" smtClean="0"/>
              <a:t>جوتنبيرج</a:t>
            </a:r>
            <a:r>
              <a:rPr lang="ar-SA" sz="2400" dirty="0" smtClean="0"/>
              <a:t>  على آلة ضخمة لعصر العنب، فأدخل عليها تعديلات كثيرة مثل: توفير سطح توضع عليه لوحه الحروف، وسطح أملس للضغط على الورقة التي ستتم الطبعة عليها. وكان ذلك في عام 1436م تقريبا.</a:t>
            </a:r>
          </a:p>
          <a:p>
            <a:pPr>
              <a:buNone/>
            </a:pPr>
            <a:endParaRPr lang="en-US" sz="2400" dirty="0" smtClean="0"/>
          </a:p>
          <a:p>
            <a:r>
              <a:rPr lang="ar-SA" sz="2400" dirty="0" smtClean="0"/>
              <a:t>ومع مولد القرن السادس عشر، كانت المطابع تنتج ألاف النسخ من الكتب المطبوعة على الورق، وكان يتم نشر وتوزيع هذه الكتب بجميع اللغات الأوروبية، وهكذا أصبح من الممكن أن يقراها أي شخص ملم بلغته الأصلية، وأدى انتشار هذه الكتب إلى زيادة الاهتمام بتعلم القراءة.</a:t>
            </a:r>
          </a:p>
          <a:p>
            <a:pPr>
              <a:buNone/>
            </a:pPr>
            <a:endParaRPr lang="en-US" sz="2400" dirty="0" smtClean="0"/>
          </a:p>
          <a:p>
            <a:endParaRPr lang="ar-SA" sz="24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صورة 12" descr="577650_323684434371862_135955023144805_769712_672522828_n.jpg"/>
          <p:cNvPicPr>
            <a:picLocks noChangeAspect="1"/>
          </p:cNvPicPr>
          <p:nvPr/>
        </p:nvPicPr>
        <p:blipFill>
          <a:blip r:embed="rId3" cstate="print"/>
          <a:stretch>
            <a:fillRect/>
          </a:stretch>
        </p:blipFill>
        <p:spPr>
          <a:xfrm>
            <a:off x="2428860" y="1214422"/>
            <a:ext cx="4286270" cy="4486296"/>
          </a:xfrm>
          <a:prstGeom prst="roundRect">
            <a:avLst>
              <a:gd name="adj" fmla="val 8594"/>
            </a:avLst>
          </a:prstGeom>
          <a:solidFill>
            <a:schemeClr val="accent1"/>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oAutofit/>
          </a:bodyPr>
          <a:lstStyle/>
          <a:p>
            <a:pPr algn="ctr"/>
            <a:r>
              <a:rPr lang="ar-SA" sz="3200" dirty="0"/>
              <a:t>وقد أدى انتشار المطابع وظهور الكتب رخيصة الثمن إلى نهضة علمية وفكرية أخذت في تغيير الحياة الأوربية، كما كان بداية الثورة على التعاليم الدينية المحرفة، وظهور المذهب البروتستانتي، مما أدى إلى إزالة تراكمات العصور المظلمة التي عاشت تحتها الشعوب الأوربية، وساهم في المزيد من التغييرات العميقة التي كان لها أثرها على المجتمع الغربي حتى يومنا هذا. </a:t>
            </a:r>
          </a:p>
          <a:p>
            <a:pPr algn="ctr"/>
            <a:endParaRPr lang="en-US" sz="3200" dirty="0"/>
          </a:p>
        </p:txBody>
      </p:sp>
    </p:spTree>
    <p:extLst>
      <p:ext uri="{BB962C8B-B14F-4D97-AF65-F5344CB8AC3E}">
        <p14:creationId xmlns:p14="http://schemas.microsoft.com/office/powerpoint/2010/main" xmlns="" val="2926684576"/>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1071570"/>
          </a:xfrm>
        </p:spPr>
        <p:txBody>
          <a:bodyPr>
            <a:normAutofit fontScale="90000"/>
          </a:bodyPr>
          <a:lstStyle/>
          <a:p>
            <a:pPr algn="r"/>
            <a:r>
              <a:rPr lang="ar-SA" b="1" dirty="0" smtClean="0"/>
              <a:t>المرحلة </a:t>
            </a:r>
            <a:r>
              <a:rPr lang="ar-SA" b="1" dirty="0" err="1" smtClean="0"/>
              <a:t>الخامسه</a:t>
            </a:r>
            <a:r>
              <a:rPr lang="ar-SA" b="1" dirty="0" smtClean="0"/>
              <a:t>:مرحلة الاتصال الجماهيري</a:t>
            </a:r>
            <a:endParaRPr lang="ar-SA" b="1" dirty="0"/>
          </a:p>
        </p:txBody>
      </p:sp>
      <p:sp>
        <p:nvSpPr>
          <p:cNvPr id="3" name="Content Placeholder 2"/>
          <p:cNvSpPr>
            <a:spLocks noGrp="1"/>
          </p:cNvSpPr>
          <p:nvPr>
            <p:ph sz="quarter" idx="1"/>
          </p:nvPr>
        </p:nvSpPr>
        <p:spPr>
          <a:xfrm>
            <a:off x="215008" y="1428736"/>
            <a:ext cx="8749480" cy="3512432"/>
          </a:xfrm>
        </p:spPr>
        <p:txBody>
          <a:bodyPr>
            <a:noAutofit/>
          </a:bodyPr>
          <a:lstStyle/>
          <a:p>
            <a:pPr marL="345186" lvl="2" indent="-285750" algn="r" rtl="1"/>
            <a:r>
              <a:rPr lang="ar-SA" b="1" dirty="0" smtClean="0"/>
              <a:t>تعود فكرة جمع الأخبار ونشرها للناس إلى الحضارة الصينية، ويروي التاريخ أنه كان في الصين صحف حائطية توضع في الميادين العامة، يقرأ فيها الناس أخبار الإمبراطور والحروب وغيرها. وفي أوروبا كان هناك مكاتب إخبارية تعمل على جمع أخبار التجارة ونسخها وتوزعها على التجار والمهتمين نظير اشتراك مدفوع.   </a:t>
            </a:r>
          </a:p>
          <a:p>
            <a:pPr marL="685800" indent="-685800" algn="r" rtl="1">
              <a:buFont typeface="Arial" pitchFamily="34" charset="0"/>
              <a:buChar char="•"/>
            </a:pPr>
            <a:endParaRPr lang="en-US" sz="2000" b="1" dirty="0" smtClean="0"/>
          </a:p>
          <a:p>
            <a:pPr marL="685800" indent="-685800" algn="r" rtl="1">
              <a:buFont typeface="Arial" pitchFamily="34" charset="0"/>
              <a:buChar char="•"/>
            </a:pPr>
            <a:r>
              <a:rPr lang="ar-SA" sz="2000" b="1" dirty="0" smtClean="0"/>
              <a:t>وقد ظلت هذه الصحف المنسوخة متداولة قرابة خمسين عاما بعد اختراع الطباعة. ويعود ظهور أول صحيفة مطبوعة إلى حوالي عام 1609م في إحدى المدن الإيطالية.</a:t>
            </a:r>
          </a:p>
          <a:p>
            <a:pPr marL="685800" indent="-685800" algn="r" rtl="1">
              <a:buFont typeface="Arial" pitchFamily="34" charset="0"/>
              <a:buChar char="•"/>
            </a:pPr>
            <a:endParaRPr lang="en-US" sz="2000" b="1" dirty="0" smtClean="0"/>
          </a:p>
          <a:p>
            <a:pPr marL="685800" indent="-685800" algn="r" rtl="1">
              <a:buFont typeface="Arial" pitchFamily="34" charset="0"/>
              <a:buChar char="•"/>
            </a:pPr>
            <a:r>
              <a:rPr lang="ar-SA" sz="2000" b="1" dirty="0" smtClean="0"/>
              <a:t>وعندما توفرت الوسائل الكفيلة بإصدار جريدة رخيصة الثمن للتوزيع على نطاق واسع، بعد تطوير الجوانب الفنية الخاصة بسرعة الطبع والتوزيع، ظهرت الصحافة الجماهيرية التي عرفت باسم ( صحيفة البنس ) إشارة إلى أن ثمنها كان بنسا واحدا، وقد حدث ذلك في مدينة نيويورك وقد حققت هذه الصحيفة الجماهيرية نجاحا كبيرا، وخلال سنوات قليلة انتشرت في أجزاء عديدة من العالم.</a:t>
            </a:r>
          </a:p>
          <a:p>
            <a:pPr marL="0" indent="0" algn="r" rtl="1"/>
            <a:endParaRPr lang="en-US" sz="2000" b="1" dirty="0" smtClean="0"/>
          </a:p>
          <a:p>
            <a:pPr marL="685800" indent="-685800" algn="r" rtl="1">
              <a:buFont typeface="Arial" pitchFamily="34" charset="0"/>
              <a:buChar char="•"/>
            </a:pPr>
            <a:r>
              <a:rPr lang="ar-SA" sz="2000" b="1" dirty="0" smtClean="0"/>
              <a:t>محاولات عديدة لاستغلال ظاهرة الكهرباء بعد اكتشافها وظهرت مخترعات جديدة نتيجة اكتشاف الطاقة الكهربي</a:t>
            </a:r>
            <a:endParaRPr lang="en-US" sz="2000" b="1"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3" name="Content Placeholder 2"/>
          <p:cNvSpPr>
            <a:spLocks noGrp="1"/>
          </p:cNvSpPr>
          <p:nvPr>
            <p:ph sz="quarter" idx="1"/>
          </p:nvPr>
        </p:nvSpPr>
        <p:spPr>
          <a:xfrm>
            <a:off x="179512" y="428604"/>
            <a:ext cx="8784976" cy="6215106"/>
          </a:xfrm>
        </p:spPr>
        <p:txBody>
          <a:bodyPr>
            <a:noAutofit/>
          </a:bodyPr>
          <a:lstStyle/>
          <a:p>
            <a:pPr algn="just" rtl="1">
              <a:buFont typeface="Arial" pitchFamily="34" charset="0"/>
              <a:buChar char="•"/>
            </a:pPr>
            <a:r>
              <a:rPr lang="ar-SA" sz="2400" dirty="0"/>
              <a:t>وفي نهاية القرن التاسع عشر، أصبح واضحا لرواد علم الاجتماع في ذلك الحين أن وسائل الأعلام المطبوعة، الكتب والصحف والمجلات، بدأت تحدث تغييرات جذرية في الظروف الإنسانية، وأن وسائل الأعلام المطبوعة كانت أكثر تأثيرا من حيث قدرتها على التعبير ونقل الأفكار والمشاعر على نطاق واسع، والتغلب على المسافة من خلال سرعتها في الوصول إلى القاري، وكذلك من خلال خاصية الانتشار والوصول إلى جميع الطبقات، وكان من الواضح أن عصر الاتصال الجماهيري سوف يلغى حدود العزلة بين الناس في العالم، وسوف يحقق تغييرات كبيره في تنظيم وعمل المجتمع.</a:t>
            </a:r>
          </a:p>
          <a:p>
            <a:pPr algn="just" rtl="1">
              <a:buFont typeface="Arial" pitchFamily="34" charset="0"/>
              <a:buChar char="•"/>
            </a:pPr>
            <a:endParaRPr lang="ar-SA" sz="2400" dirty="0"/>
          </a:p>
          <a:p>
            <a:pPr algn="just" rtl="1">
              <a:buFont typeface="Arial" pitchFamily="34" charset="0"/>
              <a:buChar char="•"/>
            </a:pPr>
            <a:r>
              <a:rPr lang="ar-SA" sz="2400" dirty="0"/>
              <a:t>مع ظهور ونجاح الصحافة الجماهيرية بدأت سرعة نشاط الاتصال البشري في الزيادة المطردة، فقد شهد القرن التاسع عشر معالم ثورة وسائل الاتصال الجماهيرية التي اكتمل نموها في النصف الأول من القرن العشرين. فقد شهد القرن التاسع عشر ظهور عدد كبير من وسائل الاتصال استجابة لحاجات الثورة الصناعية، فقد أدى التوسع في التصنيع إلى زيادة الطلب على المواد الخام، وكذلك التوسع في فتح أسواق جديدة خارج الحدود، كما برزت الحاجة إلى استكشاف أساليب سريعة لتبادل المعلومات التجارية، وبالتالي أصبحت الأساليب التقليدية للاتصال لا تلبي التطورات الضخمة التي يشهدها المجتمع الصناعي</a:t>
            </a:r>
            <a:r>
              <a:rPr lang="ar-SA" sz="2400" dirty="0" smtClean="0"/>
              <a:t>.</a:t>
            </a:r>
            <a:endParaRPr lang="en-US" sz="2400" dirty="0"/>
          </a:p>
        </p:txBody>
      </p:sp>
    </p:spTree>
    <p:extLst>
      <p:ext uri="{BB962C8B-B14F-4D97-AF65-F5344CB8AC3E}">
        <p14:creationId xmlns:p14="http://schemas.microsoft.com/office/powerpoint/2010/main" xmlns="" val="1839547817"/>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520940" cy="548640"/>
          </a:xfrm>
        </p:spPr>
        <p:txBody>
          <a:bodyPr>
            <a:normAutofit fontScale="90000"/>
          </a:bodyPr>
          <a:lstStyle/>
          <a:p>
            <a:endParaRPr lang="ar-SA" dirty="0"/>
          </a:p>
        </p:txBody>
      </p:sp>
      <p:pic>
        <p:nvPicPr>
          <p:cNvPr id="8" name="Content Placeholder 7" descr="اول مراسل للراديو.bmp"/>
          <p:cNvPicPr>
            <a:picLocks noGrp="1" noChangeAspect="1"/>
          </p:cNvPicPr>
          <p:nvPr>
            <p:ph sz="half" idx="2"/>
          </p:nvPr>
        </p:nvPicPr>
        <p:blipFill>
          <a:blip r:embed="rId3"/>
          <a:stretch>
            <a:fillRect/>
          </a:stretch>
        </p:blipFill>
        <p:spPr>
          <a:xfrm>
            <a:off x="0" y="3973236"/>
            <a:ext cx="2197430" cy="2857500"/>
          </a:xfrm>
        </p:spPr>
      </p:pic>
      <p:pic>
        <p:nvPicPr>
          <p:cNvPr id="7" name="Content Placeholder 6" descr="تسجيل الصوت.bmp"/>
          <p:cNvPicPr>
            <a:picLocks noGrp="1" noChangeAspect="1"/>
          </p:cNvPicPr>
          <p:nvPr>
            <p:ph sz="half" idx="4"/>
          </p:nvPr>
        </p:nvPicPr>
        <p:blipFill>
          <a:blip r:embed="rId4"/>
          <a:stretch>
            <a:fillRect/>
          </a:stretch>
        </p:blipFill>
        <p:spPr>
          <a:xfrm>
            <a:off x="7000892" y="4643446"/>
            <a:ext cx="1662626" cy="1716661"/>
          </a:xfrm>
        </p:spPr>
      </p:pic>
      <p:pic>
        <p:nvPicPr>
          <p:cNvPr id="9" name="Picture 8" descr="اول تلفزيون ملون.bmp"/>
          <p:cNvPicPr>
            <a:picLocks noChangeAspect="1"/>
          </p:cNvPicPr>
          <p:nvPr/>
        </p:nvPicPr>
        <p:blipFill>
          <a:blip r:embed="rId5"/>
          <a:stretch>
            <a:fillRect/>
          </a:stretch>
        </p:blipFill>
        <p:spPr>
          <a:xfrm>
            <a:off x="3491880" y="4000500"/>
            <a:ext cx="2019300" cy="2857500"/>
          </a:xfrm>
          <a:prstGeom prst="rect">
            <a:avLst/>
          </a:prstGeom>
        </p:spPr>
      </p:pic>
      <p:pic>
        <p:nvPicPr>
          <p:cNvPr id="10" name="Picture 9" descr="جوزيف باجن شريط الفيديو.bmp"/>
          <p:cNvPicPr>
            <a:picLocks noChangeAspect="1"/>
          </p:cNvPicPr>
          <p:nvPr/>
        </p:nvPicPr>
        <p:blipFill>
          <a:blip r:embed="rId6"/>
          <a:stretch>
            <a:fillRect/>
          </a:stretch>
        </p:blipFill>
        <p:spPr>
          <a:xfrm>
            <a:off x="2714612" y="1428736"/>
            <a:ext cx="3678053" cy="1804924"/>
          </a:xfrm>
          <a:prstGeom prst="rect">
            <a:avLst/>
          </a:prstGeom>
        </p:spPr>
      </p:pic>
      <p:sp>
        <p:nvSpPr>
          <p:cNvPr id="4" name="Rectangle 3"/>
          <p:cNvSpPr/>
          <p:nvPr/>
        </p:nvSpPr>
        <p:spPr>
          <a:xfrm>
            <a:off x="6444208" y="188640"/>
            <a:ext cx="2520280" cy="3528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t>عام 1877 اخترع جهاز الفوتوغراف </a:t>
            </a:r>
            <a:r>
              <a:rPr lang="en-US" dirty="0" smtClean="0"/>
              <a:t>PHONOGRAPH</a:t>
            </a:r>
            <a:r>
              <a:rPr lang="ar-SA" dirty="0" smtClean="0"/>
              <a:t> الذي يسجل الصوت </a:t>
            </a:r>
          </a:p>
          <a:p>
            <a:pPr algn="ctr"/>
            <a:endParaRPr lang="ar-SA" dirty="0" smtClean="0"/>
          </a:p>
          <a:p>
            <a:pPr algn="ctr"/>
            <a:r>
              <a:rPr lang="ar-SA" dirty="0" smtClean="0"/>
              <a:t>عام 1902 ارسال أول موجات راديويه عبر المحيط الأطلسي </a:t>
            </a:r>
            <a:endParaRPr lang="ar-SA" dirty="0"/>
          </a:p>
          <a:p>
            <a:pPr algn="ctr"/>
            <a:endParaRPr lang="en-US" dirty="0"/>
          </a:p>
        </p:txBody>
      </p:sp>
      <p:sp>
        <p:nvSpPr>
          <p:cNvPr id="6" name="Rectangle 5"/>
          <p:cNvSpPr/>
          <p:nvPr/>
        </p:nvSpPr>
        <p:spPr>
          <a:xfrm>
            <a:off x="107504" y="188640"/>
            <a:ext cx="2592288" cy="3528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ar-SA" dirty="0"/>
              <a:t>وبدأ عصر </a:t>
            </a:r>
            <a:r>
              <a:rPr lang="ar-SA" dirty="0" smtClean="0"/>
              <a:t>التلفاز عام 1923الذي قام باختراعه العالم فلاديمير زوريكن (</a:t>
            </a:r>
            <a:r>
              <a:rPr lang="en-US" dirty="0" smtClean="0"/>
              <a:t>Vladimir Zworykin)</a:t>
            </a:r>
          </a:p>
          <a:p>
            <a:endParaRPr lang="ar-SA" dirty="0"/>
          </a:p>
          <a:p>
            <a:r>
              <a:rPr lang="ar-SA" dirty="0"/>
              <a:t>و</a:t>
            </a:r>
            <a:r>
              <a:rPr lang="ar-SA" dirty="0" smtClean="0"/>
              <a:t>تمكن </a:t>
            </a:r>
            <a:r>
              <a:rPr lang="ar-SA" dirty="0"/>
              <a:t>جوزيف باجن </a:t>
            </a:r>
            <a:r>
              <a:rPr lang="en-US" dirty="0"/>
              <a:t>Joseph Begun </a:t>
            </a:r>
            <a:r>
              <a:rPr lang="ar-SA" dirty="0"/>
              <a:t>من التسجيل على شريط الفيديو لأول مرة عام 1934</a:t>
            </a:r>
          </a:p>
          <a:p>
            <a:pPr algn="ctr"/>
            <a:endParaRPr lang="en-US" dirty="0"/>
          </a:p>
        </p:txBody>
      </p:sp>
    </p:spTree>
    <p:extLst>
      <p:ext uri="{BB962C8B-B14F-4D97-AF65-F5344CB8AC3E}">
        <p14:creationId xmlns:p14="http://schemas.microsoft.com/office/powerpoint/2010/main" xmlns="" val="3560342394"/>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42844" y="476672"/>
            <a:ext cx="8715436" cy="4392488"/>
          </a:xfrm>
        </p:spPr>
        <p:txBody>
          <a:bodyPr>
            <a:noAutofit/>
          </a:bodyPr>
          <a:lstStyle/>
          <a:p>
            <a:pPr lvl="2" algn="r" rtl="1">
              <a:buFont typeface="Arial" pitchFamily="34" charset="0"/>
              <a:buChar char="•"/>
            </a:pPr>
            <a:r>
              <a:rPr lang="ar-SA" sz="2500" dirty="0" smtClean="0"/>
              <a:t>وفي عام 1824م اكتشف العالم الانجليزي وليم سترجون</a:t>
            </a:r>
            <a:r>
              <a:rPr lang="en-US" sz="2500" b="1" dirty="0" smtClean="0"/>
              <a:t>  </a:t>
            </a:r>
            <a:r>
              <a:rPr lang="ar-SA" sz="2500" dirty="0" smtClean="0"/>
              <a:t>الموجات الكهرومغناطيسية. واخترع صامويل مورس التلغراف عام 1837م وابتكر طريقة للكتابة تعتمد على استخدام رموز صوتية للحروف تعتمد على نغمتين من الطنين قصيرة وطويلة . وقد مدت خطوط التلغراف السلكية عبر كل أوروبا وأمريكا والهند خلال القرن التاسع عشر.</a:t>
            </a:r>
            <a:endParaRPr lang="en-US" sz="2500" dirty="0" smtClean="0"/>
          </a:p>
          <a:p>
            <a:pPr lvl="2" algn="r" rtl="1">
              <a:buFont typeface="Arial" pitchFamily="34" charset="0"/>
              <a:buChar char="•"/>
            </a:pPr>
            <a:r>
              <a:rPr lang="ar-SA" sz="2500" dirty="0" smtClean="0"/>
              <a:t>وعلى الرغم من أن التلغراف نفسه ليس وسيلة اتصال جماهيرية إلا انه كان عنصرا هاما في تكنولوجيا الاتصال التي أدت في النهاية إلى وسائل الاتصال الالكترونية.</a:t>
            </a:r>
            <a:endParaRPr lang="en-US" sz="2500" dirty="0" smtClean="0"/>
          </a:p>
          <a:p>
            <a:pPr lvl="2" algn="r" rtl="1">
              <a:buFont typeface="Arial" pitchFamily="34" charset="0"/>
              <a:buChar char="•"/>
            </a:pPr>
            <a:r>
              <a:rPr lang="ar-SA" sz="2500" dirty="0" smtClean="0"/>
              <a:t>ففي عام 1876 اخترع جراهام بيل الهاتف لنقل الصوت إلى مسافات بعيدة مستخدما فكرة التلغراف نفسها، أي سريان التيار الكهربائي في الأسلاك النحاسية مستبدلا بمطرقة التلغراف شريحة رقيقة من المعدن تهتز حين تصطدم بها الموجات الصوتية، وتحول الصوت إلى تيار كهربائي يسرى في الأسلاك وتقوم سماعة التليفون بتحويل هذه الذبذبات الكهربية إلى إشارات صوتيه تحاكى الصوت الأصلي.</a:t>
            </a:r>
            <a:r>
              <a:rPr lang="en-US" sz="2500" dirty="0" smtClean="0"/>
              <a:t> </a:t>
            </a:r>
            <a:r>
              <a:rPr lang="ar-SA" sz="2500" dirty="0" smtClean="0"/>
              <a:t>الناس إلى السلع والخدمات.</a:t>
            </a:r>
            <a:endParaRPr lang="en-US" sz="25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9570" y="116632"/>
            <a:ext cx="9144000" cy="4704636"/>
          </a:xfrm>
        </p:spPr>
        <p:txBody>
          <a:bodyPr>
            <a:noAutofit/>
          </a:bodyPr>
          <a:lstStyle/>
          <a:p>
            <a:pPr algn="r" rtl="1">
              <a:buFont typeface="Arial" pitchFamily="34" charset="0"/>
              <a:buChar char="•"/>
            </a:pPr>
            <a:endParaRPr lang="ar-SA" sz="2500" dirty="0"/>
          </a:p>
          <a:p>
            <a:pPr algn="r" rtl="1">
              <a:buFont typeface="Arial" pitchFamily="34" charset="0"/>
              <a:buChar char="•"/>
            </a:pPr>
            <a:r>
              <a:rPr lang="ar-SA" sz="2500" dirty="0"/>
              <a:t>وفي عام 1895 شاهد الجمهور الفرنسي أول العروض السينمائية ثم أصبحت السينما ناطقة منذ عام 1928.</a:t>
            </a:r>
          </a:p>
          <a:p>
            <a:pPr algn="r" rtl="1">
              <a:buFont typeface="Arial" pitchFamily="34" charset="0"/>
              <a:buChar char="•"/>
            </a:pPr>
            <a:r>
              <a:rPr lang="ar-SA" sz="2500" dirty="0"/>
              <a:t>وفي عام 1896 اخترع الإيطالي ماركوني الهاتف اللاسلكي (الراديو) وكانت تلك هي المرة الأولى التي ينتقل فيها الصوت إلى مسافات بعيدة بدون استخدام أسلاك. وكان الألمان والكنديون أول من بدا في توجيه خدمات الإذاعة الصوتية المنتظمة منذ عام 1919 ثم تبعهم الولايات المتحدة في عام 1920.</a:t>
            </a:r>
          </a:p>
          <a:p>
            <a:pPr algn="r" rtl="1">
              <a:buFont typeface="Arial" pitchFamily="34" charset="0"/>
              <a:buChar char="•"/>
            </a:pPr>
            <a:r>
              <a:rPr lang="ar-SA" sz="2500" dirty="0"/>
              <a:t>كذلك بدأت تجارب التليفزيون في الولايات المتحدة منذ أواخر العشرينيات مستفيدة بما سبقها من دراسات وتجارب في مجال الكهرباء، والتصوير الفوتوغرافي، والاتصالات السلكية واللاسلكية. وفي أول يوليو 1941 بدأت خدمات التليفزيون التجاري في الولايات المتحدة.</a:t>
            </a:r>
          </a:p>
          <a:p>
            <a:pPr algn="r" rtl="1">
              <a:buFont typeface="Arial" pitchFamily="34" charset="0"/>
              <a:buChar char="•"/>
            </a:pPr>
            <a:r>
              <a:rPr lang="ar-SA" sz="2500" dirty="0"/>
              <a:t>وخلال القرن العشرين اكتسبت وسائل الاتصال الجماهيرية أهمية كبيرة، وخاصة الوسائل الالكترونية باعتبارها قنوات أساسيه لنقل الأخبار والمعلومات والترفيه، وأصبحت برامج التلفزيون تعكس قيم المجتمع وثقافته وأنماط معيشته، وعكست برامج الراديو اهتمامات الناس وقضاياهم الحالية، وقدمت الأفلام السينمائية واقع المجتمع </a:t>
            </a:r>
            <a:r>
              <a:rPr lang="ar-SA" sz="2500" dirty="0" smtClean="0"/>
              <a:t>وأحلامه.</a:t>
            </a:r>
            <a:endParaRPr lang="en-US" sz="2500" dirty="0"/>
          </a:p>
        </p:txBody>
      </p:sp>
    </p:spTree>
    <p:extLst>
      <p:ext uri="{BB962C8B-B14F-4D97-AF65-F5344CB8AC3E}">
        <p14:creationId xmlns:p14="http://schemas.microsoft.com/office/powerpoint/2010/main" xmlns="" val="2988082736"/>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cs typeface="+mn-cs"/>
              </a:rPr>
              <a:t>الأقمار الصناعية</a:t>
            </a:r>
            <a:endParaRPr lang="ar-SA" dirty="0">
              <a:cs typeface="+mn-cs"/>
            </a:endParaRPr>
          </a:p>
        </p:txBody>
      </p:sp>
      <p:sp>
        <p:nvSpPr>
          <p:cNvPr id="3" name="Content Placeholder 2"/>
          <p:cNvSpPr>
            <a:spLocks noGrp="1"/>
          </p:cNvSpPr>
          <p:nvPr>
            <p:ph sz="quarter" idx="1"/>
          </p:nvPr>
        </p:nvSpPr>
        <p:spPr>
          <a:xfrm>
            <a:off x="395536" y="1785926"/>
            <a:ext cx="8352928" cy="4786346"/>
          </a:xfrm>
        </p:spPr>
        <p:txBody>
          <a:bodyPr>
            <a:normAutofit/>
          </a:bodyPr>
          <a:lstStyle/>
          <a:p>
            <a:pPr algn="r" rtl="1">
              <a:buFont typeface="Arial" pitchFamily="34" charset="0"/>
              <a:buChar char="•"/>
            </a:pPr>
            <a:r>
              <a:rPr lang="ar-SA" sz="2000" dirty="0" smtClean="0"/>
              <a:t>القمر الاصطناعي أو قمر الاتصالات هو جهاز فضائي يدور حول الأرض في مدار محدد، ويحمل القمر أجهزة لنقل إشارات الراديو، والبرق والهاتف، والتلفزيون. وترسل محطات على سطح الأرض تسمى المحطات الأرضية الإشارات إلى القمر الاصطناعي الذي يبث الإشارات بدوره إلى محطات أرضية أخرى.</a:t>
            </a:r>
            <a:endParaRPr lang="en-US" sz="2000" dirty="0" smtClean="0"/>
          </a:p>
          <a:p>
            <a:pPr algn="r" rtl="1">
              <a:buFont typeface="Arial" pitchFamily="34" charset="0"/>
              <a:buChar char="•"/>
            </a:pPr>
            <a:endParaRPr lang="ar-SA" sz="2000" dirty="0" smtClean="0"/>
          </a:p>
          <a:p>
            <a:pPr algn="r" rtl="1">
              <a:buFont typeface="Arial" pitchFamily="34" charset="0"/>
              <a:buChar char="•"/>
            </a:pPr>
            <a:r>
              <a:rPr lang="ar-SA" sz="2000" dirty="0" smtClean="0"/>
              <a:t>في عام 1960م أطلقت الولايات المتحدة الأمريكية أول قمر اصطناعي أطلق عليه اسم ( الصدى ) وقامت أقمار الاتصالات الاصطناعية بنقل الرسائل لأول مرة بين المحطات الأرضية. وكانت الإشارة </a:t>
            </a:r>
            <a:r>
              <a:rPr lang="ar-SA" sz="2000" dirty="0" err="1" smtClean="0"/>
              <a:t>التلفازية</a:t>
            </a:r>
            <a:r>
              <a:rPr lang="ar-SA" sz="2000" dirty="0" smtClean="0"/>
              <a:t> قبل ذلك الوقت تنقل بواسطة أبراج لتقوية الإشارة </a:t>
            </a:r>
            <a:r>
              <a:rPr lang="ar-SA" sz="2000" dirty="0" err="1" smtClean="0"/>
              <a:t>التلفازية</a:t>
            </a:r>
            <a:r>
              <a:rPr lang="ar-SA" sz="2000" dirty="0" smtClean="0"/>
              <a:t> أو عن طريق </a:t>
            </a:r>
            <a:r>
              <a:rPr lang="ar-SA" sz="2000" dirty="0" err="1" smtClean="0"/>
              <a:t>الكيبل</a:t>
            </a:r>
            <a:r>
              <a:rPr lang="ar-SA" sz="2000" dirty="0" smtClean="0"/>
              <a:t>.</a:t>
            </a:r>
            <a:endParaRPr lang="en-US" sz="2000" dirty="0" smtClean="0"/>
          </a:p>
          <a:p>
            <a:pPr algn="r" rtl="1">
              <a:buFont typeface="Arial" pitchFamily="34" charset="0"/>
              <a:buChar char="•"/>
            </a:pPr>
            <a:endParaRPr lang="ar-SA" sz="2000" dirty="0" smtClean="0"/>
          </a:p>
          <a:p>
            <a:pPr algn="r" rtl="1">
              <a:buFont typeface="Arial" pitchFamily="34" charset="0"/>
              <a:buChar char="•"/>
            </a:pPr>
            <a:r>
              <a:rPr lang="ar-SA" sz="2000" dirty="0" smtClean="0"/>
              <a:t>وبحلول ثمانينيات القرن العشرين الميلادي أصبحت أقمار الاتصالات جزءا أساسيا من الاتصالات العالمية، وتم تصميم وبناء محطات أرضية اصغر ذات هوائيات يمكن وضعها على أسطح المنازل لاستقبال البث المباشر هو ما يعرف باسم ( الأطباق اللاقطة) أي التي تقوم بالتقاط إشارات الأقمار الاصطناعية وتحويلها إلى صورة مرئية ومسموعة عبر أجهزة التلفزيون والراديو.</a:t>
            </a:r>
            <a:endParaRPr lang="en-US" sz="20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654032"/>
          </a:xfrm>
        </p:spPr>
        <p:txBody>
          <a:bodyPr>
            <a:normAutofit fontScale="90000"/>
          </a:bodyPr>
          <a:lstStyle/>
          <a:p>
            <a:pPr algn="ctr"/>
            <a:r>
              <a:rPr lang="ar-SA" b="1" dirty="0" smtClean="0">
                <a:cs typeface="+mn-cs"/>
              </a:rPr>
              <a:t>الهاتف المحمول-الفاكس-الحاسوب</a:t>
            </a:r>
            <a:endParaRPr lang="ar-SA" b="1" dirty="0">
              <a:cs typeface="+mn-cs"/>
            </a:endParaRPr>
          </a:p>
        </p:txBody>
      </p:sp>
      <p:sp>
        <p:nvSpPr>
          <p:cNvPr id="3" name="Content Placeholder 2"/>
          <p:cNvSpPr>
            <a:spLocks noGrp="1"/>
          </p:cNvSpPr>
          <p:nvPr>
            <p:ph sz="quarter" idx="1"/>
          </p:nvPr>
        </p:nvSpPr>
        <p:spPr>
          <a:xfrm>
            <a:off x="179512" y="908720"/>
            <a:ext cx="8715436" cy="5715016"/>
          </a:xfrm>
        </p:spPr>
        <p:txBody>
          <a:bodyPr>
            <a:normAutofit/>
          </a:bodyPr>
          <a:lstStyle/>
          <a:p>
            <a:pPr algn="r"/>
            <a:r>
              <a:rPr lang="ar-SA" sz="2400" b="1" dirty="0" smtClean="0"/>
              <a:t>الهاتف المحمول: </a:t>
            </a:r>
            <a:r>
              <a:rPr lang="ar-SA" sz="2400" dirty="0" smtClean="0"/>
              <a:t>تم إنتاج أول هاتف محمول عام 1951 وكان وزنه أكثر من 36 كيلو جراما، وكان مداه لا يتجاوز 25 كيلو مترا. وقد أطلق عليه المحمول لا مكان نقله واستخدامه في أكثر من مكان. ومع مرور السنين وجهود الأبحاث والتطوير اخذ المحمول يصغر شيئا فشيئا حتى بدأت ثورة تصنيع وتسويق الهواتف المحمولة تجاريا خلال الثمانينيات من القرن العشرين الميلادي حتى وصل حجمه إلى إمكانية وضعه في الجيب والتحرك </a:t>
            </a:r>
            <a:r>
              <a:rPr lang="ar-SA" sz="2400" dirty="0" err="1" smtClean="0"/>
              <a:t>به</a:t>
            </a:r>
            <a:r>
              <a:rPr lang="ar-SA" sz="2400" dirty="0" smtClean="0"/>
              <a:t> بسهولة. ويتم تبادل الاتصالات عبر الهواتف المحمولة حيث يتم تقسيم المدن إلى مناطق أو خلايا كل منها له ناقل راديو منخفض الطاقة ومستقبل، ومع انتقال الهاتف من خلية إلى أخرى يقوم الحاسب الآلي بنقل المكالمات من ناقل ومستقبل إلى أخر بدون انقطاع المكالمة كما تستخدم أقمار الاتصالات في نقل المكالمات إلى المناطق البعيدة. وقد تطورت نظم الهواتف المتحركة تطورا كبيرا في الآونة الأخيرة بحيث صارت الهواتف المحمولة احد أهم وسائل الاتصال في المجتمعات الحضارية، فلم يعد استخدامه قاصرا على المكالمات بل تطور إلى استخدامه في تصوير أللقطات المتحركة لقطات الفيديو والدخول على الانترنت واستخدامه كجهاز فاكس وجهاز راديو. وقد قدر عدد من الهواتف المحمولة في الأيدي والجيوب عام 2002م بأكثر من 400 مليون جهاز.</a:t>
            </a:r>
            <a:endParaRPr lang="en-US" sz="24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16632"/>
            <a:ext cx="7520940" cy="548640"/>
          </a:xfrm>
        </p:spPr>
        <p:txBody>
          <a:bodyPr>
            <a:normAutofit fontScale="90000"/>
          </a:bodyPr>
          <a:lstStyle/>
          <a:p>
            <a:pPr algn="r"/>
            <a:endParaRPr lang="en-US" dirty="0"/>
          </a:p>
        </p:txBody>
      </p:sp>
      <p:sp>
        <p:nvSpPr>
          <p:cNvPr id="3" name="Content Placeholder 2"/>
          <p:cNvSpPr>
            <a:spLocks noGrp="1"/>
          </p:cNvSpPr>
          <p:nvPr>
            <p:ph sz="quarter" idx="1"/>
          </p:nvPr>
        </p:nvSpPr>
        <p:spPr>
          <a:xfrm>
            <a:off x="395536" y="692696"/>
            <a:ext cx="8280920" cy="4392488"/>
          </a:xfrm>
        </p:spPr>
        <p:txBody>
          <a:bodyPr>
            <a:noAutofit/>
          </a:bodyPr>
          <a:lstStyle/>
          <a:p>
            <a:pPr algn="r"/>
            <a:endParaRPr lang="en-US" sz="2200" dirty="0"/>
          </a:p>
          <a:p>
            <a:pPr algn="r"/>
            <a:r>
              <a:rPr lang="ar-SA" sz="2200" dirty="0"/>
              <a:t>الناسوخ ( الفاكس ): وهو جهاز يقوم بنقل النصوص المكتوبة والصور عبر الخطوط الهاتفية. وقد بدأت العديد من الشركات الكبيرة مع نهايات الثمانينيات من القرن الميلادي العشرين في استخدام إلة لنقل المستندات والصور عبر أسلاك الهاتف سميت بالفاكس ميلي، وقد توسع استخدام الفاكس بعد ذلك بشكل كبير. ويتم استخدام أجهزة الفكس في إرسال الوثائق المحتوية صورا أو نصوصا عبر جهاز الفاكس المتصل بخط هاتفي حيث يقوم الجهاز المرسل بإرسال صورة طبق الأصل من الوثيقة يتم طباعتها على جهاز فاكس المستقبل والمرتبط بخط هاتفي أيضا في أي مكان أخر.</a:t>
            </a:r>
            <a:endParaRPr lang="en-US" sz="2200" dirty="0"/>
          </a:p>
          <a:p>
            <a:pPr algn="r"/>
            <a:endParaRPr lang="en-US" sz="2200" dirty="0"/>
          </a:p>
          <a:p>
            <a:pPr algn="r"/>
            <a:r>
              <a:rPr lang="ar-SA" sz="2200" dirty="0"/>
              <a:t>الحاسوب:يعتبر الحاسوب احد أهم الإنجازات البشرية وواحد من أكثر الاختراعات تأثيرا على حياة البشر. وقد بلغ الاعتماد على الحاسبات الإلية في معظم أنشطة ومناحي الحياة المعاصرة حدا يجعل الكثير من الناس لا يتصورون الحياة بدون وجود الحاسوب. الأمر الذي جعل من الحاسبات الإلية وملحقاتها العمود الفقري والمحرك الأساسي للمجتمعات الإنسانية المعاصرة وخاصة بعد التزاوج بين تقنيات الاتصالات وأجهزة الحاسبات الآلية والذي أنتج ما يطلق عليه ثورة الاتصالات المعلومات.</a:t>
            </a:r>
          </a:p>
          <a:p>
            <a:endParaRPr lang="en-US" sz="2200" dirty="0"/>
          </a:p>
        </p:txBody>
      </p:sp>
    </p:spTree>
    <p:extLst>
      <p:ext uri="{BB962C8B-B14F-4D97-AF65-F5344CB8AC3E}">
        <p14:creationId xmlns:p14="http://schemas.microsoft.com/office/powerpoint/2010/main" xmlns="" val="1478606392"/>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t>المرحلة السادسة: مرحلة الاتصال التفاعلي</a:t>
            </a:r>
            <a:endParaRPr lang="ar-SA" dirty="0"/>
          </a:p>
        </p:txBody>
      </p:sp>
      <p:sp>
        <p:nvSpPr>
          <p:cNvPr id="3" name="Content Placeholder 2"/>
          <p:cNvSpPr>
            <a:spLocks noGrp="1"/>
          </p:cNvSpPr>
          <p:nvPr>
            <p:ph sz="quarter" idx="1"/>
          </p:nvPr>
        </p:nvSpPr>
        <p:spPr>
          <a:xfrm>
            <a:off x="428596" y="1714488"/>
            <a:ext cx="8258204" cy="4857784"/>
          </a:xfrm>
        </p:spPr>
        <p:txBody>
          <a:bodyPr>
            <a:noAutofit/>
          </a:bodyPr>
          <a:lstStyle/>
          <a:p>
            <a:pPr algn="just"/>
            <a:r>
              <a:rPr lang="ar-SA" sz="3200" dirty="0" smtClean="0"/>
              <a:t>شهد النصف الثاني من القرن العشرين من تقنية وسائل الاتصال ما يتضاءل أمامه كل ما تحقق في عدة قرون سابقة. ولعل من أبرز مظاهر تلك التقنية الاندماج الذي حدث بين تقنية الحواسيب والاتصالات واستخدامها في تخزين واسترجاع المعلومات بسرعة فائقة، وفي أقل حيز، وتقنية الأقمار الصناعية التي ساعدت على نقل المعلومات بشتى صورها عبر الدول والقارات بشكل فوري، كما ساهمت في جعل الاتصال أكثر تفاعلية بين أطرافه المتعددة من المرسلين والمتلقين، بل إنها كادت تلغي الفوارق بين هؤلاء وهؤلاء. </a:t>
            </a:r>
            <a:endParaRPr lang="en-US" sz="3200" dirty="0" smtClean="0"/>
          </a:p>
          <a:p>
            <a:pPr algn="just"/>
            <a:endParaRPr lang="ar-SA" sz="28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مستطيل 13"/>
          <p:cNvSpPr/>
          <p:nvPr/>
        </p:nvSpPr>
        <p:spPr>
          <a:xfrm>
            <a:off x="642910" y="285728"/>
            <a:ext cx="8215370" cy="6278642"/>
          </a:xfrm>
          <a:prstGeom prst="rect">
            <a:avLst/>
          </a:prstGeom>
        </p:spPr>
        <p:txBody>
          <a:bodyPr wrap="square">
            <a:spAutoFit/>
          </a:bodyPr>
          <a:lstStyle/>
          <a:p>
            <a:pPr algn="r" rtl="1">
              <a:lnSpc>
                <a:spcPct val="150000"/>
              </a:lnSpc>
              <a:buBlip>
                <a:blip r:embed="rId2"/>
              </a:buBlip>
            </a:pPr>
            <a:r>
              <a:rPr lang="ar-SA" sz="4800" dirty="0" smtClean="0"/>
              <a:t>احرصي على ما يلي :</a:t>
            </a:r>
          </a:p>
          <a:p>
            <a:pPr algn="r" rtl="1">
              <a:lnSpc>
                <a:spcPct val="150000"/>
              </a:lnSpc>
              <a:buBlip>
                <a:blip r:embed="rId2"/>
              </a:buBlip>
            </a:pPr>
            <a:r>
              <a:rPr lang="ar-SA" sz="2000" dirty="0" smtClean="0"/>
              <a:t> الالتزام بموعد المحاضرات  ، والطالبة التي تتأخر أكثر من عشر دقائق تعدّ غائبة.</a:t>
            </a:r>
          </a:p>
          <a:p>
            <a:pPr algn="r" rtl="1">
              <a:lnSpc>
                <a:spcPct val="150000"/>
              </a:lnSpc>
              <a:buBlip>
                <a:blip r:embed="rId2"/>
              </a:buBlip>
            </a:pPr>
            <a:r>
              <a:rPr lang="ar-SA" sz="2000" dirty="0" smtClean="0"/>
              <a:t> الأمانة في الدراسة والتحصيل والواجبات ،  وعدم الإخلال بهذه الأمانة بالغش أو الشروع فيه أو السرقات الفكرية في التقارير والمشاريع الدراسية.  </a:t>
            </a:r>
          </a:p>
          <a:p>
            <a:pPr>
              <a:lnSpc>
                <a:spcPct val="150000"/>
              </a:lnSpc>
              <a:buBlip>
                <a:blip r:embed="rId2"/>
              </a:buBlip>
            </a:pPr>
            <a:r>
              <a:rPr lang="ar-SA" sz="2000" dirty="0" smtClean="0">
                <a:latin typeface="Arial" pitchFamily="34" charset="0"/>
                <a:cs typeface="Arial" pitchFamily="34" charset="0"/>
              </a:rPr>
              <a:t>الدخول </a:t>
            </a:r>
            <a:r>
              <a:rPr lang="ar-SA" sz="2000" dirty="0" err="1" smtClean="0">
                <a:latin typeface="Arial" pitchFamily="34" charset="0"/>
                <a:cs typeface="Arial" pitchFamily="34" charset="0"/>
              </a:rPr>
              <a:t>الى</a:t>
            </a:r>
            <a:r>
              <a:rPr lang="ar-SA" sz="2000" dirty="0" smtClean="0">
                <a:latin typeface="Arial" pitchFamily="34" charset="0"/>
                <a:cs typeface="Arial" pitchFamily="34" charset="0"/>
              </a:rPr>
              <a:t> </a:t>
            </a:r>
            <a:r>
              <a:rPr lang="ar-SA" sz="2000" dirty="0" err="1" smtClean="0">
                <a:latin typeface="Arial" pitchFamily="34" charset="0"/>
                <a:cs typeface="Arial" pitchFamily="34" charset="0"/>
              </a:rPr>
              <a:t>ال</a:t>
            </a:r>
            <a:r>
              <a:rPr lang="en-US" sz="2000" dirty="0" smtClean="0">
                <a:latin typeface="Arial" pitchFamily="34" charset="0"/>
                <a:cs typeface="Arial" pitchFamily="34" charset="0"/>
              </a:rPr>
              <a:t>Learning Board </a:t>
            </a:r>
            <a:r>
              <a:rPr lang="ar-SA" sz="2000" dirty="0" smtClean="0">
                <a:latin typeface="Arial" pitchFamily="34" charset="0"/>
                <a:cs typeface="Arial" pitchFamily="34" charset="0"/>
              </a:rPr>
              <a:t> على موقع </a:t>
            </a:r>
            <a:r>
              <a:rPr lang="ar-SA" sz="2000" dirty="0" err="1" smtClean="0">
                <a:latin typeface="Arial" pitchFamily="34" charset="0"/>
                <a:cs typeface="Arial" pitchFamily="34" charset="0"/>
              </a:rPr>
              <a:t>الجامعه</a:t>
            </a:r>
            <a:r>
              <a:rPr lang="ar-SA" sz="2000" dirty="0" smtClean="0">
                <a:latin typeface="Arial" pitchFamily="34" charset="0"/>
                <a:cs typeface="Arial" pitchFamily="34" charset="0"/>
              </a:rPr>
              <a:t> بشكل دوري حيث أن كل النشاطات والاختبارات ووسائل </a:t>
            </a:r>
            <a:r>
              <a:rPr lang="ar-SA" sz="2000" dirty="0" err="1" smtClean="0">
                <a:latin typeface="Arial" pitchFamily="34" charset="0"/>
                <a:cs typeface="Arial" pitchFamily="34" charset="0"/>
              </a:rPr>
              <a:t>الأتصال</a:t>
            </a:r>
            <a:r>
              <a:rPr lang="ar-SA" sz="2000" dirty="0" smtClean="0">
                <a:latin typeface="Arial" pitchFamily="34" charset="0"/>
                <a:cs typeface="Arial" pitchFamily="34" charset="0"/>
              </a:rPr>
              <a:t> ستكون من خلاله.</a:t>
            </a:r>
            <a:endParaRPr lang="ar-SA" sz="2000" dirty="0" smtClean="0"/>
          </a:p>
          <a:p>
            <a:pPr algn="r" rtl="1">
              <a:lnSpc>
                <a:spcPct val="150000"/>
              </a:lnSpc>
              <a:buBlip>
                <a:blip r:embed="rId2"/>
              </a:buBlip>
            </a:pPr>
            <a:r>
              <a:rPr lang="ar-SA" sz="2000" dirty="0" smtClean="0"/>
              <a:t> إغلاق الجوال  ، وعدم استخدامه أو شحنه داخل القاعة الدراسية إطلاقاً</a:t>
            </a:r>
          </a:p>
          <a:p>
            <a:pPr algn="r" rtl="1">
              <a:lnSpc>
                <a:spcPct val="150000"/>
              </a:lnSpc>
              <a:buBlip>
                <a:blip r:embed="rId2"/>
              </a:buBlip>
            </a:pPr>
            <a:r>
              <a:rPr lang="ar-SA" sz="2000" dirty="0" smtClean="0"/>
              <a:t> عدم لبس النظارات الشمسية ، أو القبعات ، أو العباءات داخل القاعات الدراسية. </a:t>
            </a:r>
          </a:p>
          <a:p>
            <a:pPr algn="r" rtl="1">
              <a:lnSpc>
                <a:spcPct val="150000"/>
              </a:lnSpc>
              <a:buBlip>
                <a:blip r:embed="rId2"/>
              </a:buBlip>
            </a:pPr>
            <a:r>
              <a:rPr lang="ar-SA" sz="2000" dirty="0" smtClean="0"/>
              <a:t> المحافظة على نظافة القاعات الدراسية.</a:t>
            </a:r>
          </a:p>
          <a:p>
            <a:pPr algn="r" rtl="1">
              <a:lnSpc>
                <a:spcPct val="150000"/>
              </a:lnSpc>
              <a:buBlip>
                <a:blip r:embed="rId2"/>
              </a:buBlip>
            </a:pPr>
            <a:r>
              <a:rPr lang="ar-SA" sz="2000" dirty="0" smtClean="0"/>
              <a:t> المحافظة على الأجهزة والتقنيات ، واستخدامها للأغراض الأكاديمية فقط .</a:t>
            </a:r>
          </a:p>
          <a:p>
            <a:pPr algn="r" rtl="1">
              <a:lnSpc>
                <a:spcPct val="150000"/>
              </a:lnSpc>
              <a:buBlip>
                <a:blip r:embed="rId2"/>
              </a:buBlip>
            </a:pPr>
            <a:r>
              <a:rPr lang="ar-SA" sz="2000" dirty="0" smtClean="0"/>
              <a:t>استلام توصيف المقرّر </a:t>
            </a:r>
            <a:r>
              <a:rPr lang="ar-SA" sz="2000" dirty="0" err="1" smtClean="0"/>
              <a:t>و</a:t>
            </a:r>
            <a:r>
              <a:rPr lang="ar-SA" sz="2000" dirty="0" smtClean="0"/>
              <a:t> قراءته بتمعّن من البداية ، حتّى تحقّقي النّجاح في المادّة ، دون تعثّر .</a:t>
            </a:r>
          </a:p>
          <a:p>
            <a:pPr algn="r" rtl="1">
              <a:lnSpc>
                <a:spcPct val="150000"/>
              </a:lnSpc>
            </a:pPr>
            <a:r>
              <a:rPr lang="ar-SA" sz="2000" b="1" dirty="0" smtClean="0"/>
              <a:t>                  (يوجد نموذج إنذار مخصص لكل طالبة لاحتساب إنذاراتها)   </a:t>
            </a:r>
            <a:endParaRPr lang="ar-SA" sz="2000" b="1" dirty="0"/>
          </a:p>
        </p:txBody>
      </p:sp>
      <p:pic>
        <p:nvPicPr>
          <p:cNvPr id="15" name="صورة 14" descr="A39OWXNCA88YHNUCAIDPGAPCACCR6YUCAVYHK08CA78MXLDCAECGTLYCAPR48M8CAZDJLBECA2IAS7OCAI2T23DCA1BHXG4CA1FNZV9CADCRNCJCASQCYMWCAR5VTQOCAQXSGKYCASUJHEXCAJNXWU2CAUP6X2O.jpg"/>
          <p:cNvPicPr>
            <a:picLocks noChangeAspect="1"/>
          </p:cNvPicPr>
          <p:nvPr/>
        </p:nvPicPr>
        <p:blipFill>
          <a:blip r:embed="rId3" cstate="print"/>
          <a:stretch>
            <a:fillRect/>
          </a:stretch>
        </p:blipFill>
        <p:spPr>
          <a:xfrm>
            <a:off x="214282" y="5357826"/>
            <a:ext cx="1500174" cy="1500174"/>
          </a:xfrm>
          <a:prstGeom prst="rect">
            <a:avLst/>
          </a:prstGeom>
        </p:spPr>
      </p:pic>
      <p:sp>
        <p:nvSpPr>
          <p:cNvPr id="4" name="Title 3"/>
          <p:cNvSpPr>
            <a:spLocks noGrp="1"/>
          </p:cNvSpPr>
          <p:nvPr>
            <p:ph type="title"/>
          </p:nvPr>
        </p:nvSpPr>
        <p:spPr/>
        <p:txBody>
          <a:bodyPr/>
          <a:lstStyle/>
          <a:p>
            <a:endParaRPr lang="ar-SA"/>
          </a:p>
        </p:txBody>
      </p:sp>
      <p:sp>
        <p:nvSpPr>
          <p:cNvPr id="5" name="Content Placeholder 4"/>
          <p:cNvSpPr>
            <a:spLocks noGrp="1"/>
          </p:cNvSpPr>
          <p:nvPr>
            <p:ph sz="quarter" idx="1"/>
          </p:nvPr>
        </p:nvSpPr>
        <p:spPr/>
        <p:txBody>
          <a:bodyPr/>
          <a:lstStyle/>
          <a:p>
            <a:endParaRPr lang="ar-SA"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 calcmode="lin" valueType="num">
                                      <p:cBhvr additive="base">
                                        <p:cTn id="13" dur="500" fill="hold"/>
                                        <p:tgtEl>
                                          <p:spTgt spid="1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 calcmode="lin" valueType="num">
                                      <p:cBhvr additive="base">
                                        <p:cTn id="19" dur="500" fill="hold"/>
                                        <p:tgtEl>
                                          <p:spTgt spid="1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anim calcmode="lin" valueType="num">
                                      <p:cBhvr additive="base">
                                        <p:cTn id="25" dur="500" fill="hold"/>
                                        <p:tgtEl>
                                          <p:spTgt spid="1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anim calcmode="lin" valueType="num">
                                      <p:cBhvr additive="base">
                                        <p:cTn id="31" dur="500" fill="hold"/>
                                        <p:tgtEl>
                                          <p:spTgt spid="1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4">
                                            <p:txEl>
                                              <p:pRg st="5" end="5"/>
                                            </p:txEl>
                                          </p:spTgt>
                                        </p:tgtEl>
                                        <p:attrNameLst>
                                          <p:attrName>style.visibility</p:attrName>
                                        </p:attrNameLst>
                                      </p:cBhvr>
                                      <p:to>
                                        <p:strVal val="visible"/>
                                      </p:to>
                                    </p:set>
                                    <p:anim calcmode="lin" valueType="num">
                                      <p:cBhvr additive="base">
                                        <p:cTn id="37" dur="500" fill="hold"/>
                                        <p:tgtEl>
                                          <p:spTgt spid="1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4">
                                            <p:txEl>
                                              <p:pRg st="6" end="6"/>
                                            </p:txEl>
                                          </p:spTgt>
                                        </p:tgtEl>
                                        <p:attrNameLst>
                                          <p:attrName>style.visibility</p:attrName>
                                        </p:attrNameLst>
                                      </p:cBhvr>
                                      <p:to>
                                        <p:strVal val="visible"/>
                                      </p:to>
                                    </p:set>
                                    <p:anim calcmode="lin" valueType="num">
                                      <p:cBhvr additive="base">
                                        <p:cTn id="43" dur="500" fill="hold"/>
                                        <p:tgtEl>
                                          <p:spTgt spid="1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4">
                                            <p:txEl>
                                              <p:pRg st="7" end="7"/>
                                            </p:txEl>
                                          </p:spTgt>
                                        </p:tgtEl>
                                        <p:attrNameLst>
                                          <p:attrName>style.visibility</p:attrName>
                                        </p:attrNameLst>
                                      </p:cBhvr>
                                      <p:to>
                                        <p:strVal val="visible"/>
                                      </p:to>
                                    </p:set>
                                    <p:anim calcmode="lin" valueType="num">
                                      <p:cBhvr additive="base">
                                        <p:cTn id="49" dur="500" fill="hold"/>
                                        <p:tgtEl>
                                          <p:spTgt spid="1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14">
                                            <p:txEl>
                                              <p:pRg st="8" end="8"/>
                                            </p:txEl>
                                          </p:spTgt>
                                        </p:tgtEl>
                                        <p:attrNameLst>
                                          <p:attrName>style.visibility</p:attrName>
                                        </p:attrNameLst>
                                      </p:cBhvr>
                                      <p:to>
                                        <p:strVal val="visible"/>
                                      </p:to>
                                    </p:set>
                                    <p:anim calcmode="lin" valueType="num">
                                      <p:cBhvr additive="base">
                                        <p:cTn id="55" dur="500" fill="hold"/>
                                        <p:tgtEl>
                                          <p:spTgt spid="14">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4">
                                            <p:txEl>
                                              <p:pRg st="9" end="9"/>
                                            </p:txEl>
                                          </p:spTgt>
                                        </p:tgtEl>
                                        <p:attrNameLst>
                                          <p:attrName>style.visibility</p:attrName>
                                        </p:attrNameLst>
                                      </p:cBhvr>
                                      <p:to>
                                        <p:strVal val="visible"/>
                                      </p:to>
                                    </p:set>
                                    <p:anim calcmode="lin" valueType="num">
                                      <p:cBhvr additive="base">
                                        <p:cTn id="61" dur="500" fill="hold"/>
                                        <p:tgtEl>
                                          <p:spTgt spid="14">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1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7520940" cy="525716"/>
          </a:xfrm>
        </p:spPr>
        <p:txBody>
          <a:bodyPr>
            <a:normAutofit fontScale="90000"/>
          </a:bodyPr>
          <a:lstStyle/>
          <a:p>
            <a:pPr algn="ctr"/>
            <a:r>
              <a:rPr lang="ar-SA" dirty="0" smtClean="0"/>
              <a:t>شبكة الانترنت</a:t>
            </a:r>
            <a:endParaRPr lang="ar-SA" dirty="0"/>
          </a:p>
        </p:txBody>
      </p:sp>
      <p:sp>
        <p:nvSpPr>
          <p:cNvPr id="3" name="Content Placeholder 2"/>
          <p:cNvSpPr>
            <a:spLocks noGrp="1"/>
          </p:cNvSpPr>
          <p:nvPr>
            <p:ph sz="quarter" idx="1"/>
          </p:nvPr>
        </p:nvSpPr>
        <p:spPr>
          <a:xfrm>
            <a:off x="107504" y="1214422"/>
            <a:ext cx="8856984" cy="5429288"/>
          </a:xfrm>
        </p:spPr>
        <p:txBody>
          <a:bodyPr>
            <a:noAutofit/>
          </a:bodyPr>
          <a:lstStyle/>
          <a:p>
            <a:pPr lvl="1" algn="r" rtl="1">
              <a:buFont typeface="Arial" pitchFamily="34" charset="0"/>
              <a:buChar char="•"/>
            </a:pPr>
            <a:endParaRPr lang="en-US" sz="2800" dirty="0" smtClean="0"/>
          </a:p>
          <a:p>
            <a:pPr lvl="1" algn="r" rtl="1">
              <a:buFont typeface="Arial" pitchFamily="34" charset="0"/>
              <a:buChar char="•"/>
            </a:pPr>
            <a:r>
              <a:rPr lang="ar-SA" sz="2800" dirty="0" smtClean="0"/>
              <a:t>تعد شبكة الإنترنت هي الوسيلة الأكثر تمثيلا لعصر الاتصال التفاعلي. وهي شبكة عالمية الانتشار جعلت من العالم قرية صغيرة، وأصبحت حديث الناس اليومي والوسيلة الأكثر شعبية من حيث سهولة تداول المعلومات والاتصالات بين البشر في كافة إرجاء العالم وهي النتاج الأكثر شهرة وانتشارا وتأثيرا لطفرة تقنيات الاتصالات والمعلومات.</a:t>
            </a:r>
            <a:endParaRPr lang="en-US" sz="2800" dirty="0" smtClean="0"/>
          </a:p>
          <a:p>
            <a:pPr lvl="1" algn="r" rtl="1">
              <a:buFont typeface="Arial" pitchFamily="34" charset="0"/>
              <a:buChar char="•"/>
            </a:pPr>
            <a:r>
              <a:rPr lang="ar-SA" sz="2800" dirty="0" smtClean="0"/>
              <a:t>ويعود تاريخ الانترنت إلى عام 1962 عندما كلفت قيادة القوات الجوية الأمريكية مجموعة من الباحثين بمهمة إنشاء شبكة اتصالات لها أكثر من مركز تحكم، بحيث لو دمر أحد مراكزها يستمر النظام في العمل، لأن كل المعلومات موجودة في كل مركز من مراكز التحكم. </a:t>
            </a:r>
            <a:endParaRPr lang="en-US" sz="2800" dirty="0" smtClean="0"/>
          </a:p>
          <a:p>
            <a:pPr lvl="1" algn="r" rtl="1">
              <a:buNone/>
            </a:pPr>
            <a:endParaRPr lang="ar-SA" sz="2000"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اول جهاز الكمبيوتر تجاريا 1951.bmp"/>
          <p:cNvPicPr>
            <a:picLocks noGrp="1" noChangeAspect="1"/>
          </p:cNvPicPr>
          <p:nvPr>
            <p:ph sz="half" idx="2"/>
          </p:nvPr>
        </p:nvPicPr>
        <p:blipFill>
          <a:blip r:embed="rId3"/>
          <a:stretch>
            <a:fillRect/>
          </a:stretch>
        </p:blipFill>
        <p:spPr>
          <a:xfrm>
            <a:off x="2714612" y="571480"/>
            <a:ext cx="1535001" cy="1346331"/>
          </a:xfrm>
        </p:spPr>
      </p:pic>
      <p:pic>
        <p:nvPicPr>
          <p:cNvPr id="7" name="Content Placeholder 6" descr="هارفارد اول جهاز كمبيوتر.bmp"/>
          <p:cNvPicPr>
            <a:picLocks noGrp="1" noChangeAspect="1"/>
          </p:cNvPicPr>
          <p:nvPr>
            <p:ph sz="half" idx="4"/>
          </p:nvPr>
        </p:nvPicPr>
        <p:blipFill>
          <a:blip r:embed="rId4"/>
          <a:stretch>
            <a:fillRect/>
          </a:stretch>
        </p:blipFill>
        <p:spPr>
          <a:xfrm>
            <a:off x="285720" y="3643314"/>
            <a:ext cx="4416715" cy="2643206"/>
          </a:xfrm>
        </p:spPr>
      </p:pic>
      <p:pic>
        <p:nvPicPr>
          <p:cNvPr id="9" name="Picture 8" descr="1969 الاربانت اول شبكة انترنت.bmp"/>
          <p:cNvPicPr>
            <a:picLocks noChangeAspect="1"/>
          </p:cNvPicPr>
          <p:nvPr/>
        </p:nvPicPr>
        <p:blipFill>
          <a:blip r:embed="rId5"/>
          <a:stretch>
            <a:fillRect/>
          </a:stretch>
        </p:blipFill>
        <p:spPr>
          <a:xfrm>
            <a:off x="4694477" y="3670044"/>
            <a:ext cx="4092365" cy="2616476"/>
          </a:xfrm>
          <a:prstGeom prst="rect">
            <a:avLst/>
          </a:prstGeom>
        </p:spPr>
      </p:pic>
      <p:pic>
        <p:nvPicPr>
          <p:cNvPr id="10" name="Picture 9" descr="1979 اليابان اول تلفون محمول.bmp"/>
          <p:cNvPicPr>
            <a:picLocks noChangeAspect="1"/>
          </p:cNvPicPr>
          <p:nvPr/>
        </p:nvPicPr>
        <p:blipFill>
          <a:blip r:embed="rId6"/>
          <a:stretch>
            <a:fillRect/>
          </a:stretch>
        </p:blipFill>
        <p:spPr>
          <a:xfrm>
            <a:off x="642910" y="1428736"/>
            <a:ext cx="1643074" cy="2014082"/>
          </a:xfrm>
          <a:prstGeom prst="rect">
            <a:avLst/>
          </a:prstGeom>
        </p:spPr>
      </p:pic>
      <p:sp>
        <p:nvSpPr>
          <p:cNvPr id="6" name="TextBox 5"/>
          <p:cNvSpPr txBox="1"/>
          <p:nvPr/>
        </p:nvSpPr>
        <p:spPr>
          <a:xfrm>
            <a:off x="4317738" y="548679"/>
            <a:ext cx="4802917" cy="1107996"/>
          </a:xfrm>
          <a:prstGeom prst="rect">
            <a:avLst/>
          </a:prstGeom>
          <a:noFill/>
        </p:spPr>
        <p:txBody>
          <a:bodyPr wrap="none" rtlCol="0">
            <a:spAutoFit/>
          </a:bodyPr>
          <a:lstStyle/>
          <a:p>
            <a:pPr marL="342900" indent="-342900">
              <a:buFont typeface="Arial" pitchFamily="34" charset="0"/>
              <a:buChar char="•"/>
            </a:pPr>
            <a:r>
              <a:rPr lang="ar-SA" sz="2200" dirty="0" smtClean="0"/>
              <a:t>اول جهاز كومبيوتر * هارفارد مارك 1 * </a:t>
            </a:r>
          </a:p>
          <a:p>
            <a:r>
              <a:rPr lang="en-US" sz="2200" dirty="0"/>
              <a:t>Harvard’s Mark </a:t>
            </a:r>
            <a:r>
              <a:rPr lang="ar-SA" sz="2200" dirty="0" smtClean="0"/>
              <a:t> في الاستخدام العام سنة </a:t>
            </a:r>
          </a:p>
          <a:p>
            <a:r>
              <a:rPr lang="ar-SA" sz="2200" dirty="0" smtClean="0"/>
              <a:t>1944 بدا بيع جهاز الكومبيوتر تجاريا عام 1951 </a:t>
            </a:r>
          </a:p>
        </p:txBody>
      </p:sp>
      <p:sp>
        <p:nvSpPr>
          <p:cNvPr id="11" name="TextBox 10"/>
          <p:cNvSpPr txBox="1"/>
          <p:nvPr/>
        </p:nvSpPr>
        <p:spPr>
          <a:xfrm>
            <a:off x="4595347" y="2035646"/>
            <a:ext cx="4590364" cy="1785104"/>
          </a:xfrm>
          <a:prstGeom prst="rect">
            <a:avLst/>
          </a:prstGeom>
          <a:noFill/>
        </p:spPr>
        <p:txBody>
          <a:bodyPr wrap="square" rtlCol="0">
            <a:spAutoFit/>
          </a:bodyPr>
          <a:lstStyle/>
          <a:p>
            <a:pPr marL="342900" indent="-342900">
              <a:buFont typeface="Arial" pitchFamily="34" charset="0"/>
              <a:buChar char="•"/>
            </a:pPr>
            <a:r>
              <a:rPr lang="ar-SA" sz="2200" dirty="0" smtClean="0"/>
              <a:t>اما عام 1969 ظهرت الاربانت وهي اول شبكة </a:t>
            </a:r>
          </a:p>
          <a:p>
            <a:r>
              <a:rPr lang="ar-SA" sz="2200" dirty="0" smtClean="0"/>
              <a:t>انترنت </a:t>
            </a:r>
            <a:r>
              <a:rPr lang="en-US" sz="2200" dirty="0" smtClean="0"/>
              <a:t>ARPANET</a:t>
            </a:r>
            <a:r>
              <a:rPr lang="ar-SA" sz="2200" dirty="0" smtClean="0"/>
              <a:t> وفي عام 1979 ظهرت في اليابان </a:t>
            </a:r>
          </a:p>
          <a:p>
            <a:r>
              <a:rPr lang="ar-SA" sz="2200" dirty="0" smtClean="0"/>
              <a:t>اول شبكة تلفون محمول </a:t>
            </a:r>
            <a:endParaRPr lang="en-US" sz="2200" dirty="0"/>
          </a:p>
        </p:txBody>
      </p:sp>
      <p:sp>
        <p:nvSpPr>
          <p:cNvPr id="12" name="Title 11"/>
          <p:cNvSpPr>
            <a:spLocks noGrp="1"/>
          </p:cNvSpPr>
          <p:nvPr>
            <p:ph type="title"/>
          </p:nvPr>
        </p:nvSpPr>
        <p:spPr/>
        <p:txBody>
          <a:bodyPr/>
          <a:lstStyle/>
          <a:p>
            <a:endParaRPr lang="ar-SA" dirty="0"/>
          </a:p>
        </p:txBody>
      </p:sp>
    </p:spTree>
    <p:extLst>
      <p:ext uri="{BB962C8B-B14F-4D97-AF65-F5344CB8AC3E}">
        <p14:creationId xmlns:p14="http://schemas.microsoft.com/office/powerpoint/2010/main" xmlns="" val="3607217125"/>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ar-SA" b="1" dirty="0" smtClean="0"/>
              <a:t>الشبكة العالمية </a:t>
            </a:r>
            <a:r>
              <a:rPr lang="ar-SA" b="1" dirty="0" err="1" smtClean="0"/>
              <a:t>العنكبوتية</a:t>
            </a:r>
            <a:r>
              <a:rPr lang="ar-SA" b="1" dirty="0" smtClean="0"/>
              <a:t> </a:t>
            </a:r>
            <a:r>
              <a:rPr lang="en-US" dirty="0" smtClean="0"/>
              <a:t>(World Wide Web (WWW)</a:t>
            </a:r>
            <a:endParaRPr lang="ar-SA" dirty="0"/>
          </a:p>
        </p:txBody>
      </p:sp>
      <p:sp>
        <p:nvSpPr>
          <p:cNvPr id="3" name="Content Placeholder 2"/>
          <p:cNvSpPr>
            <a:spLocks noGrp="1"/>
          </p:cNvSpPr>
          <p:nvPr>
            <p:ph sz="quarter" idx="1"/>
          </p:nvPr>
        </p:nvSpPr>
        <p:spPr>
          <a:xfrm>
            <a:off x="323528" y="1785926"/>
            <a:ext cx="8501122" cy="4713768"/>
          </a:xfrm>
        </p:spPr>
        <p:txBody>
          <a:bodyPr>
            <a:normAutofit/>
          </a:bodyPr>
          <a:lstStyle/>
          <a:p>
            <a:pPr algn="r" rtl="1">
              <a:buFont typeface="Arial" pitchFamily="34" charset="0"/>
              <a:buChar char="•"/>
            </a:pPr>
            <a:r>
              <a:rPr lang="ar-SA" sz="2000" dirty="0" smtClean="0"/>
              <a:t>منذ أواخر سنة 1990م أضافت شبكة</a:t>
            </a:r>
            <a:r>
              <a:rPr lang="en-US" sz="2000" dirty="0" smtClean="0"/>
              <a:t>Web </a:t>
            </a:r>
            <a:r>
              <a:rPr lang="en-US" sz="2000" b="1" dirty="0" smtClean="0"/>
              <a:t> </a:t>
            </a:r>
            <a:r>
              <a:rPr lang="ar-SA" sz="2000" b="1" dirty="0" smtClean="0"/>
              <a:t>(</a:t>
            </a:r>
            <a:r>
              <a:rPr lang="ar-SA" sz="2000" dirty="0" smtClean="0"/>
              <a:t>الويب) -تعني حرفيا: بيت العنكبوت- العالمية إطارا مبسطا على الانترنت مكن الأفراد العاديين من استخدام الانترنت بسهولة، وأحدث ذلك تحولا كبيرا في استخدام الشبكة. فصارت وسيلة فعالة لتجهيز المعلومات المراد نشرها على الشبكة بشكل يساعد على ترابط النصوص ويسهل التنقل بين وثيقة وأخرى ومن موقع إلى موقع أخر. </a:t>
            </a:r>
            <a:endParaRPr lang="ar-SA" sz="2000" dirty="0" smtClean="0"/>
          </a:p>
          <a:p>
            <a:pPr algn="r" rtl="1">
              <a:buNone/>
            </a:pPr>
            <a:endParaRPr lang="en-US" sz="2000" dirty="0" smtClean="0"/>
          </a:p>
          <a:p>
            <a:pPr algn="r" rtl="1">
              <a:buFont typeface="Arial" pitchFamily="34" charset="0"/>
              <a:buChar char="•"/>
            </a:pPr>
            <a:r>
              <a:rPr lang="ar-SA" sz="2000" dirty="0" smtClean="0"/>
              <a:t>وتمثل شبكة الويب </a:t>
            </a:r>
            <a:r>
              <a:rPr lang="en-US" sz="2000" dirty="0" smtClean="0"/>
              <a:t>www</a:t>
            </a:r>
            <a:r>
              <a:rPr lang="ar-SA" sz="2000" dirty="0" smtClean="0"/>
              <a:t> واجهة استخدام موحدة لأدوات الشبكة وتعمل على تأسيس روابط نصية متشعبة </a:t>
            </a:r>
            <a:r>
              <a:rPr lang="en-US" sz="2000" dirty="0" smtClean="0"/>
              <a:t>Links Text</a:t>
            </a:r>
            <a:r>
              <a:rPr lang="en-US" sz="2000" b="1" dirty="0" smtClean="0"/>
              <a:t> </a:t>
            </a:r>
            <a:r>
              <a:rPr lang="en-US" sz="2000" dirty="0" smtClean="0"/>
              <a:t>Hyper</a:t>
            </a:r>
            <a:r>
              <a:rPr lang="en-US" sz="2000" b="1" dirty="0" smtClean="0"/>
              <a:t> </a:t>
            </a:r>
            <a:r>
              <a:rPr lang="ar-SA" sz="2000" dirty="0" smtClean="0"/>
              <a:t>بين الوثائق الموجودة في أي مكان على الشبكة، كما تسمح بوجود مواد متشعبة أخرى غير النصوص المتشعبة مثل الأيقونات والصور ومقاطع الفيديو والصوت</a:t>
            </a:r>
            <a:r>
              <a:rPr lang="ar-SA" sz="2000" dirty="0" smtClean="0"/>
              <a:t>.</a:t>
            </a:r>
          </a:p>
          <a:p>
            <a:pPr algn="r" rtl="1">
              <a:buNone/>
            </a:pPr>
            <a:endParaRPr lang="en-US" sz="2000" dirty="0" smtClean="0"/>
          </a:p>
          <a:p>
            <a:pPr algn="r" rtl="1">
              <a:buFont typeface="Arial" pitchFamily="34" charset="0"/>
              <a:buChar char="•"/>
            </a:pPr>
            <a:r>
              <a:rPr lang="ar-SA" sz="2000" dirty="0" smtClean="0"/>
              <a:t>ويقوم </a:t>
            </a:r>
            <a:r>
              <a:rPr lang="ar-SA" sz="2000" dirty="0" smtClean="0"/>
              <a:t>مستخدم الانترنت بالإبحار عبر الشبكة </a:t>
            </a:r>
            <a:r>
              <a:rPr lang="ar-SA" sz="2000" dirty="0" err="1" smtClean="0"/>
              <a:t>العنكبوتية</a:t>
            </a:r>
            <a:r>
              <a:rPr lang="ar-SA" sz="2000" dirty="0" smtClean="0"/>
              <a:t> خلال برنامج موجود على جهازه يسمى بمتصفح الانترنت </a:t>
            </a:r>
            <a:r>
              <a:rPr lang="en-US" sz="2000" dirty="0" smtClean="0"/>
              <a:t>Browser Internet</a:t>
            </a:r>
            <a:r>
              <a:rPr lang="ar-SA" sz="2000" dirty="0" smtClean="0"/>
              <a:t> وهناك العديد من المتصفحات ذات واجهات استخدام </a:t>
            </a:r>
            <a:r>
              <a:rPr lang="ar-SA" sz="2000" dirty="0" err="1" smtClean="0"/>
              <a:t>رسومية</a:t>
            </a:r>
            <a:r>
              <a:rPr lang="ar-SA" sz="2000" dirty="0" smtClean="0"/>
              <a:t>، ومن أشهرها برنامج إكسبلورر </a:t>
            </a:r>
            <a:r>
              <a:rPr lang="en-US" sz="2000" dirty="0" smtClean="0"/>
              <a:t>Internet Explorer</a:t>
            </a:r>
            <a:r>
              <a:rPr lang="ar-SA" sz="2000" dirty="0" smtClean="0"/>
              <a:t> وبرنامج </a:t>
            </a:r>
            <a:r>
              <a:rPr lang="ar-SA" sz="2000" dirty="0" err="1" smtClean="0"/>
              <a:t>نتسكيب</a:t>
            </a:r>
            <a:r>
              <a:rPr lang="ar-SA" sz="2000" dirty="0" smtClean="0"/>
              <a:t> </a:t>
            </a:r>
            <a:r>
              <a:rPr lang="en-US" sz="2000" dirty="0" smtClean="0"/>
              <a:t>Netscape</a:t>
            </a:r>
            <a:r>
              <a:rPr lang="ar-SA" sz="2000" dirty="0" smtClean="0"/>
              <a:t>.</a:t>
            </a:r>
            <a:endParaRPr lang="en-US" sz="2000" dirty="0" smtClean="0"/>
          </a:p>
          <a:p>
            <a:pPr algn="r" rtl="1">
              <a:buFont typeface="Arial" pitchFamily="34" charset="0"/>
              <a:buChar char="•"/>
            </a:pPr>
            <a:endParaRPr lang="en-US" sz="2000" dirty="0" smtClean="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يتبع...</a:t>
            </a:r>
            <a:endParaRPr lang="ar-SA" dirty="0"/>
          </a:p>
        </p:txBody>
      </p:sp>
      <p:pic>
        <p:nvPicPr>
          <p:cNvPr id="8" name="Content Placeholder 7" descr="1994 اطلقت الحكومه الامريكيه شبكة الانترنت العالميه.bmp"/>
          <p:cNvPicPr>
            <a:picLocks noGrp="1" noChangeAspect="1"/>
          </p:cNvPicPr>
          <p:nvPr>
            <p:ph sz="quarter" idx="1"/>
          </p:nvPr>
        </p:nvPicPr>
        <p:blipFill>
          <a:blip r:embed="rId3"/>
          <a:stretch>
            <a:fillRect/>
          </a:stretch>
        </p:blipFill>
        <p:spPr>
          <a:xfrm>
            <a:off x="362334" y="1700808"/>
            <a:ext cx="1704191" cy="2556287"/>
          </a:xfrm>
        </p:spPr>
      </p:pic>
      <p:sp>
        <p:nvSpPr>
          <p:cNvPr id="9" name="Content Placeholder 8"/>
          <p:cNvSpPr>
            <a:spLocks noGrp="1"/>
          </p:cNvSpPr>
          <p:nvPr>
            <p:ph sz="quarter" idx="2"/>
          </p:nvPr>
        </p:nvSpPr>
        <p:spPr>
          <a:xfrm>
            <a:off x="3203848" y="1097280"/>
            <a:ext cx="5400600" cy="3712464"/>
          </a:xfrm>
        </p:spPr>
        <p:txBody>
          <a:bodyPr>
            <a:normAutofit/>
          </a:bodyPr>
          <a:lstStyle/>
          <a:p>
            <a:pPr algn="r"/>
            <a:r>
              <a:rPr lang="en-US" dirty="0" smtClean="0"/>
              <a:t/>
            </a:r>
            <a:br>
              <a:rPr lang="en-US" dirty="0" smtClean="0"/>
            </a:br>
            <a:r>
              <a:rPr lang="ar-SA" dirty="0" smtClean="0"/>
              <a:t>وفي عام 1994 أطلقت الحكومة الأمريكية العنان لشبكة الانترنت العالمية لتجعل الاتصال سريع لأقصى الحدود.حتى وصل عدد مستخدمي الانترنت عام 1996 إلى 9 ملايين مستخدم.</a:t>
            </a:r>
          </a:p>
          <a:p>
            <a:pPr algn="r"/>
            <a:endParaRPr lang="ar-SA" dirty="0"/>
          </a:p>
        </p:txBody>
      </p:sp>
      <p:sp>
        <p:nvSpPr>
          <p:cNvPr id="10" name="Rectangle 9"/>
          <p:cNvSpPr/>
          <p:nvPr/>
        </p:nvSpPr>
        <p:spPr>
          <a:xfrm>
            <a:off x="0" y="6215082"/>
            <a:ext cx="2428860" cy="6429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Source: www.ibda3world.com</a:t>
            </a:r>
            <a:endParaRPr lang="ar-SA" dirty="0" smtClean="0"/>
          </a:p>
        </p:txBody>
      </p:sp>
    </p:spTree>
    <p:extLst>
      <p:ext uri="{BB962C8B-B14F-4D97-AF65-F5344CB8AC3E}">
        <p14:creationId xmlns:p14="http://schemas.microsoft.com/office/powerpoint/2010/main" xmlns="" val="121683217"/>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428628"/>
          </a:xfrm>
        </p:spPr>
        <p:txBody>
          <a:bodyPr>
            <a:normAutofit fontScale="90000"/>
          </a:bodyPr>
          <a:lstStyle/>
          <a:p>
            <a:pPr algn="r"/>
            <a:r>
              <a:rPr lang="ar-SA" dirty="0" smtClean="0">
                <a:cs typeface="+mn-cs"/>
              </a:rPr>
              <a:t>خدمات الانترنت</a:t>
            </a:r>
            <a:endParaRPr lang="ar-SA" dirty="0">
              <a:cs typeface="+mn-cs"/>
            </a:endParaRPr>
          </a:p>
        </p:txBody>
      </p:sp>
      <p:sp>
        <p:nvSpPr>
          <p:cNvPr id="3" name="Content Placeholder 2"/>
          <p:cNvSpPr>
            <a:spLocks noGrp="1"/>
          </p:cNvSpPr>
          <p:nvPr>
            <p:ph sz="quarter" idx="1"/>
          </p:nvPr>
        </p:nvSpPr>
        <p:spPr>
          <a:xfrm>
            <a:off x="179512" y="642918"/>
            <a:ext cx="8715436" cy="4442266"/>
          </a:xfrm>
        </p:spPr>
        <p:txBody>
          <a:bodyPr>
            <a:noAutofit/>
          </a:bodyPr>
          <a:lstStyle/>
          <a:p>
            <a:pPr lvl="2" algn="r" rtl="1">
              <a:buNone/>
            </a:pPr>
            <a:r>
              <a:rPr lang="ar-SA" b="1" dirty="0" smtClean="0"/>
              <a:t>	تقدم شبكة الانترنت لمستخدميها خدمات لا حدود لها، بل وتتزايد تلك الخدمات يوما بعد يوم لتصل إلى أفاق لم تكن إلا ضروبا من الخيال. ومن </a:t>
            </a:r>
            <a:r>
              <a:rPr lang="ar-SA" b="1" dirty="0" err="1" smtClean="0"/>
              <a:t>اشهر</a:t>
            </a:r>
            <a:r>
              <a:rPr lang="ar-SA" b="1" dirty="0" smtClean="0"/>
              <a:t> الخدمات التي تقدمها الانترنت:</a:t>
            </a:r>
          </a:p>
          <a:p>
            <a:pPr lvl="2" algn="r" rtl="1">
              <a:buNone/>
            </a:pPr>
            <a:r>
              <a:rPr lang="ar-SA" b="1" dirty="0" smtClean="0"/>
              <a:t> </a:t>
            </a:r>
            <a:endParaRPr lang="en-US" b="1" dirty="0" smtClean="0"/>
          </a:p>
          <a:p>
            <a:pPr lvl="2" algn="r" rtl="1"/>
            <a:r>
              <a:rPr lang="ar-SA" b="1" dirty="0" smtClean="0"/>
              <a:t>البريد الالكتروني </a:t>
            </a:r>
            <a:r>
              <a:rPr lang="en-US" b="1" dirty="0" smtClean="0"/>
              <a:t>Electronic Mail</a:t>
            </a:r>
          </a:p>
          <a:p>
            <a:pPr lvl="2" algn="r" rtl="1"/>
            <a:r>
              <a:rPr lang="ar-SA" b="1" dirty="0" smtClean="0"/>
              <a:t>أصبح بإمكان أي شخص أن يمتلك عنوانا الكترونيا يحصل بموجبه على صندوق بريد افتراضي ( الكتروني ) حيث يستطيع إرسال واستقبال الرسائل بسرعة فائقة من وإلى أي مكان في العالم تتوفر فيه الانترنت وإلى أي شخص في العالم لديه عنوان الكتروني. وقد أصبح البريد الالكتروني في الآونة الأخيرة من أكثر الوسائل انتشارا لتبادل الرسائل بين الأفراد والمؤسسات والقطاعات الحكومية والعلمية في كافة أرجاء العالم.</a:t>
            </a:r>
            <a:endParaRPr lang="en-US" b="1" dirty="0" smtClean="0"/>
          </a:p>
          <a:p>
            <a:pPr lvl="2" algn="r" rtl="1">
              <a:buNone/>
            </a:pPr>
            <a:endParaRPr lang="en-US" b="1" dirty="0" smtClean="0"/>
          </a:p>
          <a:p>
            <a:pPr lvl="2" algn="r" rtl="1"/>
            <a:r>
              <a:rPr lang="ar-SA" b="1" dirty="0" smtClean="0"/>
              <a:t>النشرات والبيانات الالكترونية </a:t>
            </a:r>
            <a:r>
              <a:rPr lang="en-US" b="1" dirty="0" smtClean="0"/>
              <a:t>Electronic Bulletin Board</a:t>
            </a:r>
          </a:p>
          <a:p>
            <a:pPr lvl="2" algn="r" rtl="1"/>
            <a:r>
              <a:rPr lang="ar-SA" b="1" dirty="0" smtClean="0"/>
              <a:t>وتعرف عادة بجماعات الأخبار </a:t>
            </a:r>
            <a:r>
              <a:rPr lang="en-US" b="1" dirty="0" smtClean="0"/>
              <a:t>groups News </a:t>
            </a:r>
            <a:r>
              <a:rPr lang="ar-SA" b="1" dirty="0" smtClean="0"/>
              <a:t>حيث يمكن لأعضاء تلك الجماعات نشر رسائلهم وإتاحتها لكل من يرغب في قراءتها حيث تتيح تلك الوسيلة طريقة سهلة وسريعة وعملية واقتصادية لنشر الآراء والأفكار والحصول على ردود الأفعال من الآخرين. وعادة ما تكون تلك النشرات الالكترونية مصنفة حسب الاهتمامات المتباينة للأفراد والموضوعات المتنوعة من سياسية واقتصادية واجتماعية وثقافية وفنية ورياضية.. الخ. وكذلك حسب الاهتمامات المشتركة للفئات المستخدمة للانترنت من كتاب وصحافيين وأساتذة جامعات ومهندسين وأطباء ورجال أعمال ورياضيين.. الخ. وهناك أكثر من خمسة ألاف من جماعات الأخبار على الانترنت.</a:t>
            </a:r>
            <a:endParaRPr lang="en-US" b="1" dirty="0" smtClean="0"/>
          </a:p>
          <a:p>
            <a:pPr>
              <a:buNone/>
            </a:pPr>
            <a:endParaRPr lang="ar-SA" dirty="0" smtClean="0"/>
          </a:p>
          <a:p>
            <a:pPr>
              <a:buNone/>
            </a:pPr>
            <a:endParaRPr lang="ar-SA" dirty="0"/>
          </a:p>
        </p:txBody>
      </p:sp>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488" y="500042"/>
            <a:ext cx="5466462" cy="548640"/>
          </a:xfrm>
        </p:spPr>
        <p:txBody>
          <a:bodyPr>
            <a:normAutofit fontScale="90000"/>
          </a:bodyPr>
          <a:lstStyle/>
          <a:p>
            <a:pPr algn="r"/>
            <a:r>
              <a:rPr lang="ar-SA" dirty="0" smtClean="0"/>
              <a:t>سهل الانترنت </a:t>
            </a:r>
            <a:endParaRPr lang="en-US" dirty="0"/>
          </a:p>
        </p:txBody>
      </p:sp>
      <p:sp>
        <p:nvSpPr>
          <p:cNvPr id="3" name="Content Placeholder 2"/>
          <p:cNvSpPr>
            <a:spLocks noGrp="1"/>
          </p:cNvSpPr>
          <p:nvPr>
            <p:ph sz="quarter" idx="1"/>
          </p:nvPr>
        </p:nvSpPr>
        <p:spPr>
          <a:xfrm>
            <a:off x="251520" y="1714488"/>
            <a:ext cx="8640960" cy="4929222"/>
          </a:xfrm>
        </p:spPr>
        <p:txBody>
          <a:bodyPr>
            <a:noAutofit/>
          </a:bodyPr>
          <a:lstStyle/>
          <a:p>
            <a:pPr algn="r" rtl="1">
              <a:buNone/>
            </a:pPr>
            <a:endParaRPr lang="ar-SA" sz="2800" dirty="0" smtClean="0"/>
          </a:p>
          <a:p>
            <a:pPr algn="r" rtl="1"/>
            <a:r>
              <a:rPr lang="ar-SA" sz="2800" dirty="0" smtClean="0"/>
              <a:t>الأخبار </a:t>
            </a:r>
            <a:r>
              <a:rPr lang="ar-SA" sz="2800" dirty="0"/>
              <a:t>والمعلومات </a:t>
            </a:r>
            <a:r>
              <a:rPr lang="en-US" sz="2800" dirty="0"/>
              <a:t>News and Information</a:t>
            </a:r>
          </a:p>
          <a:p>
            <a:pPr algn="r" rtl="1">
              <a:buNone/>
            </a:pPr>
            <a:endParaRPr lang="ar-SA" sz="2800" dirty="0"/>
          </a:p>
          <a:p>
            <a:pPr algn="r" rtl="1"/>
            <a:r>
              <a:rPr lang="ar-SA" sz="2800" dirty="0"/>
              <a:t> تبادل الملفات </a:t>
            </a:r>
          </a:p>
          <a:p>
            <a:pPr algn="r" rtl="1">
              <a:buNone/>
            </a:pPr>
            <a:endParaRPr lang="ar-SA" sz="2800" dirty="0"/>
          </a:p>
          <a:p>
            <a:pPr algn="r" rtl="1"/>
            <a:r>
              <a:rPr lang="ar-SA" sz="2800" dirty="0"/>
              <a:t>المناقشات التفاعلية </a:t>
            </a:r>
          </a:p>
          <a:p>
            <a:pPr algn="r" rtl="1">
              <a:buNone/>
            </a:pPr>
            <a:endParaRPr lang="en-US" sz="1800" dirty="0"/>
          </a:p>
        </p:txBody>
      </p:sp>
    </p:spTree>
    <p:extLst>
      <p:ext uri="{BB962C8B-B14F-4D97-AF65-F5344CB8AC3E}">
        <p14:creationId xmlns:p14="http://schemas.microsoft.com/office/powerpoint/2010/main" xmlns="" val="4018639775"/>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dirty="0" smtClean="0"/>
              <a:t>cases</a:t>
            </a:r>
            <a:endParaRPr lang="ar-SA" dirty="0"/>
          </a:p>
        </p:txBody>
      </p:sp>
      <p:sp>
        <p:nvSpPr>
          <p:cNvPr id="3" name="Content Placeholder 2"/>
          <p:cNvSpPr>
            <a:spLocks noGrp="1"/>
          </p:cNvSpPr>
          <p:nvPr>
            <p:ph sz="quarter" idx="1"/>
          </p:nvPr>
        </p:nvSpPr>
        <p:spPr>
          <a:xfrm>
            <a:off x="914400" y="1988840"/>
            <a:ext cx="7772400" cy="4030960"/>
          </a:xfrm>
        </p:spPr>
        <p:txBody>
          <a:bodyPr/>
          <a:lstStyle/>
          <a:p>
            <a:r>
              <a:rPr lang="ar-SA" dirty="0" smtClean="0">
                <a:hlinkClick r:id="rId2"/>
              </a:rPr>
              <a:t>مقال جريدة الاقتصاديه</a:t>
            </a:r>
            <a:endParaRPr lang="ar-SA" dirty="0" smtClean="0"/>
          </a:p>
          <a:p>
            <a:r>
              <a:rPr lang="en-US" dirty="0" smtClean="0">
                <a:hlinkClick r:id="rId3"/>
              </a:rPr>
              <a:t>the future of mobile media </a:t>
            </a:r>
            <a:endParaRPr lang="ar-SA" dirty="0"/>
          </a:p>
          <a:p>
            <a:endParaRPr lang="en-US" dirty="0"/>
          </a:p>
        </p:txBody>
      </p:sp>
    </p:spTree>
    <p:extLst>
      <p:ext uri="{BB962C8B-B14F-4D97-AF65-F5344CB8AC3E}">
        <p14:creationId xmlns:p14="http://schemas.microsoft.com/office/powerpoint/2010/main" xmlns="" val="3259096166"/>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SA" dirty="0" smtClean="0"/>
              <a:t>مهام المحاضره القادمه</a:t>
            </a:r>
            <a:endParaRPr lang="en-US" dirty="0"/>
          </a:p>
        </p:txBody>
      </p:sp>
      <p:sp>
        <p:nvSpPr>
          <p:cNvPr id="3" name="Content Placeholder 2"/>
          <p:cNvSpPr>
            <a:spLocks noGrp="1"/>
          </p:cNvSpPr>
          <p:nvPr>
            <p:ph sz="quarter" idx="1"/>
          </p:nvPr>
        </p:nvSpPr>
        <p:spPr>
          <a:solidFill>
            <a:srgbClr val="FF0000"/>
          </a:solidFill>
        </p:spPr>
        <p:txBody>
          <a:bodyPr/>
          <a:lstStyle/>
          <a:p>
            <a:pPr marL="0" indent="0">
              <a:buNone/>
            </a:pPr>
            <a:endParaRPr lang="ar-SA" dirty="0" smtClean="0"/>
          </a:p>
          <a:p>
            <a:pPr marL="0" indent="0">
              <a:buNone/>
            </a:pPr>
            <a:endParaRPr lang="ar-SA" dirty="0"/>
          </a:p>
          <a:p>
            <a:pPr marL="0" indent="0" algn="ctr">
              <a:buNone/>
            </a:pPr>
            <a:r>
              <a:rPr lang="ar-SA" sz="4800" dirty="0" smtClean="0"/>
              <a:t>توقعاتكن لتطور عالم الاتصال ؟ والى أين سنصل بحلول عام 2050؟</a:t>
            </a:r>
            <a:endParaRPr lang="en-US" sz="4800" dirty="0"/>
          </a:p>
        </p:txBody>
      </p:sp>
    </p:spTree>
    <p:extLst>
      <p:ext uri="{BB962C8B-B14F-4D97-AF65-F5344CB8AC3E}">
        <p14:creationId xmlns:p14="http://schemas.microsoft.com/office/powerpoint/2010/main" xmlns="" val="3747279032"/>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My contact details</a:t>
            </a:r>
            <a:endParaRPr lang="ar-SA" dirty="0">
              <a:solidFill>
                <a:srgbClr val="0070C0"/>
              </a:solidFill>
            </a:endParaRPr>
          </a:p>
        </p:txBody>
      </p:sp>
      <p:graphicFrame>
        <p:nvGraphicFramePr>
          <p:cNvPr id="8" name="Content Placeholder 7"/>
          <p:cNvGraphicFramePr>
            <a:graphicFrameLocks noGrp="1"/>
          </p:cNvGraphicFramePr>
          <p:nvPr>
            <p:ph sz="quarter" idx="1"/>
            <p:extLst>
              <p:ext uri="{D42A27DB-BD31-4B8C-83A1-F6EECF244321}">
                <p14:modId xmlns:p14="http://schemas.microsoft.com/office/powerpoint/2010/main" xmlns="" val="2551016791"/>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style>
          <a:lnRef idx="0">
            <a:schemeClr val="accent5"/>
          </a:lnRef>
          <a:fillRef idx="3">
            <a:schemeClr val="accent5"/>
          </a:fillRef>
          <a:effectRef idx="3">
            <a:schemeClr val="accent5"/>
          </a:effectRef>
          <a:fontRef idx="minor">
            <a:schemeClr val="lt1"/>
          </a:fontRef>
        </p:style>
        <p:txBody>
          <a:bodyPr>
            <a:normAutofit fontScale="90000"/>
          </a:bodyPr>
          <a:lstStyle/>
          <a:p>
            <a:r>
              <a:rPr lang="ar-SA" sz="2800" dirty="0" smtClean="0"/>
              <a:t>وحدات المقرر ومفرداته </a:t>
            </a:r>
            <a:endParaRPr lang="ar-SA" sz="28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915921479"/>
              </p:ext>
            </p:extLst>
          </p:nvPr>
        </p:nvGraphicFramePr>
        <p:xfrm>
          <a:off x="428596" y="764704"/>
          <a:ext cx="8229600" cy="5540269"/>
        </p:xfrm>
        <a:graphic>
          <a:graphicData uri="http://schemas.openxmlformats.org/drawingml/2006/table">
            <a:tbl>
              <a:tblPr rtl="1" firstRow="1" bandRow="1">
                <a:tableStyleId>{5C22544A-7EE6-4342-B048-85BDC9FD1C3A}</a:tableStyleId>
              </a:tblPr>
              <a:tblGrid>
                <a:gridCol w="2722268"/>
                <a:gridCol w="2764132"/>
                <a:gridCol w="2743200"/>
              </a:tblGrid>
              <a:tr h="360040">
                <a:tc>
                  <a:txBody>
                    <a:bodyPr/>
                    <a:lstStyle/>
                    <a:p>
                      <a:pPr algn="r" rtl="1"/>
                      <a:r>
                        <a:rPr lang="ar-SA" sz="1600" b="1" dirty="0" smtClean="0">
                          <a:solidFill>
                            <a:schemeClr val="accent1">
                              <a:lumMod val="50000"/>
                            </a:schemeClr>
                          </a:solidFill>
                        </a:rPr>
                        <a:t>المواضيع المطلوب بحثها وشمولها</a:t>
                      </a:r>
                      <a:endParaRPr lang="ar-SA" sz="1600" b="1" dirty="0">
                        <a:solidFill>
                          <a:schemeClr val="accent1">
                            <a:lumMod val="50000"/>
                          </a:schemeClr>
                        </a:solidFill>
                      </a:endParaRPr>
                    </a:p>
                  </a:txBody>
                  <a:tcPr>
                    <a:solidFill>
                      <a:schemeClr val="accent6">
                        <a:lumMod val="50000"/>
                      </a:schemeClr>
                    </a:solidFill>
                  </a:tcPr>
                </a:tc>
                <a:tc>
                  <a:txBody>
                    <a:bodyPr/>
                    <a:lstStyle/>
                    <a:p>
                      <a:pPr algn="r" rtl="1"/>
                      <a:r>
                        <a:rPr lang="ar-SA" sz="1600" b="1" dirty="0" smtClean="0">
                          <a:solidFill>
                            <a:schemeClr val="accent1">
                              <a:lumMod val="50000"/>
                            </a:schemeClr>
                          </a:solidFill>
                        </a:rPr>
                        <a:t>عدد الأسابيع</a:t>
                      </a:r>
                      <a:endParaRPr lang="ar-SA" sz="1600" b="1" dirty="0">
                        <a:solidFill>
                          <a:schemeClr val="accent1">
                            <a:lumMod val="50000"/>
                          </a:schemeClr>
                        </a:solidFill>
                      </a:endParaRPr>
                    </a:p>
                  </a:txBody>
                  <a:tcPr>
                    <a:solidFill>
                      <a:schemeClr val="accent6">
                        <a:lumMod val="50000"/>
                      </a:schemeClr>
                    </a:solidFill>
                  </a:tcPr>
                </a:tc>
                <a:tc>
                  <a:txBody>
                    <a:bodyPr/>
                    <a:lstStyle/>
                    <a:p>
                      <a:pPr algn="r" rtl="1"/>
                      <a:r>
                        <a:rPr lang="ar-SA" sz="1600" b="1" dirty="0" smtClean="0">
                          <a:solidFill>
                            <a:schemeClr val="accent1">
                              <a:lumMod val="50000"/>
                            </a:schemeClr>
                          </a:solidFill>
                        </a:rPr>
                        <a:t>ساعات الاتصال </a:t>
                      </a:r>
                      <a:endParaRPr lang="ar-SA" sz="1600" b="1" dirty="0">
                        <a:solidFill>
                          <a:schemeClr val="accent1">
                            <a:lumMod val="50000"/>
                          </a:schemeClr>
                        </a:solidFill>
                      </a:endParaRPr>
                    </a:p>
                  </a:txBody>
                  <a:tcPr>
                    <a:solidFill>
                      <a:schemeClr val="accent6">
                        <a:lumMod val="50000"/>
                      </a:schemeClr>
                    </a:solidFill>
                  </a:tcPr>
                </a:tc>
              </a:tr>
              <a:tr h="432553">
                <a:tc>
                  <a:txBody>
                    <a:bodyPr/>
                    <a:lstStyle/>
                    <a:p>
                      <a:pPr marL="342900" indent="-342900" algn="r" rtl="1">
                        <a:buFont typeface="+mj-lt"/>
                        <a:buAutoNum type="arabicPeriod"/>
                      </a:pPr>
                      <a:r>
                        <a:rPr lang="ar-SA" sz="1600" b="1" dirty="0" smtClean="0">
                          <a:solidFill>
                            <a:schemeClr val="accent1">
                              <a:lumMod val="50000"/>
                            </a:schemeClr>
                          </a:solidFill>
                        </a:rPr>
                        <a:t>مقدمة في الاعلام</a:t>
                      </a:r>
                      <a:r>
                        <a:rPr lang="ar-SA" sz="1600" b="1" baseline="0" dirty="0" smtClean="0">
                          <a:solidFill>
                            <a:schemeClr val="accent1">
                              <a:lumMod val="50000"/>
                            </a:schemeClr>
                          </a:solidFill>
                        </a:rPr>
                        <a:t> و </a:t>
                      </a:r>
                      <a:r>
                        <a:rPr lang="ar-SA" sz="1600" b="1" dirty="0" smtClean="0">
                          <a:solidFill>
                            <a:schemeClr val="accent1">
                              <a:lumMod val="50000"/>
                            </a:schemeClr>
                          </a:solidFill>
                        </a:rPr>
                        <a:t>الاتصال </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376645">
                <a:tc>
                  <a:txBody>
                    <a:bodyPr/>
                    <a:lstStyle/>
                    <a:p>
                      <a:pPr marL="342900" indent="-342900" algn="r" rtl="1">
                        <a:buFont typeface="+mj-lt"/>
                        <a:buNone/>
                      </a:pPr>
                      <a:r>
                        <a:rPr lang="ar-SA" sz="1600" b="1" dirty="0" smtClean="0">
                          <a:solidFill>
                            <a:schemeClr val="accent1">
                              <a:lumMod val="50000"/>
                            </a:schemeClr>
                          </a:solidFill>
                        </a:rPr>
                        <a:t>2.</a:t>
                      </a:r>
                      <a:r>
                        <a:rPr lang="ar-SA" sz="1600" b="1" baseline="0" dirty="0" smtClean="0">
                          <a:solidFill>
                            <a:schemeClr val="accent1">
                              <a:lumMod val="50000"/>
                            </a:schemeClr>
                          </a:solidFill>
                        </a:rPr>
                        <a:t> الاتصال مفهومه ومحدداته</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360668">
                <a:tc>
                  <a:txBody>
                    <a:bodyPr/>
                    <a:lstStyle/>
                    <a:p>
                      <a:pPr algn="r" rtl="1"/>
                      <a:r>
                        <a:rPr lang="ar-SA" sz="1600" b="1" dirty="0" smtClean="0">
                          <a:solidFill>
                            <a:schemeClr val="accent1">
                              <a:lumMod val="50000"/>
                            </a:schemeClr>
                          </a:solidFill>
                        </a:rPr>
                        <a:t>3.</a:t>
                      </a:r>
                      <a:r>
                        <a:rPr lang="ar-SA" sz="1600" b="1" baseline="0" dirty="0" smtClean="0">
                          <a:solidFill>
                            <a:schemeClr val="accent1">
                              <a:lumMod val="50000"/>
                            </a:schemeClr>
                          </a:solidFill>
                        </a:rPr>
                        <a:t> أشكال ونماذج الاتصال</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631170">
                <a:tc>
                  <a:txBody>
                    <a:bodyPr/>
                    <a:lstStyle/>
                    <a:p>
                      <a:pPr algn="r" rtl="1"/>
                      <a:r>
                        <a:rPr lang="ar-SA" sz="1600" b="1" dirty="0" smtClean="0">
                          <a:solidFill>
                            <a:schemeClr val="accent1">
                              <a:lumMod val="50000"/>
                            </a:schemeClr>
                          </a:solidFill>
                        </a:rPr>
                        <a:t>4.</a:t>
                      </a:r>
                      <a:r>
                        <a:rPr lang="ar-SA" sz="1600" b="1" baseline="0" dirty="0" smtClean="0">
                          <a:solidFill>
                            <a:schemeClr val="accent1">
                              <a:lumMod val="50000"/>
                            </a:schemeClr>
                          </a:solidFill>
                        </a:rPr>
                        <a:t> الاتصال الجماهيري</a:t>
                      </a: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360668">
                <a:tc>
                  <a:txBody>
                    <a:bodyPr/>
                    <a:lstStyle/>
                    <a:p>
                      <a:pPr algn="r" rtl="1"/>
                      <a:r>
                        <a:rPr lang="ar-SA" sz="1600" b="1" dirty="0" smtClean="0">
                          <a:solidFill>
                            <a:schemeClr val="accent1">
                              <a:lumMod val="50000"/>
                            </a:schemeClr>
                          </a:solidFill>
                        </a:rPr>
                        <a:t>5.</a:t>
                      </a:r>
                      <a:r>
                        <a:rPr lang="ar-SA" sz="1600" b="1" baseline="0" dirty="0" smtClean="0">
                          <a:solidFill>
                            <a:schemeClr val="accent1">
                              <a:lumMod val="50000"/>
                            </a:schemeClr>
                          </a:solidFill>
                        </a:rPr>
                        <a:t>  وسائل الاتصال الجماهيري (الصحافه) </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428156">
                <a:tc>
                  <a:txBody>
                    <a:bodyPr/>
                    <a:lstStyle/>
                    <a:p>
                      <a:pPr algn="r" rtl="1"/>
                      <a:r>
                        <a:rPr lang="ar-SA" sz="1600" b="1" dirty="0" smtClean="0">
                          <a:solidFill>
                            <a:schemeClr val="accent1">
                              <a:lumMod val="50000"/>
                            </a:schemeClr>
                          </a:solidFill>
                        </a:rPr>
                        <a:t>6. تقديم عروض الطالبات</a:t>
                      </a:r>
                      <a:endParaRPr lang="ar-SA" sz="1600" b="1" dirty="0">
                        <a:solidFill>
                          <a:schemeClr val="accent1">
                            <a:lumMod val="50000"/>
                          </a:schemeClr>
                        </a:solidFill>
                      </a:endParaRPr>
                    </a:p>
                  </a:txBody>
                  <a:tcPr>
                    <a:solidFill>
                      <a:schemeClr val="accent4">
                        <a:lumMod val="60000"/>
                        <a:lumOff val="4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4">
                        <a:lumMod val="60000"/>
                        <a:lumOff val="4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4">
                        <a:lumMod val="60000"/>
                        <a:lumOff val="40000"/>
                      </a:schemeClr>
                    </a:solidFill>
                  </a:tcPr>
                </a:tc>
              </a:tr>
              <a:tr h="661082">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600" b="1" dirty="0" smtClean="0">
                          <a:solidFill>
                            <a:schemeClr val="accent1">
                              <a:lumMod val="50000"/>
                            </a:schemeClr>
                          </a:solidFill>
                        </a:rPr>
                        <a:t>7. وسائل الاتصال</a:t>
                      </a:r>
                      <a:r>
                        <a:rPr lang="ar-SA" sz="1600" b="1" baseline="0" dirty="0" smtClean="0">
                          <a:solidFill>
                            <a:schemeClr val="accent1">
                              <a:lumMod val="50000"/>
                            </a:schemeClr>
                          </a:solidFill>
                        </a:rPr>
                        <a:t> الجماهيري (الاذاعه والتلفزيون)</a:t>
                      </a:r>
                      <a:endParaRPr lang="ar-SA" sz="1600" b="1" dirty="0" smtClean="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379072">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600" b="1" dirty="0" smtClean="0">
                          <a:solidFill>
                            <a:schemeClr val="accent1">
                              <a:lumMod val="50000"/>
                            </a:schemeClr>
                          </a:solidFill>
                        </a:rPr>
                        <a:t>8. الإعلام</a:t>
                      </a:r>
                      <a:r>
                        <a:rPr lang="ar-SA" sz="1600" b="1" baseline="0" dirty="0" smtClean="0">
                          <a:solidFill>
                            <a:schemeClr val="accent1">
                              <a:lumMod val="50000"/>
                            </a:schemeClr>
                          </a:solidFill>
                        </a:rPr>
                        <a:t> الجديد</a:t>
                      </a: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solidFill>
                      <a:schemeClr val="accent5">
                        <a:lumMod val="40000"/>
                        <a:lumOff val="60000"/>
                      </a:schemeClr>
                    </a:solidFill>
                  </a:tcPr>
                </a:tc>
              </a:tr>
              <a:tr h="420271">
                <a:tc>
                  <a:txBody>
                    <a:bodyPr/>
                    <a:lstStyle/>
                    <a:p>
                      <a:pPr marL="0" indent="0" algn="r" rtl="1">
                        <a:buNone/>
                      </a:pPr>
                      <a:r>
                        <a:rPr lang="ar-SA" sz="1600" b="1" dirty="0" smtClean="0">
                          <a:solidFill>
                            <a:schemeClr val="accent1">
                              <a:lumMod val="50000"/>
                            </a:schemeClr>
                          </a:solidFill>
                        </a:rPr>
                        <a:t>9.</a:t>
                      </a:r>
                      <a:r>
                        <a:rPr lang="ar-SA" sz="1600" b="1" baseline="0" dirty="0" smtClean="0">
                          <a:solidFill>
                            <a:schemeClr val="accent1">
                              <a:lumMod val="50000"/>
                            </a:schemeClr>
                          </a:solidFill>
                        </a:rPr>
                        <a:t> </a:t>
                      </a:r>
                      <a:r>
                        <a:rPr lang="ar-SA" sz="1600" b="1" dirty="0" smtClean="0">
                          <a:solidFill>
                            <a:schemeClr val="accent1">
                              <a:lumMod val="50000"/>
                            </a:schemeClr>
                          </a:solidFill>
                        </a:rPr>
                        <a:t>استراتيجيات</a:t>
                      </a:r>
                      <a:r>
                        <a:rPr lang="ar-SA" sz="1600" b="1" baseline="0" dirty="0" smtClean="0">
                          <a:solidFill>
                            <a:schemeClr val="accent1">
                              <a:lumMod val="50000"/>
                            </a:schemeClr>
                          </a:solidFill>
                        </a:rPr>
                        <a:t> الإقناع وتأثير الإعلام على المجتمع</a:t>
                      </a:r>
                    </a:p>
                  </a:txBody>
                  <a:tcP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600" b="1" dirty="0">
                          <a:solidFill>
                            <a:schemeClr val="accent1">
                              <a:lumMod val="50000"/>
                            </a:schemeClr>
                          </a:solidFill>
                        </a:rPr>
                        <a:t>3</a:t>
                      </a:r>
                      <a:endParaRPr lang="ar-SA" sz="1600" b="1" dirty="0" smtClean="0">
                        <a:solidFill>
                          <a:schemeClr val="accent1">
                            <a:lumMod val="50000"/>
                          </a:schemeClr>
                        </a:solidFill>
                      </a:endParaRPr>
                    </a:p>
                  </a:txBody>
                  <a:tcPr>
                    <a:lnB w="12700" cap="flat" cmpd="sng" algn="ctr">
                      <a:solidFill>
                        <a:schemeClr val="tx1"/>
                      </a:solidFill>
                      <a:prstDash val="solid"/>
                      <a:round/>
                      <a:headEnd type="none" w="med" len="med"/>
                      <a:tailEnd type="none" w="med" len="med"/>
                    </a:lnB>
                    <a:solidFill>
                      <a:schemeClr val="accent5">
                        <a:lumMod val="40000"/>
                        <a:lumOff val="60000"/>
                      </a:schemeClr>
                    </a:solidFill>
                  </a:tcPr>
                </a:tc>
              </a:tr>
              <a:tr h="360668">
                <a:tc>
                  <a:txBody>
                    <a:bodyPr/>
                    <a:lstStyle/>
                    <a:p>
                      <a:pPr marL="342900" marR="0" indent="-342900" algn="r" defTabSz="914400" rtl="1" eaLnBrk="1" fontAlgn="auto" latinLnBrk="0" hangingPunct="1">
                        <a:lnSpc>
                          <a:spcPct val="100000"/>
                        </a:lnSpc>
                        <a:spcBef>
                          <a:spcPts val="0"/>
                        </a:spcBef>
                        <a:spcAft>
                          <a:spcPts val="0"/>
                        </a:spcAft>
                        <a:buClrTx/>
                        <a:buSzTx/>
                        <a:buFontTx/>
                        <a:buNone/>
                        <a:tabLst/>
                        <a:defRPr/>
                      </a:pPr>
                      <a:r>
                        <a:rPr lang="ar-SA" sz="1600" b="1" baseline="0" dirty="0" smtClean="0">
                          <a:solidFill>
                            <a:schemeClr val="accent1">
                              <a:lumMod val="50000"/>
                            </a:schemeClr>
                          </a:solidFill>
                        </a:rPr>
                        <a:t>10. وسائل الإعلام والفجوة </a:t>
                      </a:r>
                      <a:r>
                        <a:rPr lang="ar-SA" sz="1600" b="1" baseline="0" dirty="0" err="1" smtClean="0">
                          <a:solidFill>
                            <a:schemeClr val="accent1">
                              <a:lumMod val="50000"/>
                            </a:schemeClr>
                          </a:solidFill>
                        </a:rPr>
                        <a:t>الرقميه</a:t>
                      </a:r>
                      <a:endParaRPr lang="ar-SA" sz="1600" b="1" baseline="0" dirty="0" smtClean="0">
                        <a:solidFill>
                          <a:schemeClr val="accent1">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91975">
                <a:tc>
                  <a:txBody>
                    <a:bodyPr/>
                    <a:lstStyle/>
                    <a:p>
                      <a:pPr marL="342900" indent="-342900" algn="r" rtl="1">
                        <a:buNone/>
                      </a:pPr>
                      <a:r>
                        <a:rPr lang="ar-SA" sz="1600" b="1" baseline="0" dirty="0" smtClean="0">
                          <a:solidFill>
                            <a:schemeClr val="accent1">
                              <a:lumMod val="50000"/>
                            </a:schemeClr>
                          </a:solidFill>
                        </a:rPr>
                        <a:t>11. المراجعه </a:t>
                      </a:r>
                    </a:p>
                  </a:txBody>
                  <a:tcPr>
                    <a:lnT w="12700" cap="flat" cmpd="sng" algn="ctr">
                      <a:solidFill>
                        <a:schemeClr val="tx1"/>
                      </a:solidFill>
                      <a:prstDash val="solid"/>
                      <a:round/>
                      <a:headEnd type="none" w="med" len="med"/>
                      <a:tailEnd type="none" w="med" len="med"/>
                    </a:lnT>
                    <a:solidFill>
                      <a:schemeClr val="accent2">
                        <a:lumMod val="75000"/>
                      </a:schemeClr>
                    </a:solidFill>
                  </a:tcPr>
                </a:tc>
                <a:tc>
                  <a:txBody>
                    <a:bodyPr/>
                    <a:lstStyle/>
                    <a:p>
                      <a:pPr algn="r" rtl="1"/>
                      <a:r>
                        <a:rPr lang="ar-SA" sz="1600" b="1" dirty="0" smtClean="0">
                          <a:solidFill>
                            <a:schemeClr val="accent1">
                              <a:lumMod val="50000"/>
                            </a:schemeClr>
                          </a:solidFill>
                        </a:rPr>
                        <a:t>1</a:t>
                      </a:r>
                      <a:endParaRPr lang="ar-SA" sz="1600" b="1" dirty="0">
                        <a:solidFill>
                          <a:schemeClr val="accent1">
                            <a:lumMod val="50000"/>
                          </a:schemeClr>
                        </a:solidFill>
                      </a:endParaRPr>
                    </a:p>
                  </a:txBody>
                  <a:tcPr>
                    <a:lnT w="12700" cap="flat" cmpd="sng" algn="ctr">
                      <a:solidFill>
                        <a:schemeClr val="tx1"/>
                      </a:solidFill>
                      <a:prstDash val="solid"/>
                      <a:round/>
                      <a:headEnd type="none" w="med" len="med"/>
                      <a:tailEnd type="none" w="med" len="med"/>
                    </a:lnT>
                    <a:solidFill>
                      <a:schemeClr val="accent2">
                        <a:lumMod val="75000"/>
                      </a:schemeClr>
                    </a:solidFill>
                  </a:tcPr>
                </a:tc>
                <a:tc>
                  <a:txBody>
                    <a:bodyPr/>
                    <a:lstStyle/>
                    <a:p>
                      <a:pPr algn="r" rtl="1"/>
                      <a:r>
                        <a:rPr lang="ar-SA" sz="1600" b="1" dirty="0" smtClean="0">
                          <a:solidFill>
                            <a:schemeClr val="accent1">
                              <a:lumMod val="50000"/>
                            </a:schemeClr>
                          </a:solidFill>
                        </a:rPr>
                        <a:t>3</a:t>
                      </a:r>
                      <a:endParaRPr lang="ar-SA" sz="1600" b="1" dirty="0">
                        <a:solidFill>
                          <a:schemeClr val="accent1">
                            <a:lumMod val="50000"/>
                          </a:schemeClr>
                        </a:solidFill>
                      </a:endParaRPr>
                    </a:p>
                  </a:txBody>
                  <a:tcPr>
                    <a:lnT w="12700" cap="flat" cmpd="sng" algn="ctr">
                      <a:solidFill>
                        <a:schemeClr val="tx1"/>
                      </a:solidFill>
                      <a:prstDash val="solid"/>
                      <a:round/>
                      <a:headEnd type="none" w="med" len="med"/>
                      <a:tailEnd type="none" w="med" len="med"/>
                    </a:lnT>
                    <a:solidFill>
                      <a:schemeClr val="accent2">
                        <a:lumMod val="75000"/>
                      </a:schemeClr>
                    </a:solidFill>
                  </a:tcPr>
                </a:tc>
              </a:tr>
            </a:tbl>
          </a:graphicData>
        </a:graphic>
      </p:graphicFrame>
    </p:spTree>
    <p:extLst>
      <p:ext uri="{BB962C8B-B14F-4D97-AF65-F5344CB8AC3E}">
        <p14:creationId xmlns:p14="http://schemas.microsoft.com/office/powerpoint/2010/main" xmlns="" val="3955629767"/>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pPr algn="ctr"/>
            <a:r>
              <a:rPr lang="ar-SA" sz="2000" dirty="0" smtClean="0"/>
              <a:t>الاختبارات وتوزيع الدرجات</a:t>
            </a:r>
            <a:br>
              <a:rPr lang="ar-SA" sz="2000" dirty="0" smtClean="0"/>
            </a:br>
            <a:r>
              <a:rPr lang="ar-SA" sz="2000" dirty="0" smtClean="0"/>
              <a:t>يجب أن تحصل الطالبة على 60% للنجاح في هذا المقرر من خلال المتطلبات التالية </a:t>
            </a:r>
            <a:endParaRPr lang="ar-SA" sz="20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4247763731"/>
              </p:ext>
            </p:extLst>
          </p:nvPr>
        </p:nvGraphicFramePr>
        <p:xfrm>
          <a:off x="0" y="2143116"/>
          <a:ext cx="8784975" cy="3579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257970381"/>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مراجع المنهج</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2755015766"/>
              </p:ext>
            </p:extLst>
          </p:nvPr>
        </p:nvGraphicFramePr>
        <p:xfrm>
          <a:off x="785786" y="2143116"/>
          <a:ext cx="7521575" cy="3841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431214388"/>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ar-SA" dirty="0" smtClean="0"/>
              <a:t>عادات ومهارات للطالبات الأكثر فعاليه </a:t>
            </a:r>
            <a:endParaRPr lang="en-US" dirty="0"/>
          </a:p>
        </p:txBody>
      </p:sp>
      <p:sp>
        <p:nvSpPr>
          <p:cNvPr id="5" name="Text Placeholder 4"/>
          <p:cNvSpPr>
            <a:spLocks noGrp="1"/>
          </p:cNvSpPr>
          <p:nvPr>
            <p:ph type="body" idx="1"/>
          </p:nvPr>
        </p:nvSpPr>
        <p:spPr/>
        <p:txBody>
          <a:bodyPr/>
          <a:lstStyle/>
          <a:p>
            <a:endParaRPr lang="en-US"/>
          </a:p>
        </p:txBody>
      </p:sp>
      <p:sp>
        <p:nvSpPr>
          <p:cNvPr id="6" name="Text Placeholder 5"/>
          <p:cNvSpPr>
            <a:spLocks noGrp="1"/>
          </p:cNvSpPr>
          <p:nvPr>
            <p:ph type="body" sz="half" idx="3"/>
          </p:nvPr>
        </p:nvSpPr>
        <p:spPr/>
        <p:txBody>
          <a:bodyPr/>
          <a:lstStyle/>
          <a:p>
            <a:endParaRPr lang="en-US" dirty="0"/>
          </a:p>
        </p:txBody>
      </p:sp>
      <p:sp>
        <p:nvSpPr>
          <p:cNvPr id="3" name="Content Placeholder 2"/>
          <p:cNvSpPr>
            <a:spLocks noGrp="1"/>
          </p:cNvSpPr>
          <p:nvPr>
            <p:ph sz="half" idx="2"/>
          </p:nvPr>
        </p:nvSpPr>
        <p:spPr/>
        <p:txBody>
          <a:bodyPr/>
          <a:lstStyle/>
          <a:p>
            <a:endParaRPr lang="en-US" dirty="0"/>
          </a:p>
        </p:txBody>
      </p:sp>
      <p:sp>
        <p:nvSpPr>
          <p:cNvPr id="7" name="Content Placeholder 6"/>
          <p:cNvSpPr>
            <a:spLocks noGrp="1"/>
          </p:cNvSpPr>
          <p:nvPr>
            <p:ph sz="half" idx="4"/>
          </p:nvPr>
        </p:nvSpPr>
        <p:spPr/>
        <p:txBody>
          <a:bodyPr/>
          <a:lstStyle/>
          <a:p>
            <a:r>
              <a:rPr lang="ar-SA" dirty="0"/>
              <a:t>مهارات </a:t>
            </a:r>
            <a:r>
              <a:rPr lang="ar-SA" dirty="0" smtClean="0"/>
              <a:t>الاتصال والتواصل  </a:t>
            </a:r>
            <a:r>
              <a:rPr lang="ar-SA" dirty="0"/>
              <a:t>الاساسيه (كتابيا, لفظيا) كالخطابه وحسن التعبير </a:t>
            </a:r>
            <a:r>
              <a:rPr lang="ar-SA" dirty="0" smtClean="0"/>
              <a:t>والالقاء. </a:t>
            </a:r>
          </a:p>
          <a:p>
            <a:r>
              <a:rPr lang="ar-SA" dirty="0" smtClean="0"/>
              <a:t>الحس </a:t>
            </a:r>
            <a:r>
              <a:rPr lang="ar-SA" dirty="0"/>
              <a:t>التحليلي </a:t>
            </a:r>
          </a:p>
          <a:p>
            <a:r>
              <a:rPr lang="ar-SA" dirty="0"/>
              <a:t>القدره على التأمل والتفكير </a:t>
            </a:r>
            <a:endParaRPr lang="ar-SA" dirty="0" smtClean="0"/>
          </a:p>
          <a:p>
            <a:r>
              <a:rPr lang="ar-SA" dirty="0" smtClean="0"/>
              <a:t>ادارة الوقت</a:t>
            </a:r>
            <a:endParaRPr lang="ar-SA" dirty="0"/>
          </a:p>
          <a:p>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9552" y="1412777"/>
            <a:ext cx="3958580" cy="5135008"/>
          </a:xfrm>
          <a:prstGeom prst="rect">
            <a:avLst/>
          </a:prstGeom>
        </p:spPr>
      </p:pic>
    </p:spTree>
    <p:extLst>
      <p:ext uri="{BB962C8B-B14F-4D97-AF65-F5344CB8AC3E}">
        <p14:creationId xmlns:p14="http://schemas.microsoft.com/office/powerpoint/2010/main" xmlns="" val="1332711334"/>
      </p:ext>
    </p:extLst>
  </p:cSld>
  <p:clrMapOvr>
    <a:masterClrMapping/>
  </p:clrMapOvr>
  <mc:AlternateContent xmlns:mc="http://schemas.openxmlformats.org/markup-compatibility/2006">
    <mc:Choice xmlns:p14="http://schemas.microsoft.com/office/powerpoint/2010/main" xmlns=""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2665</TotalTime>
  <Words>4028</Words>
  <Application>Microsoft Office PowerPoint</Application>
  <PresentationFormat>On-screen Show (4:3)</PresentationFormat>
  <Paragraphs>286</Paragraphs>
  <Slides>47</Slides>
  <Notes>10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Equity</vt:lpstr>
      <vt:lpstr>Slide 1</vt:lpstr>
      <vt:lpstr>أهداف المحاضرة </vt:lpstr>
      <vt:lpstr>Slide 3</vt:lpstr>
      <vt:lpstr>Slide 4</vt:lpstr>
      <vt:lpstr>My contact details</vt:lpstr>
      <vt:lpstr>وحدات المقرر ومفرداته </vt:lpstr>
      <vt:lpstr>الاختبارات وتوزيع الدرجات يجب أن تحصل الطالبة على 60% للنجاح في هذا المقرر من خلال المتطلبات التالية </vt:lpstr>
      <vt:lpstr>مراجع المنهج</vt:lpstr>
      <vt:lpstr>عادات ومهارات للطالبات الأكثر فعاليه </vt:lpstr>
      <vt:lpstr>Slide 10</vt:lpstr>
      <vt:lpstr>Slide 11</vt:lpstr>
      <vt:lpstr>الاتصال </vt:lpstr>
      <vt:lpstr>نموذجنا الأساسي في الاتصال</vt:lpstr>
      <vt:lpstr>أمثله من القرآن عل الحث على التواصل الفعال</vt:lpstr>
      <vt:lpstr>المرحلة الأولى: مرحلة التخاطب واللغة</vt:lpstr>
      <vt:lpstr>يتبع</vt:lpstr>
      <vt:lpstr>المرحلة الثانية: مرحلة الكتابة</vt:lpstr>
      <vt:lpstr>Slide 18</vt:lpstr>
      <vt:lpstr>Slide 19</vt:lpstr>
      <vt:lpstr>الاتصال عبر العصور</vt:lpstr>
      <vt:lpstr>الآثار الاجتماعية للكتابة</vt:lpstr>
      <vt:lpstr>المرحلة الثالثة: الوسائط المحمولة لحفظ ولنقل المعلومات</vt:lpstr>
      <vt:lpstr>Slide 23</vt:lpstr>
      <vt:lpstr>يتبع...</vt:lpstr>
      <vt:lpstr>Slide 25</vt:lpstr>
      <vt:lpstr>المرحلة الرابعة: الطباعة</vt:lpstr>
      <vt:lpstr>Slide 27</vt:lpstr>
      <vt:lpstr>Slide 28</vt:lpstr>
      <vt:lpstr>Slide 29</vt:lpstr>
      <vt:lpstr>Slide 30</vt:lpstr>
      <vt:lpstr>المرحلة الخامسه:مرحلة الاتصال الجماهيري</vt:lpstr>
      <vt:lpstr>Slide 32</vt:lpstr>
      <vt:lpstr>Slide 33</vt:lpstr>
      <vt:lpstr>Slide 34</vt:lpstr>
      <vt:lpstr>Slide 35</vt:lpstr>
      <vt:lpstr>الأقمار الصناعية</vt:lpstr>
      <vt:lpstr>الهاتف المحمول-الفاكس-الحاسوب</vt:lpstr>
      <vt:lpstr>Slide 38</vt:lpstr>
      <vt:lpstr>المرحلة السادسة: مرحلة الاتصال التفاعلي</vt:lpstr>
      <vt:lpstr>شبكة الانترنت</vt:lpstr>
      <vt:lpstr>Slide 41</vt:lpstr>
      <vt:lpstr>الشبكة العالمية العنكبوتية (World Wide Web (WWW)</vt:lpstr>
      <vt:lpstr>يتبع...</vt:lpstr>
      <vt:lpstr>خدمات الانترنت</vt:lpstr>
      <vt:lpstr>سهل الانترنت </vt:lpstr>
      <vt:lpstr>cases</vt:lpstr>
      <vt:lpstr>مهام المحاضره القادمه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مقدمة في الاتصال 101 علم</dc:title>
  <dc:creator>dell</dc:creator>
  <cp:lastModifiedBy>dell</cp:lastModifiedBy>
  <cp:revision>160</cp:revision>
  <dcterms:created xsi:type="dcterms:W3CDTF">2012-12-09T07:13:22Z</dcterms:created>
  <dcterms:modified xsi:type="dcterms:W3CDTF">2013-02-02T08:34:09Z</dcterms:modified>
</cp:coreProperties>
</file>