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2" d="100"/>
          <a:sy n="42" d="100"/>
        </p:scale>
        <p:origin x="-13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03874CD4-240D-443B-B548-04ACBAF19B9D}" type="datetimeFigureOut">
              <a:rPr lang="ar-SA" smtClean="0"/>
              <a:pPr/>
              <a:t>12/11/34</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a:lstStyle/>
          <a:p>
            <a:fld id="{F6E06A47-3CCD-4B07-96B8-AA038C092AE4}" type="slidenum">
              <a:rPr lang="ar-SA" smtClean="0"/>
              <a:pPr/>
              <a:t>‹#›</a:t>
            </a:fld>
            <a:endParaRPr lang="ar-SA"/>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3874CD4-240D-443B-B548-04ACBAF19B9D}" type="datetimeFigureOut">
              <a:rPr lang="ar-SA" smtClean="0"/>
              <a:pPr/>
              <a:t>12/11/34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3874CD4-240D-443B-B548-04ACBAF19B9D}" type="datetimeFigureOut">
              <a:rPr lang="ar-SA" smtClean="0"/>
              <a:pPr/>
              <a:t>12/11/34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3874CD4-240D-443B-B548-04ACBAF19B9D}" type="datetimeFigureOut">
              <a:rPr lang="ar-SA" smtClean="0"/>
              <a:pPr/>
              <a:t>12/11/34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3874CD4-240D-443B-B548-04ACBAF19B9D}" type="datetimeFigureOut">
              <a:rPr lang="ar-SA" smtClean="0"/>
              <a:pPr/>
              <a:t>12/11/34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7924800" y="6416675"/>
            <a:ext cx="762000" cy="365125"/>
          </a:xfrm>
        </p:spPr>
        <p:txBody>
          <a:bodyPr/>
          <a:lstStyle/>
          <a:p>
            <a:fld id="{F6E06A47-3CCD-4B07-96B8-AA038C092AE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3874CD4-240D-443B-B548-04ACBAF19B9D}" type="datetimeFigureOut">
              <a:rPr lang="ar-SA" smtClean="0"/>
              <a:pPr/>
              <a:t>12/11/34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03874CD4-240D-443B-B548-04ACBAF19B9D}" type="datetimeFigureOut">
              <a:rPr lang="ar-SA" smtClean="0"/>
              <a:pPr/>
              <a:t>12/11/34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3874CD4-240D-443B-B548-04ACBAF19B9D}" type="datetimeFigureOut">
              <a:rPr lang="ar-SA" smtClean="0"/>
              <a:pPr/>
              <a:t>12/11/34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3874CD4-240D-443B-B548-04ACBAF19B9D}" type="datetimeFigureOut">
              <a:rPr lang="ar-SA" smtClean="0"/>
              <a:pPr/>
              <a:t>12/11/34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3874CD4-240D-443B-B548-04ACBAF19B9D}" type="datetimeFigureOut">
              <a:rPr lang="ar-SA" smtClean="0"/>
              <a:pPr/>
              <a:t>12/11/34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3874CD4-240D-443B-B548-04ACBAF19B9D}" type="datetimeFigureOut">
              <a:rPr lang="ar-SA" smtClean="0"/>
              <a:pPr/>
              <a:t>12/11/34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6E06A47-3CCD-4B07-96B8-AA038C092AE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3874CD4-240D-443B-B548-04ACBAF19B9D}" type="datetimeFigureOut">
              <a:rPr lang="ar-SA" smtClean="0"/>
              <a:pPr/>
              <a:t>12/11/34</a:t>
            </a:fld>
            <a:endParaRPr lang="ar-SA"/>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SA"/>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6E06A47-3CCD-4B07-96B8-AA038C092AE4}"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القيادة في تنظيم المجتمع </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 نوضح عناصر الموقف القيادي التي تتمثل في القائد </a:t>
            </a:r>
            <a:r>
              <a:rPr lang="ar-SA" dirty="0" err="1" smtClean="0"/>
              <a:t>و</a:t>
            </a:r>
            <a:r>
              <a:rPr lang="ar-SA" dirty="0" smtClean="0"/>
              <a:t> التابعين </a:t>
            </a:r>
            <a:r>
              <a:rPr lang="ar-SA" dirty="0" err="1" smtClean="0"/>
              <a:t>و</a:t>
            </a:r>
            <a:r>
              <a:rPr lang="ar-SA" dirty="0" smtClean="0"/>
              <a:t> الموقف </a:t>
            </a:r>
            <a:r>
              <a:rPr lang="ar-SA" dirty="0" err="1" smtClean="0"/>
              <a:t>او</a:t>
            </a:r>
            <a:r>
              <a:rPr lang="ar-SA" dirty="0" smtClean="0"/>
              <a:t> البيئة المحيطة </a:t>
            </a:r>
            <a:endParaRPr lang="ar-SA" dirty="0"/>
          </a:p>
        </p:txBody>
      </p:sp>
      <p:sp>
        <p:nvSpPr>
          <p:cNvPr id="3" name="عنصر نائب للمحتوى 2"/>
          <p:cNvSpPr>
            <a:spLocks noGrp="1"/>
          </p:cNvSpPr>
          <p:nvPr>
            <p:ph idx="1"/>
          </p:nvPr>
        </p:nvSpPr>
        <p:spPr/>
        <p:txBody>
          <a:bodyPr/>
          <a:lstStyle/>
          <a:p>
            <a:r>
              <a:rPr lang="ar-SA" b="1" dirty="0" smtClean="0"/>
              <a:t>1-القائد.</a:t>
            </a:r>
            <a:br>
              <a:rPr lang="ar-SA" b="1" dirty="0" smtClean="0"/>
            </a:br>
            <a:r>
              <a:rPr lang="ar-SA" b="1" dirty="0" smtClean="0"/>
              <a:t>2-الموقف.</a:t>
            </a:r>
            <a:br>
              <a:rPr lang="ar-SA" b="1" dirty="0" smtClean="0"/>
            </a:br>
            <a:r>
              <a:rPr lang="ar-SA" b="1" dirty="0" smtClean="0"/>
              <a:t>3-المرؤوسين.</a:t>
            </a:r>
            <a:br>
              <a:rPr lang="ar-SA" b="1" dirty="0" smtClean="0"/>
            </a:br>
            <a:r>
              <a:rPr lang="ar-SA" b="1" dirty="0" smtClean="0"/>
              <a:t> </a:t>
            </a:r>
            <a:br>
              <a:rPr lang="ar-SA" b="1" dirty="0" smtClean="0"/>
            </a:br>
            <a:r>
              <a:rPr lang="ar-SA" b="1" dirty="0" smtClean="0"/>
              <a:t>و عموما فان نظرية الموقف بهذا تقدم مفهوما ديناميكيا للقيادة لأنها لا تربط القيادة بالسمات الشخصية للفرد فقط و إنما تربطها بالمواقف على أساس ان عوامل الموقف و المتغيرات المرتبطة به هي التي تحدد السمات التي يمكن ان تفرز مكانة و مركز الشخص القائد و مدى نجاحه.</a:t>
            </a:r>
            <a:r>
              <a:rPr lang="ar-SA" dirty="0" smtClean="0"/>
              <a:t/>
            </a:r>
            <a:br>
              <a:rPr lang="ar-SA" dirty="0" smtClean="0"/>
            </a:br>
            <a:endParaRPr lang="ar-SA"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النظرية الوظيفية</a:t>
            </a:r>
            <a:endParaRPr lang="ar-SA" dirty="0"/>
          </a:p>
        </p:txBody>
      </p:sp>
      <p:sp>
        <p:nvSpPr>
          <p:cNvPr id="3" name="عنصر نائب للمحتوى 2"/>
          <p:cNvSpPr>
            <a:spLocks noGrp="1"/>
          </p:cNvSpPr>
          <p:nvPr>
            <p:ph idx="1"/>
          </p:nvPr>
        </p:nvSpPr>
        <p:spPr/>
        <p:txBody>
          <a:bodyPr/>
          <a:lstStyle/>
          <a:p>
            <a:r>
              <a:rPr lang="ar-SA" b="1" dirty="0" smtClean="0"/>
              <a:t>هذه النظرية تنظر للقيادة على أنها ليست سمات شخصية تتعلق بالقائد بل من حيث أنها وظيفة تنظيميه تحقق القيام بالوظائف الجماعية لتحقيق أهداف الجماعة واغرضها.</a:t>
            </a:r>
          </a:p>
          <a:p>
            <a:r>
              <a:rPr lang="ar-SA" b="1" dirty="0" smtClean="0"/>
              <a:t>والقيادة وفقا للنظرية قد يؤديها فرد واحد اومجموعة أعضاء وتتلخص وظائف قائد الجماعة وفق اتجاه هذه النظرية فيما يلي:</a:t>
            </a:r>
            <a:endParaRPr lang="en-US" b="1" dirty="0" smtClean="0"/>
          </a:p>
          <a:p>
            <a:r>
              <a:rPr lang="ar-SA" b="1" dirty="0" smtClean="0"/>
              <a:t>1-رسم سياسة الجماعة والتخطيط لها بتفويض من الجماعة.</a:t>
            </a:r>
            <a:endParaRPr lang="en-US" b="1" dirty="0" smtClean="0"/>
          </a:p>
          <a:p>
            <a:r>
              <a:rPr lang="ar-SA" b="1" dirty="0" smtClean="0"/>
              <a:t>2-تنفيذ أراء وأفكار ومعتقدات أعضاء الجماعة ولذلك لابد أن يكون لديه الخبرة الكافية والمهارات المتعددة وان يكون نموذجا يحتذي به وقادرا على فض الصراعات والمشاحنات بين أفراد الجماعة وقادرا على التحكم في النزعات والاتجاهات الشخصية.</a:t>
            </a:r>
            <a:endParaRPr lang="en-US" b="1" dirty="0" smtClean="0"/>
          </a:p>
          <a:p>
            <a:endParaRPr lang="ar-SA" dirty="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47464"/>
            <a:ext cx="8229600" cy="360040"/>
          </a:xfrm>
        </p:spPr>
        <p:txBody>
          <a:bodyPr>
            <a:normAutofit fontScale="90000"/>
          </a:bodyPr>
          <a:lstStyle/>
          <a:p>
            <a:r>
              <a:rPr lang="en-US" dirty="0" smtClean="0"/>
              <a:t/>
            </a:r>
            <a:br>
              <a:rPr lang="en-US" dirty="0" smtClean="0"/>
            </a:br>
            <a:endParaRPr lang="ar-SA" dirty="0"/>
          </a:p>
        </p:txBody>
      </p:sp>
      <p:sp>
        <p:nvSpPr>
          <p:cNvPr id="3" name="عنصر نائب للمحتوى 2"/>
          <p:cNvSpPr>
            <a:spLocks noGrp="1"/>
          </p:cNvSpPr>
          <p:nvPr>
            <p:ph idx="1"/>
          </p:nvPr>
        </p:nvSpPr>
        <p:spPr>
          <a:xfrm>
            <a:off x="457200" y="764704"/>
            <a:ext cx="8229600" cy="5544656"/>
          </a:xfrm>
        </p:spPr>
        <p:txBody>
          <a:bodyPr/>
          <a:lstStyle/>
          <a:p>
            <a:pPr>
              <a:buNone/>
            </a:pPr>
            <a:r>
              <a:rPr lang="ar-SA" b="1" dirty="0" smtClean="0"/>
              <a:t> 3- الخبرة --- حيث ينظر للقائد كمصدر للخبرة الفنية  والادارة والمعرفة في الجماعة </a:t>
            </a:r>
          </a:p>
          <a:p>
            <a:pPr>
              <a:buNone/>
            </a:pPr>
            <a:r>
              <a:rPr lang="ar-SA" b="1" dirty="0" smtClean="0"/>
              <a:t>4- الادارة والتنفيذ ---تنسيق سياسة واهداف الجماعة ومراقبتها </a:t>
            </a:r>
          </a:p>
          <a:p>
            <a:pPr>
              <a:buNone/>
            </a:pPr>
            <a:r>
              <a:rPr lang="ar-SA" b="1" dirty="0" smtClean="0"/>
              <a:t>5- الحكم والوساطة – وهنا يكون القائد حكما ووسيطا داخل الجماعة </a:t>
            </a:r>
          </a:p>
          <a:p>
            <a:pPr>
              <a:buNone/>
            </a:pPr>
            <a:r>
              <a:rPr lang="ar-SA" b="1" dirty="0" smtClean="0"/>
              <a:t>6- الثواب والعقاب –حيث يكون القائد مصدر للضبط والربط في الجماعة </a:t>
            </a:r>
          </a:p>
          <a:p>
            <a:pPr>
              <a:buNone/>
            </a:pPr>
            <a:r>
              <a:rPr lang="ar-SA" b="1" dirty="0" smtClean="0"/>
              <a:t>7- نموذج يحتذي به </a:t>
            </a:r>
          </a:p>
          <a:p>
            <a:pPr>
              <a:buNone/>
            </a:pPr>
            <a:r>
              <a:rPr lang="ar-SA" b="1" dirty="0" smtClean="0"/>
              <a:t>8- رمز للجماعة واستمرارها ورمز للتوحد والتعمق </a:t>
            </a:r>
            <a:endParaRPr lang="ar-SA" b="1"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النظرية التفاعلية </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124744"/>
            <a:ext cx="8229600" cy="5184616"/>
          </a:xfrm>
        </p:spPr>
        <p:txBody>
          <a:bodyPr>
            <a:normAutofit fontScale="92500" lnSpcReduction="20000"/>
          </a:bodyPr>
          <a:lstStyle/>
          <a:p>
            <a:r>
              <a:rPr lang="ar-SA" b="1" dirty="0" smtClean="0"/>
              <a:t>تقوم هذه النظرية على أساس التفاعل الاجتماعي والتكامل بين كل المتغيرات الرئيسية في القيادة سواء كانت تتعلق بشخصية القائد أو تتعلق بأعضاء الجماعة أو تتعلق بكيان الجماعة أو تتعلق بالمواقف الاجتماعية المختلفة. </a:t>
            </a:r>
            <a:endParaRPr lang="en-US" b="1" dirty="0" smtClean="0"/>
          </a:p>
          <a:p>
            <a:r>
              <a:rPr lang="ar-SA" b="1" dirty="0" smtClean="0"/>
              <a:t>أذن القيادة منظومة عناصر متشابكة ومتفاعلة معا تجمع بين خصائص وشخصية القائد وخصائص بقية أفراد الجماعة .</a:t>
            </a:r>
            <a:endParaRPr lang="en-US" b="1" dirty="0" smtClean="0"/>
          </a:p>
          <a:p>
            <a:r>
              <a:rPr lang="ar-SA" b="1" dirty="0" smtClean="0"/>
              <a:t>ويرى البعض أن السلوك القيادي هو الذي يركز على تحقيق التفاعل , كما </a:t>
            </a:r>
            <a:r>
              <a:rPr lang="ar-SA" b="1" dirty="0" err="1" smtClean="0"/>
              <a:t>ان</a:t>
            </a:r>
            <a:r>
              <a:rPr lang="ar-SA" b="1" dirty="0" smtClean="0"/>
              <a:t> التفاعل الاجتماعي بين القائد والجماعة تقوم أساسا على وجود اتصال بين الطرفين .</a:t>
            </a:r>
            <a:endParaRPr lang="en-US" b="1" dirty="0" smtClean="0"/>
          </a:p>
          <a:p>
            <a:r>
              <a:rPr lang="ar-SA" b="1" dirty="0" smtClean="0"/>
              <a:t>حيث تسعى عملية التفاعل </a:t>
            </a:r>
            <a:r>
              <a:rPr lang="ar-SA" b="1" dirty="0" err="1" smtClean="0"/>
              <a:t>الى</a:t>
            </a:r>
            <a:r>
              <a:rPr lang="ar-SA" b="1" dirty="0" smtClean="0"/>
              <a:t> تحقيق الأهداف المشتركة للجماعة من خلال عملية الاتصال بين أطراف التفاعل .</a:t>
            </a:r>
            <a:endParaRPr lang="en-US" b="1" dirty="0" smtClean="0"/>
          </a:p>
          <a:p>
            <a:r>
              <a:rPr lang="ar-SA" b="1" dirty="0" smtClean="0"/>
              <a:t>ولذلك فان أي عمل اجتماعي لخدمه المجتمع وتحسين البيئة يقوم أساسا على إيجاد نوع من التفاعل القائم على الاتصال الجيد بين أطراف العمل حيث </a:t>
            </a:r>
            <a:r>
              <a:rPr lang="ar-SA" b="1" dirty="0" err="1" smtClean="0"/>
              <a:t>ان</a:t>
            </a:r>
            <a:r>
              <a:rPr lang="ar-SA" b="1" dirty="0" smtClean="0"/>
              <a:t> هذا الاتصال يتيح قدر من المشاركة .</a:t>
            </a:r>
            <a:endParaRPr lang="en-US" b="1" dirty="0" smtClean="0"/>
          </a:p>
          <a:p>
            <a:endParaRPr lang="ar-SA" dirty="0"/>
          </a:p>
        </p:txBody>
      </p:sp>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اكتشاف واختيار القادة الشعبيين</a:t>
            </a:r>
            <a:endParaRPr lang="ar-SA" dirty="0"/>
          </a:p>
        </p:txBody>
      </p:sp>
      <p:sp>
        <p:nvSpPr>
          <p:cNvPr id="3" name="عنصر نائب للمحتوى 2"/>
          <p:cNvSpPr>
            <a:spLocks noGrp="1"/>
          </p:cNvSpPr>
          <p:nvPr>
            <p:ph idx="1"/>
          </p:nvPr>
        </p:nvSpPr>
        <p:spPr>
          <a:xfrm>
            <a:off x="457200" y="1268760"/>
            <a:ext cx="8229600" cy="5040600"/>
          </a:xfrm>
        </p:spPr>
        <p:txBody>
          <a:bodyPr/>
          <a:lstStyle/>
          <a:p>
            <a:r>
              <a:rPr lang="ar-SA" b="1" dirty="0" smtClean="0"/>
              <a:t>المجتمع في حاجه مستمرة </a:t>
            </a:r>
            <a:r>
              <a:rPr lang="ar-SA" b="1" dirty="0" err="1" smtClean="0"/>
              <a:t>الى</a:t>
            </a:r>
            <a:r>
              <a:rPr lang="ar-SA" b="1" dirty="0" smtClean="0"/>
              <a:t> المزيد من القادة لدفع العناصر النشطة </a:t>
            </a:r>
            <a:r>
              <a:rPr lang="ar-SA" b="1" dirty="0" err="1" smtClean="0"/>
              <a:t>الى</a:t>
            </a:r>
            <a:r>
              <a:rPr lang="ar-SA" b="1" dirty="0" smtClean="0"/>
              <a:t> القيام بمسئولياتها القيادية في المجتمع ولذلك يجب </a:t>
            </a:r>
            <a:r>
              <a:rPr lang="ar-SA" b="1" dirty="0" err="1" smtClean="0"/>
              <a:t>ان</a:t>
            </a:r>
            <a:r>
              <a:rPr lang="ar-SA" b="1" dirty="0" smtClean="0"/>
              <a:t> يعنى المنظم بعمليه اكتشاف القادة الشعبيين باستمرار .</a:t>
            </a:r>
            <a:endParaRPr lang="en-US" b="1" dirty="0" smtClean="0"/>
          </a:p>
          <a:p>
            <a:r>
              <a:rPr lang="ar-SA" b="1" dirty="0" smtClean="0"/>
              <a:t>وتعتبر عملية اختيار القادة من أصعب العمليات التي تواجه الممارس المهني أثناء العمل مع المجتمع ولكي تتم بموضوعيه </a:t>
            </a:r>
            <a:r>
              <a:rPr lang="ar-SA" b="1" dirty="0" err="1" smtClean="0"/>
              <a:t>فانة</a:t>
            </a:r>
            <a:r>
              <a:rPr lang="ar-SA" b="1" dirty="0" smtClean="0"/>
              <a:t> يعمل على :</a:t>
            </a:r>
            <a:endParaRPr lang="en-US" b="1" dirty="0" smtClean="0"/>
          </a:p>
          <a:p>
            <a:r>
              <a:rPr lang="ar-SA" b="1" dirty="0" smtClean="0"/>
              <a:t>أ/ دراسة العمليات المطلوب لها القيادة.</a:t>
            </a:r>
            <a:endParaRPr lang="en-US" b="1" dirty="0" smtClean="0"/>
          </a:p>
          <a:p>
            <a:r>
              <a:rPr lang="ar-SA" b="1" dirty="0" smtClean="0"/>
              <a:t>ب/ دراسة نوع الجماعة المطلوب قيادتها .</a:t>
            </a:r>
            <a:endParaRPr lang="en-US" b="1" dirty="0" smtClean="0"/>
          </a:p>
          <a:p>
            <a:r>
              <a:rPr lang="ar-SA" b="1" dirty="0" smtClean="0"/>
              <a:t>ج/ دراسة القيادة المتوفرة للقيام بالعملية المطلوبة . </a:t>
            </a:r>
            <a:endParaRPr lang="en-US" b="1" dirty="0" smtClean="0"/>
          </a:p>
          <a:p>
            <a:endParaRPr lang="ar-SA"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من وسائل اختيار القادة :</a:t>
            </a:r>
            <a:endParaRPr lang="ar-SA" dirty="0"/>
          </a:p>
        </p:txBody>
      </p:sp>
      <p:sp>
        <p:nvSpPr>
          <p:cNvPr id="3" name="عنصر نائب للمحتوى 2"/>
          <p:cNvSpPr>
            <a:spLocks noGrp="1"/>
          </p:cNvSpPr>
          <p:nvPr>
            <p:ph idx="1"/>
          </p:nvPr>
        </p:nvSpPr>
        <p:spPr/>
        <p:txBody>
          <a:bodyPr/>
          <a:lstStyle/>
          <a:p>
            <a:r>
              <a:rPr lang="ar-SA" b="1" dirty="0" smtClean="0"/>
              <a:t>ــ الاحتكاك المباشر.	</a:t>
            </a:r>
            <a:endParaRPr lang="en-US" b="1" dirty="0" smtClean="0"/>
          </a:p>
          <a:p>
            <a:r>
              <a:rPr lang="ar-SA" b="1" dirty="0" smtClean="0"/>
              <a:t>ــ الملاحظة الدقيقة.	ــ الترشيح .</a:t>
            </a:r>
            <a:endParaRPr lang="en-US" b="1" dirty="0" smtClean="0"/>
          </a:p>
          <a:p>
            <a:r>
              <a:rPr lang="ar-SA" b="1" dirty="0" smtClean="0"/>
              <a:t>ــ المقابلات الشخصية.	</a:t>
            </a:r>
            <a:endParaRPr lang="en-US" b="1" dirty="0" smtClean="0"/>
          </a:p>
          <a:p>
            <a:r>
              <a:rPr lang="ar-SA" b="1" dirty="0" smtClean="0"/>
              <a:t>ــ الاختبارات الموقفية .</a:t>
            </a:r>
            <a:endParaRPr lang="en-US" b="1" dirty="0" smtClean="0"/>
          </a:p>
          <a:p>
            <a:r>
              <a:rPr lang="ar-SA" b="1" dirty="0" smtClean="0"/>
              <a:t>ــ وسائل الإعلام. </a:t>
            </a:r>
            <a:endParaRPr lang="en-US" b="1" dirty="0" smtClean="0"/>
          </a:p>
          <a:p>
            <a:r>
              <a:rPr lang="ar-SA" b="1" dirty="0" smtClean="0"/>
              <a:t>ــ عن طريق التطوع.</a:t>
            </a:r>
            <a:endParaRPr lang="en-US" b="1" dirty="0" smtClean="0"/>
          </a:p>
          <a:p>
            <a:r>
              <a:rPr lang="ar-SA" b="1" dirty="0" smtClean="0"/>
              <a:t>ــ الاجتماعات</a:t>
            </a:r>
          </a:p>
          <a:p>
            <a:r>
              <a:rPr lang="ar-SA" b="1" dirty="0" smtClean="0"/>
              <a:t>ــ القيام بالبحوث</a:t>
            </a:r>
            <a:endParaRPr lang="ar-SA" b="1"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تدريب القادة :</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052736"/>
            <a:ext cx="8229600" cy="5256624"/>
          </a:xfrm>
        </p:spPr>
        <p:txBody>
          <a:bodyPr>
            <a:normAutofit/>
          </a:bodyPr>
          <a:lstStyle/>
          <a:p>
            <a:pPr lvl="0"/>
            <a:r>
              <a:rPr lang="ar-SA" b="1" dirty="0" smtClean="0"/>
              <a:t>العملية التي تهدف إلى تزويد القيادات بمجموعة من الخبرات والمعارف والمهارات المطلوبة .</a:t>
            </a:r>
            <a:endParaRPr lang="en-US" b="1" dirty="0" smtClean="0"/>
          </a:p>
          <a:p>
            <a:pPr lvl="0"/>
            <a:r>
              <a:rPr lang="ar-SA" b="1" dirty="0" smtClean="0"/>
              <a:t> وتتضمن إكسابهم اتجاهات إيجابية جديدة .</a:t>
            </a:r>
            <a:endParaRPr lang="en-US" b="1" dirty="0" smtClean="0"/>
          </a:p>
          <a:p>
            <a:pPr lvl="0"/>
            <a:r>
              <a:rPr lang="ar-SA" b="1" dirty="0" smtClean="0"/>
              <a:t>تسعى نحو تحقيق هدف نهائي هو مساعدة القيادات على أداء أدوارهم القيادية بفعالية .</a:t>
            </a:r>
            <a:endParaRPr lang="en-US" b="1" dirty="0" smtClean="0"/>
          </a:p>
          <a:p>
            <a:pPr lvl="0"/>
            <a:r>
              <a:rPr lang="ar-SA" b="1" dirty="0" err="1" smtClean="0"/>
              <a:t>ان</a:t>
            </a:r>
            <a:r>
              <a:rPr lang="ar-SA" b="1" dirty="0" smtClean="0"/>
              <a:t> الخبرة تلعب دورا كبيرا في تنمية القيادة .</a:t>
            </a:r>
            <a:endParaRPr lang="en-US" b="1" dirty="0" smtClean="0"/>
          </a:p>
          <a:p>
            <a:pPr>
              <a:buNone/>
            </a:pPr>
            <a:endParaRPr lang="en-US" b="1" dirty="0" smtClean="0"/>
          </a:p>
          <a:p>
            <a:r>
              <a:rPr lang="ar-SA" b="1" dirty="0" smtClean="0"/>
              <a:t>وظيفة القائد : هي التعامل مع الناس وحل مشاكلهم وحفزهم على العمل لذلك أصبح تدريب المرشح للقيادة هو التدريب على إقامة علاقات إنسانية سليمة وبعبارة أخرى فدوره قيادي </a:t>
            </a:r>
            <a:r>
              <a:rPr lang="ar-SA" b="1" dirty="0" err="1" smtClean="0"/>
              <a:t>انساني</a:t>
            </a:r>
            <a:r>
              <a:rPr lang="ar-SA" b="1" dirty="0" smtClean="0"/>
              <a:t> .</a:t>
            </a:r>
            <a:endParaRPr lang="en-US" b="1" dirty="0" smtClean="0"/>
          </a:p>
          <a:p>
            <a:endParaRPr lang="ar-SA"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عملية التدريب :</a:t>
            </a:r>
            <a:r>
              <a:rPr lang="en-US" dirty="0" smtClean="0"/>
              <a:t/>
            </a:r>
            <a:br>
              <a:rPr lang="en-US" dirty="0" smtClean="0"/>
            </a:br>
            <a:endParaRPr lang="ar-SA" dirty="0"/>
          </a:p>
        </p:txBody>
      </p:sp>
      <p:sp>
        <p:nvSpPr>
          <p:cNvPr id="3" name="عنصر نائب للمحتوى 2"/>
          <p:cNvSpPr>
            <a:spLocks noGrp="1"/>
          </p:cNvSpPr>
          <p:nvPr>
            <p:ph idx="1"/>
          </p:nvPr>
        </p:nvSpPr>
        <p:spPr>
          <a:xfrm>
            <a:off x="457200" y="908720"/>
            <a:ext cx="8229600" cy="5616624"/>
          </a:xfrm>
        </p:spPr>
        <p:txBody>
          <a:bodyPr>
            <a:normAutofit lnSpcReduction="10000"/>
          </a:bodyPr>
          <a:lstStyle/>
          <a:p>
            <a:r>
              <a:rPr lang="ar-SA" b="1" dirty="0" smtClean="0"/>
              <a:t>تستهدف إمداد القائد بالمعلومات والخبرات والمهارات وإكسابه الاتجاهات التي تساعده على القيام بمسؤولياته القيادية .</a:t>
            </a:r>
            <a:endParaRPr lang="en-US" b="1" dirty="0" smtClean="0"/>
          </a:p>
          <a:p>
            <a:pPr>
              <a:buNone/>
            </a:pPr>
            <a:endParaRPr lang="en-US" b="1" dirty="0" smtClean="0"/>
          </a:p>
          <a:p>
            <a:r>
              <a:rPr lang="ar-SA" b="1" dirty="0" smtClean="0"/>
              <a:t>ومن المبادئ التوجيهية لتعزيز الآليات المؤسسية للنهوض بالمرأة العربية والخاصة بالقوى البشرية والتدريب مما يعني :</a:t>
            </a:r>
            <a:endParaRPr lang="en-US" b="1" dirty="0" smtClean="0"/>
          </a:p>
          <a:p>
            <a:r>
              <a:rPr lang="ar-SA" b="1" dirty="0" smtClean="0"/>
              <a:t>زيادة الكفاءات والمهارات ومتابعة المستجدات من الاهتمام بالقوى البشرية وتدريبها وزيادة قدراتها في المؤسسات المعنية بالنهوض بالمرأة واعتبار التدريب عملية مستمرة للرجال والنساء وأن يكون التدريب نظريا وعمليا .</a:t>
            </a:r>
            <a:endParaRPr lang="en-US" b="1" dirty="0" smtClean="0"/>
          </a:p>
          <a:p>
            <a:pPr>
              <a:buNone/>
            </a:pPr>
            <a:endParaRPr lang="en-US" b="1" dirty="0" smtClean="0"/>
          </a:p>
          <a:p>
            <a:r>
              <a:rPr lang="ar-SA" b="1" dirty="0" smtClean="0"/>
              <a:t>وعلى المنظمات الأهلية تشجيع المرأة على دخول مجالات متعددة من القطاعات غير التقليدية وعقد دورات لإعادة تأهيلها في الميادين الجديدة</a:t>
            </a:r>
            <a:endParaRPr lang="ar-SA"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417638"/>
          </a:xfrm>
        </p:spPr>
        <p:txBody>
          <a:bodyPr>
            <a:normAutofit/>
          </a:bodyPr>
          <a:lstStyle/>
          <a:p>
            <a:r>
              <a:rPr lang="ar-SA" dirty="0" smtClean="0"/>
              <a:t> </a:t>
            </a:r>
            <a:r>
              <a:rPr lang="ar-SA" dirty="0" smtClean="0"/>
              <a:t> </a:t>
            </a:r>
            <a:r>
              <a:rPr lang="ar-SA" dirty="0" smtClean="0"/>
              <a:t>اهمية </a:t>
            </a:r>
            <a:r>
              <a:rPr lang="ar-SA" dirty="0" smtClean="0"/>
              <a:t>القياده في تنظيم المجتمع:</a:t>
            </a:r>
            <a:endParaRPr lang="ar-SA" dirty="0"/>
          </a:p>
        </p:txBody>
      </p:sp>
      <p:sp>
        <p:nvSpPr>
          <p:cNvPr id="3" name="عنصر نائب للمحتوى 2"/>
          <p:cNvSpPr>
            <a:spLocks noGrp="1"/>
          </p:cNvSpPr>
          <p:nvPr>
            <p:ph idx="1"/>
          </p:nvPr>
        </p:nvSpPr>
        <p:spPr>
          <a:xfrm>
            <a:off x="0" y="1196752"/>
            <a:ext cx="8892480" cy="5661248"/>
          </a:xfrm>
        </p:spPr>
        <p:txBody>
          <a:bodyPr>
            <a:normAutofit fontScale="77500" lnSpcReduction="20000"/>
          </a:bodyPr>
          <a:lstStyle/>
          <a:p>
            <a:r>
              <a:rPr lang="ar-SA" sz="3400" b="1" dirty="0" smtClean="0"/>
              <a:t>من المهام الأساسية للمنظم الاجتماعي هو التعرف على جماعات المجتمع المختلفة وعلى ممثلي المجتمع وقياداته..</a:t>
            </a:r>
            <a:br>
              <a:rPr lang="ar-SA" sz="3400" b="1" dirty="0" smtClean="0"/>
            </a:br>
            <a:r>
              <a:rPr lang="ar-SA" sz="3400" b="1" dirty="0" smtClean="0"/>
              <a:t>وأهمية طريقة تنظيم المجتمع تعتمد في تحقيق أهدافها </a:t>
            </a:r>
            <a:r>
              <a:rPr lang="ar-SA" sz="3400" b="1" dirty="0" err="1" smtClean="0"/>
              <a:t>أعتمادآ</a:t>
            </a:r>
            <a:r>
              <a:rPr lang="ar-SA" sz="3400" b="1" dirty="0" smtClean="0"/>
              <a:t> كبيرا على:</a:t>
            </a:r>
            <a:br>
              <a:rPr lang="ar-SA" sz="3400" b="1" dirty="0" smtClean="0"/>
            </a:br>
            <a:r>
              <a:rPr lang="ar-SA" sz="3400" b="1" dirty="0" smtClean="0"/>
              <a:t>1/ مشاركة الأهالي وتحملهم </a:t>
            </a:r>
            <a:r>
              <a:rPr lang="ar-SA" sz="3400" b="1" dirty="0" err="1" smtClean="0"/>
              <a:t>المسؤليه</a:t>
            </a:r>
            <a:r>
              <a:rPr lang="ar-SA" sz="3400" b="1" dirty="0" smtClean="0"/>
              <a:t> وقيادة المشروعات التي تستهدف تنمية المجتمع.. </a:t>
            </a:r>
            <a:br>
              <a:rPr lang="ar-SA" sz="3400" b="1" dirty="0" smtClean="0"/>
            </a:br>
            <a:r>
              <a:rPr lang="ar-SA" sz="3400" b="1" dirty="0" smtClean="0"/>
              <a:t>2/ أن طريقة تنظيم المجتمع تهتم بالبحث عن القيادات والتعرف عليها باعتبارها حلقة الاتصال بين المنظم الاجتماعي والمجتمع..</a:t>
            </a:r>
            <a:br>
              <a:rPr lang="ar-SA" sz="3400" b="1" dirty="0" smtClean="0"/>
            </a:br>
            <a:r>
              <a:rPr lang="ar-SA" sz="3400" b="1" dirty="0" smtClean="0"/>
              <a:t>3/ وتبرز أهميتها في توجيه وتنسيق العمل وكذلك توجيه التابعين وإكسابهم القدرة على تصور الأهداف التي يمكن الوصول إليها وتوضيح طرق إنجازها أمام التابعين..</a:t>
            </a:r>
            <a:br>
              <a:rPr lang="ar-SA" sz="3400" b="1" dirty="0" smtClean="0"/>
            </a:br>
            <a:r>
              <a:rPr lang="ar-SA" sz="3400" b="1" dirty="0" smtClean="0"/>
              <a:t>4/ كما تبرز أهميتها في كونها ضرورة حيوية وظاهره اجتماعيه وعمليه تربويه تعني القدرة على التأثير في الآخرين وتوجيههم وتعليمهم وتغييرهم بما يؤدي إلى تنميتهم وتقدمهم وتحقيق الأهداف العامة والمشترك كذلك تعمل على مساعدة الأعضاء على معرفة وإدراك حاجاتهم ومشكلاتهم والعمل المنظم لإشباع الحاجات ومواجهة المشكلات بإتباع الطرق والأساليب المناسبة...</a:t>
            </a:r>
            <a:r>
              <a:rPr lang="ar-SA" dirty="0" smtClean="0"/>
              <a:t/>
            </a:r>
            <a:br>
              <a:rPr lang="ar-SA" dirty="0" smtClean="0"/>
            </a:br>
            <a:r>
              <a:rPr lang="ar-SA" dirty="0" smtClean="0"/>
              <a:t/>
            </a:r>
            <a:br>
              <a:rPr lang="ar-SA" dirty="0" smtClean="0"/>
            </a:br>
            <a:endParaRPr lang="ar-SA" dirty="0"/>
          </a:p>
        </p:txBody>
      </p:sp>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ar-SA" dirty="0" smtClean="0"/>
              <a:t>أنواع </a:t>
            </a:r>
            <a:r>
              <a:rPr lang="ar-SA" dirty="0" err="1" smtClean="0"/>
              <a:t>القياده</a:t>
            </a:r>
            <a:r>
              <a:rPr lang="ar-SA" dirty="0" smtClean="0"/>
              <a:t> في تنظيم المجتمع:</a:t>
            </a:r>
            <a:br>
              <a:rPr lang="ar-SA" dirty="0" smtClean="0"/>
            </a:br>
            <a:endParaRPr lang="ar-SA" dirty="0"/>
          </a:p>
        </p:txBody>
      </p:sp>
      <p:sp>
        <p:nvSpPr>
          <p:cNvPr id="5" name="عنصر نائب للمحتوى 4"/>
          <p:cNvSpPr>
            <a:spLocks noGrp="1"/>
          </p:cNvSpPr>
          <p:nvPr>
            <p:ph sz="half" idx="1"/>
          </p:nvPr>
        </p:nvSpPr>
        <p:spPr/>
        <p:txBody>
          <a:bodyPr>
            <a:normAutofit fontScale="92500" lnSpcReduction="20000"/>
          </a:bodyPr>
          <a:lstStyle/>
          <a:p>
            <a:r>
              <a:rPr lang="ar-SA" b="1" dirty="0" smtClean="0"/>
              <a:t>2/ القيادة المهنية:</a:t>
            </a:r>
            <a:br>
              <a:rPr lang="ar-SA" b="1" dirty="0" smtClean="0"/>
            </a:br>
            <a:r>
              <a:rPr lang="ar-SA" b="1" dirty="0" smtClean="0"/>
              <a:t>وهي وجود الأخصائي الاجتماعي المشتغل بطريقة تنظيم المجتمع والذي يمثل عصب الممارسة المهنية ويتوقف نجاح طريقة تنظيم المجتمع في تحقيق أهدافها على مدى كفاءة وخبرة ومهارة هذا الأخصائي الاجتماعي حيث يقوم أخصائي تنظيم المجتمع بممارسة أدوار متعددة ومتباينة تمكنه من تحقيق أهداف الجهاز الذي يعمل معه ومن ثم تحقيق أهداف الطريقة وأهداف المجتمع..</a:t>
            </a:r>
            <a:r>
              <a:rPr lang="ar-SA" dirty="0" smtClean="0"/>
              <a:t/>
            </a:r>
            <a:br>
              <a:rPr lang="ar-SA" dirty="0" smtClean="0"/>
            </a:br>
            <a:endParaRPr lang="ar-SA" dirty="0"/>
          </a:p>
        </p:txBody>
      </p:sp>
      <p:sp>
        <p:nvSpPr>
          <p:cNvPr id="6" name="عنصر نائب للمحتوى 5"/>
          <p:cNvSpPr>
            <a:spLocks noGrp="1"/>
          </p:cNvSpPr>
          <p:nvPr>
            <p:ph sz="half" idx="2"/>
          </p:nvPr>
        </p:nvSpPr>
        <p:spPr/>
        <p:txBody>
          <a:bodyPr>
            <a:normAutofit fontScale="92500" lnSpcReduction="20000"/>
          </a:bodyPr>
          <a:lstStyle/>
          <a:p>
            <a:r>
              <a:rPr lang="ar-SA" b="1" dirty="0" smtClean="0"/>
              <a:t>1/ القيادة المنبثقة(</a:t>
            </a:r>
            <a:r>
              <a:rPr lang="ar-SA" b="1" dirty="0" err="1" smtClean="0"/>
              <a:t>النابعه</a:t>
            </a:r>
            <a:r>
              <a:rPr lang="ar-SA" b="1" dirty="0" smtClean="0"/>
              <a:t> من المجتمع):</a:t>
            </a:r>
            <a:br>
              <a:rPr lang="ar-SA" b="1" dirty="0" smtClean="0"/>
            </a:br>
            <a:r>
              <a:rPr lang="ar-SA" b="1" dirty="0" smtClean="0"/>
              <a:t>تحتاج الطريقة إلى القيادة النابعة من المجتمع من منطلق إنها تهتم بمشاركة المواطنين في تنمية مجتمعهم وتلك المشاركة لا يمكن أن تتحقق في ظل نمو المجتمعات وتطورها وتعقدها عن طريق مساهمة كل أفراد المجتمع في كل عمليات تنظيم المجتمع لذا تعتمد الطريقة على تحقيق المشاركة من خلال قاده أو ممثلي جماعات المجتمع الذي تعمل فيه..</a:t>
            </a:r>
            <a:r>
              <a:rPr lang="ar-SA" dirty="0" smtClean="0"/>
              <a:t/>
            </a:r>
            <a:br>
              <a:rPr lang="ar-SA" dirty="0" smtClean="0"/>
            </a:br>
            <a:endParaRPr lang="ar-SA"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القيادة </a:t>
            </a:r>
            <a:endParaRPr lang="ar-SA" dirty="0"/>
          </a:p>
        </p:txBody>
      </p:sp>
      <p:sp>
        <p:nvSpPr>
          <p:cNvPr id="3" name="عنصر نائب للمحتوى 2"/>
          <p:cNvSpPr>
            <a:spLocks noGrp="1"/>
          </p:cNvSpPr>
          <p:nvPr>
            <p:ph idx="1"/>
          </p:nvPr>
        </p:nvSpPr>
        <p:spPr/>
        <p:txBody>
          <a:bodyPr/>
          <a:lstStyle/>
          <a:p>
            <a:r>
              <a:rPr lang="ar-SA" dirty="0" smtClean="0"/>
              <a:t>مجموعة السلوكيات التي يمارسها القائد  في الجماعة وهي تمثل حصيلة التفاعل بين عدة عناصر أساسية في موقف الممارسة القيادية والقيادة تحفز الأفراد على تحقيق الأهداف المرجوة من الجماعة بأكبر قدر من الفاعلية بحيث ينعكس ذلك على أداء الأفراد ويعود عليهم بالرضا ويؤثر ذلك بدوره على تماسك الجماعة  والقدرة علي تحقيق الاهداف</a:t>
            </a:r>
            <a:endParaRPr lang="ar-SA"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التعريف </a:t>
            </a:r>
            <a:r>
              <a:rPr lang="ar-SA" dirty="0" err="1" smtClean="0"/>
              <a:t>الاجرائي</a:t>
            </a:r>
            <a:r>
              <a:rPr lang="ar-SA" dirty="0" smtClean="0"/>
              <a:t> للقيادة </a:t>
            </a:r>
            <a:br>
              <a:rPr lang="ar-SA" dirty="0" smtClean="0"/>
            </a:br>
            <a:endParaRPr lang="ar-SA" dirty="0"/>
          </a:p>
        </p:txBody>
      </p:sp>
      <p:sp>
        <p:nvSpPr>
          <p:cNvPr id="3" name="عنصر نائب للمحتوى 2"/>
          <p:cNvSpPr>
            <a:spLocks noGrp="1"/>
          </p:cNvSpPr>
          <p:nvPr>
            <p:ph idx="1"/>
          </p:nvPr>
        </p:nvSpPr>
        <p:spPr/>
        <p:txBody>
          <a:bodyPr/>
          <a:lstStyle/>
          <a:p>
            <a:r>
              <a:rPr lang="ar-SA" b="1" dirty="0" smtClean="0"/>
              <a:t>سلوك يقوم به القائد  لمساعدة الجماعة لبلوغ اهدفها </a:t>
            </a:r>
          </a:p>
          <a:p>
            <a:r>
              <a:rPr lang="ar-SA" b="1" dirty="0" smtClean="0"/>
              <a:t>دور اجتماعي او وظيفة اجتماعية يقوم بة القائد كعملية سلوكية </a:t>
            </a:r>
          </a:p>
          <a:p>
            <a:r>
              <a:rPr lang="ar-SA" b="1" dirty="0" smtClean="0"/>
              <a:t>إيجاد علاقة التأثير المميز بين اثنين أو أكثر من الأشخاص </a:t>
            </a:r>
          </a:p>
          <a:p>
            <a:r>
              <a:rPr lang="ar-SA" b="1" dirty="0" smtClean="0"/>
              <a:t>توجيه وتنسيق العمل بين أعضاء الجماعة </a:t>
            </a:r>
          </a:p>
          <a:p>
            <a:r>
              <a:rPr lang="ar-SA" b="1" dirty="0" smtClean="0"/>
              <a:t>توجيه التابعين وخلق القدرة على الرؤية وتخيل الأهداف التي يمكن الوصول إليها والتوضيح للتابعين لطرق انجاز وتحقيق تلك الأهداف</a:t>
            </a:r>
          </a:p>
          <a:p>
            <a:r>
              <a:rPr lang="ar-SA" b="1" dirty="0" smtClean="0"/>
              <a:t>عملية من التأثير وتنظيم الجماعة نحو انجاز أهدافها </a:t>
            </a: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ونضيف ايضا مجموعة من العناصر الاخرى وهي :</a:t>
            </a:r>
            <a:endParaRPr lang="ar-SA" dirty="0"/>
          </a:p>
        </p:txBody>
      </p:sp>
      <p:sp>
        <p:nvSpPr>
          <p:cNvPr id="3" name="عنصر نائب للمحتوى 2"/>
          <p:cNvSpPr>
            <a:spLocks noGrp="1"/>
          </p:cNvSpPr>
          <p:nvPr>
            <p:ph idx="1"/>
          </p:nvPr>
        </p:nvSpPr>
        <p:spPr/>
        <p:txBody>
          <a:bodyPr>
            <a:normAutofit/>
          </a:bodyPr>
          <a:lstStyle/>
          <a:p>
            <a:r>
              <a:rPr lang="ar-SA" b="1" dirty="0" smtClean="0"/>
              <a:t>القيادة عملية تستهدف التأثير في سلوكيات واتجاهات سكان المجتمع </a:t>
            </a:r>
          </a:p>
          <a:p>
            <a:r>
              <a:rPr lang="ar-SA" b="1" dirty="0" smtClean="0"/>
              <a:t>تسعى نحو تحقيق هدف مشترك</a:t>
            </a:r>
          </a:p>
          <a:p>
            <a:r>
              <a:rPr lang="ar-SA" b="1" dirty="0" smtClean="0"/>
              <a:t>تهتم بتحفيز واستثارة الناس وتشجيعهم لبذل اقصى مالديهم من جهد لتحقيق الهدف </a:t>
            </a:r>
          </a:p>
          <a:p>
            <a:r>
              <a:rPr lang="ar-SA" b="1" dirty="0" smtClean="0"/>
              <a:t>تقوم على العلاقة الطيبة والاتصال الجيد بين القائد وتابعيه </a:t>
            </a:r>
          </a:p>
          <a:p>
            <a:r>
              <a:rPr lang="ar-SA" b="1" dirty="0" smtClean="0"/>
              <a:t>القيادة فن يتطلب مزيد من الخبرة والمهارة للتعامل مع المواقف الحالية والمستقبلية بفاعلية </a:t>
            </a:r>
            <a:endParaRPr lang="ar-SA" b="1" dirty="0"/>
          </a:p>
        </p:txBody>
      </p:sp>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انماط</a:t>
            </a:r>
            <a:r>
              <a:rPr lang="ar-SA" dirty="0" smtClean="0"/>
              <a:t> القيادة </a:t>
            </a:r>
            <a:endParaRPr lang="ar-SA" dirty="0"/>
          </a:p>
        </p:txBody>
      </p:sp>
      <p:sp>
        <p:nvSpPr>
          <p:cNvPr id="3" name="عنصر نائب للمحتوى 2"/>
          <p:cNvSpPr>
            <a:spLocks noGrp="1"/>
          </p:cNvSpPr>
          <p:nvPr>
            <p:ph idx="1"/>
          </p:nvPr>
        </p:nvSpPr>
        <p:spPr/>
        <p:txBody>
          <a:bodyPr>
            <a:normAutofit fontScale="92500"/>
          </a:bodyPr>
          <a:lstStyle/>
          <a:p>
            <a:r>
              <a:rPr lang="ar-SA" b="1" dirty="0" smtClean="0"/>
              <a:t>القائد الاستبدادي : يركز السلطة والمسئولية في يده  وينفرد بوضح خطة العمل دون أن يشترك معه أو يستشير أحدا كما يفرض الأوامر ويصر على اطاعتة ويملي على الأعضاء خطوات العمل خطوه خطوه فلا يتثنى لهم عمل شي بدونه ومتباعد عن أفراد الجماعة لا يرونه إلا </a:t>
            </a:r>
            <a:r>
              <a:rPr lang="ar-SA" b="1" dirty="0" err="1" smtClean="0"/>
              <a:t>غرارا</a:t>
            </a:r>
            <a:r>
              <a:rPr lang="ar-SA" b="1" dirty="0" smtClean="0"/>
              <a:t> </a:t>
            </a:r>
          </a:p>
          <a:p>
            <a:r>
              <a:rPr lang="ar-SA" b="1" dirty="0" smtClean="0"/>
              <a:t>القائد الحر : يترك الحبل على الغارب لتابعية أي يترك لهم العمل والمسؤلية  فلا يشترك معهم أو يوجههم في مناقشات أو اتخاذ القرار أو حل المشكلات .</a:t>
            </a:r>
          </a:p>
          <a:p>
            <a:r>
              <a:rPr lang="ar-SA" b="1" dirty="0" smtClean="0"/>
              <a:t>القائد الديمقراطي : هي القيادة الجماعية ومن ابرز صفاتها أن الجماعة هي التي تتخذ القرارات وليس القائد بمفردة فالقائد الديمقراطي يشترك ويستثير ويوزع السلطة والمسئولية ويشجع كل فرد على إبداء راية .</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سمات القائد الديمقراطي</a:t>
            </a:r>
            <a:endParaRPr lang="ar-SA" dirty="0"/>
          </a:p>
        </p:txBody>
      </p:sp>
      <p:sp>
        <p:nvSpPr>
          <p:cNvPr id="3" name="عنصر نائب للمحتوى 2"/>
          <p:cNvSpPr>
            <a:spLocks noGrp="1"/>
          </p:cNvSpPr>
          <p:nvPr>
            <p:ph idx="1"/>
          </p:nvPr>
        </p:nvSpPr>
        <p:spPr/>
        <p:txBody>
          <a:bodyPr/>
          <a:lstStyle/>
          <a:p>
            <a:r>
              <a:rPr lang="ar-SA" b="1" dirty="0" smtClean="0"/>
              <a:t>القدرة على إدارة المناقشات الجماعية </a:t>
            </a:r>
          </a:p>
          <a:p>
            <a:r>
              <a:rPr lang="ar-SA" b="1" dirty="0" smtClean="0"/>
              <a:t>الحكمة في إصدار الأوامر واتخاذ القرارات </a:t>
            </a:r>
          </a:p>
          <a:p>
            <a:r>
              <a:rPr lang="ar-SA" b="1" dirty="0" smtClean="0"/>
              <a:t>المهارات في معاملة الناس </a:t>
            </a:r>
          </a:p>
          <a:p>
            <a:r>
              <a:rPr lang="ar-SA" b="1" dirty="0" smtClean="0"/>
              <a:t>ويمارس القائد الديمقراطي عملة من خلال الترغيب والحث وضرب المثل وليس من خلال التخويف وفرض السلطة .</a:t>
            </a:r>
            <a:endParaRPr lang="ar-SA" b="1"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نظرية السمات:</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b="1" dirty="0" smtClean="0"/>
              <a:t>ينظر علم النفس الفردي لظاهرة القيادة على أنها سمة من سمات الشخصية التي تتوافر في بعض الناس دون غيرهم </a:t>
            </a:r>
            <a:r>
              <a:rPr lang="ar-SA" b="1" dirty="0" err="1" smtClean="0"/>
              <a:t>و</a:t>
            </a:r>
            <a:r>
              <a:rPr lang="ar-SA" b="1" dirty="0" smtClean="0"/>
              <a:t> نظرية السمات تفسر القيادة على أساس توافر بعض السمات الشخصية في القائد </a:t>
            </a:r>
            <a:r>
              <a:rPr lang="ar-SA" b="1" dirty="0" err="1" smtClean="0"/>
              <a:t>و</a:t>
            </a:r>
            <a:r>
              <a:rPr lang="ar-SA" b="1" dirty="0" smtClean="0"/>
              <a:t> من هذه السمات :الذكاء </a:t>
            </a:r>
            <a:r>
              <a:rPr lang="ar-SA" b="1" dirty="0" err="1" smtClean="0"/>
              <a:t>و</a:t>
            </a:r>
            <a:r>
              <a:rPr lang="ar-SA" b="1" dirty="0" smtClean="0"/>
              <a:t> القدرة على الحزم </a:t>
            </a:r>
            <a:r>
              <a:rPr lang="ar-SA" b="1" dirty="0" err="1" smtClean="0"/>
              <a:t>و</a:t>
            </a:r>
            <a:r>
              <a:rPr lang="ar-SA" b="1" dirty="0" smtClean="0"/>
              <a:t> الطموح </a:t>
            </a:r>
            <a:r>
              <a:rPr lang="ar-SA" b="1" dirty="0" err="1" smtClean="0"/>
              <a:t>و</a:t>
            </a:r>
            <a:r>
              <a:rPr lang="ar-SA" b="1" dirty="0" smtClean="0"/>
              <a:t> غيرها.</a:t>
            </a:r>
            <a:br>
              <a:rPr lang="ar-SA" b="1" dirty="0" smtClean="0"/>
            </a:br>
            <a:r>
              <a:rPr lang="ar-SA" b="1" dirty="0" smtClean="0"/>
              <a:t> </a:t>
            </a:r>
            <a:br>
              <a:rPr lang="ar-SA" b="1" dirty="0" smtClean="0"/>
            </a:br>
            <a:r>
              <a:rPr lang="ar-SA" b="1" dirty="0" smtClean="0"/>
              <a:t>وهذه النظرية تركز على السمات الجسمية </a:t>
            </a:r>
            <a:r>
              <a:rPr lang="ar-SA" b="1" dirty="0" err="1" smtClean="0"/>
              <a:t>و</a:t>
            </a:r>
            <a:r>
              <a:rPr lang="ar-SA" b="1" dirty="0" smtClean="0"/>
              <a:t> العقلية </a:t>
            </a:r>
            <a:r>
              <a:rPr lang="ar-SA" b="1" dirty="0" err="1" smtClean="0"/>
              <a:t>و</a:t>
            </a:r>
            <a:r>
              <a:rPr lang="ar-SA" b="1" dirty="0" smtClean="0"/>
              <a:t> الانفعالية </a:t>
            </a:r>
            <a:r>
              <a:rPr lang="ar-SA" b="1" dirty="0" err="1" smtClean="0"/>
              <a:t>و</a:t>
            </a:r>
            <a:r>
              <a:rPr lang="ar-SA" b="1" dirty="0" smtClean="0"/>
              <a:t> الاجتماعية لدى القادة </a:t>
            </a:r>
            <a:r>
              <a:rPr lang="ar-SA" b="1" dirty="0" err="1" smtClean="0"/>
              <a:t>و</a:t>
            </a:r>
            <a:r>
              <a:rPr lang="ar-SA" b="1" dirty="0" smtClean="0"/>
              <a:t> كان اتجاه النظرية يركز على أن القيادة سمة موحدة في جميع المواقف بصرف النظر عن تنوع المواقف </a:t>
            </a:r>
            <a:r>
              <a:rPr lang="ar-SA" b="1" dirty="0" err="1" smtClean="0"/>
              <a:t>او</a:t>
            </a:r>
            <a:r>
              <a:rPr lang="ar-SA" b="1" dirty="0" smtClean="0"/>
              <a:t> اختلاف الثقافات </a:t>
            </a:r>
            <a:r>
              <a:rPr lang="ar-SA" b="1" dirty="0" err="1" smtClean="0"/>
              <a:t>او</a:t>
            </a:r>
            <a:r>
              <a:rPr lang="ar-SA" b="1" dirty="0" smtClean="0"/>
              <a:t> نوع القيادة </a:t>
            </a:r>
            <a:r>
              <a:rPr lang="ar-SA" b="1" dirty="0" err="1" smtClean="0"/>
              <a:t>و</a:t>
            </a:r>
            <a:r>
              <a:rPr lang="ar-SA" b="1" dirty="0" smtClean="0"/>
              <a:t> لكن لم يثبت هذا الاتجاه في تحديد القيادة فقد تبين اختلاف القيادات باختلاف المواقف السابقة </a:t>
            </a:r>
            <a:r>
              <a:rPr lang="ar-SA" b="1" dirty="0" err="1" smtClean="0"/>
              <a:t>و</a:t>
            </a:r>
            <a:r>
              <a:rPr lang="ar-SA" b="1" dirty="0" smtClean="0"/>
              <a:t> انه ليس هناك سمات موحدة بين كل أنواع القيادات.</a:t>
            </a:r>
            <a:r>
              <a:rPr lang="ar-SA" dirty="0" smtClean="0"/>
              <a:t/>
            </a:r>
            <a:br>
              <a:rPr lang="ar-SA" dirty="0" smtClean="0"/>
            </a:br>
            <a:r>
              <a:rPr lang="ar-SA" dirty="0" smtClean="0"/>
              <a:t> </a:t>
            </a:r>
            <a:br>
              <a:rPr lang="ar-SA" dirty="0" smtClean="0"/>
            </a:br>
            <a:endParaRPr lang="ar-SA"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واهم سمات </a:t>
            </a:r>
            <a:r>
              <a:rPr lang="ar-SA" dirty="0" err="1" smtClean="0"/>
              <a:t>و</a:t>
            </a:r>
            <a:r>
              <a:rPr lang="ar-SA" dirty="0" smtClean="0"/>
              <a:t> خصائص القائد الناجح هي :</a:t>
            </a:r>
            <a:endParaRPr lang="ar-SA" dirty="0"/>
          </a:p>
        </p:txBody>
      </p:sp>
      <p:sp>
        <p:nvSpPr>
          <p:cNvPr id="3" name="عنصر نائب للمحتوى 2"/>
          <p:cNvSpPr>
            <a:spLocks noGrp="1"/>
          </p:cNvSpPr>
          <p:nvPr>
            <p:ph idx="1"/>
          </p:nvPr>
        </p:nvSpPr>
        <p:spPr/>
        <p:txBody>
          <a:bodyPr/>
          <a:lstStyle/>
          <a:p>
            <a:r>
              <a:rPr lang="ar-SA" b="1" dirty="0" smtClean="0"/>
              <a:t>1-المرونة </a:t>
            </a:r>
            <a:r>
              <a:rPr lang="ar-SA" b="1" dirty="0" err="1" smtClean="0"/>
              <a:t>و</a:t>
            </a:r>
            <a:r>
              <a:rPr lang="ar-SA" b="1" dirty="0" smtClean="0"/>
              <a:t> القدرة على التكيف للتغيير.</a:t>
            </a:r>
            <a:br>
              <a:rPr lang="ar-SA" b="1" dirty="0" smtClean="0"/>
            </a:br>
            <a:r>
              <a:rPr lang="ar-SA" b="1" dirty="0" smtClean="0"/>
              <a:t>2-القدرة الإدراكية للكل </a:t>
            </a:r>
            <a:r>
              <a:rPr lang="ar-SA" b="1" dirty="0" err="1" smtClean="0"/>
              <a:t>و</a:t>
            </a:r>
            <a:r>
              <a:rPr lang="ar-SA" b="1" dirty="0" smtClean="0"/>
              <a:t> الأجزاء.</a:t>
            </a:r>
            <a:br>
              <a:rPr lang="ar-SA" b="1" dirty="0" smtClean="0"/>
            </a:br>
            <a:r>
              <a:rPr lang="ar-SA" b="1" dirty="0" smtClean="0"/>
              <a:t>3-تطوير الذات مهنيا </a:t>
            </a:r>
            <a:r>
              <a:rPr lang="ar-SA" b="1" dirty="0" err="1" smtClean="0"/>
              <a:t>و</a:t>
            </a:r>
            <a:r>
              <a:rPr lang="ar-SA" b="1" dirty="0" smtClean="0"/>
              <a:t> نفسيا.</a:t>
            </a:r>
            <a:br>
              <a:rPr lang="ar-SA" b="1" dirty="0" smtClean="0"/>
            </a:br>
            <a:r>
              <a:rPr lang="ar-SA" b="1" dirty="0" smtClean="0"/>
              <a:t>4-على القائد </a:t>
            </a:r>
            <a:r>
              <a:rPr lang="ar-SA" b="1" dirty="0" err="1" smtClean="0"/>
              <a:t>ان</a:t>
            </a:r>
            <a:r>
              <a:rPr lang="ar-SA" b="1" dirty="0" smtClean="0"/>
              <a:t> يحدد قيم </a:t>
            </a:r>
            <a:r>
              <a:rPr lang="ar-SA" b="1" dirty="0" err="1" smtClean="0"/>
              <a:t>و</a:t>
            </a:r>
            <a:r>
              <a:rPr lang="ar-SA" b="1" dirty="0" smtClean="0"/>
              <a:t> مثل </a:t>
            </a:r>
            <a:r>
              <a:rPr lang="ar-SA" b="1" dirty="0" err="1" smtClean="0"/>
              <a:t>و</a:t>
            </a:r>
            <a:r>
              <a:rPr lang="ar-SA" b="1" dirty="0" smtClean="0"/>
              <a:t> أهداف الجماعة </a:t>
            </a:r>
            <a:r>
              <a:rPr lang="ar-SA" b="1" dirty="0" err="1" smtClean="0"/>
              <a:t>او</a:t>
            </a:r>
            <a:r>
              <a:rPr lang="ar-SA" b="1" dirty="0" smtClean="0"/>
              <a:t> المنظمة.</a:t>
            </a:r>
            <a:br>
              <a:rPr lang="ar-SA" b="1" dirty="0" smtClean="0"/>
            </a:br>
            <a:r>
              <a:rPr lang="ar-SA" b="1" dirty="0" smtClean="0"/>
              <a:t>5-</a:t>
            </a:r>
            <a:r>
              <a:rPr lang="ar-SA" b="1" dirty="0" err="1" smtClean="0"/>
              <a:t>ان</a:t>
            </a:r>
            <a:r>
              <a:rPr lang="ar-SA" b="1" dirty="0" smtClean="0"/>
              <a:t> يكون القائد مهتما بالمستقبل , مستقبل المؤسسة </a:t>
            </a:r>
            <a:r>
              <a:rPr lang="ar-SA" b="1" dirty="0" err="1" smtClean="0"/>
              <a:t>او</a:t>
            </a:r>
            <a:r>
              <a:rPr lang="ar-SA" b="1" dirty="0" smtClean="0"/>
              <a:t> مستقبل جماعته ككل </a:t>
            </a:r>
            <a:r>
              <a:rPr lang="ar-SA" b="1" dirty="0" err="1" smtClean="0"/>
              <a:t>و</a:t>
            </a:r>
            <a:r>
              <a:rPr lang="ar-SA" b="1" dirty="0" smtClean="0"/>
              <a:t> كأفراد.</a:t>
            </a:r>
            <a:endParaRPr lang="ar-SA" b="1"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النظرية الموقفية:</a:t>
            </a:r>
            <a:br>
              <a:rPr lang="ar-SA" dirty="0" smtClean="0"/>
            </a:br>
            <a:r>
              <a:rPr lang="ar-SA" dirty="0" smtClean="0"/>
              <a:t> </a:t>
            </a:r>
            <a:endParaRPr lang="ar-SA" dirty="0"/>
          </a:p>
        </p:txBody>
      </p:sp>
      <p:sp>
        <p:nvSpPr>
          <p:cNvPr id="3" name="عنصر نائب للمحتوى 2"/>
          <p:cNvSpPr>
            <a:spLocks noGrp="1"/>
          </p:cNvSpPr>
          <p:nvPr>
            <p:ph idx="1"/>
          </p:nvPr>
        </p:nvSpPr>
        <p:spPr/>
        <p:txBody>
          <a:bodyPr/>
          <a:lstStyle/>
          <a:p>
            <a:r>
              <a:rPr lang="ar-SA" b="1" dirty="0" smtClean="0"/>
              <a:t>تندرج هذه النظرية في إطار المدخل الاجتماعي لتفسير ظاهرة القيادة حيث أنها ترى أن القائد لا يظهر إلا </a:t>
            </a:r>
            <a:r>
              <a:rPr lang="ar-SA" b="1" dirty="0" err="1" smtClean="0"/>
              <a:t>اذا</a:t>
            </a:r>
            <a:r>
              <a:rPr lang="ar-SA" b="1" dirty="0" smtClean="0"/>
              <a:t> تهيأت له الظروف الاجتماعية لكي يستخدم ذكاءه </a:t>
            </a:r>
            <a:r>
              <a:rPr lang="ar-SA" b="1" dirty="0" err="1" smtClean="0"/>
              <a:t>و</a:t>
            </a:r>
            <a:r>
              <a:rPr lang="ar-SA" b="1" dirty="0" smtClean="0"/>
              <a:t> مهاراته </a:t>
            </a:r>
            <a:r>
              <a:rPr lang="ar-SA" b="1" dirty="0" err="1" smtClean="0"/>
              <a:t>و</a:t>
            </a:r>
            <a:r>
              <a:rPr lang="ar-SA" b="1" dirty="0" smtClean="0"/>
              <a:t> تحقيق أهدافها .</a:t>
            </a:r>
            <a:br>
              <a:rPr lang="ar-SA" b="1" dirty="0" smtClean="0"/>
            </a:br>
            <a:r>
              <a:rPr lang="ar-SA" b="1" dirty="0" smtClean="0"/>
              <a:t> </a:t>
            </a:r>
            <a:br>
              <a:rPr lang="ar-SA" b="1" dirty="0" smtClean="0"/>
            </a:br>
            <a:r>
              <a:rPr lang="ar-SA" b="1" dirty="0" smtClean="0"/>
              <a:t>فان النظرية الموقفية من النظريات التي تركز على العوامل البيئية في نشأة القيادة </a:t>
            </a:r>
            <a:r>
              <a:rPr lang="ar-SA" b="1" dirty="0" err="1" smtClean="0"/>
              <a:t>و</a:t>
            </a:r>
            <a:r>
              <a:rPr lang="ar-SA" b="1" dirty="0" smtClean="0"/>
              <a:t> تفسيرها حيث نرى </a:t>
            </a:r>
            <a:r>
              <a:rPr lang="ar-SA" b="1" dirty="0" err="1" smtClean="0"/>
              <a:t>ان</a:t>
            </a:r>
            <a:r>
              <a:rPr lang="ar-SA" b="1" dirty="0" smtClean="0"/>
              <a:t> ظهور القائد يتوقف على وجود عوامل اجتماعية خارجة عنه </a:t>
            </a:r>
            <a:r>
              <a:rPr lang="ar-SA" b="1" dirty="0" err="1" smtClean="0"/>
              <a:t>و</a:t>
            </a:r>
            <a:r>
              <a:rPr lang="ar-SA" b="1" dirty="0" smtClean="0"/>
              <a:t> حتى </a:t>
            </a:r>
            <a:r>
              <a:rPr lang="ar-SA" b="1" dirty="0" err="1" smtClean="0"/>
              <a:t>اذا</a:t>
            </a:r>
            <a:r>
              <a:rPr lang="ar-SA" b="1" dirty="0" smtClean="0"/>
              <a:t> كانت لديه قدرات </a:t>
            </a:r>
            <a:r>
              <a:rPr lang="ar-SA" b="1" dirty="0" err="1" smtClean="0"/>
              <a:t>و</a:t>
            </a:r>
            <a:r>
              <a:rPr lang="ar-SA" b="1" dirty="0" smtClean="0"/>
              <a:t> مواهب فذة فان الظروف الاجتماعية هي التي تسمح له باستخدام هذه المواهب </a:t>
            </a:r>
            <a:r>
              <a:rPr lang="ar-SA" b="1" dirty="0" err="1" smtClean="0"/>
              <a:t>او</a:t>
            </a:r>
            <a:r>
              <a:rPr lang="ar-SA" b="1" dirty="0" smtClean="0"/>
              <a:t> هي التي تعطلها </a:t>
            </a:r>
            <a:r>
              <a:rPr lang="ar-SA" b="1" dirty="0" err="1" smtClean="0"/>
              <a:t>و</a:t>
            </a:r>
            <a:r>
              <a:rPr lang="ar-SA" b="1" dirty="0" smtClean="0"/>
              <a:t> تطمسها.</a:t>
            </a:r>
            <a:r>
              <a:rPr lang="ar-SA" dirty="0" smtClean="0"/>
              <a:t/>
            </a:r>
            <a:br>
              <a:rPr lang="ar-SA" dirty="0" smtClean="0"/>
            </a:br>
            <a:endParaRPr lang="ar-SA"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ذرو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222</TotalTime>
  <Words>1004</Words>
  <Application>Microsoft Office PowerPoint</Application>
  <PresentationFormat>On-screen Show (4:3)</PresentationFormat>
  <Paragraphs>85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ذروة</vt:lpstr>
      <vt:lpstr>القيادة في تنظيم المجتمع </vt:lpstr>
      <vt:lpstr>تعريف القيادة </vt:lpstr>
      <vt:lpstr>التعريف الاجرائي للقيادة  </vt:lpstr>
      <vt:lpstr>ونضيف ايضا مجموعة من العناصر الاخرى وهي :</vt:lpstr>
      <vt:lpstr>انماط القيادة </vt:lpstr>
      <vt:lpstr>سمات القائد الديمقراطي</vt:lpstr>
      <vt:lpstr>نظرية السمات:</vt:lpstr>
      <vt:lpstr>واهم سمات و خصائص القائد الناجح هي :</vt:lpstr>
      <vt:lpstr>النظرية الموقفية:  </vt:lpstr>
      <vt:lpstr>و نوضح عناصر الموقف القيادي التي تتمثل في القائد و التابعين و الموقف او البيئة المحيطة </vt:lpstr>
      <vt:lpstr> النظرية الوظيفية</vt:lpstr>
      <vt:lpstr> </vt:lpstr>
      <vt:lpstr>النظرية التفاعلية  </vt:lpstr>
      <vt:lpstr>اكتشاف واختيار القادة الشعبيين</vt:lpstr>
      <vt:lpstr>من وسائل اختيار القادة :</vt:lpstr>
      <vt:lpstr>تدريب القادة : </vt:lpstr>
      <vt:lpstr>عملية التدريب : </vt:lpstr>
      <vt:lpstr>  اهمية القياده في تنظيم المجتمع:</vt:lpstr>
      <vt:lpstr>أنواع القياده في تنظيم المجتمع: </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القيادة في تنظيم المجتمع </dc:title>
  <dc:creator>SSC1</dc:creator>
  <cp:lastModifiedBy>س</cp:lastModifiedBy>
  <cp:revision>20</cp:revision>
  <dcterms:created xsi:type="dcterms:W3CDTF">2012-02-24T11:28:25Z</dcterms:created>
  <dcterms:modified xsi:type="dcterms:W3CDTF">2013-09-16T06:59:45Z</dcterms:modified>
</cp:coreProperties>
</file>