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80" r:id="rId1"/>
  </p:sldMasterIdLst>
  <p:notesMasterIdLst>
    <p:notesMasterId r:id="rId22"/>
  </p:notesMasterIdLst>
  <p:sldIdLst>
    <p:sldId id="931" r:id="rId2"/>
    <p:sldId id="748" r:id="rId3"/>
    <p:sldId id="910" r:id="rId4"/>
    <p:sldId id="708" r:id="rId5"/>
    <p:sldId id="779" r:id="rId6"/>
    <p:sldId id="866" r:id="rId7"/>
    <p:sldId id="776" r:id="rId8"/>
    <p:sldId id="780" r:id="rId9"/>
    <p:sldId id="781" r:id="rId10"/>
    <p:sldId id="794" r:id="rId11"/>
    <p:sldId id="783" r:id="rId12"/>
    <p:sldId id="789" r:id="rId13"/>
    <p:sldId id="791" r:id="rId14"/>
    <p:sldId id="804" r:id="rId15"/>
    <p:sldId id="811" r:id="rId16"/>
    <p:sldId id="816" r:id="rId17"/>
    <p:sldId id="842" r:id="rId18"/>
    <p:sldId id="850" r:id="rId19"/>
    <p:sldId id="845" r:id="rId20"/>
    <p:sldId id="847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421E"/>
    <a:srgbClr val="79B868"/>
    <a:srgbClr val="849C96"/>
    <a:srgbClr val="FEA0BB"/>
    <a:srgbClr val="F8C228"/>
    <a:srgbClr val="E0E5A5"/>
    <a:srgbClr val="FFFF99"/>
    <a:srgbClr val="EBEFB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478" autoAdjust="0"/>
    <p:restoredTop sz="90000" autoAdjust="0"/>
  </p:normalViewPr>
  <p:slideViewPr>
    <p:cSldViewPr>
      <p:cViewPr>
        <p:scale>
          <a:sx n="70" d="100"/>
          <a:sy n="70" d="100"/>
        </p:scale>
        <p:origin x="-3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220499A-A49A-4BAF-8AFB-276DA4A59660}" type="datetimeFigureOut">
              <a:rPr lang="en-US"/>
              <a:pPr>
                <a:defRPr/>
              </a:pPr>
              <a:t>12/17/2015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  <a:endParaRPr lang="en-US" noProof="0" smtClean="0"/>
          </a:p>
          <a:p>
            <a:pPr lvl="1"/>
            <a:r>
              <a:rPr lang="ar-SA" noProof="0" smtClean="0"/>
              <a:t>المستوى الثاني</a:t>
            </a:r>
            <a:endParaRPr lang="en-US" noProof="0" smtClean="0"/>
          </a:p>
          <a:p>
            <a:pPr lvl="2"/>
            <a:r>
              <a:rPr lang="ar-SA" noProof="0" smtClean="0"/>
              <a:t>المستوى الثالث</a:t>
            </a:r>
            <a:endParaRPr lang="en-US" noProof="0" smtClean="0"/>
          </a:p>
          <a:p>
            <a:pPr lvl="3"/>
            <a:r>
              <a:rPr lang="ar-SA" noProof="0" smtClean="0"/>
              <a:t>المستوى الرابع</a:t>
            </a:r>
            <a:endParaRPr lang="en-US" noProof="0" smtClean="0"/>
          </a:p>
          <a:p>
            <a:pPr lvl="4"/>
            <a:r>
              <a:rPr lang="ar-SA" noProof="0" smtClean="0"/>
              <a:t>المستوى الخامس</a:t>
            </a:r>
            <a:endParaRPr lang="en-US" noProof="0" smtClean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CCC841E-5240-4E2E-B6E6-F3366E5D76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757C9-85AE-41C5-861C-73CAEF556E0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760BE-3F51-4522-9A5C-2975ADD7E2F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5A707-0303-4D97-8F1E-0C0B34959EAD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عنوان ومخطط أو مخطط هيكل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ـ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 rtlCol="1">
            <a:normAutofit/>
          </a:bodyPr>
          <a:lstStyle/>
          <a:p>
            <a:pPr lvl="0"/>
            <a:endParaRPr lang="ar-SA" noProof="0"/>
          </a:p>
        </p:txBody>
      </p:sp>
      <p:sp>
        <p:nvSpPr>
          <p:cNvPr id="4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FDD6F-ADC8-4B33-A1D8-B8B17752DE2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A7CF3-1BA0-4EBB-B1B6-EA727A739FD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E2531-5CF1-4041-A404-201C5839242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A94C3-55C4-4941-BA25-70A2B2AFCBC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B43BC-DC59-4997-B6A9-D7B2D3852D3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DEFAC-FC1F-4126-AA0C-2FB186664915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A6C92-63F7-4B8C-8600-45D17AA165D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FB888-55EB-40DB-8A50-3F803A4AB3E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79207-E55B-4007-8442-53CBAD2A16B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عنصر نائب للعنوان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عنصر نائب للنص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1A2C60A-220B-4DA9-AA6C-2A467D09624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43" r:id="rId1"/>
    <p:sldLayoutId id="2147485844" r:id="rId2"/>
    <p:sldLayoutId id="2147485845" r:id="rId3"/>
    <p:sldLayoutId id="2147485846" r:id="rId4"/>
    <p:sldLayoutId id="2147485847" r:id="rId5"/>
    <p:sldLayoutId id="2147485848" r:id="rId6"/>
    <p:sldLayoutId id="2147485849" r:id="rId7"/>
    <p:sldLayoutId id="2147485850" r:id="rId8"/>
    <p:sldLayoutId id="2147485851" r:id="rId9"/>
    <p:sldLayoutId id="2147485852" r:id="rId10"/>
    <p:sldLayoutId id="2147485853" r:id="rId11"/>
    <p:sldLayoutId id="2147485854" r:id="rId12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Arial" pitchFamily="34" charset="0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wsll.files.wordpress.com/2009/11/wsa2.jpg&amp;imgrefurl=http://wsll.wordpress.com/2009/11/23/%25D8%25A7%25D9%2584%25D9%2588%25D8%25B3%25D8%25A7%25D8%25A6%25D9%2584-%25D8%25A7%25D9%2584%25D8%25AA%25D8%25B9%25D9%2584%25D9%258A%25D9%2585%25D9%258A%25D8%25A9-1/&amp;usg=__OmRisa3tS1dNw0-ghGDdnWABCQ8=&amp;h=1600&amp;w=1200&amp;sz=210&amp;hl=ar&amp;start=10&amp;zoom=1&amp;tbnid=QunNuHhBX5ypjM:&amp;tbnh=150&amp;tbnw=113&amp;ei=4MbLTYmmC4aPswaqyIjfAw&amp;prev=/search%3Fq%3D%25D9%2585%25D8%25B1%25D8%25A7%25D8%25AD%25D9%2584%2B%25D8%25AA%25D8%25B7%25D9%2588%25D8%25B1%2B%25D8%25A7%25D9%2584%25D9%2588%25D8%25B3%25D8%25A7%25D8%25A6%25D9%2584%2B%25D8%25A7%25D9%2584%25D8%25AA%25D8%25B9%25D9%2584%25D9%258A%25D9%2585%25D9%258A%25D8%25A9%26hl%3Dar%26safe%3Dactive%26sa%3DN%26gbv%3D2%26tbm%3Disch&amp;itbs=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smtClean="0">
                <a:solidFill>
                  <a:schemeClr val="accent2"/>
                </a:solidFill>
              </a:rPr>
              <a:t>مهارات حل المشكلات</a:t>
            </a:r>
          </a:p>
        </p:txBody>
      </p:sp>
      <p:sp>
        <p:nvSpPr>
          <p:cNvPr id="3075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pitchFamily="34" charset="0"/>
              <a:buNone/>
            </a:pPr>
            <a:r>
              <a:rPr lang="ar-SA" sz="4000" smtClean="0">
                <a:cs typeface="Akhbar MT" pitchFamily="2" charset="-78"/>
              </a:rPr>
              <a:t>ملخص لدورة مهارات حل المشكلات للدكتور :</a:t>
            </a:r>
          </a:p>
          <a:p>
            <a:pPr marL="0" indent="0" algn="ctr">
              <a:buFont typeface="Arial" pitchFamily="34" charset="0"/>
              <a:buNone/>
            </a:pPr>
            <a:r>
              <a:rPr lang="ar-SA" sz="4000" smtClean="0">
                <a:cs typeface="Akhbar MT" pitchFamily="2" charset="-78"/>
              </a:rPr>
              <a:t>   تركي بن عبدالرحمن المحيميد</a:t>
            </a:r>
          </a:p>
          <a:p>
            <a:pPr marL="0" indent="0" algn="ctr">
              <a:buFont typeface="Arial" pitchFamily="34" charset="0"/>
              <a:buNone/>
            </a:pPr>
            <a:r>
              <a:rPr lang="ar-SA" sz="4000" smtClean="0">
                <a:cs typeface="Akhbar MT" pitchFamily="2" charset="-78"/>
              </a:rPr>
              <a:t>   إعداد أ / سعود بن أحمد السمحان</a:t>
            </a:r>
          </a:p>
          <a:p>
            <a:pPr marL="0" indent="0" algn="ctr">
              <a:buFont typeface="Arial" pitchFamily="34" charset="0"/>
              <a:buNone/>
            </a:pPr>
            <a:r>
              <a:rPr lang="ar-SA" sz="4000" smtClean="0">
                <a:cs typeface="Akhbar MT" pitchFamily="2" charset="-78"/>
              </a:rPr>
              <a:t>إشراف الدكتور/ فايز الفايز</a:t>
            </a:r>
          </a:p>
          <a:p>
            <a:pPr marL="0" indent="0" algn="ctr">
              <a:buFont typeface="Arial" pitchFamily="34" charset="0"/>
              <a:buNone/>
            </a:pPr>
            <a:endParaRPr lang="ar-SA" sz="4000" smtClean="0">
              <a:cs typeface="Akhbar MT" pitchFamily="2" charset="-7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بعض الأخطاء في التعامل مع المشكلة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2555875" y="1600200"/>
            <a:ext cx="6130925" cy="4525963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ar-SA" sz="3600" dirty="0" smtClean="0">
                <a:cs typeface="AL-Mateen" pitchFamily="2" charset="-78"/>
              </a:rPr>
              <a:t>التخمين</a:t>
            </a:r>
          </a:p>
          <a:p>
            <a:pPr>
              <a:spcBef>
                <a:spcPct val="0"/>
              </a:spcBef>
              <a:defRPr/>
            </a:pPr>
            <a:r>
              <a:rPr lang="ar-SA" sz="3600" dirty="0" smtClean="0">
                <a:cs typeface="AL-Mateen" pitchFamily="2" charset="-78"/>
              </a:rPr>
              <a:t>الفشل في التخطيط الكافي لكيفية تنفيذ وتقييم الحل الذي يوصى </a:t>
            </a:r>
            <a:r>
              <a:rPr lang="ar-SA" sz="3600" dirty="0" err="1" smtClean="0">
                <a:cs typeface="AL-Mateen" pitchFamily="2" charset="-78"/>
              </a:rPr>
              <a:t>به</a:t>
            </a:r>
            <a:r>
              <a:rPr lang="ar-SA" sz="3600" dirty="0" smtClean="0">
                <a:cs typeface="AL-Mateen" pitchFamily="2" charset="-78"/>
              </a:rPr>
              <a:t> </a:t>
            </a:r>
          </a:p>
          <a:p>
            <a:pPr>
              <a:spcBef>
                <a:spcPct val="0"/>
              </a:spcBef>
              <a:defRPr/>
            </a:pPr>
            <a:r>
              <a:rPr lang="ar-SA" sz="3600" dirty="0" smtClean="0">
                <a:solidFill>
                  <a:srgbClr val="00421E"/>
                </a:solidFill>
                <a:cs typeface="AL-Mateen" pitchFamily="2" charset="-78"/>
              </a:rPr>
              <a:t>استعجال الحلول أو النتائج </a:t>
            </a:r>
          </a:p>
          <a:p>
            <a:pPr>
              <a:spcBef>
                <a:spcPct val="0"/>
              </a:spcBef>
              <a:defRPr/>
            </a:pPr>
            <a:r>
              <a:rPr lang="ar-SA" sz="3600" dirty="0" smtClean="0">
                <a:solidFill>
                  <a:srgbClr val="00421E"/>
                </a:solidFill>
                <a:cs typeface="AL-Mateen" pitchFamily="2" charset="-78"/>
              </a:rPr>
              <a:t>الاندفاع في التوصل إلى نتيجة قبل تحليل كافة أوجه </a:t>
            </a:r>
            <a:r>
              <a:rPr lang="ar-SA" sz="3600" dirty="0" smtClean="0">
                <a:cs typeface="AL-Mateen" pitchFamily="2" charset="-78"/>
              </a:rPr>
              <a:t>المشكلة </a:t>
            </a:r>
          </a:p>
          <a:p>
            <a:pPr>
              <a:spcBef>
                <a:spcPct val="0"/>
              </a:spcBef>
              <a:defRPr/>
            </a:pPr>
            <a:r>
              <a:rPr lang="ar-SA" sz="3600" dirty="0" smtClean="0">
                <a:cs typeface="AL-Mateen" pitchFamily="2" charset="-78"/>
              </a:rPr>
              <a:t>حل المشكلة في حالة الغضب</a:t>
            </a:r>
          </a:p>
          <a:p>
            <a:pPr>
              <a:spcBef>
                <a:spcPct val="0"/>
              </a:spcBef>
              <a:defRPr/>
            </a:pPr>
            <a:r>
              <a:rPr lang="ar-SA" sz="3600" dirty="0" smtClean="0">
                <a:cs typeface="AL-Mateen" pitchFamily="2" charset="-78"/>
              </a:rPr>
              <a:t> إهدار التفكير في المشكلة والعيش داخل الصندوق</a:t>
            </a:r>
          </a:p>
          <a:p>
            <a:pPr>
              <a:spcBef>
                <a:spcPct val="0"/>
              </a:spcBef>
              <a:buSzPct val="100000"/>
              <a:defRPr/>
            </a:pPr>
            <a:endParaRPr lang="ar-SA" dirty="0" smtClean="0">
              <a:cs typeface="AL-Mateen" pitchFamily="2" charset="-78"/>
            </a:endParaRPr>
          </a:p>
          <a:p>
            <a:pPr>
              <a:spcBef>
                <a:spcPct val="0"/>
              </a:spcBef>
              <a:buSzPct val="100000"/>
              <a:defRPr/>
            </a:pPr>
            <a:endParaRPr lang="ar-SA" sz="4000" kern="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PT Bold Heading" pitchFamily="2" charset="-78"/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الأساليب الشائعة في حل المشكلات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600200"/>
            <a:ext cx="8002587" cy="4525963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ar-SA" sz="2800" smtClean="0">
                <a:cs typeface="AL-Mateen" pitchFamily="2" charset="-78"/>
              </a:rPr>
              <a:t>1ـ   </a:t>
            </a:r>
            <a:r>
              <a:rPr lang="ar-SA" smtClean="0">
                <a:cs typeface="AL-Mateen" pitchFamily="2" charset="-78"/>
              </a:rPr>
              <a:t>الاعتماد على الخبرة الشخصية : وعلى أهمية ذلك فينبغي ألا يكون الأساس الوحيد الذي يستند إليه في هذا الأمر  لأسباب منها :</a:t>
            </a:r>
          </a:p>
          <a:p>
            <a:r>
              <a:rPr lang="ar-SA" smtClean="0">
                <a:cs typeface="AL-Mateen" pitchFamily="2" charset="-78"/>
              </a:rPr>
              <a:t> أ ) إن الخبرة متعلقة بالماضي والقرار المراد اتخاذه مرتبط بالمستقبل .</a:t>
            </a:r>
          </a:p>
          <a:p>
            <a:r>
              <a:rPr lang="ar-SA" smtClean="0">
                <a:cs typeface="AL-Mateen" pitchFamily="2" charset="-78"/>
              </a:rPr>
              <a:t>ب) الاعتماد على الماضي لا يتيح المجال للمبادرة والابتكار والتجديد .</a:t>
            </a:r>
          </a:p>
          <a:p>
            <a:r>
              <a:rPr lang="ar-SA" smtClean="0">
                <a:cs typeface="AL-Mateen" pitchFamily="2" charset="-78"/>
              </a:rPr>
              <a:t>ج) التطور الذي نعيشه اليوم أتاح لنا  فرص أكبر في تحليل المشكلة إلى جانب الخبرة .</a:t>
            </a:r>
          </a:p>
          <a:p>
            <a:r>
              <a:rPr lang="ar-SA" smtClean="0">
                <a:cs typeface="AL-Mateen" pitchFamily="2" charset="-78"/>
              </a:rPr>
              <a:t>تقليد الآخرين</a:t>
            </a:r>
          </a:p>
          <a:p>
            <a:r>
              <a:rPr lang="ar-SA" smtClean="0">
                <a:cs typeface="AL-Mateen" pitchFamily="2" charset="-78"/>
              </a:rPr>
              <a:t>الأسلوب العلمي</a:t>
            </a:r>
          </a:p>
          <a:p>
            <a:endParaRPr lang="ar-SA" smtClean="0">
              <a:solidFill>
                <a:srgbClr val="B32701"/>
              </a:solidFill>
              <a:cs typeface="AL-Mateen" pitchFamily="2" charset="-78"/>
            </a:endParaRPr>
          </a:p>
          <a:p>
            <a:endParaRPr lang="ar-SA" smtClean="0">
              <a:solidFill>
                <a:srgbClr val="B32701"/>
              </a:solidFill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الأسلوب العلمي في حل المشكلات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0" y="1341438"/>
            <a:ext cx="8470900" cy="1079500"/>
          </a:xfrm>
        </p:spPr>
        <p:txBody>
          <a:bodyPr/>
          <a:lstStyle/>
          <a:p>
            <a:r>
              <a:rPr lang="ar-SA" sz="4000" smtClean="0">
                <a:cs typeface="AL-Mateen" pitchFamily="2" charset="-78"/>
              </a:rPr>
              <a:t>الاستعانة بالله تعالى في بداية كل أمر لأن التوفيق والانشراح من الله تعالى ، وبعد ذلك نتبع الخطوات التالية :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643438" y="2636838"/>
            <a:ext cx="4195762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1" anchor="ctr">
            <a:normAutofit/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Arial" pitchFamily="34" charset="0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marL="914400" indent="-9144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إدراك المشكلة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55875" y="3500438"/>
            <a:ext cx="613092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ar-SA" sz="4000">
                <a:latin typeface="Calibri" pitchFamily="34" charset="0"/>
                <a:cs typeface="AL-Mateen" pitchFamily="2" charset="-78"/>
              </a:rPr>
              <a:t>ويعبر عنها بالسؤال التالي : ما هي المشكلة التي تريد حلها ؟.</a:t>
            </a:r>
          </a:p>
          <a:p>
            <a:pPr marL="342900" indent="-342900" algn="r" rtl="1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ar-SA" sz="4000">
                <a:latin typeface="Calibri" pitchFamily="34" charset="0"/>
                <a:cs typeface="AL-Mateen" pitchFamily="2" charset="-78"/>
              </a:rPr>
              <a:t>وتنبه في أثناء التحديد من البحث عن السبب الحقيقي للمشكلة وليس معالجة أعراضها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 autoUpdateAnimBg="0"/>
      <p:bldP spid="4" grpId="0" autoUpdateAnimBg="0"/>
      <p:bldP spid="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29600" cy="1143000"/>
          </a:xfrm>
        </p:spPr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2- جمع المعلومات 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547813" y="1125538"/>
            <a:ext cx="7354887" cy="3268662"/>
          </a:xfrm>
        </p:spPr>
        <p:txBody>
          <a:bodyPr/>
          <a:lstStyle/>
          <a:p>
            <a:pPr marL="0" indent="0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ar-SA" sz="3600" dirty="0" smtClean="0">
                <a:cs typeface="AL-Mateen" pitchFamily="2" charset="-78"/>
              </a:rPr>
              <a:t>ومما يساعد في ذلك ما يأتي :</a:t>
            </a:r>
          </a:p>
          <a:p>
            <a:pPr marL="609600" indent="-609600">
              <a:buSzPct val="100000"/>
              <a:buFontTx/>
              <a:buAutoNum type="arabicPeriod"/>
              <a:defRPr/>
            </a:pPr>
            <a:r>
              <a:rPr lang="ar-SA" sz="3600" dirty="0" smtClean="0">
                <a:cs typeface="AL-Mateen" pitchFamily="2" charset="-78"/>
              </a:rPr>
              <a:t>اكتب كل ما يحظى به ذهنك عن وصف المشكلة وحدد المعلومات  الناقصة والمعلومات الدخيلة التي ليس لها علاقة حقيقية بالمشكلة .</a:t>
            </a:r>
          </a:p>
          <a:p>
            <a:pPr marL="609600" indent="-609600">
              <a:buSzPct val="100000"/>
              <a:buFontTx/>
              <a:buAutoNum type="arabicPeriod"/>
              <a:defRPr/>
            </a:pPr>
            <a:r>
              <a:rPr lang="ar-SA" sz="3600" dirty="0" smtClean="0">
                <a:cs typeface="AL-Mateen" pitchFamily="2" charset="-78"/>
              </a:rPr>
              <a:t>تحدث مع الأشخاص الذي لهم صلة بالمشكلة .</a:t>
            </a:r>
          </a:p>
          <a:p>
            <a:pPr marL="609600" indent="-609600">
              <a:buSzPct val="100000"/>
              <a:buFontTx/>
              <a:buAutoNum type="arabicPeriod"/>
              <a:defRPr/>
            </a:pPr>
            <a:r>
              <a:rPr lang="ar-SA" sz="3600" dirty="0" smtClean="0">
                <a:cs typeface="AL-Mateen" pitchFamily="2" charset="-78"/>
              </a:rPr>
              <a:t>تأكد من كل المعلومات التي حصلت عليها .</a:t>
            </a:r>
          </a:p>
          <a:p>
            <a:pPr>
              <a:spcBef>
                <a:spcPct val="0"/>
              </a:spcBef>
              <a:buSzPct val="100000"/>
              <a:buFont typeface="Arial" pitchFamily="34" charset="0"/>
              <a:buNone/>
              <a:defRPr/>
            </a:pPr>
            <a:endParaRPr lang="ar-SA" kern="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AL-Mateen" pitchFamily="2" charset="-78"/>
            </a:endParaRPr>
          </a:p>
          <a:p>
            <a:pPr>
              <a:spcBef>
                <a:spcPct val="0"/>
              </a:spcBef>
              <a:buSzPct val="100000"/>
              <a:defRPr/>
            </a:pPr>
            <a:endParaRPr lang="ar-SA" sz="4000" kern="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PT Bold Heading" pitchFamily="2" charset="-78"/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95288" y="4724400"/>
            <a:ext cx="8507412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SzPct val="100000"/>
              <a:defRPr/>
            </a:pPr>
            <a:r>
              <a:rPr lang="ar-SA" sz="3600" dirty="0" smtClean="0">
                <a:cs typeface="AL-Mateen" pitchFamily="2" charset="-78"/>
              </a:rPr>
              <a:t>ومن التقنيات المفيدة في جمع المعلومات استخدام هذه المفاتيح الستة وهي :- </a:t>
            </a:r>
          </a:p>
          <a:p>
            <a:pPr marL="609600" indent="-609600">
              <a:buSzPct val="100000"/>
              <a:defRPr/>
            </a:pPr>
            <a:r>
              <a:rPr lang="ar-SA" sz="3600" dirty="0" smtClean="0">
                <a:cs typeface="AL-Mateen" pitchFamily="2" charset="-78"/>
              </a:rPr>
              <a:t>من ـ ما – أين – متى – لماذا – كيف .</a:t>
            </a:r>
          </a:p>
          <a:p>
            <a:pPr algn="ctr">
              <a:spcBef>
                <a:spcPct val="0"/>
              </a:spcBef>
              <a:buSzPct val="100000"/>
              <a:buFont typeface="Arial" pitchFamily="34" charset="0"/>
              <a:buNone/>
              <a:defRPr/>
            </a:pPr>
            <a:endParaRPr lang="ar-SA" kern="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AL-Mateen" pitchFamily="2" charset="-78"/>
            </a:endParaRPr>
          </a:p>
          <a:p>
            <a:pPr algn="ctr">
              <a:spcBef>
                <a:spcPct val="0"/>
              </a:spcBef>
              <a:buSzPct val="100000"/>
              <a:defRPr/>
            </a:pPr>
            <a:endParaRPr lang="ar-SA" sz="4000" kern="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PT Bold Heading" pitchFamily="2" charset="-78"/>
            </a:endParaRPr>
          </a:p>
          <a:p>
            <a:pPr algn="ctr" eaLnBrk="1" hangingPunct="1"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 autoUpdateAnimBg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3- تحليل المشكلة 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835150" y="1052513"/>
            <a:ext cx="6697663" cy="5545137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ar-SA" dirty="0" smtClean="0">
                <a:cs typeface="AL-Mateen" pitchFamily="2" charset="-78"/>
              </a:rPr>
              <a:t>ومما يساعد في ذلك ما يأتي :</a:t>
            </a:r>
          </a:p>
          <a:p>
            <a:pPr marL="609600" indent="-609600">
              <a:buSzPct val="100000"/>
              <a:defRPr/>
            </a:pPr>
            <a:r>
              <a:rPr lang="ar-SA" dirty="0" smtClean="0">
                <a:cs typeface="AL-Mateen" pitchFamily="2" charset="-78"/>
              </a:rPr>
              <a:t>بأن نجزئ المشكلة إلى أجزاء صغيرة مما  يتيح لنا النظر من عدة جوانب لها لأن أي مشكلة لها أكثر من سبب فتحليلها يساعدنا على رؤية تلك الأسباب .</a:t>
            </a:r>
          </a:p>
          <a:p>
            <a:pPr>
              <a:buSzPct val="100000"/>
              <a:defRPr/>
            </a:pPr>
            <a:r>
              <a:rPr lang="ar-SA" dirty="0">
                <a:cs typeface="AL-Mateen" pitchFamily="2" charset="-78"/>
              </a:rPr>
              <a:t> </a:t>
            </a:r>
            <a:r>
              <a:rPr lang="ar-SA" dirty="0" smtClean="0">
                <a:cs typeface="AL-Mateen" pitchFamily="2" charset="-78"/>
              </a:rPr>
              <a:t> وعند تحليل المشكلة ينبغي مراعاة الأمور التالية </a:t>
            </a:r>
            <a:r>
              <a:rPr lang="ar-SA" dirty="0">
                <a:cs typeface="AL-Mateen" pitchFamily="2" charset="-78"/>
              </a:rPr>
              <a:t>:</a:t>
            </a:r>
          </a:p>
          <a:p>
            <a:pPr marL="514350" indent="-514350">
              <a:buSzPct val="100000"/>
              <a:buFont typeface="+mj-lt"/>
              <a:buAutoNum type="arabicPeriod"/>
              <a:defRPr/>
            </a:pPr>
            <a:r>
              <a:rPr lang="ar-SA" dirty="0" smtClean="0">
                <a:cs typeface="AL-Mateen" pitchFamily="2" charset="-78"/>
              </a:rPr>
              <a:t>معرفة </a:t>
            </a:r>
            <a:r>
              <a:rPr lang="ar-SA" dirty="0">
                <a:cs typeface="AL-Mateen" pitchFamily="2" charset="-78"/>
              </a:rPr>
              <a:t>الأسباب الكامنة للمشكلة .</a:t>
            </a:r>
          </a:p>
          <a:p>
            <a:pPr marL="609600" indent="-609600">
              <a:buSzPct val="100000"/>
              <a:buFontTx/>
              <a:buAutoNum type="arabicPeriod"/>
              <a:defRPr/>
            </a:pPr>
            <a:r>
              <a:rPr lang="ar-SA" dirty="0" smtClean="0">
                <a:cs typeface="AL-Mateen" pitchFamily="2" charset="-78"/>
              </a:rPr>
              <a:t>  حدد </a:t>
            </a:r>
            <a:r>
              <a:rPr lang="ar-SA" dirty="0">
                <a:cs typeface="AL-Mateen" pitchFamily="2" charset="-78"/>
              </a:rPr>
              <a:t>الأسباب الأكثر احتمالا وذلك بإعطاء أرقام لكل سبب حسب الأهمية .</a:t>
            </a:r>
          </a:p>
          <a:p>
            <a:pPr marL="609600" indent="-609600">
              <a:buSzPct val="100000"/>
              <a:buFontTx/>
              <a:buAutoNum type="arabicPeriod"/>
              <a:defRPr/>
            </a:pPr>
            <a:r>
              <a:rPr lang="ar-SA" dirty="0">
                <a:cs typeface="AL-Mateen" pitchFamily="2" charset="-78"/>
              </a:rPr>
              <a:t>تحديد الأسباب الأساسية والحقيقية </a:t>
            </a:r>
            <a:r>
              <a:rPr lang="ar-SA" dirty="0" smtClean="0">
                <a:cs typeface="AL-Mateen" pitchFamily="2" charset="-78"/>
              </a:rPr>
              <a:t>للمشكل</a:t>
            </a:r>
            <a:endParaRPr lang="ar-SA" dirty="0">
              <a:solidFill>
                <a:srgbClr val="0070C0"/>
              </a:solidFill>
              <a:cs typeface="AL-Mateen" pitchFamily="2" charset="-78"/>
            </a:endParaRPr>
          </a:p>
          <a:p>
            <a:pPr marL="0" indent="0">
              <a:buSzPct val="100000"/>
              <a:buFont typeface="Arial" pitchFamily="34" charset="0"/>
              <a:buNone/>
              <a:defRPr/>
            </a:pPr>
            <a:endParaRPr lang="en-US" dirty="0">
              <a:solidFill>
                <a:srgbClr val="0070C0"/>
              </a:solidFill>
              <a:cs typeface="AL-Mateen" pitchFamily="2" charset="-78"/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4- تحديد البدائل الممكنة 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600200"/>
            <a:ext cx="8075612" cy="4525963"/>
          </a:xfrm>
        </p:spPr>
        <p:txBody>
          <a:bodyPr/>
          <a:lstStyle/>
          <a:p>
            <a:pPr marL="609600" indent="-609600">
              <a:buSzPct val="100000"/>
              <a:defRPr/>
            </a:pPr>
            <a:r>
              <a:rPr lang="ar-SA" sz="4400" kern="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L-Mateen" pitchFamily="2" charset="-78"/>
              </a:rPr>
              <a:t>والمقصود بذلك أن نحدد الحلول المناسبة والمقترحة لمعالجة تلك المشكلة لأنه بعد تحليل المشكلة يظهر لنا سبب المشكلة .</a:t>
            </a:r>
          </a:p>
          <a:p>
            <a:pPr marL="609600" indent="-609600">
              <a:buSzPct val="100000"/>
              <a:defRPr/>
            </a:pPr>
            <a:r>
              <a:rPr lang="ar-SA" sz="4400" kern="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L-Mateen" pitchFamily="2" charset="-78"/>
              </a:rPr>
              <a:t>ومن التقنيات المساعدة في توليد الحلول مهارة العصف الذهني</a:t>
            </a:r>
            <a:endParaRPr lang="ar-SA" sz="4400" kern="0" dirty="0">
              <a:effectLst>
                <a:outerShdw blurRad="38100" dist="38100" dir="2700000" algn="tl">
                  <a:srgbClr val="C0C0C0"/>
                </a:outerShdw>
              </a:effectLst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5- دراسة الحلول وتقييمها ومقارنتها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0" y="1700213"/>
            <a:ext cx="8964613" cy="1008062"/>
          </a:xfrm>
        </p:spPr>
        <p:txBody>
          <a:bodyPr/>
          <a:lstStyle/>
          <a:p>
            <a:pPr marL="609600" indent="-609600">
              <a:buSzPct val="100000"/>
              <a:buFont typeface="Arial" pitchFamily="34" charset="0"/>
              <a:buNone/>
              <a:defRPr/>
            </a:pPr>
            <a:r>
              <a:rPr lang="ar-SA" sz="3600" kern="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L-Mateen" pitchFamily="2" charset="-78"/>
              </a:rPr>
              <a:t>والهدف من ذلك : الوصول إلى الحل الأفضل من بين تلك الحلول المطروحة .</a:t>
            </a:r>
          </a:p>
          <a:p>
            <a:pPr marL="0" indent="0" algn="ctr">
              <a:buFont typeface="Arial" pitchFamily="34" charset="0"/>
              <a:buNone/>
              <a:defRPr/>
            </a:pPr>
            <a:endParaRPr lang="ar-SA" dirty="0" smtClean="0"/>
          </a:p>
          <a:p>
            <a:pPr>
              <a:spcBef>
                <a:spcPct val="0"/>
              </a:spcBef>
              <a:buSzPct val="100000"/>
              <a:buFont typeface="Arial" pitchFamily="34" charset="0"/>
              <a:buNone/>
              <a:defRPr/>
            </a:pPr>
            <a:endParaRPr lang="ar-SA" kern="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AL-Mateen" pitchFamily="2" charset="-78"/>
            </a:endParaRPr>
          </a:p>
          <a:p>
            <a:pPr>
              <a:spcBef>
                <a:spcPct val="0"/>
              </a:spcBef>
              <a:buSzPct val="100000"/>
              <a:defRPr/>
            </a:pPr>
            <a:endParaRPr lang="ar-SA" sz="4000" kern="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PT Bold Heading" pitchFamily="2" charset="-78"/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01663" y="2565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1" anchor="ctr">
            <a:normAutofit/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Arial" pitchFamily="34" charset="0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6- اختيار الحل المناسب</a:t>
            </a:r>
            <a:endParaRPr lang="en-US" sz="4800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27088" y="4005263"/>
            <a:ext cx="7653337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Font typeface="Arial" pitchFamily="34" charset="0"/>
              <a:buNone/>
              <a:defRPr/>
            </a:pPr>
            <a:r>
              <a:rPr lang="ar-SA" sz="4000" kern="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L-Mateen" pitchFamily="2" charset="-78"/>
              </a:rPr>
              <a:t>من خلال دراسة الحلول المناسبة والمفضلة يتم اختيار الحل المناسب منها بناء على النتيجة التي يعطيها والقيمة التي يحققها وبناء على المعايير التي وضعتها .</a:t>
            </a:r>
            <a:endParaRPr lang="en-US" sz="4000" kern="0" dirty="0">
              <a:effectLst>
                <a:outerShdw blurRad="38100" dist="38100" dir="2700000" algn="tl">
                  <a:srgbClr val="C0C0C0"/>
                </a:outerShdw>
              </a:effectLst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/>
      <p:bldP spid="5" grpId="0" autoUpdateAnimBg="0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مهارات حل المشكلة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2771775" y="1484313"/>
            <a:ext cx="6130925" cy="4770437"/>
          </a:xfrm>
        </p:spPr>
        <p:txBody>
          <a:bodyPr/>
          <a:lstStyle/>
          <a:p>
            <a:pPr>
              <a:buFontTx/>
              <a:buAutoNum type="arabicPeriod"/>
              <a:defRPr/>
            </a:pPr>
            <a:endParaRPr lang="ar-SA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أولا </a:t>
            </a:r>
            <a:r>
              <a:rPr lang="ar-SA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: البحث في الحالة </a:t>
            </a:r>
            <a:r>
              <a:rPr lang="ar-SA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الموجودة              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dirty="0" smtClean="0">
                <a:cs typeface="AL-Mateen" pitchFamily="2" charset="-78"/>
              </a:rPr>
              <a:t>ما هي مشكلتك ؟</a:t>
            </a:r>
          </a:p>
          <a:p>
            <a:pPr>
              <a:buFontTx/>
              <a:buAutoNum type="arabicPeriod"/>
              <a:defRPr/>
            </a:pPr>
            <a:r>
              <a:rPr lang="ar-SA" dirty="0" smtClean="0">
                <a:cs typeface="AL-Mateen" pitchFamily="2" charset="-78"/>
              </a:rPr>
              <a:t>لماذا حدثت هذه المشكلة ؟.</a:t>
            </a:r>
          </a:p>
          <a:p>
            <a:pPr>
              <a:buFontTx/>
              <a:buAutoNum type="arabicPeriod"/>
              <a:defRPr/>
            </a:pPr>
            <a:r>
              <a:rPr lang="ar-SA" dirty="0" smtClean="0">
                <a:cs typeface="AL-Mateen" pitchFamily="2" charset="-78"/>
              </a:rPr>
              <a:t>من المسئول عن هذه المشكلة ؟</a:t>
            </a:r>
          </a:p>
          <a:p>
            <a:pPr>
              <a:buFontTx/>
              <a:buAutoNum type="arabicPeriod"/>
              <a:defRPr/>
            </a:pPr>
            <a:r>
              <a:rPr lang="ar-SA" dirty="0" smtClean="0">
                <a:cs typeface="AL-Mateen" pitchFamily="2" charset="-78"/>
              </a:rPr>
              <a:t>لماذا لم تقم بحل هذه المشكلة ؟</a:t>
            </a:r>
          </a:p>
          <a:p>
            <a:pPr>
              <a:buFontTx/>
              <a:buAutoNum type="arabicPeriod"/>
              <a:defRPr/>
            </a:pPr>
            <a:r>
              <a:rPr lang="ar-SA" dirty="0" smtClean="0">
                <a:cs typeface="AL-Mateen" pitchFamily="2" charset="-78"/>
              </a:rPr>
              <a:t>كيف فشلت في هذه المشكلة ؟</a:t>
            </a:r>
          </a:p>
          <a:p>
            <a:pPr>
              <a:buFontTx/>
              <a:buAutoNum type="arabicPeriod"/>
              <a:defRPr/>
            </a:pPr>
            <a:r>
              <a:rPr lang="ar-SA" dirty="0" smtClean="0">
                <a:cs typeface="AL-Mateen" pitchFamily="2" charset="-78"/>
              </a:rPr>
              <a:t>كيف يمكننا التغلب على هذه المشكلة ؟</a:t>
            </a:r>
            <a:endParaRPr lang="en-US" dirty="0" smtClean="0"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ثانيا : البحث في الحالة المرغوبة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2484438" y="1196975"/>
            <a:ext cx="6130925" cy="5327650"/>
          </a:xfrm>
        </p:spPr>
        <p:txBody>
          <a:bodyPr/>
          <a:lstStyle/>
          <a:p>
            <a:pPr>
              <a:buFontTx/>
              <a:buAutoNum type="arabicPeriod"/>
            </a:pPr>
            <a:r>
              <a:rPr lang="ar-SA" sz="3600" smtClean="0">
                <a:cs typeface="AL-Mateen" pitchFamily="2" charset="-78"/>
              </a:rPr>
              <a:t>ماذا تحب أن يتغير ؟</a:t>
            </a:r>
          </a:p>
          <a:p>
            <a:pPr>
              <a:buFontTx/>
              <a:buAutoNum type="arabicPeriod"/>
            </a:pPr>
            <a:r>
              <a:rPr lang="ar-SA" sz="3600" smtClean="0">
                <a:cs typeface="AL-Mateen" pitchFamily="2" charset="-78"/>
              </a:rPr>
              <a:t>ماذا تريد أن يحصل الآن  ؟.</a:t>
            </a:r>
          </a:p>
          <a:p>
            <a:pPr>
              <a:buFontTx/>
              <a:buAutoNum type="arabicPeriod"/>
            </a:pPr>
            <a:r>
              <a:rPr lang="ar-SA" sz="3600" smtClean="0">
                <a:cs typeface="AL-Mateen" pitchFamily="2" charset="-78"/>
              </a:rPr>
              <a:t>كيف ستختلف الأمور عندما يكون لك ذلك ؟</a:t>
            </a:r>
          </a:p>
          <a:p>
            <a:pPr>
              <a:buFontTx/>
              <a:buAutoNum type="arabicPeriod"/>
            </a:pPr>
            <a:r>
              <a:rPr lang="ar-SA" sz="3600" smtClean="0">
                <a:cs typeface="AL-Mateen" pitchFamily="2" charset="-78"/>
              </a:rPr>
              <a:t>ماذا تحتاج من المواد لتحقيق هذه النتيجة  ؟ </a:t>
            </a:r>
          </a:p>
          <a:p>
            <a:r>
              <a:rPr lang="ar-SA" sz="3600" smtClean="0">
                <a:cs typeface="AL-Mateen" pitchFamily="2" charset="-78"/>
              </a:rPr>
              <a:t>( أ ) ماذا لديك منها ؟   	</a:t>
            </a:r>
          </a:p>
          <a:p>
            <a:r>
              <a:rPr lang="ar-SA" sz="3600" smtClean="0">
                <a:cs typeface="AL-Mateen" pitchFamily="2" charset="-78"/>
              </a:rPr>
              <a:t>(ب) كيف تستطيع تأمين ما ليس لديك ؟  </a:t>
            </a:r>
          </a:p>
          <a:p>
            <a:r>
              <a:rPr lang="ar-SA" sz="3600" smtClean="0">
                <a:cs typeface="AL-Mateen" pitchFamily="2" charset="-78"/>
              </a:rPr>
              <a:t>5. ما هي الخطوة التالية ؟</a:t>
            </a:r>
          </a:p>
          <a:p>
            <a:r>
              <a:rPr lang="ar-SA" sz="3600" smtClean="0">
                <a:cs typeface="AL-Mateen" pitchFamily="2" charset="-78"/>
              </a:rPr>
              <a:t>6.وبعد أن توصلت إلى الحل ما هي النتيجة  ؟</a:t>
            </a:r>
            <a:endParaRPr lang="en-US" sz="3600" smtClean="0"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خمس خطوات في التعامل مع المشكلة 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2555875" y="1600200"/>
            <a:ext cx="6130925" cy="4525963"/>
          </a:xfrm>
        </p:spPr>
        <p:txBody>
          <a:bodyPr/>
          <a:lstStyle/>
          <a:p>
            <a:r>
              <a:rPr lang="ar-SA" sz="5400" smtClean="0">
                <a:cs typeface="AL-Mateen" pitchFamily="2" charset="-78"/>
              </a:rPr>
              <a:t> الإحساس بالمشاعر</a:t>
            </a:r>
          </a:p>
          <a:p>
            <a:r>
              <a:rPr lang="ar-SA" sz="5400" smtClean="0">
                <a:cs typeface="AL-Mateen" pitchFamily="2" charset="-78"/>
              </a:rPr>
              <a:t> طلب الحلول الممكنة</a:t>
            </a:r>
          </a:p>
          <a:p>
            <a:r>
              <a:rPr lang="ar-SA" sz="5400" smtClean="0">
                <a:cs typeface="AL-Mateen" pitchFamily="2" charset="-78"/>
              </a:rPr>
              <a:t> اختيار الحل المناسب</a:t>
            </a:r>
          </a:p>
          <a:p>
            <a:r>
              <a:rPr lang="ar-SA" sz="5400" smtClean="0">
                <a:cs typeface="AL-Mateen" pitchFamily="2" charset="-78"/>
              </a:rPr>
              <a:t> التنفيذ والمتابعة والسؤال</a:t>
            </a:r>
          </a:p>
          <a:p>
            <a:r>
              <a:rPr lang="ar-SA" sz="5400" smtClean="0">
                <a:cs typeface="AL-Mateen" pitchFamily="2" charset="-78"/>
              </a:rPr>
              <a:t> الدعاء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1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b="1" dirty="0" smtClean="0">
                <a:solidFill>
                  <a:schemeClr val="accent2"/>
                </a:solidFill>
                <a:cs typeface="Times New Roman" pitchFamily="18" charset="0"/>
              </a:rPr>
              <a:t>الهدف العام للبرنامج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50825" y="908050"/>
            <a:ext cx="8316913" cy="1008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ar-SA" altLang="zh-CN" sz="1400">
              <a:solidFill>
                <a:srgbClr val="CC3300"/>
              </a:solidFill>
              <a:cs typeface="AL-Mohanad Bold" pitchFamily="2" charset="-78"/>
            </a:endParaRPr>
          </a:p>
          <a:p>
            <a:pPr algn="ctr"/>
            <a:r>
              <a:rPr lang="ar-SA" altLang="zh-CN" sz="4400">
                <a:cs typeface="AL-Mohanad Bold" pitchFamily="2" charset="-78"/>
              </a:rPr>
              <a:t>أن يكتسب المشاركون مفاهيم وتقنيات في حل المشكلات</a:t>
            </a:r>
            <a:endParaRPr lang="ar-SA" sz="3200">
              <a:solidFill>
                <a:srgbClr val="CC3300"/>
              </a:solidFill>
              <a:ea typeface="SimSun" pitchFamily="2" charset="-122"/>
              <a:cs typeface="AL-Mohanad Bold" pitchFamily="2" charset="-78"/>
            </a:endParaRPr>
          </a:p>
        </p:txBody>
      </p:sp>
      <p:sp>
        <p:nvSpPr>
          <p:cNvPr id="8" name="عنوان 1"/>
          <p:cNvSpPr txBox="1">
            <a:spLocks/>
          </p:cNvSpPr>
          <p:nvPr/>
        </p:nvSpPr>
        <p:spPr bwMode="auto">
          <a:xfrm>
            <a:off x="295275" y="19367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1" anchor="ctr">
            <a:normAutofit/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Arial" pitchFamily="34" charset="0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ar-SA" b="1" dirty="0" smtClean="0">
                <a:solidFill>
                  <a:schemeClr val="accent2"/>
                </a:solidFill>
                <a:cs typeface="+mn-cs"/>
              </a:rPr>
              <a:t>الأهداف التفصيلية للبرنامج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96850" y="2924175"/>
            <a:ext cx="8424863" cy="3540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r" rtl="1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ar-SA" sz="3200" kern="0" dirty="0">
                <a:effectLst>
                  <a:outerShdw blurRad="38100" dist="38100" dir="2700000" algn="tl">
                    <a:srgbClr val="C0C0C0"/>
                  </a:outerShdw>
                </a:effectLst>
                <a:cs typeface="AL-Mateen" pitchFamily="2" charset="-78"/>
              </a:rPr>
              <a:t>الإلمام ببعض المفاهيم الأساسية للمشكلات.</a:t>
            </a:r>
          </a:p>
          <a:p>
            <a:pPr marL="342900" indent="-342900" algn="r" rtl="1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ar-SA" sz="3200" kern="0" dirty="0">
                <a:effectLst>
                  <a:outerShdw blurRad="38100" dist="38100" dir="2700000" algn="tl">
                    <a:srgbClr val="C0C0C0"/>
                  </a:outerShdw>
                </a:effectLst>
                <a:cs typeface="AL-Mateen" pitchFamily="2" charset="-78"/>
              </a:rPr>
              <a:t> أن يتعرف المتدرب على بعض الأخطاء عند التعامل مع المشكلات.</a:t>
            </a:r>
          </a:p>
          <a:p>
            <a:pPr marL="342900" indent="-342900" algn="r" rtl="1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ar-SA" sz="3200" kern="0" dirty="0">
                <a:effectLst>
                  <a:outerShdw blurRad="38100" dist="38100" dir="2700000" algn="tl">
                    <a:srgbClr val="C0C0C0"/>
                  </a:outerShdw>
                </a:effectLst>
                <a:cs typeface="AL-Mateen" pitchFamily="2" charset="-78"/>
              </a:rPr>
              <a:t> أن يتعرف المتدرب على الأسلوب العلمي في حل المشكلات.</a:t>
            </a:r>
          </a:p>
          <a:p>
            <a:pPr marL="342900" indent="-342900" algn="r" rtl="1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ar-SA" sz="3200" kern="0" dirty="0">
                <a:effectLst>
                  <a:outerShdw blurRad="38100" dist="38100" dir="2700000" algn="tl">
                    <a:srgbClr val="C0C0C0"/>
                  </a:outerShdw>
                </a:effectLst>
                <a:cs typeface="AL-Mateen" pitchFamily="2" charset="-78"/>
              </a:rPr>
              <a:t> أن يطبق المتدرب الأسلوب العلمي في حل المشكلات.</a:t>
            </a:r>
          </a:p>
          <a:p>
            <a:pPr marL="342900" indent="-342900" algn="r" rtl="1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ar-SA" sz="3200" kern="0" dirty="0">
                <a:effectLst>
                  <a:outerShdw blurRad="38100" dist="38100" dir="2700000" algn="tl">
                    <a:srgbClr val="C0C0C0"/>
                  </a:outerShdw>
                </a:effectLst>
                <a:cs typeface="AL-Mateen" pitchFamily="2" charset="-78"/>
              </a:rPr>
              <a:t> أن يمارس المتدرب أساليب تشخيص المشكلات .</a:t>
            </a:r>
          </a:p>
          <a:p>
            <a:pPr marL="342900" indent="-342900" algn="r" rtl="1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ar-SA" sz="3200" kern="0" dirty="0">
                <a:effectLst>
                  <a:outerShdw blurRad="38100" dist="38100" dir="2700000" algn="tl">
                    <a:srgbClr val="C0C0C0"/>
                  </a:outerShdw>
                </a:effectLst>
                <a:cs typeface="AL-Mateen" pitchFamily="2" charset="-78"/>
              </a:rPr>
              <a:t>أن يتعرف المتدرب على القواعد النفسية لحل المشكلات.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260350"/>
            <a:ext cx="8229600" cy="1143000"/>
          </a:xfrm>
        </p:spPr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الصدمة النفسية 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600200"/>
            <a:ext cx="8507412" cy="1108075"/>
          </a:xfrm>
        </p:spPr>
        <p:txBody>
          <a:bodyPr/>
          <a:lstStyle/>
          <a:p>
            <a:pPr marL="0" indent="0" algn="ctr">
              <a:buFont typeface="Arial" pitchFamily="34" charset="0"/>
              <a:buNone/>
              <a:defRPr/>
            </a:pPr>
            <a:r>
              <a:rPr lang="ar-SA" dirty="0" smtClean="0">
                <a:cs typeface="AL-Mateen" pitchFamily="2" charset="-78"/>
              </a:rPr>
              <a:t>حادث مفاجئ غير متوقع ، يخترق الجهاز الدماغي لدى الإنسان ، وينتج عنه تغيرات في الشخصية نفسية كانت أو جسدية ما لم يتم سرعة التحكم فيها .</a:t>
            </a:r>
          </a:p>
          <a:p>
            <a:pPr algn="ctr">
              <a:buFont typeface="Arial" pitchFamily="34" charset="0"/>
              <a:buNone/>
              <a:defRPr/>
            </a:pPr>
            <a:endParaRPr lang="ar-SA" dirty="0" smtClean="0"/>
          </a:p>
          <a:p>
            <a:pPr algn="ctr">
              <a:spcBef>
                <a:spcPct val="0"/>
              </a:spcBef>
              <a:buSzPct val="100000"/>
              <a:buFont typeface="Arial" pitchFamily="34" charset="0"/>
              <a:buNone/>
              <a:defRPr/>
            </a:pPr>
            <a:endParaRPr lang="ar-SA" kern="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AL-Mateen" pitchFamily="2" charset="-78"/>
            </a:endParaRPr>
          </a:p>
          <a:p>
            <a:pPr algn="ctr" eaLnBrk="1" hangingPunct="1"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68313" y="26368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1" anchor="ctr">
            <a:normAutofit/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Arial" pitchFamily="34" charset="0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ar-SA" sz="48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التعامل مع الصدمة النفسية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8313" y="3779838"/>
            <a:ext cx="69786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ar-SA" dirty="0" smtClean="0">
                <a:cs typeface="AL-Mateen" pitchFamily="2" charset="-78"/>
              </a:rPr>
              <a:t>1ـ قبل الصدمة:    الاستعداد __ لا يقدر الله شرا محضا .</a:t>
            </a:r>
          </a:p>
          <a:p>
            <a:pPr>
              <a:buFont typeface="Arial" pitchFamily="34" charset="0"/>
              <a:buNone/>
              <a:defRPr/>
            </a:pPr>
            <a:r>
              <a:rPr lang="ar-SA" dirty="0" smtClean="0">
                <a:cs typeface="AL-Mateen" pitchFamily="2" charset="-78"/>
              </a:rPr>
              <a:t>2ـ أثناء الصدمة: الاحتساب و الدعاء و الصبر والتحكم في السلوك .</a:t>
            </a:r>
          </a:p>
          <a:p>
            <a:pPr>
              <a:buFont typeface="Arial" pitchFamily="34" charset="0"/>
              <a:buNone/>
              <a:defRPr/>
            </a:pPr>
            <a:r>
              <a:rPr lang="ar-SA" dirty="0" smtClean="0">
                <a:cs typeface="AL-Mateen" pitchFamily="2" charset="-78"/>
              </a:rPr>
              <a:t>3ـ بعد الصدمة : </a:t>
            </a:r>
            <a:r>
              <a:rPr lang="ar-SA" dirty="0" smtClean="0">
                <a:solidFill>
                  <a:schemeClr val="accent3">
                    <a:lumMod val="50000"/>
                  </a:schemeClr>
                </a:solidFill>
                <a:cs typeface="AL-Mateen" pitchFamily="2" charset="-78"/>
              </a:rPr>
              <a:t>التقبل و الرضا التام.</a:t>
            </a:r>
          </a:p>
          <a:p>
            <a:pPr algn="ctr">
              <a:buFont typeface="Arial" pitchFamily="34" charset="0"/>
              <a:buNone/>
              <a:defRPr/>
            </a:pPr>
            <a:endParaRPr lang="ar-SA" dirty="0" smtClean="0"/>
          </a:p>
          <a:p>
            <a:pPr>
              <a:spcBef>
                <a:spcPct val="0"/>
              </a:spcBef>
              <a:buSzPct val="100000"/>
              <a:buFont typeface="Arial" pitchFamily="34" charset="0"/>
              <a:buNone/>
              <a:defRPr/>
            </a:pPr>
            <a:endParaRPr lang="ar-SA" kern="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AL-Mateen" pitchFamily="2" charset="-78"/>
            </a:endParaRPr>
          </a:p>
          <a:p>
            <a:pPr>
              <a:spcBef>
                <a:spcPct val="0"/>
              </a:spcBef>
              <a:buSzPct val="100000"/>
              <a:defRPr/>
            </a:pPr>
            <a:endParaRPr lang="ar-SA" sz="4000" kern="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PT Bold Heading" pitchFamily="2" charset="-78"/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 autoUpdateAnimBg="0"/>
      <p:bldP spid="5" grpId="0" autoUpdateAnimBg="0"/>
      <p:bldP spid="6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لماذا حل المشكلات مهم ؟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981075"/>
            <a:ext cx="8135937" cy="2879725"/>
          </a:xfrm>
        </p:spPr>
        <p:txBody>
          <a:bodyPr/>
          <a:lstStyle/>
          <a:p>
            <a:pPr marL="1371600" lvl="3" indent="0">
              <a:buFont typeface="Arial" pitchFamily="34" charset="0"/>
              <a:buNone/>
              <a:defRPr/>
            </a:pPr>
            <a:endParaRPr lang="ar-SA" sz="3200" b="1" dirty="0" smtClean="0">
              <a:cs typeface="AL-Mohanad Bold" pitchFamily="2" charset="-78"/>
            </a:endParaRPr>
          </a:p>
          <a:p>
            <a:pPr>
              <a:defRPr/>
            </a:pPr>
            <a:r>
              <a:rPr lang="ar-SA" dirty="0" smtClean="0">
                <a:cs typeface="AL-Mohanad Bold" pitchFamily="2" charset="-78"/>
              </a:rPr>
              <a:t>كثرة المشاكل اليوم وتعقدها.</a:t>
            </a:r>
          </a:p>
          <a:p>
            <a:pPr>
              <a:defRPr/>
            </a:pPr>
            <a:r>
              <a:rPr lang="ar-SA" dirty="0" smtClean="0">
                <a:cs typeface="AL-Mohanad Bold" pitchFamily="2" charset="-78"/>
              </a:rPr>
              <a:t> كثرة تغيرات العالم وسرعتها .</a:t>
            </a:r>
          </a:p>
          <a:p>
            <a:pPr>
              <a:defRPr/>
            </a:pPr>
            <a:r>
              <a:rPr lang="ar-SA" dirty="0" smtClean="0">
                <a:cs typeface="AL-Mohanad Bold" pitchFamily="2" charset="-78"/>
              </a:rPr>
              <a:t> أن مهارة حل المشكلات يمكن تعلمها بحمد الله.</a:t>
            </a:r>
          </a:p>
          <a:p>
            <a:pPr>
              <a:defRPr/>
            </a:pPr>
            <a:r>
              <a:rPr lang="ar-SA" dirty="0" smtClean="0">
                <a:cs typeface="AL-Mohanad Bold" pitchFamily="2" charset="-78"/>
              </a:rPr>
              <a:t> تحتاج ممارسة وصقل وتطبيق.</a:t>
            </a:r>
          </a:p>
          <a:p>
            <a:pPr marL="0" indent="0" eaLnBrk="1" hangingPunct="1">
              <a:buFont typeface="Arial" pitchFamily="34" charset="0"/>
              <a:buNone/>
              <a:defRPr/>
            </a:pPr>
            <a:endParaRPr lang="en-US" b="1" dirty="0" smtClean="0">
              <a:cs typeface="AL-Mohanad Bold" pitchFamily="2" charset="-78"/>
            </a:endParaRPr>
          </a:p>
          <a:p>
            <a:pPr algn="ctr" eaLnBrk="1" hangingPunct="1">
              <a:buFont typeface="Arial" pitchFamily="34" charset="0"/>
              <a:buNone/>
              <a:defRPr/>
            </a:pPr>
            <a:endParaRPr lang="en-US" b="1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68313" y="3841750"/>
            <a:ext cx="82296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1" anchor="ctr">
            <a:normAutofit fontScale="92500" lnSpcReduction="20000"/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Arial" pitchFamily="34" charset="0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ما هي المشكلة ؟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268538" y="4508500"/>
            <a:ext cx="584200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ar-SA" sz="3600">
                <a:latin typeface="Calibri" pitchFamily="34" charset="0"/>
                <a:cs typeface="AL-Mateen" pitchFamily="2" charset="-78"/>
              </a:rPr>
              <a:t>هي عقبة في طريق تحديد الهدف</a:t>
            </a: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ar-SA" sz="3600">
                <a:latin typeface="Calibri" pitchFamily="34" charset="0"/>
                <a:cs typeface="AL-Mateen" pitchFamily="2" charset="-78"/>
              </a:rPr>
              <a:t>أو هي </a:t>
            </a:r>
            <a:r>
              <a:rPr lang="ar-SA" altLang="en-US" sz="3600">
                <a:latin typeface="Calibri" pitchFamily="34" charset="0"/>
                <a:cs typeface="AL-Mateen" pitchFamily="2" charset="-78"/>
              </a:rPr>
              <a:t>حالة تنشأ عندما يحصل اختلاف بين ما يحدث فعلاً وبين ما يتوقع الفرد أو الجماعة أو المنظمة أن يحدث.</a:t>
            </a:r>
            <a:endParaRPr lang="ar-SA" sz="3600">
              <a:latin typeface="Calibri" pitchFamily="34" charset="0"/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14339" grpId="0" build="p"/>
      <p:bldP spid="4" grpId="0" autoUpdateAnimBg="0"/>
      <p:bldP spid="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مفهوم حل المشكلات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2771775" y="1600200"/>
            <a:ext cx="5915025" cy="11811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ar-SA" smtClean="0">
                <a:cs typeface="AL-Mateen" pitchFamily="2" charset="-78"/>
              </a:rPr>
              <a:t>عملية تفكيرية يستخدم فيها الفرد مالديه من معارف  مكتسبة سابقة ومهارات من أجل الاستجابة لمتطلبات موقف غير مألوف لديه .</a:t>
            </a:r>
            <a:endParaRPr lang="en-US" smtClean="0">
              <a:cs typeface="AL-Mateen" pitchFamily="2" charset="-78"/>
            </a:endParaRPr>
          </a:p>
          <a:p>
            <a:pPr eaLnBrk="1" hangingPunct="1"/>
            <a:endParaRPr lang="en-US" smtClean="0">
              <a:cs typeface="AL-Mohanad Bold" pitchFamily="2" charset="-78"/>
            </a:endParaRPr>
          </a:p>
          <a:p>
            <a:pPr eaLnBrk="1" hangingPunct="1">
              <a:buFont typeface="Arial" pitchFamily="34" charset="0"/>
              <a:buNone/>
            </a:pPr>
            <a:endParaRPr lang="en-US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4213" y="2852738"/>
            <a:ext cx="8229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1" anchor="ctr">
            <a:normAutofit/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Arial" pitchFamily="34" charset="0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ar-SA" sz="48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استراتيجية حل المشكلات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268538" y="3789363"/>
            <a:ext cx="6184900" cy="218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ar-SA" sz="3200">
                <a:latin typeface="Calibri" pitchFamily="34" charset="0"/>
                <a:cs typeface="AL-Mateen" pitchFamily="2" charset="-78"/>
              </a:rPr>
              <a:t>هي مجموعة من الإجراءات التي يخطط لها   بدقة عندما يحصل للإنسان موقف محير أو مربك  بحيث يقوم  بالتعامل مع ذلك الموقف، وإيجاد حل له من خلال خطوات محددة لحل تلك المشكلة.</a:t>
            </a:r>
            <a:endParaRPr lang="en-US" sz="3200">
              <a:latin typeface="Calibri" pitchFamily="34" charset="0"/>
              <a:cs typeface="AL-Mateen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Arial" pitchFamily="34" charset="0"/>
              <a:buNone/>
            </a:pPr>
            <a:endParaRPr lang="en-US" sz="3200">
              <a:latin typeface="Calibri" pitchFamily="34" charset="0"/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 autoUpdateAnimBg="0"/>
      <p:bldP spid="4" grpId="0" autoUpdateAnimBg="0"/>
      <p:bldP spid="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نحن والمشكلة </a:t>
            </a:r>
            <a:endParaRPr lang="en-US" sz="4800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2555875" y="1600200"/>
            <a:ext cx="6130925" cy="4525963"/>
          </a:xfrm>
        </p:spPr>
        <p:txBody>
          <a:bodyPr/>
          <a:lstStyle/>
          <a:p>
            <a:pPr marL="609600" indent="-609600">
              <a:buFont typeface="Arial" pitchFamily="34" charset="0"/>
              <a:buNone/>
              <a:tabLst>
                <a:tab pos="185738" algn="l"/>
              </a:tabLst>
              <a:defRPr/>
            </a:pPr>
            <a:r>
              <a:rPr lang="ar-SA" b="1" u="sng" dirty="0" smtClean="0">
                <a:cs typeface="AL-Mateen" pitchFamily="2" charset="-78"/>
              </a:rPr>
              <a:t>نحن والمشكلة على ثلاثة</a:t>
            </a:r>
            <a:r>
              <a:rPr lang="en-US" b="1" u="sng" dirty="0" smtClean="0">
                <a:cs typeface="AL-Mateen" pitchFamily="2" charset="-78"/>
              </a:rPr>
              <a:t> </a:t>
            </a:r>
            <a:r>
              <a:rPr lang="ar-SA" b="1" u="sng" dirty="0" smtClean="0">
                <a:cs typeface="AL-Mateen" pitchFamily="2" charset="-78"/>
              </a:rPr>
              <a:t>أحوا</a:t>
            </a:r>
            <a:r>
              <a:rPr lang="ar-SA" b="1" dirty="0" smtClean="0">
                <a:cs typeface="AL-Mateen" pitchFamily="2" charset="-78"/>
              </a:rPr>
              <a:t>ل :</a:t>
            </a:r>
            <a:r>
              <a:rPr lang="en-US" b="1" dirty="0" smtClean="0">
                <a:cs typeface="AL-Mateen" pitchFamily="2" charset="-78"/>
              </a:rPr>
              <a:t> </a:t>
            </a:r>
            <a:endParaRPr lang="ar-SA" b="1" dirty="0" smtClean="0">
              <a:cs typeface="AL-Mateen" pitchFamily="2" charset="-78"/>
            </a:endParaRPr>
          </a:p>
          <a:p>
            <a:pPr marL="609600" indent="-609600">
              <a:buFontTx/>
              <a:buAutoNum type="arabicPeriod"/>
              <a:tabLst>
                <a:tab pos="185738" algn="l"/>
              </a:tabLst>
              <a:defRPr/>
            </a:pPr>
            <a:r>
              <a:rPr lang="ar-SA" dirty="0" smtClean="0">
                <a:cs typeface="AL-Mateen" pitchFamily="2" charset="-78"/>
              </a:rPr>
              <a:t>أن نطلب حياة بلا مشاكل ألبته</a:t>
            </a:r>
            <a:r>
              <a:rPr lang="en-US" dirty="0" smtClean="0">
                <a:cs typeface="AL-Mateen" pitchFamily="2" charset="-78"/>
              </a:rPr>
              <a:t> </a:t>
            </a:r>
            <a:endParaRPr lang="ar-SA" dirty="0" smtClean="0">
              <a:cs typeface="AL-Mateen" pitchFamily="2" charset="-78"/>
            </a:endParaRPr>
          </a:p>
          <a:p>
            <a:pPr marL="609600" indent="-609600">
              <a:buFontTx/>
              <a:buAutoNum type="arabicPeriod"/>
              <a:tabLst>
                <a:tab pos="185738" algn="l"/>
              </a:tabLst>
              <a:defRPr/>
            </a:pPr>
            <a:r>
              <a:rPr lang="ar-SA" dirty="0" smtClean="0">
                <a:cs typeface="AL-Mateen" pitchFamily="2" charset="-78"/>
              </a:rPr>
              <a:t>أن نعيش حياة كلها مشاكل</a:t>
            </a:r>
            <a:r>
              <a:rPr lang="en-US" dirty="0" smtClean="0">
                <a:cs typeface="AL-Mateen" pitchFamily="2" charset="-78"/>
              </a:rPr>
              <a:t> </a:t>
            </a:r>
            <a:r>
              <a:rPr lang="ar-SA" dirty="0" smtClean="0">
                <a:cs typeface="AL-Mateen" pitchFamily="2" charset="-78"/>
              </a:rPr>
              <a:t>ونستسلم لها</a:t>
            </a:r>
            <a:r>
              <a:rPr lang="en-US" dirty="0" smtClean="0">
                <a:cs typeface="AL-Mateen" pitchFamily="2" charset="-78"/>
              </a:rPr>
              <a:t> </a:t>
            </a:r>
            <a:endParaRPr lang="ar-SA" dirty="0" smtClean="0">
              <a:cs typeface="AL-Mateen" pitchFamily="2" charset="-78"/>
            </a:endParaRPr>
          </a:p>
          <a:p>
            <a:pPr marL="609600" indent="-609600">
              <a:buFontTx/>
              <a:buAutoNum type="arabicPeriod"/>
              <a:tabLst>
                <a:tab pos="185738" algn="l"/>
              </a:tabLst>
              <a:defRPr/>
            </a:pPr>
            <a:r>
              <a:rPr lang="ar-SA" dirty="0" smtClean="0">
                <a:cs typeface="AL-Mateen" pitchFamily="2" charset="-78"/>
              </a:rPr>
              <a:t>أن نقلل من المشاكل ونتكيف معها ونسعى في علاجها</a:t>
            </a:r>
            <a:r>
              <a:rPr lang="en-US" dirty="0" smtClean="0">
                <a:cs typeface="AL-Mateen" pitchFamily="2" charset="-78"/>
              </a:rPr>
              <a:t>. </a:t>
            </a:r>
            <a:endParaRPr lang="ar-SA" dirty="0" smtClean="0">
              <a:cs typeface="AL-Mateen" pitchFamily="2" charset="-78"/>
            </a:endParaRPr>
          </a:p>
          <a:p>
            <a:pPr marL="609600" indent="-609600">
              <a:tabLst>
                <a:tab pos="185738" algn="l"/>
              </a:tabLst>
              <a:defRPr/>
            </a:pPr>
            <a:r>
              <a:rPr lang="ar-SA" dirty="0" smtClean="0">
                <a:cs typeface="AL-Mateen" pitchFamily="2" charset="-78"/>
              </a:rPr>
              <a:t> فالأول : مستحيل</a:t>
            </a:r>
          </a:p>
          <a:p>
            <a:pPr marL="609600" indent="-609600">
              <a:tabLst>
                <a:tab pos="185738" algn="l"/>
              </a:tabLst>
              <a:defRPr/>
            </a:pPr>
            <a:r>
              <a:rPr lang="en-US" dirty="0" smtClean="0">
                <a:cs typeface="AL-Mateen" pitchFamily="2" charset="-78"/>
              </a:rPr>
              <a:t> </a:t>
            </a:r>
            <a:r>
              <a:rPr lang="ar-SA" dirty="0" smtClean="0">
                <a:cs typeface="AL-Mateen" pitchFamily="2" charset="-78"/>
              </a:rPr>
              <a:t>والثاني:الموت أولى من الحياة فيها , وهي حياة الفاشلين في</a:t>
            </a:r>
            <a:r>
              <a:rPr lang="en-US" dirty="0" smtClean="0">
                <a:cs typeface="AL-Mateen" pitchFamily="2" charset="-78"/>
              </a:rPr>
              <a:t> </a:t>
            </a:r>
            <a:r>
              <a:rPr lang="ar-SA" dirty="0" smtClean="0">
                <a:cs typeface="AL-Mateen" pitchFamily="2" charset="-78"/>
              </a:rPr>
              <a:t>الحياة</a:t>
            </a:r>
            <a:r>
              <a:rPr lang="en-US" dirty="0" smtClean="0">
                <a:cs typeface="AL-Mateen" pitchFamily="2" charset="-78"/>
              </a:rPr>
              <a:t> </a:t>
            </a:r>
            <a:endParaRPr lang="ar-SA" dirty="0" smtClean="0">
              <a:cs typeface="AL-Mateen" pitchFamily="2" charset="-78"/>
            </a:endParaRPr>
          </a:p>
          <a:p>
            <a:pPr marL="609600" indent="-609600">
              <a:tabLst>
                <a:tab pos="185738" algn="l"/>
              </a:tabLst>
              <a:defRPr/>
            </a:pPr>
            <a:r>
              <a:rPr lang="ar-SA" dirty="0" smtClean="0">
                <a:cs typeface="AL-Mateen" pitchFamily="2" charset="-78"/>
              </a:rPr>
              <a:t>والثالث: هو حياة الناجحين في الحياة</a:t>
            </a:r>
            <a:r>
              <a:rPr lang="en-US" dirty="0" smtClean="0">
                <a:cs typeface="AL-Mateen" pitchFamily="2" charset="-78"/>
              </a:rPr>
              <a:t> </a:t>
            </a:r>
            <a:r>
              <a:rPr lang="en-US" sz="2800" dirty="0" smtClean="0">
                <a:cs typeface="AL-Mateen" pitchFamily="2" charset="-78"/>
              </a:rPr>
              <a:t>. </a:t>
            </a:r>
          </a:p>
          <a:p>
            <a:pPr marL="457200" indent="-457200">
              <a:lnSpc>
                <a:spcPct val="90000"/>
              </a:lnSpc>
              <a:buSzPct val="100000"/>
              <a:buFont typeface="Arial" pitchFamily="34" charset="0"/>
              <a:buNone/>
              <a:defRPr/>
            </a:pPr>
            <a:endParaRPr lang="ar-SA" dirty="0" smtClean="0">
              <a:cs typeface="AL-Mateen" pitchFamily="2" charset="-78"/>
            </a:endParaRPr>
          </a:p>
          <a:p>
            <a:pPr>
              <a:spcBef>
                <a:spcPct val="0"/>
              </a:spcBef>
              <a:buSzPct val="100000"/>
              <a:buFont typeface="Arial" pitchFamily="34" charset="0"/>
              <a:buNone/>
              <a:defRPr/>
            </a:pPr>
            <a:endParaRPr lang="ar-SA" kern="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AL-Mateen" pitchFamily="2" charset="-78"/>
            </a:endParaRPr>
          </a:p>
          <a:p>
            <a:pPr>
              <a:spcBef>
                <a:spcPct val="0"/>
              </a:spcBef>
              <a:buSzPct val="100000"/>
              <a:defRPr/>
            </a:pPr>
            <a:endParaRPr lang="ar-SA" sz="4000" kern="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PT Bold Heading" pitchFamily="2" charset="-78"/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هل للمشكلة فائدة ؟.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2555875" y="1125538"/>
            <a:ext cx="6346825" cy="4525962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SzPct val="100000"/>
              <a:buFontTx/>
              <a:buChar char="•"/>
              <a:defRPr/>
            </a:pPr>
            <a:r>
              <a:rPr lang="ar-SA" dirty="0" smtClean="0">
                <a:cs typeface="AL-Mateen" pitchFamily="2" charset="-78"/>
              </a:rPr>
              <a:t> تكفير الخطايا وزيادة الحسنات </a:t>
            </a:r>
          </a:p>
          <a:p>
            <a:pPr marL="457200" indent="-457200">
              <a:lnSpc>
                <a:spcPct val="90000"/>
              </a:lnSpc>
              <a:buSzPct val="100000"/>
              <a:buFontTx/>
              <a:buChar char="•"/>
              <a:defRPr/>
            </a:pPr>
            <a:r>
              <a:rPr lang="ar-SA" dirty="0" smtClean="0">
                <a:cs typeface="AL-Mateen" pitchFamily="2" charset="-78"/>
              </a:rPr>
              <a:t> لاستشعار نعمة الله . </a:t>
            </a:r>
          </a:p>
          <a:p>
            <a:pPr>
              <a:lnSpc>
                <a:spcPct val="80000"/>
              </a:lnSpc>
              <a:defRPr/>
            </a:pPr>
            <a:r>
              <a:rPr lang="ar-SA" dirty="0" smtClean="0">
                <a:cs typeface="AL-Mateen" pitchFamily="2" charset="-78"/>
              </a:rPr>
              <a:t> فيه فرصة للاستجابة لأمر الله بالصبر ونيل المراتب والجوائز الكبرى التي أعدها الله للصابرين . </a:t>
            </a:r>
          </a:p>
          <a:p>
            <a:pPr>
              <a:lnSpc>
                <a:spcPct val="80000"/>
              </a:lnSpc>
              <a:defRPr/>
            </a:pPr>
            <a:r>
              <a:rPr lang="ar-SA" dirty="0" smtClean="0">
                <a:solidFill>
                  <a:srgbClr val="00421E"/>
                </a:solidFill>
                <a:cs typeface="AL-Mateen" pitchFamily="2" charset="-78"/>
              </a:rPr>
              <a:t>فيه تربية للنفس وتقويتها .</a:t>
            </a:r>
          </a:p>
          <a:p>
            <a:pPr marL="457200" indent="-457200">
              <a:lnSpc>
                <a:spcPct val="90000"/>
              </a:lnSpc>
              <a:buSzPct val="100000"/>
              <a:buFontTx/>
              <a:buChar char="•"/>
              <a:defRPr/>
            </a:pPr>
            <a:r>
              <a:rPr lang="ar-SA" dirty="0" smtClean="0">
                <a:cs typeface="AL-Mateen" pitchFamily="2" charset="-78"/>
              </a:rPr>
              <a:t>مقدرة</a:t>
            </a:r>
          </a:p>
          <a:p>
            <a:pPr marL="457200" indent="-457200">
              <a:lnSpc>
                <a:spcPct val="90000"/>
              </a:lnSpc>
              <a:buSzPct val="100000"/>
              <a:buFontTx/>
              <a:buChar char="•"/>
              <a:defRPr/>
            </a:pPr>
            <a:r>
              <a:rPr lang="ar-SA" dirty="0" smtClean="0">
                <a:cs typeface="AL-Mateen" pitchFamily="2" charset="-78"/>
              </a:rPr>
              <a:t> تمحيص وفرصة</a:t>
            </a:r>
          </a:p>
          <a:p>
            <a:pPr marL="457200" indent="-457200">
              <a:lnSpc>
                <a:spcPct val="90000"/>
              </a:lnSpc>
              <a:buSzPct val="100000"/>
              <a:buFontTx/>
              <a:buChar char="•"/>
              <a:defRPr/>
            </a:pPr>
            <a:r>
              <a:rPr lang="ar-SA" dirty="0" smtClean="0">
                <a:cs typeface="AL-Mateen" pitchFamily="2" charset="-78"/>
              </a:rPr>
              <a:t> خبرة وبناء للنفس</a:t>
            </a:r>
          </a:p>
          <a:p>
            <a:pPr marL="457200" indent="-457200">
              <a:lnSpc>
                <a:spcPct val="90000"/>
              </a:lnSpc>
              <a:buSzPct val="100000"/>
              <a:buFontTx/>
              <a:buChar char="•"/>
              <a:defRPr/>
            </a:pPr>
            <a:r>
              <a:rPr lang="ar-SA" dirty="0" smtClean="0">
                <a:cs typeface="AL-Mateen" pitchFamily="2" charset="-78"/>
              </a:rPr>
              <a:t> التعرف على النفس</a:t>
            </a:r>
          </a:p>
          <a:p>
            <a:pPr marL="457200" indent="-457200">
              <a:lnSpc>
                <a:spcPct val="90000"/>
              </a:lnSpc>
              <a:buSzPct val="100000"/>
              <a:buFontTx/>
              <a:buChar char="•"/>
              <a:defRPr/>
            </a:pPr>
            <a:r>
              <a:rPr lang="ar-SA" dirty="0" smtClean="0">
                <a:cs typeface="AL-Mateen" pitchFamily="2" charset="-78"/>
              </a:rPr>
              <a:t> مؤقتة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كيف ندرك المشكلة ؟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2555875" y="1600200"/>
            <a:ext cx="6130925" cy="4525963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SzPct val="100000"/>
              <a:buFontTx/>
              <a:buChar char="•"/>
              <a:defRPr/>
            </a:pPr>
            <a:r>
              <a:rPr lang="ar-SA" sz="4000" dirty="0" smtClean="0">
                <a:cs typeface="AL-Mateen" pitchFamily="2" charset="-78"/>
              </a:rPr>
              <a:t>الملاحظة</a:t>
            </a:r>
          </a:p>
          <a:p>
            <a:pPr marL="457200" indent="-457200">
              <a:lnSpc>
                <a:spcPct val="90000"/>
              </a:lnSpc>
              <a:buSzPct val="100000"/>
              <a:buFontTx/>
              <a:buChar char="•"/>
              <a:defRPr/>
            </a:pPr>
            <a:r>
              <a:rPr lang="ar-SA" sz="4000" dirty="0" smtClean="0">
                <a:cs typeface="AL-Mateen" pitchFamily="2" charset="-78"/>
              </a:rPr>
              <a:t>المقارنة مع النتائج السابقة</a:t>
            </a:r>
          </a:p>
          <a:p>
            <a:pPr marL="457200" indent="-457200">
              <a:lnSpc>
                <a:spcPct val="90000"/>
              </a:lnSpc>
              <a:buSzPct val="100000"/>
              <a:buFontTx/>
              <a:buChar char="•"/>
              <a:defRPr/>
            </a:pPr>
            <a:r>
              <a:rPr lang="ar-SA" sz="4000" dirty="0" smtClean="0">
                <a:cs typeface="AL-Mateen" pitchFamily="2" charset="-78"/>
              </a:rPr>
              <a:t>المقارنة المرجعية مع مجموعات متشابهة</a:t>
            </a:r>
          </a:p>
          <a:p>
            <a:pPr marL="457200" indent="-457200">
              <a:lnSpc>
                <a:spcPct val="90000"/>
              </a:lnSpc>
              <a:buSzPct val="100000"/>
              <a:buFontTx/>
              <a:buChar char="•"/>
              <a:defRPr/>
            </a:pPr>
            <a:r>
              <a:rPr lang="ar-SA" sz="4000" dirty="0" smtClean="0">
                <a:cs typeface="AL-Mateen" pitchFamily="2" charset="-78"/>
              </a:rPr>
              <a:t>النقد الخارجي</a:t>
            </a:r>
          </a:p>
          <a:p>
            <a:pPr marL="457200" indent="-457200">
              <a:lnSpc>
                <a:spcPct val="90000"/>
              </a:lnSpc>
              <a:buSzPct val="100000"/>
              <a:buFontTx/>
              <a:buChar char="•"/>
              <a:defRPr/>
            </a:pPr>
            <a:r>
              <a:rPr lang="ar-SA" sz="4000" dirty="0" smtClean="0">
                <a:cs typeface="AL-Mateen" pitchFamily="2" charset="-78"/>
              </a:rPr>
              <a:t>قياس الأهداف والخطط.</a:t>
            </a:r>
            <a:endParaRPr lang="en-US" sz="4000" dirty="0" smtClean="0">
              <a:cs typeface="AL-Mateen" pitchFamily="2" charset="-78"/>
            </a:endParaRPr>
          </a:p>
          <a:p>
            <a:pPr marL="457200" indent="-457200">
              <a:lnSpc>
                <a:spcPct val="90000"/>
              </a:lnSpc>
              <a:buSzPct val="100000"/>
              <a:buFontTx/>
              <a:buChar char="•"/>
              <a:defRPr/>
            </a:pPr>
            <a:r>
              <a:rPr lang="en-US" sz="4000" dirty="0" smtClean="0">
                <a:cs typeface="AL-Mateen" pitchFamily="2" charset="-78"/>
              </a:rPr>
              <a:t>……………………….. </a:t>
            </a:r>
            <a:endParaRPr lang="ar-SA" sz="4000" dirty="0" smtClean="0">
              <a:cs typeface="AL-Mateen" pitchFamily="2" charset="-78"/>
            </a:endParaRPr>
          </a:p>
          <a:p>
            <a:pPr marL="457200" indent="-457200">
              <a:lnSpc>
                <a:spcPct val="90000"/>
              </a:lnSpc>
              <a:spcBef>
                <a:spcPct val="0"/>
              </a:spcBef>
              <a:buSzPct val="100000"/>
              <a:buFont typeface="Arial" pitchFamily="34" charset="0"/>
              <a:buNone/>
              <a:defRPr/>
            </a:pPr>
            <a:endParaRPr lang="ar-SA" sz="3600" kern="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PT Bold Heading" pitchFamily="2" charset="-78"/>
            </a:endParaRPr>
          </a:p>
          <a:p>
            <a:pPr>
              <a:spcBef>
                <a:spcPct val="0"/>
              </a:spcBef>
              <a:buSzPct val="100000"/>
              <a:defRPr/>
            </a:pPr>
            <a:endParaRPr lang="ar-SA" sz="4000" kern="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PT Bold Heading" pitchFamily="2" charset="-78"/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مراحل تطور المشكلة 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55650" y="3573463"/>
            <a:ext cx="431800" cy="5762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V="1">
            <a:off x="2097088" y="1998663"/>
            <a:ext cx="5257800" cy="31686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089025" y="5456238"/>
            <a:ext cx="16557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4000">
                <a:cs typeface="PT Bold Heading" pitchFamily="2" charset="-78"/>
              </a:rPr>
              <a:t>تحدي</a:t>
            </a:r>
            <a:endParaRPr lang="en-US" sz="4000">
              <a:cs typeface="PT Bold Heading" pitchFamily="2" charset="-78"/>
            </a:endParaRPr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1809750" y="5022850"/>
            <a:ext cx="287338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3538538" y="4014788"/>
            <a:ext cx="287337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033713" y="4448175"/>
            <a:ext cx="16557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4000">
                <a:cs typeface="PT Bold Heading" pitchFamily="2" charset="-78"/>
              </a:rPr>
              <a:t>مشكلة</a:t>
            </a:r>
            <a:endParaRPr lang="en-US" sz="4000">
              <a:cs typeface="PT Bold Heading" pitchFamily="2" charset="-78"/>
            </a:endParaRP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4978400" y="3151188"/>
            <a:ext cx="287338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473575" y="3656013"/>
            <a:ext cx="16557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4000">
                <a:cs typeface="PT Bold Heading" pitchFamily="2" charset="-78"/>
              </a:rPr>
              <a:t>أزمة</a:t>
            </a:r>
            <a:endParaRPr lang="en-US" sz="4000">
              <a:cs typeface="PT Bold Heading" pitchFamily="2" charset="-78"/>
            </a:endParaRPr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6923088" y="1998663"/>
            <a:ext cx="287337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6202363" y="2503488"/>
            <a:ext cx="16557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4000">
                <a:cs typeface="PT Bold Heading" pitchFamily="2" charset="-78"/>
              </a:rPr>
              <a:t>كارثة</a:t>
            </a:r>
            <a:endParaRPr lang="en-US" sz="4000">
              <a:cs typeface="PT Bold Heading" pitchFamily="2" charset="-78"/>
            </a:endParaRPr>
          </a:p>
        </p:txBody>
      </p:sp>
      <p:pic>
        <p:nvPicPr>
          <p:cNvPr id="24589" name="Picture 14" descr="http://t2.gstatic.com/images?q=tbn:ANd9GcTvpkkfWefxyk2YsvXQ8s2fYulpm4oU75ymvuqHKao-j2s78wJLOBVnkYen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412875"/>
            <a:ext cx="172878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5" grpId="0" animBg="1" autoUpdateAnimBg="0"/>
      <p:bldP spid="6" grpId="0" animBg="1"/>
      <p:bldP spid="7" grpId="0" autoUpdateAnimBg="0"/>
      <p:bldP spid="8" grpId="0" animBg="1" autoUpdateAnimBg="0"/>
      <p:bldP spid="9" grpId="0" animBg="1" autoUpdateAnimBg="0"/>
      <p:bldP spid="10" grpId="0" autoUpdateAnimBg="0"/>
      <p:bldP spid="11" grpId="0" animBg="1" autoUpdateAnimBg="0"/>
      <p:bldP spid="12" grpId="0" autoUpdateAnimBg="0"/>
      <p:bldP spid="13" grpId="0" animBg="1" autoUpdateAnimBg="0"/>
      <p:bldP spid="1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بعض الأخطاء في التعامل مع المشكلة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2555875" y="1600200"/>
            <a:ext cx="6130925" cy="4525963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ar-SA" sz="3600" dirty="0" smtClean="0">
                <a:cs typeface="AL-Mateen" pitchFamily="2" charset="-78"/>
              </a:rPr>
              <a:t>الميل نحو الحلول المؤقتة</a:t>
            </a:r>
          </a:p>
          <a:p>
            <a:pPr>
              <a:spcBef>
                <a:spcPct val="0"/>
              </a:spcBef>
              <a:defRPr/>
            </a:pPr>
            <a:r>
              <a:rPr lang="ar-SA" sz="3600" dirty="0" smtClean="0">
                <a:cs typeface="AL-Mateen" pitchFamily="2" charset="-78"/>
              </a:rPr>
              <a:t>التقليد غير المدروس</a:t>
            </a:r>
          </a:p>
          <a:p>
            <a:pPr>
              <a:spcBef>
                <a:spcPct val="0"/>
              </a:spcBef>
              <a:defRPr/>
            </a:pPr>
            <a:r>
              <a:rPr lang="ar-SA" sz="3600" dirty="0" smtClean="0">
                <a:cs typeface="AL-Mateen" pitchFamily="2" charset="-78"/>
              </a:rPr>
              <a:t>الحلول الجاهزة</a:t>
            </a:r>
          </a:p>
          <a:p>
            <a:pPr>
              <a:spcBef>
                <a:spcPct val="0"/>
              </a:spcBef>
              <a:defRPr/>
            </a:pPr>
            <a:r>
              <a:rPr lang="ar-SA" sz="3600" dirty="0" smtClean="0">
                <a:solidFill>
                  <a:srgbClr val="00421E"/>
                </a:solidFill>
                <a:cs typeface="AL-Mateen" pitchFamily="2" charset="-78"/>
              </a:rPr>
              <a:t>قبول الحل الأول</a:t>
            </a:r>
          </a:p>
          <a:p>
            <a:pPr>
              <a:spcBef>
                <a:spcPct val="0"/>
              </a:spcBef>
              <a:defRPr/>
            </a:pPr>
            <a:r>
              <a:rPr lang="ar-SA" sz="3600" dirty="0" smtClean="0">
                <a:solidFill>
                  <a:srgbClr val="00421E"/>
                </a:solidFill>
                <a:cs typeface="AL-Mateen" pitchFamily="2" charset="-78"/>
              </a:rPr>
              <a:t>عدم وضوح الأهداف المراد تحقيقها أو عدم قدرتك على </a:t>
            </a:r>
            <a:r>
              <a:rPr lang="ar-SA" sz="3600" dirty="0" smtClean="0">
                <a:cs typeface="AL-Mateen" pitchFamily="2" charset="-78"/>
              </a:rPr>
              <a:t>تحديدها </a:t>
            </a:r>
          </a:p>
          <a:p>
            <a:pPr>
              <a:spcBef>
                <a:spcPct val="0"/>
              </a:spcBef>
              <a:defRPr/>
            </a:pPr>
            <a:r>
              <a:rPr lang="ar-SA" sz="3600" dirty="0" smtClean="0">
                <a:cs typeface="AL-Mateen" pitchFamily="2" charset="-78"/>
              </a:rPr>
              <a:t> تضخيم المشكلة</a:t>
            </a:r>
          </a:p>
          <a:p>
            <a:pPr>
              <a:spcBef>
                <a:spcPct val="0"/>
              </a:spcBef>
              <a:defRPr/>
            </a:pPr>
            <a:r>
              <a:rPr lang="ar-SA" sz="3600" dirty="0" smtClean="0">
                <a:cs typeface="AL-Mateen" pitchFamily="2" charset="-78"/>
              </a:rPr>
              <a:t> التجربة والخطأ </a:t>
            </a: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endParaRPr lang="ar-SA" dirty="0" smtClean="0">
              <a:cs typeface="AL-Mateen" pitchFamily="2" charset="-78"/>
            </a:endParaRPr>
          </a:p>
          <a:p>
            <a:pPr>
              <a:spcBef>
                <a:spcPct val="0"/>
              </a:spcBef>
              <a:buSzPct val="100000"/>
              <a:buFont typeface="Arial" pitchFamily="34" charset="0"/>
              <a:buNone/>
              <a:defRPr/>
            </a:pPr>
            <a:endParaRPr lang="ar-SA" kern="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AL-Mateen" pitchFamily="2" charset="-78"/>
            </a:endParaRPr>
          </a:p>
          <a:p>
            <a:pPr>
              <a:spcBef>
                <a:spcPct val="0"/>
              </a:spcBef>
              <a:buSzPct val="100000"/>
              <a:defRPr/>
            </a:pPr>
            <a:endParaRPr lang="ar-SA" sz="4000" kern="0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PT Bold Heading" pitchFamily="2" charset="-78"/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 autoUpdateAnimBg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9116</TotalTime>
  <Words>954</Words>
  <Application>Microsoft Office PowerPoint</Application>
  <PresentationFormat>عرض على الشاشة (3:4)‏</PresentationFormat>
  <Paragraphs>149</Paragraphs>
  <Slides>20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9" baseType="lpstr">
      <vt:lpstr>Arial</vt:lpstr>
      <vt:lpstr>Calibri</vt:lpstr>
      <vt:lpstr>Akhbar MT</vt:lpstr>
      <vt:lpstr>Times New Roman</vt:lpstr>
      <vt:lpstr>SimSun</vt:lpstr>
      <vt:lpstr>AL-Mohanad Bold</vt:lpstr>
      <vt:lpstr>AL-Mateen</vt:lpstr>
      <vt:lpstr>PT Bold Heading</vt:lpstr>
      <vt:lpstr>سمة Office</vt:lpstr>
      <vt:lpstr>مهارات حل المشكلات</vt:lpstr>
      <vt:lpstr>الهدف العام للبرنامج</vt:lpstr>
      <vt:lpstr>لماذا حل المشكلات مهم ؟</vt:lpstr>
      <vt:lpstr>مفهوم حل المشكلات</vt:lpstr>
      <vt:lpstr>نحن والمشكلة </vt:lpstr>
      <vt:lpstr>هل للمشكلة فائدة ؟.</vt:lpstr>
      <vt:lpstr>كيف ندرك المشكلة ؟</vt:lpstr>
      <vt:lpstr>مراحل تطور المشكلة </vt:lpstr>
      <vt:lpstr>بعض الأخطاء في التعامل مع المشكلة</vt:lpstr>
      <vt:lpstr>بعض الأخطاء في التعامل مع المشكلة</vt:lpstr>
      <vt:lpstr>الأساليب الشائعة في حل المشكلات</vt:lpstr>
      <vt:lpstr>الأسلوب العلمي في حل المشكلات</vt:lpstr>
      <vt:lpstr>2- جمع المعلومات </vt:lpstr>
      <vt:lpstr>3- تحليل المشكلة </vt:lpstr>
      <vt:lpstr>4- تحديد البدائل الممكنة </vt:lpstr>
      <vt:lpstr>5- دراسة الحلول وتقييمها ومقارنتها</vt:lpstr>
      <vt:lpstr>مهارات حل المشكلة</vt:lpstr>
      <vt:lpstr>ثانيا : البحث في الحالة المرغوبة</vt:lpstr>
      <vt:lpstr>خمس خطوات في التعامل مع المشكلة </vt:lpstr>
      <vt:lpstr>الصدمة النفسية </vt:lpstr>
    </vt:vector>
  </TitlesOfParts>
  <Company>إدارة التدريب التربوي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انقر لإضافة عنوان</dc:title>
  <dc:creator>oqilanh</dc:creator>
  <cp:lastModifiedBy>TOSHIBA</cp:lastModifiedBy>
  <cp:revision>438</cp:revision>
  <dcterms:created xsi:type="dcterms:W3CDTF">2005-03-08T07:08:29Z</dcterms:created>
  <dcterms:modified xsi:type="dcterms:W3CDTF">2015-12-16T22:37:16Z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TC011368011025</vt:lpwstr>
  </property>
</Properties>
</file>