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69" r:id="rId3"/>
    <p:sldId id="257" r:id="rId4"/>
    <p:sldId id="258" r:id="rId5"/>
    <p:sldId id="259" r:id="rId6"/>
    <p:sldId id="260" r:id="rId7"/>
    <p:sldId id="261" r:id="rId8"/>
    <p:sldId id="262" r:id="rId9"/>
    <p:sldId id="270" r:id="rId10"/>
    <p:sldId id="263" r:id="rId11"/>
    <p:sldId id="271" r:id="rId12"/>
    <p:sldId id="267" r:id="rId13"/>
    <p:sldId id="268" r:id="rId14"/>
    <p:sldId id="264" r:id="rId15"/>
    <p:sldId id="266"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8B2C63E7-72CD-49C8-8C04-0F98B70ECFB7}" type="datetimeFigureOut">
              <a:rPr lang="en-US" smtClean="0"/>
              <a:pPr/>
              <a:t>2/9/2012</a:t>
            </a:fld>
            <a:endParaRPr lang="en-US"/>
          </a:p>
        </p:txBody>
      </p:sp>
      <p:sp>
        <p:nvSpPr>
          <p:cNvPr id="20" name="عنصر نائب للتذييل 19"/>
          <p:cNvSpPr>
            <a:spLocks noGrp="1"/>
          </p:cNvSpPr>
          <p:nvPr>
            <p:ph type="ftr" sz="quarter" idx="11"/>
          </p:nvPr>
        </p:nvSpPr>
        <p:spPr/>
        <p:txBody>
          <a:bodyPr/>
          <a:lstStyle>
            <a:extLst/>
          </a:lstStyle>
          <a:p>
            <a:endParaRPr lang="en-US"/>
          </a:p>
        </p:txBody>
      </p:sp>
      <p:sp>
        <p:nvSpPr>
          <p:cNvPr id="10" name="عنصر نائب لرقم الشريحة 9"/>
          <p:cNvSpPr>
            <a:spLocks noGrp="1"/>
          </p:cNvSpPr>
          <p:nvPr>
            <p:ph type="sldNum" sz="quarter" idx="12"/>
          </p:nvPr>
        </p:nvSpPr>
        <p:spPr/>
        <p:txBody>
          <a:bodyPr/>
          <a:lstStyle>
            <a:extLst/>
          </a:lstStyle>
          <a:p>
            <a:fld id="{FA5F304C-1B39-46D9-B670-23C006E46C66}" type="slidenum">
              <a:rPr lang="en-US" smtClean="0"/>
              <a:pPr/>
              <a:t>‹#›</a:t>
            </a:fld>
            <a:endParaRPr lang="en-US"/>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B2C63E7-72CD-49C8-8C04-0F98B70ECFB7}" type="datetimeFigureOut">
              <a:rPr lang="en-US" smtClean="0"/>
              <a:pPr/>
              <a:t>2/9/2012</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FA5F304C-1B39-46D9-B670-23C006E46C6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B2C63E7-72CD-49C8-8C04-0F98B70ECFB7}" type="datetimeFigureOut">
              <a:rPr lang="en-US" smtClean="0"/>
              <a:pPr/>
              <a:t>2/9/2012</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FA5F304C-1B39-46D9-B670-23C006E46C6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B2C63E7-72CD-49C8-8C04-0F98B70ECFB7}" type="datetimeFigureOut">
              <a:rPr lang="en-US" smtClean="0"/>
              <a:pPr/>
              <a:t>2/9/2012</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FA5F304C-1B39-46D9-B670-23C006E46C6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8B2C63E7-72CD-49C8-8C04-0F98B70ECFB7}" type="datetimeFigureOut">
              <a:rPr lang="en-US" smtClean="0"/>
              <a:pPr/>
              <a:t>2/9/2012</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FA5F304C-1B39-46D9-B670-23C006E46C66}" type="slidenum">
              <a:rPr lang="en-US" smtClean="0"/>
              <a:pPr/>
              <a:t>‹#›</a:t>
            </a:fld>
            <a:endParaRPr lang="en-US"/>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8B2C63E7-72CD-49C8-8C04-0F98B70ECFB7}" type="datetimeFigureOut">
              <a:rPr lang="en-US" smtClean="0"/>
              <a:pPr/>
              <a:t>2/9/2012</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FA5F304C-1B39-46D9-B670-23C006E46C6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8B2C63E7-72CD-49C8-8C04-0F98B70ECFB7}" type="datetimeFigureOut">
              <a:rPr lang="en-US" smtClean="0"/>
              <a:pPr/>
              <a:t>2/9/2012</a:t>
            </a:fld>
            <a:endParaRPr lang="en-US"/>
          </a:p>
        </p:txBody>
      </p:sp>
      <p:sp>
        <p:nvSpPr>
          <p:cNvPr id="8" name="عنصر نائب للتذييل 7"/>
          <p:cNvSpPr>
            <a:spLocks noGrp="1"/>
          </p:cNvSpPr>
          <p:nvPr>
            <p:ph type="ftr" sz="quarter" idx="11"/>
          </p:nvPr>
        </p:nvSpPr>
        <p:spPr/>
        <p:txBody>
          <a:bodyPr/>
          <a:lstStyle>
            <a:extLst/>
          </a:lstStyle>
          <a:p>
            <a:endParaRPr lang="en-US"/>
          </a:p>
        </p:txBody>
      </p:sp>
      <p:sp>
        <p:nvSpPr>
          <p:cNvPr id="9" name="عنصر نائب لرقم الشريحة 8"/>
          <p:cNvSpPr>
            <a:spLocks noGrp="1"/>
          </p:cNvSpPr>
          <p:nvPr>
            <p:ph type="sldNum" sz="quarter" idx="12"/>
          </p:nvPr>
        </p:nvSpPr>
        <p:spPr/>
        <p:txBody>
          <a:bodyPr/>
          <a:lstStyle>
            <a:extLst/>
          </a:lstStyle>
          <a:p>
            <a:fld id="{FA5F304C-1B39-46D9-B670-23C006E46C6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8B2C63E7-72CD-49C8-8C04-0F98B70ECFB7}" type="datetimeFigureOut">
              <a:rPr lang="en-US" smtClean="0"/>
              <a:pPr/>
              <a:t>2/9/2012</a:t>
            </a:fld>
            <a:endParaRPr lang="en-US"/>
          </a:p>
        </p:txBody>
      </p:sp>
      <p:sp>
        <p:nvSpPr>
          <p:cNvPr id="4" name="عنصر نائب للتذييل 3"/>
          <p:cNvSpPr>
            <a:spLocks noGrp="1"/>
          </p:cNvSpPr>
          <p:nvPr>
            <p:ph type="ftr" sz="quarter" idx="11"/>
          </p:nvPr>
        </p:nvSpPr>
        <p:spPr/>
        <p:txBody>
          <a:bodyPr/>
          <a:lstStyle>
            <a:extLst/>
          </a:lstStyle>
          <a:p>
            <a:endParaRPr lang="en-US"/>
          </a:p>
        </p:txBody>
      </p:sp>
      <p:sp>
        <p:nvSpPr>
          <p:cNvPr id="5" name="عنصر نائب لرقم الشريحة 4"/>
          <p:cNvSpPr>
            <a:spLocks noGrp="1"/>
          </p:cNvSpPr>
          <p:nvPr>
            <p:ph type="sldNum" sz="quarter" idx="12"/>
          </p:nvPr>
        </p:nvSpPr>
        <p:spPr/>
        <p:txBody>
          <a:bodyPr/>
          <a:lstStyle>
            <a:extLst/>
          </a:lstStyle>
          <a:p>
            <a:fld id="{FA5F304C-1B39-46D9-B670-23C006E46C6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8B2C63E7-72CD-49C8-8C04-0F98B70ECFB7}" type="datetimeFigureOut">
              <a:rPr lang="en-US" smtClean="0"/>
              <a:pPr/>
              <a:t>2/9/2012</a:t>
            </a:fld>
            <a:endParaRPr lang="en-US"/>
          </a:p>
        </p:txBody>
      </p:sp>
      <p:sp>
        <p:nvSpPr>
          <p:cNvPr id="3" name="عنصر نائب للتذييل 2"/>
          <p:cNvSpPr>
            <a:spLocks noGrp="1"/>
          </p:cNvSpPr>
          <p:nvPr>
            <p:ph type="ftr" sz="quarter" idx="11"/>
          </p:nvPr>
        </p:nvSpPr>
        <p:spPr/>
        <p:txBody>
          <a:bodyPr/>
          <a:lstStyle>
            <a:extLst/>
          </a:lstStyle>
          <a:p>
            <a:endParaRPr lang="en-US"/>
          </a:p>
        </p:txBody>
      </p:sp>
      <p:sp>
        <p:nvSpPr>
          <p:cNvPr id="4" name="عنصر نائب لرقم الشريحة 3"/>
          <p:cNvSpPr>
            <a:spLocks noGrp="1"/>
          </p:cNvSpPr>
          <p:nvPr>
            <p:ph type="sldNum" sz="quarter" idx="12"/>
          </p:nvPr>
        </p:nvSpPr>
        <p:spPr/>
        <p:txBody>
          <a:bodyPr/>
          <a:lstStyle>
            <a:extLst/>
          </a:lstStyle>
          <a:p>
            <a:fld id="{FA5F304C-1B39-46D9-B670-23C006E46C66}" type="slidenum">
              <a:rPr lang="en-US" smtClean="0"/>
              <a:pPr/>
              <a:t>‹#›</a:t>
            </a:fld>
            <a:endParaRPr lang="en-US"/>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8B2C63E7-72CD-49C8-8C04-0F98B70ECFB7}" type="datetimeFigureOut">
              <a:rPr lang="en-US" smtClean="0"/>
              <a:pPr/>
              <a:t>2/9/2012</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FA5F304C-1B39-46D9-B670-23C006E46C6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8B2C63E7-72CD-49C8-8C04-0F98B70ECFB7}" type="datetimeFigureOut">
              <a:rPr lang="en-US" smtClean="0"/>
              <a:pPr/>
              <a:t>2/9/2012</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FA5F304C-1B39-46D9-B670-23C006E46C66}" type="slidenum">
              <a:rPr lang="en-US" smtClean="0"/>
              <a:pPr/>
              <a:t>‹#›</a:t>
            </a:fld>
            <a:endParaRPr lang="en-US"/>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B2C63E7-72CD-49C8-8C04-0F98B70ECFB7}" type="datetimeFigureOut">
              <a:rPr lang="en-US" smtClean="0"/>
              <a:pPr/>
              <a:t>2/9/2012</a:t>
            </a:fld>
            <a:endParaRPr lang="en-US"/>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A5F304C-1B39-46D9-B670-23C006E46C66}" type="slidenum">
              <a:rPr lang="en-US" smtClean="0"/>
              <a:pPr/>
              <a:t>‹#›</a:t>
            </a:fld>
            <a:endParaRPr lang="en-US"/>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rot="10800000" flipV="1">
            <a:off x="1432560" y="1832082"/>
            <a:ext cx="7406640" cy="1956958"/>
          </a:xfrm>
        </p:spPr>
        <p:txBody>
          <a:bodyPr/>
          <a:lstStyle/>
          <a:p>
            <a:pPr algn="ctr"/>
            <a:r>
              <a:rPr lang="ar-SA" dirty="0" smtClean="0"/>
              <a:t>دراسة الحالة</a:t>
            </a:r>
            <a:endParaRPr lang="en-US" dirty="0"/>
          </a:p>
        </p:txBody>
      </p:sp>
      <p:sp>
        <p:nvSpPr>
          <p:cNvPr id="3" name="عنوان فرعي 2"/>
          <p:cNvSpPr>
            <a:spLocks noGrp="1"/>
          </p:cNvSpPr>
          <p:nvPr>
            <p:ph type="subTitle" idx="1"/>
          </p:nvPr>
        </p:nvSpPr>
        <p:spPr/>
        <p:txBody>
          <a:bodyPr/>
          <a:lstStyle/>
          <a:p>
            <a:pPr algn="ctr"/>
            <a:endParaRPr lang="en-US"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مصادر جمع المعلومات عن الحالة:</a:t>
            </a:r>
            <a:endParaRPr lang="en-US" dirty="0"/>
          </a:p>
        </p:txBody>
      </p:sp>
      <p:sp>
        <p:nvSpPr>
          <p:cNvPr id="3" name="عنصر نائب للمحتوى 2"/>
          <p:cNvSpPr>
            <a:spLocks noGrp="1"/>
          </p:cNvSpPr>
          <p:nvPr>
            <p:ph idx="1"/>
          </p:nvPr>
        </p:nvSpPr>
        <p:spPr/>
        <p:txBody>
          <a:bodyPr/>
          <a:lstStyle/>
          <a:p>
            <a:pPr algn="r" rtl="1"/>
            <a:r>
              <a:rPr lang="ar-SA" b="1" dirty="0" smtClean="0"/>
              <a:t>العميل نفسه</a:t>
            </a:r>
          </a:p>
          <a:p>
            <a:pPr algn="r" rtl="1"/>
            <a:r>
              <a:rPr lang="ar-SA" b="1" dirty="0" smtClean="0"/>
              <a:t>أسرته</a:t>
            </a:r>
          </a:p>
          <a:p>
            <a:pPr algn="r" rtl="1"/>
            <a:r>
              <a:rPr lang="ar-SA" b="1" dirty="0" smtClean="0"/>
              <a:t>السجلات والوثائق</a:t>
            </a:r>
          </a:p>
          <a:p>
            <a:pPr algn="r" rtl="1"/>
            <a:r>
              <a:rPr lang="ar-SA" b="1" dirty="0" smtClean="0"/>
              <a:t>نتائج تطبيق المقاييس</a:t>
            </a:r>
          </a:p>
          <a:p>
            <a:pPr algn="r" rtl="1"/>
            <a:endParaRPr lang="ar-SA" b="1" dirty="0" smtClean="0"/>
          </a:p>
          <a:p>
            <a:pPr algn="r"/>
            <a:endParaRPr lang="en-US" dirty="0"/>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rot="10800000" flipV="1">
            <a:off x="1913423" y="1410749"/>
            <a:ext cx="6444958" cy="2527089"/>
          </a:xfrm>
        </p:spPr>
        <p:txBody>
          <a:bodyPr>
            <a:normAutofit/>
          </a:bodyPr>
          <a:lstStyle/>
          <a:p>
            <a:r>
              <a:rPr lang="ar-SA" dirty="0" smtClean="0"/>
              <a:t>ما هي المعلومات التي يجب جمعها عن الحالة؟</a:t>
            </a:r>
            <a:endParaRPr lang="en-US" dirty="0"/>
          </a:p>
        </p:txBody>
      </p:sp>
      <p:sp>
        <p:nvSpPr>
          <p:cNvPr id="3" name="عنصر نائب للمحتوى 2"/>
          <p:cNvSpPr>
            <a:spLocks noGrp="1"/>
          </p:cNvSpPr>
          <p:nvPr>
            <p:ph idx="1"/>
          </p:nvPr>
        </p:nvSpPr>
        <p:spPr>
          <a:xfrm>
            <a:off x="1187624" y="1447800"/>
            <a:ext cx="7746064" cy="2053208"/>
          </a:xfrm>
        </p:spPr>
        <p:txBody>
          <a:bodyPr/>
          <a:lstStyle/>
          <a:p>
            <a:pPr algn="ctr">
              <a:buNone/>
            </a:pPr>
            <a:endParaRPr lang="en-US" dirty="0"/>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ما هي المعلومات التي يجب جمعها عن الحالة؟</a:t>
            </a:r>
            <a:endParaRPr lang="en-US" dirty="0"/>
          </a:p>
        </p:txBody>
      </p:sp>
      <p:sp>
        <p:nvSpPr>
          <p:cNvPr id="3" name="عنصر نائب للمحتوى 2"/>
          <p:cNvSpPr>
            <a:spLocks noGrp="1"/>
          </p:cNvSpPr>
          <p:nvPr>
            <p:ph idx="1"/>
          </p:nvPr>
        </p:nvSpPr>
        <p:spPr/>
        <p:txBody>
          <a:bodyPr>
            <a:normAutofit fontScale="92500" lnSpcReduction="10000"/>
          </a:bodyPr>
          <a:lstStyle/>
          <a:p>
            <a:pPr algn="r" rtl="1"/>
            <a:r>
              <a:rPr lang="ar-SA" b="1" dirty="0" smtClean="0"/>
              <a:t>المعلومات والبيانات العامة وتكوين الأسرة وجميع من يعيش معهم من الأقارب</a:t>
            </a:r>
          </a:p>
          <a:p>
            <a:pPr algn="r" rtl="1"/>
            <a:r>
              <a:rPr lang="ar-SA" b="1" dirty="0" smtClean="0"/>
              <a:t>الحالة الجسمية والصحية : من حيث المرض والصحة والأمراض السابقة</a:t>
            </a:r>
          </a:p>
          <a:p>
            <a:pPr algn="r" rtl="1"/>
            <a:r>
              <a:rPr lang="ar-SA" b="1" dirty="0" smtClean="0"/>
              <a:t>لحالة المعرفية والعقلية : الذكاء القدرات والاستعدادات ، التحصيل الدراسي ، ملاحظات المعلمين ، وإدارة المدرسة واتجاهات الطالب أو الطالبة نحو الدراسة الدراسية والمهنية ، أسلوب الطالب في الاستذكار ، محافظته على تنظيم الوقت ، والاستفادة من وقته </a:t>
            </a:r>
            <a:br>
              <a:rPr lang="ar-SA" b="1" dirty="0" smtClean="0"/>
            </a:br>
            <a:endParaRPr lang="en-US" b="1" dirty="0"/>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ما هي المعلومات التي يجب جمعها عن الحالة؟</a:t>
            </a:r>
            <a:endParaRPr lang="en-US" dirty="0"/>
          </a:p>
        </p:txBody>
      </p:sp>
      <p:sp>
        <p:nvSpPr>
          <p:cNvPr id="3" name="عنصر نائب للمحتوى 2"/>
          <p:cNvSpPr>
            <a:spLocks noGrp="1"/>
          </p:cNvSpPr>
          <p:nvPr>
            <p:ph idx="1"/>
          </p:nvPr>
        </p:nvSpPr>
        <p:spPr/>
        <p:txBody>
          <a:bodyPr/>
          <a:lstStyle/>
          <a:p>
            <a:pPr algn="r" rtl="1"/>
            <a:r>
              <a:rPr lang="ar-SA" b="1" dirty="0" smtClean="0"/>
              <a:t>البيئة الاجتماعية: علاقاته وتفاعله مع زملائه ومعلميه علاقته بأفراد أسرته ، صداقاته ومدى تأثيرهم في سلوكه</a:t>
            </a:r>
          </a:p>
          <a:p>
            <a:pPr algn="r" rtl="1"/>
            <a:r>
              <a:rPr lang="ar-SA" b="1" dirty="0" smtClean="0"/>
              <a:t>النواحي الانفعالية : الفراغ ، الاتجاه نحو الذات (نظرته لنفسه) ثقته بنفسه.</a:t>
            </a:r>
            <a:endParaRPr lang="ar-SA" dirty="0" smtClean="0"/>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أدوات دراسة الحالة</a:t>
            </a:r>
            <a:endParaRPr lang="en-US" dirty="0"/>
          </a:p>
        </p:txBody>
      </p:sp>
      <p:sp>
        <p:nvSpPr>
          <p:cNvPr id="3" name="عنصر نائب للمحتوى 2"/>
          <p:cNvSpPr>
            <a:spLocks noGrp="1"/>
          </p:cNvSpPr>
          <p:nvPr>
            <p:ph idx="1"/>
          </p:nvPr>
        </p:nvSpPr>
        <p:spPr/>
        <p:txBody>
          <a:bodyPr/>
          <a:lstStyle/>
          <a:p>
            <a:pPr algn="r" rtl="1"/>
            <a:r>
              <a:rPr lang="ar-SA" b="1" dirty="0" smtClean="0"/>
              <a:t>المقابلة</a:t>
            </a:r>
          </a:p>
          <a:p>
            <a:pPr algn="r" rtl="1"/>
            <a:r>
              <a:rPr lang="ar-SA" b="1" dirty="0" smtClean="0"/>
              <a:t>الملاحظة</a:t>
            </a:r>
          </a:p>
          <a:p>
            <a:pPr algn="r" rtl="1"/>
            <a:r>
              <a:rPr lang="ar-SA" b="1" dirty="0" smtClean="0"/>
              <a:t>تطبيق المقاييس الاجتماعية والنفسية والسلوكية</a:t>
            </a:r>
          </a:p>
          <a:p>
            <a:pPr algn="r" rtl="1"/>
            <a:endParaRPr lang="ar-SA" dirty="0" smtClean="0"/>
          </a:p>
          <a:p>
            <a:pPr algn="r">
              <a:buNone/>
            </a:pPr>
            <a:endParaRPr lang="en-US" dirty="0"/>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rot="10800000" flipV="1">
            <a:off x="1435608" y="1417638"/>
            <a:ext cx="7498080" cy="2299394"/>
          </a:xfrm>
        </p:spPr>
        <p:txBody>
          <a:bodyPr/>
          <a:lstStyle/>
          <a:p>
            <a:pPr algn="ctr"/>
            <a:r>
              <a:rPr lang="ar-SA" dirty="0" smtClean="0"/>
              <a:t>ما تعريف دراسة الحالة؟</a:t>
            </a:r>
            <a:endParaRPr lang="en-US" dirty="0"/>
          </a:p>
        </p:txBody>
      </p:sp>
      <p:sp>
        <p:nvSpPr>
          <p:cNvPr id="3" name="عنصر نائب للمحتوى 2"/>
          <p:cNvSpPr>
            <a:spLocks noGrp="1"/>
          </p:cNvSpPr>
          <p:nvPr>
            <p:ph idx="1"/>
          </p:nvPr>
        </p:nvSpPr>
        <p:spPr/>
        <p:txBody>
          <a:bodyPr/>
          <a:lstStyle/>
          <a:p>
            <a:pPr>
              <a:buNone/>
            </a:pPr>
            <a:endParaRPr lang="en-US"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مفهوم دراسة الحالة:</a:t>
            </a:r>
            <a:endParaRPr lang="en-US" dirty="0"/>
          </a:p>
        </p:txBody>
      </p:sp>
      <p:sp>
        <p:nvSpPr>
          <p:cNvPr id="3" name="عنصر نائب للمحتوى 2"/>
          <p:cNvSpPr>
            <a:spLocks noGrp="1"/>
          </p:cNvSpPr>
          <p:nvPr>
            <p:ph idx="1"/>
          </p:nvPr>
        </p:nvSpPr>
        <p:spPr/>
        <p:txBody>
          <a:bodyPr/>
          <a:lstStyle/>
          <a:p>
            <a:pPr algn="r">
              <a:buNone/>
            </a:pPr>
            <a:r>
              <a:rPr lang="ar-SA" sz="3600" b="1" dirty="0" smtClean="0"/>
              <a:t># هي الدراسة العميقة لحالة فردية</a:t>
            </a:r>
          </a:p>
          <a:p>
            <a:pPr algn="ctr" rtl="1"/>
            <a:r>
              <a:rPr lang="ar-SA" sz="3600" dirty="0" smtClean="0"/>
              <a:t>#</a:t>
            </a:r>
            <a:r>
              <a:rPr lang="ar-SA" sz="3600" b="1" dirty="0" smtClean="0"/>
              <a:t>هي الإطار الذي ينظم فيه الأخصائي الإكلينيكي كل المعلومات والنتائج التي يحصل عليها من الفرد، وذلك عن طريق: الملاحظة والمقابلة، والتاريخ الاجتماعي، والخبرة الشخصية، والاختبارات السيكولوجية، والفحوص الطبية</a:t>
            </a:r>
            <a:r>
              <a:rPr lang="ar-SA" sz="3600" dirty="0" smtClean="0"/>
              <a:t>.</a:t>
            </a:r>
          </a:p>
          <a:p>
            <a:pPr algn="r"/>
            <a:endParaRPr lang="en-US"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rot="10800000" flipV="1">
            <a:off x="1475656" y="1417638"/>
            <a:ext cx="7458032" cy="2371402"/>
          </a:xfrm>
        </p:spPr>
        <p:txBody>
          <a:bodyPr/>
          <a:lstStyle/>
          <a:p>
            <a:pPr algn="ctr"/>
            <a:r>
              <a:rPr lang="ar-SA" dirty="0" smtClean="0"/>
              <a:t>ما هي أهداف دراسة الحالة؟</a:t>
            </a:r>
            <a:endParaRPr lang="en-US" dirty="0"/>
          </a:p>
        </p:txBody>
      </p:sp>
      <p:sp>
        <p:nvSpPr>
          <p:cNvPr id="3" name="عنصر نائب للمحتوى 2"/>
          <p:cNvSpPr>
            <a:spLocks noGrp="1"/>
          </p:cNvSpPr>
          <p:nvPr>
            <p:ph idx="1"/>
          </p:nvPr>
        </p:nvSpPr>
        <p:spPr/>
        <p:txBody>
          <a:bodyPr/>
          <a:lstStyle/>
          <a:p>
            <a:pPr algn="r" rtl="1">
              <a:buNone/>
            </a:pPr>
            <a:endParaRPr lang="en-US" dirty="0"/>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أهداف دراسة الحالة:</a:t>
            </a:r>
            <a:endParaRPr lang="en-US" dirty="0"/>
          </a:p>
        </p:txBody>
      </p:sp>
      <p:sp>
        <p:nvSpPr>
          <p:cNvPr id="3" name="عنصر نائب للمحتوى 2"/>
          <p:cNvSpPr>
            <a:spLocks noGrp="1"/>
          </p:cNvSpPr>
          <p:nvPr>
            <p:ph idx="1"/>
          </p:nvPr>
        </p:nvSpPr>
        <p:spPr/>
        <p:txBody>
          <a:bodyPr>
            <a:normAutofit fontScale="85000" lnSpcReduction="10000"/>
          </a:bodyPr>
          <a:lstStyle/>
          <a:p>
            <a:pPr algn="r" rtl="1">
              <a:buFont typeface="Wingdings" pitchFamily="2" charset="2"/>
              <a:buChar char="v"/>
            </a:pPr>
            <a:r>
              <a:rPr lang="ar-SA" sz="3800" b="1" dirty="0" smtClean="0"/>
              <a:t>التعرف على الحالة</a:t>
            </a:r>
          </a:p>
          <a:p>
            <a:pPr algn="r" rtl="1">
              <a:buFont typeface="Wingdings" pitchFamily="2" charset="2"/>
              <a:buChar char="v"/>
            </a:pPr>
            <a:r>
              <a:rPr lang="ar-SA" sz="3800" b="1" dirty="0" smtClean="0"/>
              <a:t> الحصول على معلومات شاملة وكاملة عن الحالة </a:t>
            </a:r>
          </a:p>
          <a:p>
            <a:pPr algn="r" rtl="1">
              <a:buFont typeface="Wingdings" pitchFamily="2" charset="2"/>
              <a:buChar char="v"/>
            </a:pPr>
            <a:r>
              <a:rPr lang="ar-SA" sz="3800" b="1" dirty="0" smtClean="0"/>
              <a:t> التعرف على المؤثرات التي سببت حدوث المشكلة</a:t>
            </a:r>
          </a:p>
          <a:p>
            <a:pPr algn="r" rtl="1">
              <a:buFont typeface="Wingdings" pitchFamily="2" charset="2"/>
              <a:buChar char="v"/>
            </a:pPr>
            <a:r>
              <a:rPr lang="ar-SA" sz="3800" b="1" dirty="0" smtClean="0"/>
              <a:t> التعرف على التاريخ الاجتماعي للحالة</a:t>
            </a:r>
          </a:p>
          <a:p>
            <a:pPr algn="r" rtl="1">
              <a:buFont typeface="Wingdings" pitchFamily="2" charset="2"/>
              <a:buChar char="v"/>
            </a:pPr>
            <a:r>
              <a:rPr lang="ar-SA" sz="3800" b="1" dirty="0" smtClean="0"/>
              <a:t>تحقيق الصحة النفسية والاجتماعية للعميل وتحقيق التوافق النفسي والاجتماعي له </a:t>
            </a:r>
          </a:p>
          <a:p>
            <a:pPr algn="r" rtl="1">
              <a:buFont typeface="Wingdings" pitchFamily="2" charset="2"/>
              <a:buChar char="v"/>
            </a:pPr>
            <a:r>
              <a:rPr lang="ar-SA" sz="3800" b="1" dirty="0" smtClean="0"/>
              <a:t>إزالة ما يعترض سبيل العميل من عقبات وصعوبات ومساعدته في التغلب عليها ، أو التخفيف منها واستبعاد الأسباب التي لا يمكن إزالتها </a:t>
            </a:r>
            <a:r>
              <a:rPr lang="ar-SA" b="1" dirty="0" smtClean="0"/>
              <a:t/>
            </a:r>
            <a:br>
              <a:rPr lang="ar-SA" b="1" dirty="0" smtClean="0"/>
            </a:br>
            <a:endParaRPr lang="en-US" dirty="0"/>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أهداف دراسة الحالة؟</a:t>
            </a:r>
            <a:endParaRPr lang="en-US" dirty="0"/>
          </a:p>
        </p:txBody>
      </p:sp>
      <p:sp>
        <p:nvSpPr>
          <p:cNvPr id="3" name="عنصر نائب للمحتوى 2"/>
          <p:cNvSpPr>
            <a:spLocks noGrp="1"/>
          </p:cNvSpPr>
          <p:nvPr>
            <p:ph idx="1"/>
          </p:nvPr>
        </p:nvSpPr>
        <p:spPr/>
        <p:txBody>
          <a:bodyPr/>
          <a:lstStyle/>
          <a:p>
            <a:pPr algn="r" rtl="1">
              <a:buFont typeface="Wingdings" pitchFamily="2" charset="2"/>
              <a:buChar char="v"/>
            </a:pPr>
            <a:r>
              <a:rPr lang="ar-SA" b="1" dirty="0" smtClean="0"/>
              <a:t> تعديل سلوك العميل إلى الأفضل .</a:t>
            </a:r>
            <a:br>
              <a:rPr lang="ar-SA" b="1" dirty="0" smtClean="0"/>
            </a:br>
            <a:r>
              <a:rPr lang="ar-SA" b="1" dirty="0" smtClean="0"/>
              <a:t>تعليم العميل  كيف يحل مشكلاته ويصنع قراراته  </a:t>
            </a:r>
          </a:p>
          <a:p>
            <a:pPr algn="r" rtl="1">
              <a:buFont typeface="Wingdings" pitchFamily="2" charset="2"/>
              <a:buChar char="v"/>
            </a:pPr>
            <a:r>
              <a:rPr lang="ar-SA" b="1" dirty="0" smtClean="0"/>
              <a:t>بنفسه في المستقبل</a:t>
            </a:r>
            <a:endParaRPr lang="en-US" dirty="0"/>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rot="10800000" flipV="1">
            <a:off x="1435608" y="1417638"/>
            <a:ext cx="7498080" cy="2731442"/>
          </a:xfrm>
        </p:spPr>
        <p:txBody>
          <a:bodyPr/>
          <a:lstStyle/>
          <a:p>
            <a:r>
              <a:rPr lang="ar-SA" dirty="0" smtClean="0"/>
              <a:t>ما لفرق بين دراسة الحالة وتاريخ الحالة؟</a:t>
            </a:r>
            <a:endParaRPr lang="en-US" dirty="0"/>
          </a:p>
        </p:txBody>
      </p:sp>
      <p:sp>
        <p:nvSpPr>
          <p:cNvPr id="3" name="عنصر نائب للمحتوى 2"/>
          <p:cNvSpPr>
            <a:spLocks noGrp="1"/>
          </p:cNvSpPr>
          <p:nvPr>
            <p:ph idx="1"/>
          </p:nvPr>
        </p:nvSpPr>
        <p:spPr/>
        <p:txBody>
          <a:bodyPr/>
          <a:lstStyle/>
          <a:p>
            <a:pPr algn="ctr"/>
            <a:endParaRPr lang="en-US" dirty="0"/>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endParaRPr lang="en-US" dirty="0"/>
          </a:p>
        </p:txBody>
      </p:sp>
      <p:sp>
        <p:nvSpPr>
          <p:cNvPr id="3" name="عنصر نائب للمحتوى 2"/>
          <p:cNvSpPr>
            <a:spLocks noGrp="1"/>
          </p:cNvSpPr>
          <p:nvPr>
            <p:ph idx="1"/>
          </p:nvPr>
        </p:nvSpPr>
        <p:spPr/>
        <p:txBody>
          <a:bodyPr>
            <a:normAutofit/>
          </a:bodyPr>
          <a:lstStyle/>
          <a:p>
            <a:pPr algn="r"/>
            <a:r>
              <a:rPr lang="ar-SA" b="1" dirty="0" smtClean="0"/>
              <a:t>إن مصطلح "دراسة الحالة" يستخدم للإشارة إلى عملية جمع البيانات ،وإلى البيانات نفسها وإلى استخدامها إكلينيكياً ، إلا أن استخدام مصطلح "تاريخ الحالة" يستخدم للإشارة إلى البيانات الخام،و"طريقة دراسة الحالة" للإشارة إلى الاستخدام العلمي لتاريخ الحالة. وتشكل الوثائق الشخصية وبروتوكولات الاختبارات والسجلات الطبية وسجلات المقابلات التشخيصية والعلاجية "تاريخ الحالة” </a:t>
            </a:r>
            <a:endParaRPr lang="en-US" dirty="0"/>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rot="10800000" flipV="1">
            <a:off x="1435608" y="1417638"/>
            <a:ext cx="7498080" cy="2587426"/>
          </a:xfrm>
        </p:spPr>
        <p:txBody>
          <a:bodyPr/>
          <a:lstStyle/>
          <a:p>
            <a:pPr algn="ctr"/>
            <a:r>
              <a:rPr lang="ar-SA" dirty="0" smtClean="0"/>
              <a:t>ما مصادر جمع المعلومات عن الحالة؟</a:t>
            </a:r>
            <a:endParaRPr lang="en-US" dirty="0"/>
          </a:p>
        </p:txBody>
      </p:sp>
      <p:sp>
        <p:nvSpPr>
          <p:cNvPr id="3" name="عنصر نائب للمحتوى 2"/>
          <p:cNvSpPr>
            <a:spLocks noGrp="1"/>
          </p:cNvSpPr>
          <p:nvPr>
            <p:ph idx="1"/>
          </p:nvPr>
        </p:nvSpPr>
        <p:spPr/>
        <p:txBody>
          <a:bodyPr/>
          <a:lstStyle/>
          <a:p>
            <a:endParaRPr lang="en-US" dirty="0"/>
          </a:p>
        </p:txBody>
      </p:sp>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88</TotalTime>
  <Words>347</Words>
  <Application>Microsoft Office PowerPoint</Application>
  <PresentationFormat>عرض على الشاشة (3:4)‏</PresentationFormat>
  <Paragraphs>36</Paragraphs>
  <Slides>15</Slides>
  <Notes>0</Notes>
  <HiddenSlides>0</HiddenSlides>
  <MMClips>0</MMClips>
  <ScaleCrop>false</ScaleCrop>
  <HeadingPairs>
    <vt:vector size="4" baseType="variant">
      <vt:variant>
        <vt:lpstr>سمة</vt:lpstr>
      </vt:variant>
      <vt:variant>
        <vt:i4>1</vt:i4>
      </vt:variant>
      <vt:variant>
        <vt:lpstr>عناوين الشرائح</vt:lpstr>
      </vt:variant>
      <vt:variant>
        <vt:i4>15</vt:i4>
      </vt:variant>
    </vt:vector>
  </HeadingPairs>
  <TitlesOfParts>
    <vt:vector size="16" baseType="lpstr">
      <vt:lpstr>انقلاب</vt:lpstr>
      <vt:lpstr>دراسة الحالة</vt:lpstr>
      <vt:lpstr>ما تعريف دراسة الحالة؟</vt:lpstr>
      <vt:lpstr>مفهوم دراسة الحالة:</vt:lpstr>
      <vt:lpstr>ما هي أهداف دراسة الحالة؟</vt:lpstr>
      <vt:lpstr>أهداف دراسة الحالة:</vt:lpstr>
      <vt:lpstr>أهداف دراسة الحالة؟</vt:lpstr>
      <vt:lpstr>ما لفرق بين دراسة الحالة وتاريخ الحالة؟</vt:lpstr>
      <vt:lpstr>الشريحة 8</vt:lpstr>
      <vt:lpstr>ما مصادر جمع المعلومات عن الحالة؟</vt:lpstr>
      <vt:lpstr>مصادر جمع المعلومات عن الحالة:</vt:lpstr>
      <vt:lpstr>ما هي المعلومات التي يجب جمعها عن الحالة؟</vt:lpstr>
      <vt:lpstr>ما هي المعلومات التي يجب جمعها عن الحالة؟</vt:lpstr>
      <vt:lpstr>ما هي المعلومات التي يجب جمعها عن الحالة؟</vt:lpstr>
      <vt:lpstr>أدوات دراسة الحالة</vt:lpstr>
      <vt:lpstr>الشريحة 15</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دراسة الحالة</dc:title>
  <dc:creator>toshiba</dc:creator>
  <cp:lastModifiedBy>toshiba</cp:lastModifiedBy>
  <cp:revision>10</cp:revision>
  <dcterms:created xsi:type="dcterms:W3CDTF">2012-02-09T15:03:32Z</dcterms:created>
  <dcterms:modified xsi:type="dcterms:W3CDTF">2012-02-09T16:33:17Z</dcterms:modified>
</cp:coreProperties>
</file>