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2" r:id="rId7"/>
    <p:sldId id="261" r:id="rId8"/>
    <p:sldId id="263" r:id="rId9"/>
    <p:sldId id="264" r:id="rId1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63" d="100"/>
          <a:sy n="63" d="100"/>
        </p:scale>
        <p:origin x="-1512"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2C9DA61A-BCBC-4068-8CF2-65743265410D}" type="datetimeFigureOut">
              <a:rPr lang="ar-SA" smtClean="0"/>
              <a:pPr/>
              <a:t>28/10/1433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7276A5F-9D52-43A3-B1AA-E93722EFE5E2}"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2C9DA61A-BCBC-4068-8CF2-65743265410D}" type="datetimeFigureOut">
              <a:rPr lang="ar-SA" smtClean="0"/>
              <a:pPr/>
              <a:t>28/10/1433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7276A5F-9D52-43A3-B1AA-E93722EFE5E2}"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2C9DA61A-BCBC-4068-8CF2-65743265410D}" type="datetimeFigureOut">
              <a:rPr lang="ar-SA" smtClean="0"/>
              <a:pPr/>
              <a:t>28/10/1433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7276A5F-9D52-43A3-B1AA-E93722EFE5E2}"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2C9DA61A-BCBC-4068-8CF2-65743265410D}" type="datetimeFigureOut">
              <a:rPr lang="ar-SA" smtClean="0"/>
              <a:pPr/>
              <a:t>28/10/1433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7276A5F-9D52-43A3-B1AA-E93722EFE5E2}"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C9DA61A-BCBC-4068-8CF2-65743265410D}" type="datetimeFigureOut">
              <a:rPr lang="ar-SA" smtClean="0"/>
              <a:pPr/>
              <a:t>28/10/1433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7276A5F-9D52-43A3-B1AA-E93722EFE5E2}"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2C9DA61A-BCBC-4068-8CF2-65743265410D}" type="datetimeFigureOut">
              <a:rPr lang="ar-SA" smtClean="0"/>
              <a:pPr/>
              <a:t>28/10/1433</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A7276A5F-9D52-43A3-B1AA-E93722EFE5E2}"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2C9DA61A-BCBC-4068-8CF2-65743265410D}" type="datetimeFigureOut">
              <a:rPr lang="ar-SA" smtClean="0"/>
              <a:pPr/>
              <a:t>28/10/1433</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A7276A5F-9D52-43A3-B1AA-E93722EFE5E2}"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2C9DA61A-BCBC-4068-8CF2-65743265410D}" type="datetimeFigureOut">
              <a:rPr lang="ar-SA" smtClean="0"/>
              <a:pPr/>
              <a:t>28/10/1433</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A7276A5F-9D52-43A3-B1AA-E93722EFE5E2}"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C9DA61A-BCBC-4068-8CF2-65743265410D}" type="datetimeFigureOut">
              <a:rPr lang="ar-SA" smtClean="0"/>
              <a:pPr/>
              <a:t>28/10/1433</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A7276A5F-9D52-43A3-B1AA-E93722EFE5E2}"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C9DA61A-BCBC-4068-8CF2-65743265410D}" type="datetimeFigureOut">
              <a:rPr lang="ar-SA" smtClean="0"/>
              <a:pPr/>
              <a:t>28/10/1433</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A7276A5F-9D52-43A3-B1AA-E93722EFE5E2}"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C9DA61A-BCBC-4068-8CF2-65743265410D}" type="datetimeFigureOut">
              <a:rPr lang="ar-SA" smtClean="0"/>
              <a:pPr/>
              <a:t>28/10/1433</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A7276A5F-9D52-43A3-B1AA-E93722EFE5E2}"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2C9DA61A-BCBC-4068-8CF2-65743265410D}" type="datetimeFigureOut">
              <a:rPr lang="ar-SA" smtClean="0"/>
              <a:pPr/>
              <a:t>28/10/1433</a:t>
            </a:fld>
            <a:endParaRPr lang="ar-S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A7276A5F-9D52-43A3-B1AA-E93722EFE5E2}"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5_1208023783.jpg"/>
          <p:cNvPicPr>
            <a:picLocks noChangeAspect="1"/>
          </p:cNvPicPr>
          <p:nvPr/>
        </p:nvPicPr>
        <p:blipFill>
          <a:blip r:embed="rId2" cstate="print"/>
          <a:stretch>
            <a:fillRect/>
          </a:stretch>
        </p:blipFill>
        <p:spPr>
          <a:xfrm>
            <a:off x="0" y="0"/>
            <a:ext cx="9144000" cy="68580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Rectangle 4"/>
          <p:cNvSpPr/>
          <p:nvPr/>
        </p:nvSpPr>
        <p:spPr>
          <a:xfrm>
            <a:off x="1845936" y="428604"/>
            <a:ext cx="5452134" cy="1754326"/>
          </a:xfrm>
          <a:prstGeom prst="rect">
            <a:avLst/>
          </a:prstGeom>
          <a:noFill/>
        </p:spPr>
        <p:txBody>
          <a:bodyPr wrap="square" lIns="91440" tIns="45720" rIns="91440" bIns="45720">
            <a:spAutoFit/>
          </a:bodyPr>
          <a:lstStyle/>
          <a:p>
            <a:pPr algn="ctr"/>
            <a:r>
              <a:rPr lang="ar-SA"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بسم الله الرحمن الرحيم </a:t>
            </a:r>
          </a:p>
          <a:p>
            <a:pPr algn="ctr"/>
            <a:endParaRPr lang="en-US"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1026" name="Picture 2" descr="C:\Users\3hoodah\Desktop\alfaris_net_1233598020.gif"/>
          <p:cNvPicPr>
            <a:picLocks noChangeAspect="1" noChangeArrowheads="1" noCrop="1"/>
          </p:cNvPicPr>
          <p:nvPr/>
        </p:nvPicPr>
        <p:blipFill>
          <a:blip r:embed="rId3" cstate="print"/>
          <a:srcRect/>
          <a:stretch>
            <a:fillRect/>
          </a:stretch>
        </p:blipFill>
        <p:spPr bwMode="auto">
          <a:xfrm>
            <a:off x="7572396" y="4143380"/>
            <a:ext cx="609600" cy="581025"/>
          </a:xfrm>
          <a:prstGeom prst="rect">
            <a:avLst/>
          </a:prstGeom>
          <a:noFill/>
        </p:spPr>
      </p:pic>
      <p:pic>
        <p:nvPicPr>
          <p:cNvPr id="1027" name="Picture 3" descr="C:\Users\3hoodah\Desktop\alfaris_net_1233598020.gif"/>
          <p:cNvPicPr>
            <a:picLocks noChangeAspect="1" noChangeArrowheads="1" noCrop="1"/>
          </p:cNvPicPr>
          <p:nvPr/>
        </p:nvPicPr>
        <p:blipFill>
          <a:blip r:embed="rId3" cstate="print"/>
          <a:srcRect/>
          <a:stretch>
            <a:fillRect/>
          </a:stretch>
        </p:blipFill>
        <p:spPr bwMode="auto">
          <a:xfrm>
            <a:off x="7643834" y="4929198"/>
            <a:ext cx="609600" cy="581025"/>
          </a:xfrm>
          <a:prstGeom prst="rect">
            <a:avLst/>
          </a:prstGeom>
          <a:noFill/>
        </p:spPr>
      </p:pic>
      <p:sp>
        <p:nvSpPr>
          <p:cNvPr id="8" name="Rectangle 7"/>
          <p:cNvSpPr/>
          <p:nvPr/>
        </p:nvSpPr>
        <p:spPr>
          <a:xfrm>
            <a:off x="4857752" y="2285992"/>
            <a:ext cx="3345788"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ar-SA"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عمل الطالبتان</a:t>
            </a:r>
            <a:endPar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9" name="Rectangle 8"/>
          <p:cNvSpPr/>
          <p:nvPr/>
        </p:nvSpPr>
        <p:spPr>
          <a:xfrm>
            <a:off x="4071934" y="4071942"/>
            <a:ext cx="3297698" cy="923330"/>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ar-SA" sz="5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عهود </a:t>
            </a:r>
            <a:r>
              <a:rPr lang="ar-SA" sz="5400" b="1" cap="none" spc="0" dirty="0" err="1"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البديوي</a:t>
            </a:r>
            <a:endParaRPr lang="en-US" sz="54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10" name="Rectangle 9"/>
          <p:cNvSpPr/>
          <p:nvPr/>
        </p:nvSpPr>
        <p:spPr>
          <a:xfrm>
            <a:off x="4429124" y="4929198"/>
            <a:ext cx="2986715" cy="923330"/>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ar-SA" sz="5400" b="1" cap="none" spc="0" dirty="0" err="1"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خولة</a:t>
            </a:r>
            <a:r>
              <a:rPr lang="ar-SA" sz="5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a:t>
            </a:r>
            <a:r>
              <a:rPr lang="ar-SA" sz="5400" b="1" cap="none" spc="0" dirty="0" err="1"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العوفي</a:t>
            </a:r>
            <a:endParaRPr lang="en-US" sz="54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a:xfrm>
            <a:off x="428601" y="2286000"/>
            <a:ext cx="8229600" cy="4525963"/>
          </a:xfrm>
        </p:spPr>
        <p:txBody>
          <a:bodyPr/>
          <a:lstStyle/>
          <a:p>
            <a:endParaRPr lang="ar-SA"/>
          </a:p>
        </p:txBody>
      </p:sp>
      <p:pic>
        <p:nvPicPr>
          <p:cNvPr id="2050" name="Picture 2" descr="D:\2qj8woz.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Rectangle 4"/>
          <p:cNvSpPr/>
          <p:nvPr/>
        </p:nvSpPr>
        <p:spPr>
          <a:xfrm>
            <a:off x="1807465" y="2214554"/>
            <a:ext cx="5529079" cy="1754326"/>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ar-SA"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الحوار </a:t>
            </a:r>
          </a:p>
          <a:p>
            <a:pPr algn="ctr"/>
            <a:r>
              <a:rPr lang="ar-SA"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*تعريفه *أهدافه *أدابه </a:t>
            </a:r>
            <a:endPar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endParaRPr lang="ar-SA"/>
          </a:p>
        </p:txBody>
      </p:sp>
      <p:pic>
        <p:nvPicPr>
          <p:cNvPr id="3074" name="Picture 2" descr="D:\666549005.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Rectangle 4"/>
          <p:cNvSpPr/>
          <p:nvPr/>
        </p:nvSpPr>
        <p:spPr>
          <a:xfrm>
            <a:off x="5687606" y="214290"/>
            <a:ext cx="3456394" cy="1754326"/>
          </a:xfrm>
          <a:prstGeom prst="rect">
            <a:avLst/>
          </a:prstGeom>
          <a:noFill/>
        </p:spPr>
        <p:txBody>
          <a:bodyPr wrap="none" lIns="91440" tIns="45720" rIns="91440" bIns="45720">
            <a:spAutoFit/>
          </a:bodyPr>
          <a:lstStyle/>
          <a:p>
            <a:pPr algn="ctr"/>
            <a:r>
              <a:rPr lang="ar-SA"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تعريف الحوار </a:t>
            </a:r>
          </a:p>
          <a:p>
            <a:pPr algn="ctr"/>
            <a:endParaRPr 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6" name="TextBox 5"/>
          <p:cNvSpPr txBox="1"/>
          <p:nvPr/>
        </p:nvSpPr>
        <p:spPr>
          <a:xfrm>
            <a:off x="3714712" y="2571744"/>
            <a:ext cx="5429288" cy="1815882"/>
          </a:xfrm>
          <a:prstGeom prst="rect">
            <a:avLst/>
          </a:prstGeom>
          <a:noFill/>
        </p:spPr>
        <p:txBody>
          <a:bodyPr wrap="square" rtlCol="1">
            <a:spAutoFit/>
          </a:bodyPr>
          <a:lstStyle/>
          <a:p>
            <a:r>
              <a:rPr lang="ar-SA" sz="2800" dirty="0" smtClean="0"/>
              <a:t>يعتبر (الحوار) من الأمور التي نمارسها باستمرار. لذا فإتقان هذا الفن، أمرا مهما جدا. فأسلوب الحوار والكلام يدل على شخصية وسلوك وأخلاق المتحدث.</a:t>
            </a:r>
            <a:endParaRPr lang="ar-SA" sz="2800" dirty="0"/>
          </a:p>
        </p:txBody>
      </p:sp>
      <p:sp>
        <p:nvSpPr>
          <p:cNvPr id="8" name="TextBox 7"/>
          <p:cNvSpPr txBox="1"/>
          <p:nvPr/>
        </p:nvSpPr>
        <p:spPr>
          <a:xfrm>
            <a:off x="5857884" y="1357298"/>
            <a:ext cx="2643206" cy="954107"/>
          </a:xfrm>
          <a:prstGeom prst="rect">
            <a:avLst/>
          </a:prstGeom>
          <a:noFill/>
        </p:spPr>
        <p:txBody>
          <a:bodyPr wrap="square" rtlCol="1">
            <a:spAutoFit/>
          </a:bodyPr>
          <a:lstStyle/>
          <a:p>
            <a:r>
              <a:rPr lang="ar-SA" sz="2800" dirty="0" smtClean="0"/>
              <a:t>الحوار :في اللغه يعني  من الحور والرجوع</a:t>
            </a:r>
            <a:endParaRPr lang="ar-SA" sz="28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endParaRPr lang="ar-SA"/>
          </a:p>
        </p:txBody>
      </p:sp>
      <p:pic>
        <p:nvPicPr>
          <p:cNvPr id="4098" name="Picture 2" descr="D:\134448431.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Rectangle 4"/>
          <p:cNvSpPr/>
          <p:nvPr/>
        </p:nvSpPr>
        <p:spPr>
          <a:xfrm>
            <a:off x="500034" y="1214422"/>
            <a:ext cx="8448147" cy="3416320"/>
          </a:xfrm>
          <a:prstGeom prst="rect">
            <a:avLst/>
          </a:prstGeom>
          <a:noFill/>
        </p:spPr>
        <p:txBody>
          <a:bodyPr wrap="square" lIns="91440" tIns="45720" rIns="91440" bIns="45720">
            <a:spAutoFit/>
          </a:bodyPr>
          <a:lstStyle/>
          <a:p>
            <a:pPr algn="ctr"/>
            <a:r>
              <a:rPr lang="ar-SA"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أهم أهداف الحوار في الإسلام :</a:t>
            </a:r>
          </a:p>
          <a:p>
            <a:pPr algn="ctr"/>
            <a:r>
              <a:rPr lang="ar-SA"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1_الدعوة إلى الإسلام </a:t>
            </a:r>
          </a:p>
          <a:p>
            <a:pPr algn="ctr"/>
            <a:r>
              <a:rPr lang="ar-SA"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2_تحقيق وظيفة الإنسان في الأرض </a:t>
            </a:r>
          </a:p>
          <a:p>
            <a:pPr algn="ctr"/>
            <a:r>
              <a:rPr lang="ar-SA"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3_تبادل العلوم النافعة</a:t>
            </a: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endParaRPr lang="ar-SA"/>
          </a:p>
        </p:txBody>
      </p:sp>
      <p:pic>
        <p:nvPicPr>
          <p:cNvPr id="5122" name="Picture 2" descr="D:\121978530.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Rectangle 4"/>
          <p:cNvSpPr/>
          <p:nvPr/>
        </p:nvSpPr>
        <p:spPr>
          <a:xfrm>
            <a:off x="0" y="714356"/>
            <a:ext cx="9286940" cy="5016758"/>
          </a:xfrm>
          <a:prstGeom prst="rect">
            <a:avLst/>
          </a:prstGeom>
          <a:noFill/>
        </p:spPr>
        <p:txBody>
          <a:bodyPr wrap="square" lIns="91440" tIns="45720" rIns="91440" bIns="45720">
            <a:spAutoFit/>
          </a:bodyPr>
          <a:lstStyle/>
          <a:p>
            <a:pPr algn="ctr"/>
            <a:r>
              <a:rPr lang="ar-SA" sz="4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من أهم آداب الحوار </a:t>
            </a:r>
          </a:p>
          <a:p>
            <a:pPr algn="ctr"/>
            <a:r>
              <a:rPr lang="ar-SA" sz="4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1_حسن القصد من الحوار </a:t>
            </a:r>
          </a:p>
          <a:p>
            <a:pPr algn="ctr"/>
            <a:r>
              <a:rPr lang="ar-SA" sz="4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2_ العلم </a:t>
            </a:r>
          </a:p>
          <a:p>
            <a:pPr algn="ctr"/>
            <a:r>
              <a:rPr lang="ar-SA" sz="4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3_التزام القول الحسن وتجنب منهج التحدي والإفحام </a:t>
            </a:r>
          </a:p>
          <a:p>
            <a:pPr algn="ctr"/>
            <a:r>
              <a:rPr lang="ar-SA" sz="4000" b="1" cap="all"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4_التواضع واللين والرفق من المحاور وحسن الاستماع وعدم المقاطعة والعناية بما يقوله المحاور </a:t>
            </a:r>
          </a:p>
          <a:p>
            <a:pPr algn="ctr"/>
            <a:r>
              <a:rPr lang="ar-SA" sz="4000" b="1" cap="all"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5_ الحلم والصبر </a:t>
            </a:r>
          </a:p>
          <a:p>
            <a:pPr algn="ctr"/>
            <a:r>
              <a:rPr lang="ar-SA" sz="4000" b="1" cap="all"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6_ العدل والإنصاف</a:t>
            </a:r>
            <a:endParaRPr lang="en-US" sz="40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pic>
        <p:nvPicPr>
          <p:cNvPr id="4" name="Picture 2" descr="D:\666549005.jpg"/>
          <p:cNvPicPr>
            <a:picLocks noGrp="1" noChangeAspect="1" noChangeArrowheads="1"/>
          </p:cNvPicPr>
          <p:nvPr>
            <p:ph idx="1"/>
          </p:nvPr>
        </p:nvPicPr>
        <p:blipFill>
          <a:blip r:embed="rId2" cstate="print"/>
          <a:srcRect/>
          <a:stretch>
            <a:fillRect/>
          </a:stretch>
        </p:blipFill>
        <p:spPr bwMode="auto">
          <a:xfrm>
            <a:off x="1" y="0"/>
            <a:ext cx="9144000" cy="6858000"/>
          </a:xfrm>
          <a:prstGeom prst="rect">
            <a:avLst/>
          </a:prstGeom>
          <a:noFill/>
        </p:spPr>
      </p:pic>
      <p:sp>
        <p:nvSpPr>
          <p:cNvPr id="5" name="TextBox 4"/>
          <p:cNvSpPr txBox="1"/>
          <p:nvPr/>
        </p:nvSpPr>
        <p:spPr>
          <a:xfrm>
            <a:off x="5000628" y="928670"/>
            <a:ext cx="3714776" cy="1569660"/>
          </a:xfrm>
          <a:prstGeom prst="rect">
            <a:avLst/>
          </a:prstGeom>
          <a:noFill/>
        </p:spPr>
        <p:txBody>
          <a:bodyPr wrap="square" rtlCol="1">
            <a:spAutoFit/>
          </a:bodyPr>
          <a:lstStyle/>
          <a:p>
            <a:r>
              <a:rPr lang="ar-SA" sz="3200" dirty="0" smtClean="0"/>
              <a:t>سوف نعرض لكم </a:t>
            </a:r>
            <a:r>
              <a:rPr lang="ar-SA" sz="3200" dirty="0" err="1" smtClean="0"/>
              <a:t>آلان</a:t>
            </a:r>
            <a:r>
              <a:rPr lang="ar-SA" sz="3200" dirty="0" smtClean="0"/>
              <a:t> مقطع لشاب سعودي يدعو إلى الإسلام </a:t>
            </a:r>
            <a:endParaRPr lang="ar-SA" sz="32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endParaRPr lang="ar-SA"/>
          </a:p>
        </p:txBody>
      </p:sp>
      <p:pic>
        <p:nvPicPr>
          <p:cNvPr id="6146" name="Picture 2" descr="D:\2qj8woz.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Rectangle 4"/>
          <p:cNvSpPr/>
          <p:nvPr/>
        </p:nvSpPr>
        <p:spPr>
          <a:xfrm>
            <a:off x="530805" y="785794"/>
            <a:ext cx="8073044" cy="4247317"/>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ar-SA" sz="5400" b="1" cap="none" spc="50" dirty="0" smtClean="0">
                <a:ln w="11430"/>
                <a:solidFill>
                  <a:schemeClr val="accent2">
                    <a:lumMod val="50000"/>
                  </a:schemeClr>
                </a:solidFill>
                <a:effectLst>
                  <a:outerShdw blurRad="76200" dist="50800" dir="5400000" algn="tl" rotWithShape="0">
                    <a:srgbClr val="000000">
                      <a:alpha val="65000"/>
                    </a:srgbClr>
                  </a:outerShdw>
                </a:effectLst>
              </a:rPr>
              <a:t>أفات المحاور </a:t>
            </a:r>
          </a:p>
          <a:p>
            <a:pPr algn="ctr"/>
            <a:r>
              <a:rPr lang="ar-SA"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رفع الصوت                         </a:t>
            </a:r>
          </a:p>
          <a:p>
            <a:pPr algn="ctr"/>
            <a:r>
              <a:rPr lang="ar-SA"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أخذ زمام الحديث بقوة              </a:t>
            </a:r>
            <a:endParaRPr lang="ar-SA"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a:p>
            <a:pPr algn="ctr"/>
            <a:r>
              <a:rPr lang="ar-SA"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تهويل مقالة الطرق </a:t>
            </a:r>
            <a:r>
              <a:rPr lang="ar-SA" sz="5400" b="1" cap="none" spc="5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الاخر</a:t>
            </a:r>
            <a:r>
              <a:rPr lang="ar-SA"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t>
            </a:r>
          </a:p>
          <a:p>
            <a:pPr algn="ctr"/>
            <a:r>
              <a:rPr lang="ar-SA" sz="5400" b="1" spc="5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الأعتداء</a:t>
            </a:r>
            <a:r>
              <a:rPr lang="ar-SA"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في وصف الطرف </a:t>
            </a:r>
            <a:r>
              <a:rPr lang="ar-SA" sz="5400" b="1" spc="5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الاخر</a:t>
            </a:r>
            <a:r>
              <a:rPr lang="ar-SA"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t>
            </a:r>
            <a:endPar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6147" name="Picture 3" descr="C:\Users\3hoodah\Desktop\alfaris_net_1233598020.gif"/>
          <p:cNvPicPr>
            <a:picLocks noChangeAspect="1" noChangeArrowheads="1" noCrop="1"/>
          </p:cNvPicPr>
          <p:nvPr/>
        </p:nvPicPr>
        <p:blipFill>
          <a:blip r:embed="rId3" cstate="print"/>
          <a:srcRect/>
          <a:stretch>
            <a:fillRect/>
          </a:stretch>
        </p:blipFill>
        <p:spPr bwMode="auto">
          <a:xfrm>
            <a:off x="8534400" y="1785926"/>
            <a:ext cx="609600" cy="581025"/>
          </a:xfrm>
          <a:prstGeom prst="rect">
            <a:avLst/>
          </a:prstGeom>
          <a:noFill/>
        </p:spPr>
      </p:pic>
      <p:pic>
        <p:nvPicPr>
          <p:cNvPr id="6148" name="Picture 4" descr="C:\Users\3hoodah\Desktop\alfaris_net_1233598020.gif"/>
          <p:cNvPicPr>
            <a:picLocks noChangeAspect="1" noChangeArrowheads="1" noCrop="1"/>
          </p:cNvPicPr>
          <p:nvPr/>
        </p:nvPicPr>
        <p:blipFill>
          <a:blip r:embed="rId3" cstate="print"/>
          <a:srcRect/>
          <a:stretch>
            <a:fillRect/>
          </a:stretch>
        </p:blipFill>
        <p:spPr bwMode="auto">
          <a:xfrm>
            <a:off x="8534400" y="2643182"/>
            <a:ext cx="609600" cy="581025"/>
          </a:xfrm>
          <a:prstGeom prst="rect">
            <a:avLst/>
          </a:prstGeom>
          <a:noFill/>
        </p:spPr>
      </p:pic>
      <p:pic>
        <p:nvPicPr>
          <p:cNvPr id="6149" name="Picture 5" descr="C:\Users\3hoodah\Desktop\alfaris_net_1233598020.gif"/>
          <p:cNvPicPr>
            <a:picLocks noChangeAspect="1" noChangeArrowheads="1" noCrop="1"/>
          </p:cNvPicPr>
          <p:nvPr/>
        </p:nvPicPr>
        <p:blipFill>
          <a:blip r:embed="rId3" cstate="print"/>
          <a:srcRect/>
          <a:stretch>
            <a:fillRect/>
          </a:stretch>
        </p:blipFill>
        <p:spPr bwMode="auto">
          <a:xfrm>
            <a:off x="8534400" y="3500438"/>
            <a:ext cx="609600" cy="581025"/>
          </a:xfrm>
          <a:prstGeom prst="rect">
            <a:avLst/>
          </a:prstGeom>
          <a:noFill/>
        </p:spPr>
      </p:pic>
      <p:pic>
        <p:nvPicPr>
          <p:cNvPr id="6150" name="Picture 6" descr="C:\Users\3hoodah\Desktop\alfaris_net_1233598020.gif"/>
          <p:cNvPicPr>
            <a:picLocks noChangeAspect="1" noChangeArrowheads="1" noCrop="1"/>
          </p:cNvPicPr>
          <p:nvPr/>
        </p:nvPicPr>
        <p:blipFill>
          <a:blip r:embed="rId3" cstate="print"/>
          <a:srcRect/>
          <a:stretch>
            <a:fillRect/>
          </a:stretch>
        </p:blipFill>
        <p:spPr bwMode="auto">
          <a:xfrm>
            <a:off x="8534400" y="4286256"/>
            <a:ext cx="609600" cy="581025"/>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endParaRPr lang="ar-SA"/>
          </a:p>
        </p:txBody>
      </p:sp>
      <p:pic>
        <p:nvPicPr>
          <p:cNvPr id="7170" name="Picture 2" descr="D:\5_1208023742.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TextBox 4"/>
          <p:cNvSpPr txBox="1"/>
          <p:nvPr/>
        </p:nvSpPr>
        <p:spPr>
          <a:xfrm>
            <a:off x="0" y="0"/>
            <a:ext cx="9144000" cy="6858000"/>
          </a:xfrm>
          <a:prstGeom prst="rect">
            <a:avLst/>
          </a:prstGeom>
          <a:noFill/>
        </p:spPr>
        <p:txBody>
          <a:bodyPr wrap="square" rtlCol="1">
            <a:spAutoFit/>
          </a:bodyPr>
          <a:lstStyle/>
          <a:p>
            <a:r>
              <a:rPr lang="ar-SA" sz="2400" dirty="0" smtClean="0"/>
              <a:t>عن أبي </a:t>
            </a:r>
            <a:r>
              <a:rPr lang="ar-SA" sz="2400" dirty="0" err="1" smtClean="0"/>
              <a:t>أمامة</a:t>
            </a:r>
            <a:r>
              <a:rPr lang="ar-SA" sz="2400" dirty="0" smtClean="0"/>
              <a:t> أن فتى شابا أتى رسول الله صلى الله عليه وسلم فقال: يا رسول الله ائذن لي </a:t>
            </a:r>
            <a:r>
              <a:rPr lang="ar-SA" sz="2400" dirty="0" err="1" smtClean="0"/>
              <a:t>بالزنا</a:t>
            </a:r>
            <a:r>
              <a:rPr lang="ar-SA" sz="2400" dirty="0" smtClean="0"/>
              <a:t>، فأقبل القوم عليه فزجروه، وقالوا (مه، مه) فقال: ادن، فدنا منه قريبا.</a:t>
            </a:r>
            <a:br>
              <a:rPr lang="ar-SA" sz="2400" dirty="0" smtClean="0"/>
            </a:br>
            <a:r>
              <a:rPr lang="ar-SA" sz="2400" dirty="0" smtClean="0"/>
              <a:t>قال: فجلس.</a:t>
            </a:r>
            <a:br>
              <a:rPr lang="ar-SA" sz="2400" dirty="0" smtClean="0"/>
            </a:br>
            <a:r>
              <a:rPr lang="ar-SA" sz="2400" dirty="0" smtClean="0"/>
              <a:t>قال: أتحبه لأمك ؟</a:t>
            </a:r>
            <a:br>
              <a:rPr lang="ar-SA" sz="2400" dirty="0" smtClean="0"/>
            </a:br>
            <a:r>
              <a:rPr lang="ar-SA" sz="2400" dirty="0" smtClean="0"/>
              <a:t>قال: لا والله، جعلني الله فداءك.</a:t>
            </a:r>
            <a:br>
              <a:rPr lang="ar-SA" sz="2400" dirty="0" smtClean="0"/>
            </a:br>
            <a:r>
              <a:rPr lang="ar-SA" sz="2400" dirty="0" smtClean="0"/>
              <a:t>قال: ولا الناس يحبونه لأمهاتهم.</a:t>
            </a:r>
            <a:br>
              <a:rPr lang="ar-SA" sz="2400" dirty="0" smtClean="0"/>
            </a:br>
            <a:r>
              <a:rPr lang="ar-SA" sz="2400" dirty="0" smtClean="0"/>
              <a:t>قال: أتحبه لأختك ؟</a:t>
            </a:r>
            <a:br>
              <a:rPr lang="ar-SA" sz="2400" dirty="0" smtClean="0"/>
            </a:br>
            <a:r>
              <a:rPr lang="ar-SA" sz="2400" dirty="0" smtClean="0"/>
              <a:t>قال: لا والله جعلني الله فداءك.</a:t>
            </a:r>
            <a:br>
              <a:rPr lang="ar-SA" sz="2400" dirty="0" smtClean="0"/>
            </a:br>
            <a:r>
              <a:rPr lang="ar-SA" sz="2400" dirty="0" smtClean="0"/>
              <a:t>قال: والناس لا يحبونه لأخواتهم.</a:t>
            </a:r>
            <a:br>
              <a:rPr lang="ar-SA" sz="2400" dirty="0" smtClean="0"/>
            </a:br>
            <a:r>
              <a:rPr lang="ar-SA" sz="2400" dirty="0" smtClean="0"/>
              <a:t>قال: أتحبه لعمتك؟</a:t>
            </a:r>
            <a:br>
              <a:rPr lang="ar-SA" sz="2400" dirty="0" smtClean="0"/>
            </a:br>
            <a:r>
              <a:rPr lang="ar-SA" sz="2400" dirty="0" smtClean="0"/>
              <a:t>قال: لا والله ، جعلني الله فداءك.</a:t>
            </a:r>
            <a:br>
              <a:rPr lang="ar-SA" sz="2400" dirty="0" smtClean="0"/>
            </a:br>
            <a:r>
              <a:rPr lang="ar-SA" sz="2400" dirty="0" smtClean="0"/>
              <a:t>قال: ولا الناس يحبونه لعماتهم.</a:t>
            </a:r>
            <a:br>
              <a:rPr lang="ar-SA" sz="2400" dirty="0" smtClean="0"/>
            </a:br>
            <a:r>
              <a:rPr lang="ar-SA" sz="2400" dirty="0" smtClean="0"/>
              <a:t>قال: أتحبه لخالتك؟</a:t>
            </a:r>
            <a:br>
              <a:rPr lang="ar-SA" sz="2400" dirty="0" smtClean="0"/>
            </a:br>
            <a:r>
              <a:rPr lang="ar-SA" sz="2400" dirty="0" smtClean="0"/>
              <a:t>قال: لا والله، جعلني الله فداءك.</a:t>
            </a:r>
            <a:br>
              <a:rPr lang="ar-SA" sz="2400" dirty="0" smtClean="0"/>
            </a:br>
            <a:r>
              <a:rPr lang="ar-SA" sz="2400" dirty="0" smtClean="0"/>
              <a:t>قال: ولا الناس يحبونه لخالاتهم.</a:t>
            </a:r>
            <a:br>
              <a:rPr lang="ar-SA" sz="2400" dirty="0" smtClean="0"/>
            </a:br>
            <a:r>
              <a:rPr lang="ar-SA" sz="2400" dirty="0" smtClean="0"/>
              <a:t>قال: فوضع يده عليه وقال: "اللهم اغفر ذنبه، وطهر قلبه، وأحصن فرجه".</a:t>
            </a:r>
            <a:br>
              <a:rPr lang="ar-SA" sz="2400" dirty="0" smtClean="0"/>
            </a:br>
            <a:r>
              <a:rPr lang="ar-SA" sz="2400" dirty="0" smtClean="0"/>
              <a:t>فلم يكن من الفتى بعد ذلك يلتفت إلى شيء. رواه أحمد</a:t>
            </a:r>
          </a:p>
          <a:p>
            <a:endParaRPr lang="ar-SA" sz="24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endParaRPr lang="ar-SA"/>
          </a:p>
        </p:txBody>
      </p:sp>
      <p:pic>
        <p:nvPicPr>
          <p:cNvPr id="8194" name="Picture 2" descr="D:\666549005.jpg"/>
          <p:cNvPicPr>
            <a:picLocks noChangeAspect="1" noChangeArrowheads="1"/>
          </p:cNvPicPr>
          <p:nvPr/>
        </p:nvPicPr>
        <p:blipFill>
          <a:blip r:embed="rId2" cstate="print"/>
          <a:srcRect/>
          <a:stretch>
            <a:fillRect/>
          </a:stretch>
        </p:blipFill>
        <p:spPr bwMode="auto">
          <a:xfrm>
            <a:off x="0" y="1"/>
            <a:ext cx="9144000" cy="6857999"/>
          </a:xfrm>
          <a:prstGeom prst="rect">
            <a:avLst/>
          </a:prstGeom>
          <a:noFill/>
        </p:spPr>
      </p:pic>
      <p:sp>
        <p:nvSpPr>
          <p:cNvPr id="5" name="TextBox 4"/>
          <p:cNvSpPr txBox="1"/>
          <p:nvPr/>
        </p:nvSpPr>
        <p:spPr>
          <a:xfrm>
            <a:off x="1142976" y="214290"/>
            <a:ext cx="7715304" cy="6001643"/>
          </a:xfrm>
          <a:prstGeom prst="rect">
            <a:avLst/>
          </a:prstGeom>
          <a:noFill/>
        </p:spPr>
        <p:txBody>
          <a:bodyPr wrap="square" rtlCol="1">
            <a:spAutoFit/>
          </a:bodyPr>
          <a:lstStyle/>
          <a:p>
            <a:r>
              <a:rPr lang="ar-SA" sz="3200" dirty="0" smtClean="0"/>
              <a:t>ألم تلاحظوا أن الرسول صلى الله عليه وسلم، لم يستخدم أسلوب اللوم أو العقاب، وإنما استخدم أسلوب الحوار والمناقشة، وطرح الأسئلة، ليدع المجال للأخر للتفكير في أمره. ولاحظوا معي هذه النقاط بالنسبة لهذا الموقف:</a:t>
            </a:r>
          </a:p>
          <a:p>
            <a:r>
              <a:rPr lang="ar-SA" sz="3200" dirty="0" smtClean="0"/>
              <a:t>المجالسة، الرفق، الاحتواء، الحوار، السؤال، الاستماع، الاختيار، الذات، القناعة، الحوافز، الدعاء، واللمسة الأبوية.</a:t>
            </a:r>
          </a:p>
          <a:p>
            <a:r>
              <a:rPr lang="ar-SA" sz="3200" dirty="0" smtClean="0"/>
              <a:t>أخيرا، حاول أن تتذكر مواقف حدثت لك، ألزمتك على التحاور مع الأطراف الأخرى، وحاول أن تتذكر نتيجة ذلك الحوار، هل كانت نتيجة إيجابية أم سلبية. فإنك كانت إيجابية، فأنت تسير على الطريق الصحيح. أما إن كانت سلبية، فعليك أن تحسن أسلوبك</a:t>
            </a:r>
          </a:p>
          <a:p>
            <a:endParaRPr lang="ar-SA" sz="32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54</TotalTime>
  <Words>294</Words>
  <Application>Microsoft Office PowerPoint</Application>
  <PresentationFormat>عرض على الشاشة (3:4)‏</PresentationFormat>
  <Paragraphs>30</Paragraphs>
  <Slides>9</Slides>
  <Notes>0</Notes>
  <HiddenSlides>0</HiddenSlides>
  <MMClips>0</MMClips>
  <ScaleCrop>false</ScaleCrop>
  <HeadingPairs>
    <vt:vector size="4" baseType="variant">
      <vt:variant>
        <vt:lpstr>سمة</vt:lpstr>
      </vt:variant>
      <vt:variant>
        <vt:i4>1</vt:i4>
      </vt:variant>
      <vt:variant>
        <vt:lpstr>عناوين الشرائح</vt:lpstr>
      </vt:variant>
      <vt:variant>
        <vt:i4>9</vt:i4>
      </vt:variant>
    </vt:vector>
  </HeadingPairs>
  <TitlesOfParts>
    <vt:vector size="10" baseType="lpstr">
      <vt:lpstr>Office Theme</vt:lpstr>
      <vt:lpstr>الشريحة 1</vt:lpstr>
      <vt:lpstr>الشريحة 2</vt:lpstr>
      <vt:lpstr>الشريحة 3</vt:lpstr>
      <vt:lpstr>الشريحة 4</vt:lpstr>
      <vt:lpstr>الشريحة 5</vt:lpstr>
      <vt:lpstr>الشريحة 6</vt:lpstr>
      <vt:lpstr>الشريحة 7</vt:lpstr>
      <vt:lpstr>الشريحة 8</vt:lpstr>
      <vt:lpstr>الشريحة 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3hoodah</dc:creator>
  <cp:lastModifiedBy>COMPUTER</cp:lastModifiedBy>
  <cp:revision>6</cp:revision>
  <dcterms:created xsi:type="dcterms:W3CDTF">2010-05-28T18:15:21Z</dcterms:created>
  <dcterms:modified xsi:type="dcterms:W3CDTF">2012-09-14T13:31:24Z</dcterms:modified>
</cp:coreProperties>
</file>