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5" r:id="rId4"/>
    <p:sldId id="267" r:id="rId5"/>
    <p:sldId id="268" r:id="rId6"/>
    <p:sldId id="258" r:id="rId7"/>
    <p:sldId id="259" r:id="rId8"/>
    <p:sldId id="260" r:id="rId9"/>
    <p:sldId id="263" r:id="rId10"/>
    <p:sldId id="264" r:id="rId11"/>
    <p:sldId id="266"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7" d="100"/>
          <a:sy n="67" d="100"/>
        </p:scale>
        <p:origin x="-60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6B4014DF-103B-4226-A26C-EBAB82F30DC8}" type="datetimeFigureOut">
              <a:rPr lang="ar-SA" smtClean="0"/>
              <a:pPr/>
              <a:t>10/06/1434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41C47A8-9AC2-40DD-8B38-74F471CECA6C}"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B4014DF-103B-4226-A26C-EBAB82F30DC8}" type="datetimeFigureOut">
              <a:rPr lang="ar-SA" smtClean="0"/>
              <a:pPr/>
              <a:t>10/06/1434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41C47A8-9AC2-40DD-8B38-74F471CECA6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B4014DF-103B-4226-A26C-EBAB82F30DC8}" type="datetimeFigureOut">
              <a:rPr lang="ar-SA" smtClean="0"/>
              <a:pPr/>
              <a:t>10/06/1434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41C47A8-9AC2-40DD-8B38-74F471CECA6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B4014DF-103B-4226-A26C-EBAB82F30DC8}" type="datetimeFigureOut">
              <a:rPr lang="ar-SA" smtClean="0"/>
              <a:pPr/>
              <a:t>10/06/1434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41C47A8-9AC2-40DD-8B38-74F471CECA6C}"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B4014DF-103B-4226-A26C-EBAB82F30DC8}" type="datetimeFigureOut">
              <a:rPr lang="ar-SA" smtClean="0"/>
              <a:pPr/>
              <a:t>10/06/1434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41C47A8-9AC2-40DD-8B38-74F471CECA6C}"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6B4014DF-103B-4226-A26C-EBAB82F30DC8}" type="datetimeFigureOut">
              <a:rPr lang="ar-SA" smtClean="0"/>
              <a:pPr/>
              <a:t>10/06/1434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41C47A8-9AC2-40DD-8B38-74F471CECA6C}"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6B4014DF-103B-4226-A26C-EBAB82F30DC8}" type="datetimeFigureOut">
              <a:rPr lang="ar-SA" smtClean="0"/>
              <a:pPr/>
              <a:t>10/06/1434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41C47A8-9AC2-40DD-8B38-74F471CECA6C}"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6B4014DF-103B-4226-A26C-EBAB82F30DC8}" type="datetimeFigureOut">
              <a:rPr lang="ar-SA" smtClean="0"/>
              <a:pPr/>
              <a:t>10/06/1434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41C47A8-9AC2-40DD-8B38-74F471CECA6C}"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B4014DF-103B-4226-A26C-EBAB82F30DC8}" type="datetimeFigureOut">
              <a:rPr lang="ar-SA" smtClean="0"/>
              <a:pPr/>
              <a:t>10/06/1434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41C47A8-9AC2-40DD-8B38-74F471CECA6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B4014DF-103B-4226-A26C-EBAB82F30DC8}" type="datetimeFigureOut">
              <a:rPr lang="ar-SA" smtClean="0"/>
              <a:pPr/>
              <a:t>10/06/1434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41C47A8-9AC2-40DD-8B38-74F471CECA6C}"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B4014DF-103B-4226-A26C-EBAB82F30DC8}" type="datetimeFigureOut">
              <a:rPr lang="ar-SA" smtClean="0"/>
              <a:pPr/>
              <a:t>10/06/1434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41C47A8-9AC2-40DD-8B38-74F471CECA6C}"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B4014DF-103B-4226-A26C-EBAB82F30DC8}" type="datetimeFigureOut">
              <a:rPr lang="ar-SA" smtClean="0"/>
              <a:pPr/>
              <a:t>10/06/1434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41C47A8-9AC2-40DD-8B38-74F471CECA6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3000"/>
            <a:lum/>
          </a:blip>
          <a:srcRect/>
          <a:stretch>
            <a:fillRect l="-17000" r="-17000"/>
          </a:stretch>
        </a:blipFill>
        <a:effectLst/>
      </p:bgPr>
    </p:bg>
    <p:spTree>
      <p:nvGrpSpPr>
        <p:cNvPr id="1" name=""/>
        <p:cNvGrpSpPr/>
        <p:nvPr/>
      </p:nvGrpSpPr>
      <p:grpSpPr>
        <a:xfrm>
          <a:off x="0" y="0"/>
          <a:ext cx="0" cy="0"/>
          <a:chOff x="0" y="0"/>
          <a:chExt cx="0" cy="0"/>
        </a:xfrm>
      </p:grpSpPr>
      <p:sp>
        <p:nvSpPr>
          <p:cNvPr id="2" name="مربع نص 1"/>
          <p:cNvSpPr txBox="1"/>
          <p:nvPr/>
        </p:nvSpPr>
        <p:spPr>
          <a:xfrm>
            <a:off x="179512" y="260648"/>
            <a:ext cx="8784976" cy="3816429"/>
          </a:xfrm>
          <a:prstGeom prst="rect">
            <a:avLst/>
          </a:prstGeom>
          <a:noFill/>
        </p:spPr>
        <p:txBody>
          <a:bodyPr wrap="square" rtlCol="1">
            <a:spAutoFit/>
          </a:bodyPr>
          <a:lstStyle/>
          <a:p>
            <a:r>
              <a:rPr lang="ar-SA" sz="2800" dirty="0" smtClean="0">
                <a:solidFill>
                  <a:srgbClr val="002060"/>
                </a:solidFill>
                <a:latin typeface="Adobe Arabic" pitchFamily="18" charset="-78"/>
                <a:cs typeface="Adobe Arabic" pitchFamily="18" charset="-78"/>
              </a:rPr>
              <a:t>مسألة إذا صالحه عن بعض ماله </a:t>
            </a:r>
            <a:r>
              <a:rPr lang="ar-SA" sz="2800" dirty="0" err="1" smtClean="0">
                <a:solidFill>
                  <a:srgbClr val="002060"/>
                </a:solidFill>
                <a:latin typeface="Adobe Arabic" pitchFamily="18" charset="-78"/>
                <a:cs typeface="Adobe Arabic" pitchFamily="18" charset="-78"/>
              </a:rPr>
              <a:t>ببعضه</a:t>
            </a:r>
            <a:r>
              <a:rPr lang="ar-SA" sz="2800" dirty="0" smtClean="0">
                <a:solidFill>
                  <a:srgbClr val="002060"/>
                </a:solidFill>
                <a:latin typeface="Adobe Arabic" pitchFamily="18" charset="-78"/>
                <a:cs typeface="Adobe Arabic" pitchFamily="18" charset="-78"/>
              </a:rPr>
              <a:t> فما الحكم؟؟؟؟</a:t>
            </a:r>
          </a:p>
          <a:p>
            <a:r>
              <a:rPr lang="ar-SA" sz="2800" dirty="0" smtClean="0">
                <a:solidFill>
                  <a:srgbClr val="002060"/>
                </a:solidFill>
                <a:latin typeface="Adobe Arabic" pitchFamily="18" charset="-78"/>
                <a:cs typeface="Adobe Arabic" pitchFamily="18" charset="-78"/>
              </a:rPr>
              <a:t>مثاله:</a:t>
            </a:r>
          </a:p>
          <a:p>
            <a:r>
              <a:rPr lang="ar-SA" sz="2800" dirty="0" smtClean="0">
                <a:solidFill>
                  <a:srgbClr val="002060"/>
                </a:solidFill>
                <a:latin typeface="Adobe Arabic" pitchFamily="18" charset="-78"/>
                <a:cs typeface="Adobe Arabic" pitchFamily="18" charset="-78"/>
              </a:rPr>
              <a:t>1-</a:t>
            </a:r>
            <a:r>
              <a:rPr lang="ar-SA" sz="2800" dirty="0" smtClean="0">
                <a:solidFill>
                  <a:srgbClr val="002060"/>
                </a:solidFill>
                <a:latin typeface="Adobe Arabic" pitchFamily="18" charset="-78"/>
                <a:cs typeface="Adobe Arabic" pitchFamily="18" charset="-78"/>
              </a:rPr>
              <a:t>إذا </a:t>
            </a:r>
            <a:r>
              <a:rPr lang="ar-SA" sz="2800" dirty="0" smtClean="0">
                <a:solidFill>
                  <a:srgbClr val="002060"/>
                </a:solidFill>
                <a:latin typeface="Adobe Arabic" pitchFamily="18" charset="-78"/>
                <a:cs typeface="Adobe Arabic" pitchFamily="18" charset="-78"/>
              </a:rPr>
              <a:t>أقر له ببيت فصالحه على سكناه .</a:t>
            </a:r>
          </a:p>
          <a:p>
            <a:r>
              <a:rPr lang="ar-SA" sz="2800" dirty="0" smtClean="0">
                <a:solidFill>
                  <a:srgbClr val="002060"/>
                </a:solidFill>
                <a:latin typeface="Adobe Arabic" pitchFamily="18" charset="-78"/>
                <a:cs typeface="Adobe Arabic" pitchFamily="18" charset="-78"/>
              </a:rPr>
              <a:t>2-أو أقر له بمنزل فصلحه على أن يبني فوقه غرفة</a:t>
            </a:r>
          </a:p>
          <a:p>
            <a:r>
              <a:rPr lang="ar-SA" sz="2800" dirty="0" smtClean="0">
                <a:solidFill>
                  <a:srgbClr val="002060"/>
                </a:solidFill>
                <a:latin typeface="Adobe Arabic" pitchFamily="18" charset="-78"/>
                <a:cs typeface="Adobe Arabic" pitchFamily="18" charset="-78"/>
              </a:rPr>
              <a:t>3-أو إذا </a:t>
            </a:r>
            <a:r>
              <a:rPr lang="ar-SA" sz="2800" dirty="0" smtClean="0">
                <a:solidFill>
                  <a:srgbClr val="002060"/>
                </a:solidFill>
                <a:latin typeface="Adobe Arabic" pitchFamily="18" charset="-78"/>
                <a:cs typeface="Adobe Arabic" pitchFamily="18" charset="-78"/>
              </a:rPr>
              <a:t>صالح مكلفا ليقر له بالعبودية </a:t>
            </a:r>
            <a:endParaRPr lang="ar-SA" sz="2800" dirty="0" smtClean="0">
              <a:solidFill>
                <a:srgbClr val="002060"/>
              </a:solidFill>
              <a:latin typeface="Adobe Arabic" pitchFamily="18" charset="-78"/>
              <a:cs typeface="Adobe Arabic" pitchFamily="18" charset="-78"/>
            </a:endParaRPr>
          </a:p>
          <a:p>
            <a:r>
              <a:rPr lang="ar-SA" sz="2800" dirty="0" smtClean="0">
                <a:solidFill>
                  <a:srgbClr val="002060"/>
                </a:solidFill>
                <a:latin typeface="Adobe Arabic" pitchFamily="18" charset="-78"/>
                <a:cs typeface="Adobe Arabic" pitchFamily="18" charset="-78"/>
              </a:rPr>
              <a:t>4- أو </a:t>
            </a:r>
            <a:r>
              <a:rPr lang="ar-SA" sz="2800" dirty="0" err="1" smtClean="0">
                <a:solidFill>
                  <a:srgbClr val="002060"/>
                </a:solidFill>
                <a:latin typeface="Adobe Arabic" pitchFamily="18" charset="-78"/>
                <a:cs typeface="Adobe Arabic" pitchFamily="18" charset="-78"/>
              </a:rPr>
              <a:t>أمرأة</a:t>
            </a:r>
            <a:r>
              <a:rPr lang="ar-SA" sz="2800" dirty="0" smtClean="0">
                <a:solidFill>
                  <a:srgbClr val="002060"/>
                </a:solidFill>
                <a:latin typeface="Adobe Arabic" pitchFamily="18" charset="-78"/>
                <a:cs typeface="Adobe Arabic" pitchFamily="18" charset="-78"/>
              </a:rPr>
              <a:t> لتقر له </a:t>
            </a:r>
            <a:r>
              <a:rPr lang="ar-SA" sz="2800" smtClean="0">
                <a:solidFill>
                  <a:srgbClr val="002060"/>
                </a:solidFill>
                <a:latin typeface="Adobe Arabic" pitchFamily="18" charset="-78"/>
                <a:cs typeface="Adobe Arabic" pitchFamily="18" charset="-78"/>
              </a:rPr>
              <a:t>بالزوجية بعوض</a:t>
            </a:r>
            <a:endParaRPr lang="ar-SA" sz="2800" dirty="0" smtClean="0">
              <a:solidFill>
                <a:srgbClr val="002060"/>
              </a:solidFill>
              <a:latin typeface="Adobe Arabic" pitchFamily="18" charset="-78"/>
              <a:cs typeface="Adobe Arabic" pitchFamily="18" charset="-78"/>
            </a:endParaRPr>
          </a:p>
          <a:p>
            <a:r>
              <a:rPr lang="ar-SA" sz="2800" b="1" dirty="0" smtClean="0">
                <a:solidFill>
                  <a:schemeClr val="accent4">
                    <a:lumMod val="50000"/>
                  </a:schemeClr>
                </a:solidFill>
                <a:latin typeface="Adobe Arabic" pitchFamily="18" charset="-78"/>
                <a:cs typeface="Adobe Arabic" pitchFamily="18" charset="-78"/>
              </a:rPr>
              <a:t>ف</a:t>
            </a:r>
            <a:r>
              <a:rPr lang="ar-SA" sz="2800" b="1" dirty="0" smtClean="0">
                <a:solidFill>
                  <a:schemeClr val="accent4">
                    <a:lumMod val="50000"/>
                  </a:schemeClr>
                </a:solidFill>
                <a:latin typeface="Adobe Arabic" pitchFamily="18" charset="-78"/>
                <a:cs typeface="Adobe Arabic" pitchFamily="18" charset="-78"/>
              </a:rPr>
              <a:t>لا </a:t>
            </a:r>
            <a:r>
              <a:rPr lang="ar-SA" sz="2800" b="1" dirty="0" smtClean="0">
                <a:solidFill>
                  <a:schemeClr val="accent4">
                    <a:lumMod val="50000"/>
                  </a:schemeClr>
                </a:solidFill>
                <a:latin typeface="Adobe Arabic" pitchFamily="18" charset="-78"/>
                <a:cs typeface="Adobe Arabic" pitchFamily="18" charset="-78"/>
              </a:rPr>
              <a:t>يصلح ؛ لأنه صالح عن بعض ماله </a:t>
            </a:r>
            <a:r>
              <a:rPr lang="ar-SA" sz="2800" b="1" dirty="0" err="1" smtClean="0">
                <a:solidFill>
                  <a:schemeClr val="accent4">
                    <a:lumMod val="50000"/>
                  </a:schemeClr>
                </a:solidFill>
                <a:latin typeface="Adobe Arabic" pitchFamily="18" charset="-78"/>
                <a:cs typeface="Adobe Arabic" pitchFamily="18" charset="-78"/>
              </a:rPr>
              <a:t>ببعضه</a:t>
            </a:r>
            <a:endParaRPr lang="ar-SA" sz="2800" dirty="0" smtClean="0">
              <a:solidFill>
                <a:srgbClr val="002060"/>
              </a:solidFill>
              <a:latin typeface="Adobe Arabic" pitchFamily="18" charset="-78"/>
              <a:cs typeface="Adobe Arabic" pitchFamily="18" charset="-78"/>
            </a:endParaRPr>
          </a:p>
          <a:p>
            <a:endParaRPr lang="ar-SA" sz="2800" dirty="0" smtClean="0">
              <a:solidFill>
                <a:srgbClr val="002060"/>
              </a:solidFill>
              <a:latin typeface="Adobe Arabic" pitchFamily="18" charset="-78"/>
              <a:cs typeface="Adobe Arabic" pitchFamily="18" charset="-78"/>
            </a:endParaRPr>
          </a:p>
          <a:p>
            <a:endParaRPr lang="ar-SA" dirty="0"/>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مربع نص 1"/>
          <p:cNvSpPr txBox="1"/>
          <p:nvPr/>
        </p:nvSpPr>
        <p:spPr>
          <a:xfrm rot="414051">
            <a:off x="5804896" y="2113246"/>
            <a:ext cx="2232248" cy="2677656"/>
          </a:xfrm>
          <a:prstGeom prst="rect">
            <a:avLst/>
          </a:prstGeom>
          <a:noFill/>
        </p:spPr>
        <p:txBody>
          <a:bodyPr wrap="square" rtlCol="1">
            <a:spAutoFit/>
          </a:bodyPr>
          <a:lstStyle/>
          <a:p>
            <a:pPr algn="ctr"/>
            <a:r>
              <a:rPr lang="ar-SA" sz="2400" dirty="0" smtClean="0">
                <a:solidFill>
                  <a:srgbClr val="7030A0"/>
                </a:solidFill>
                <a:latin typeface="Adobe Arabic" pitchFamily="18" charset="-78"/>
                <a:cs typeface="Abuhmeda Free" pitchFamily="2" charset="-78"/>
              </a:rPr>
              <a:t>إعداد </a:t>
            </a:r>
            <a:r>
              <a:rPr lang="ar-SA" sz="2400" dirty="0" err="1" smtClean="0">
                <a:solidFill>
                  <a:srgbClr val="7030A0"/>
                </a:solidFill>
                <a:latin typeface="Adobe Arabic" pitchFamily="18" charset="-78"/>
                <a:cs typeface="Abuhmeda Free" pitchFamily="2" charset="-78"/>
              </a:rPr>
              <a:t>الطالبات :</a:t>
            </a:r>
            <a:endParaRPr lang="ar-SA" sz="2400" dirty="0" smtClean="0">
              <a:solidFill>
                <a:srgbClr val="7030A0"/>
              </a:solidFill>
              <a:latin typeface="Adobe Arabic" pitchFamily="18" charset="-78"/>
              <a:cs typeface="Abuhmeda Free" pitchFamily="2" charset="-78"/>
            </a:endParaRPr>
          </a:p>
          <a:p>
            <a:pPr algn="ctr"/>
            <a:endParaRPr lang="ar-SA" sz="2400" dirty="0">
              <a:solidFill>
                <a:srgbClr val="002060"/>
              </a:solidFill>
              <a:latin typeface="Adobe Arabic" pitchFamily="18" charset="-78"/>
              <a:cs typeface="Abuhmeda Free" pitchFamily="2" charset="-78"/>
            </a:endParaRPr>
          </a:p>
          <a:p>
            <a:pPr algn="ctr"/>
            <a:r>
              <a:rPr lang="ar-SA" sz="2400" dirty="0" smtClean="0">
                <a:solidFill>
                  <a:srgbClr val="002060"/>
                </a:solidFill>
                <a:latin typeface="Adobe Arabic" pitchFamily="18" charset="-78"/>
                <a:cs typeface="Abuhmeda Free" pitchFamily="2" charset="-78"/>
              </a:rPr>
              <a:t>بيان الغالي</a:t>
            </a:r>
          </a:p>
          <a:p>
            <a:pPr algn="ctr"/>
            <a:r>
              <a:rPr lang="ar-SA" sz="2400" dirty="0" err="1" smtClean="0">
                <a:solidFill>
                  <a:srgbClr val="002060"/>
                </a:solidFill>
                <a:latin typeface="Adobe Arabic" pitchFamily="18" charset="-78"/>
                <a:cs typeface="Abuhmeda Free" pitchFamily="2" charset="-78"/>
              </a:rPr>
              <a:t>رنيم</a:t>
            </a:r>
            <a:r>
              <a:rPr lang="ar-SA" sz="2400" dirty="0" smtClean="0">
                <a:solidFill>
                  <a:srgbClr val="002060"/>
                </a:solidFill>
                <a:latin typeface="Adobe Arabic" pitchFamily="18" charset="-78"/>
                <a:cs typeface="Abuhmeda Free" pitchFamily="2" charset="-78"/>
              </a:rPr>
              <a:t> </a:t>
            </a:r>
            <a:r>
              <a:rPr lang="ar-SA" sz="2400" dirty="0" err="1" smtClean="0">
                <a:solidFill>
                  <a:srgbClr val="002060"/>
                </a:solidFill>
                <a:latin typeface="Adobe Arabic" pitchFamily="18" charset="-78"/>
                <a:cs typeface="Abuhmeda Free" pitchFamily="2" charset="-78"/>
              </a:rPr>
              <a:t>الزامل</a:t>
            </a:r>
            <a:endParaRPr lang="ar-SA" sz="2400" dirty="0" smtClean="0">
              <a:solidFill>
                <a:srgbClr val="002060"/>
              </a:solidFill>
              <a:latin typeface="Adobe Arabic" pitchFamily="18" charset="-78"/>
              <a:cs typeface="Abuhmeda Free" pitchFamily="2" charset="-78"/>
            </a:endParaRPr>
          </a:p>
          <a:p>
            <a:pPr algn="ctr"/>
            <a:r>
              <a:rPr lang="ar-SA" sz="2400" dirty="0" smtClean="0">
                <a:solidFill>
                  <a:srgbClr val="002060"/>
                </a:solidFill>
                <a:latin typeface="Adobe Arabic" pitchFamily="18" charset="-78"/>
                <a:cs typeface="Abuhmeda Free" pitchFamily="2" charset="-78"/>
              </a:rPr>
              <a:t>سارة الدوسري</a:t>
            </a:r>
          </a:p>
          <a:p>
            <a:pPr algn="ctr"/>
            <a:r>
              <a:rPr lang="ar-SA" sz="2400" dirty="0" smtClean="0">
                <a:solidFill>
                  <a:srgbClr val="002060"/>
                </a:solidFill>
                <a:latin typeface="Adobe Arabic" pitchFamily="18" charset="-78"/>
                <a:cs typeface="Abuhmeda Free" pitchFamily="2" charset="-78"/>
              </a:rPr>
              <a:t>نوف العريفي</a:t>
            </a:r>
          </a:p>
          <a:p>
            <a:pPr algn="ctr"/>
            <a:r>
              <a:rPr lang="ar-SA" sz="2400" dirty="0" smtClean="0">
                <a:solidFill>
                  <a:srgbClr val="002060"/>
                </a:solidFill>
                <a:latin typeface="Adobe Arabic" pitchFamily="18" charset="-78"/>
                <a:cs typeface="Abuhmeda Free" pitchFamily="2" charset="-78"/>
              </a:rPr>
              <a:t>هيا السلطان</a:t>
            </a:r>
            <a:endParaRPr lang="ar-SA" sz="2400" dirty="0">
              <a:solidFill>
                <a:srgbClr val="002060"/>
              </a:solidFill>
              <a:latin typeface="Adobe Arabic" pitchFamily="18" charset="-78"/>
              <a:cs typeface="Abuhmeda Free" pitchFamily="2" charset="-78"/>
            </a:endParaRPr>
          </a:p>
        </p:txBody>
      </p:sp>
      <p:sp>
        <p:nvSpPr>
          <p:cNvPr id="3" name="مربع نص 2"/>
          <p:cNvSpPr txBox="1"/>
          <p:nvPr/>
        </p:nvSpPr>
        <p:spPr>
          <a:xfrm rot="20467160">
            <a:off x="1175830" y="1537286"/>
            <a:ext cx="2304256" cy="1200329"/>
          </a:xfrm>
          <a:prstGeom prst="rect">
            <a:avLst/>
          </a:prstGeom>
          <a:noFill/>
        </p:spPr>
        <p:txBody>
          <a:bodyPr wrap="square" rtlCol="1">
            <a:spAutoFit/>
          </a:bodyPr>
          <a:lstStyle/>
          <a:p>
            <a:pPr algn="ctr"/>
            <a:r>
              <a:rPr lang="ar-SA" sz="3600" dirty="0" err="1" smtClean="0">
                <a:solidFill>
                  <a:srgbClr val="C00000"/>
                </a:solidFill>
              </a:rPr>
              <a:t>إشراف :</a:t>
            </a:r>
            <a:endParaRPr lang="ar-SA" sz="3600" dirty="0" smtClean="0">
              <a:solidFill>
                <a:srgbClr val="C00000"/>
              </a:solidFill>
            </a:endParaRPr>
          </a:p>
          <a:p>
            <a:pPr algn="ctr"/>
            <a:r>
              <a:rPr lang="ar-SA" sz="3600" dirty="0" err="1" smtClean="0">
                <a:solidFill>
                  <a:schemeClr val="accent2">
                    <a:lumMod val="75000"/>
                  </a:schemeClr>
                </a:solidFill>
              </a:rPr>
              <a:t>أ </a:t>
            </a:r>
            <a:r>
              <a:rPr lang="ar-SA" sz="3600" dirty="0" smtClean="0">
                <a:solidFill>
                  <a:schemeClr val="accent2">
                    <a:lumMod val="75000"/>
                  </a:schemeClr>
                </a:solidFill>
              </a:rPr>
              <a:t>: ندا الحميد</a:t>
            </a:r>
            <a:endParaRPr lang="ar-SA" sz="36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مربع نص 1"/>
          <p:cNvSpPr txBox="1"/>
          <p:nvPr/>
        </p:nvSpPr>
        <p:spPr>
          <a:xfrm>
            <a:off x="1619672" y="2708920"/>
            <a:ext cx="5869160" cy="1569660"/>
          </a:xfrm>
          <a:prstGeom prst="rect">
            <a:avLst/>
          </a:prstGeom>
          <a:noFill/>
        </p:spPr>
        <p:txBody>
          <a:bodyPr wrap="square" rtlCol="1">
            <a:spAutoFit/>
          </a:bodyPr>
          <a:lstStyle/>
          <a:p>
            <a:r>
              <a:rPr lang="ar-SA" sz="9600" dirty="0" smtClean="0">
                <a:solidFill>
                  <a:srgbClr val="FF5050"/>
                </a:solidFill>
                <a:effectLst>
                  <a:outerShdw blurRad="38100" dist="38100" dir="2700000" algn="tl">
                    <a:srgbClr val="000000">
                      <a:alpha val="43137"/>
                    </a:srgbClr>
                  </a:outerShdw>
                </a:effectLst>
                <a:cs typeface="AGA Aladdin Regular" pitchFamily="2" charset="-78"/>
              </a:rPr>
              <a:t>الصلح على المال</a:t>
            </a:r>
            <a:endParaRPr lang="ar-SA" sz="9600" dirty="0">
              <a:solidFill>
                <a:srgbClr val="FF5050"/>
              </a:solidFill>
              <a:effectLst>
                <a:outerShdw blurRad="38100" dist="38100" dir="2700000" algn="tl">
                  <a:srgbClr val="000000">
                    <a:alpha val="43137"/>
                  </a:srgbClr>
                </a:outerShdw>
              </a:effectLst>
              <a:cs typeface="AGA Aladdin Regular" pitchFamily="2" charset="-78"/>
            </a:endParaRPr>
          </a:p>
        </p:txBody>
      </p:sp>
      <p:sp>
        <p:nvSpPr>
          <p:cNvPr id="3" name="مربع نص 2"/>
          <p:cNvSpPr txBox="1"/>
          <p:nvPr/>
        </p:nvSpPr>
        <p:spPr>
          <a:xfrm>
            <a:off x="3779912" y="692696"/>
            <a:ext cx="3384376" cy="646331"/>
          </a:xfrm>
          <a:prstGeom prst="rect">
            <a:avLst/>
          </a:prstGeom>
          <a:noFill/>
        </p:spPr>
        <p:txBody>
          <a:bodyPr wrap="square" rtlCol="1">
            <a:spAutoFit/>
          </a:bodyPr>
          <a:lstStyle/>
          <a:p>
            <a:r>
              <a:rPr lang="ar-SA" sz="3600" dirty="0" smtClean="0">
                <a:solidFill>
                  <a:schemeClr val="bg1"/>
                </a:solidFill>
                <a:cs typeface="Abuhmeda Free" pitchFamily="2" charset="-78"/>
              </a:rPr>
              <a:t>موضوع </a:t>
            </a:r>
            <a:r>
              <a:rPr lang="ar-SA" sz="3600" dirty="0" err="1" smtClean="0">
                <a:solidFill>
                  <a:schemeClr val="bg1"/>
                </a:solidFill>
                <a:cs typeface="Abuhmeda Free" pitchFamily="2" charset="-78"/>
              </a:rPr>
              <a:t>اليوم :</a:t>
            </a:r>
            <a:endParaRPr lang="ar-SA" sz="3600" dirty="0">
              <a:solidFill>
                <a:schemeClr val="bg1"/>
              </a:solidFill>
              <a:cs typeface="Abuhmeda Free" pitchFamily="2" charset="-78"/>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51520" y="404664"/>
            <a:ext cx="8640960" cy="5909310"/>
          </a:xfrm>
          <a:prstGeom prst="rect">
            <a:avLst/>
          </a:prstGeom>
          <a:noFill/>
        </p:spPr>
        <p:txBody>
          <a:bodyPr wrap="square" rtlCol="1">
            <a:spAutoFit/>
          </a:bodyPr>
          <a:lstStyle/>
          <a:p>
            <a:r>
              <a:rPr lang="ar-SA" sz="3600" dirty="0" smtClean="0">
                <a:solidFill>
                  <a:srgbClr val="C00000"/>
                </a:solidFill>
                <a:latin typeface="Adobe Arabic" pitchFamily="18" charset="-78"/>
                <a:cs typeface="Adobe Arabic" pitchFamily="18" charset="-78"/>
              </a:rPr>
              <a:t>تعريف </a:t>
            </a:r>
            <a:r>
              <a:rPr lang="ar-SA" sz="3600" dirty="0" err="1" smtClean="0">
                <a:solidFill>
                  <a:srgbClr val="C00000"/>
                </a:solidFill>
                <a:latin typeface="Adobe Arabic" pitchFamily="18" charset="-78"/>
                <a:cs typeface="Adobe Arabic" pitchFamily="18" charset="-78"/>
              </a:rPr>
              <a:t>الصلح ,’</a:t>
            </a:r>
            <a:endParaRPr lang="ar-SA" sz="3600" dirty="0">
              <a:solidFill>
                <a:srgbClr val="C00000"/>
              </a:solidFill>
              <a:latin typeface="Adobe Arabic" pitchFamily="18" charset="-78"/>
              <a:cs typeface="Adobe Arabic" pitchFamily="18" charset="-78"/>
            </a:endParaRPr>
          </a:p>
          <a:p>
            <a:r>
              <a:rPr lang="ar-SA" sz="3600" dirty="0" smtClean="0">
                <a:solidFill>
                  <a:schemeClr val="tx2"/>
                </a:solidFill>
                <a:latin typeface="Adobe Arabic" pitchFamily="18" charset="-78"/>
                <a:cs typeface="Adobe Arabic" pitchFamily="18" charset="-78"/>
              </a:rPr>
              <a:t>لغة </a:t>
            </a:r>
            <a:r>
              <a:rPr lang="ar-SA" sz="3600" dirty="0" smtClean="0">
                <a:solidFill>
                  <a:schemeClr val="tx2"/>
                </a:solidFill>
                <a:latin typeface="Adobe Arabic" pitchFamily="18" charset="-78"/>
                <a:cs typeface="Adobe Arabic" pitchFamily="18" charset="-78"/>
              </a:rPr>
              <a:t>:هو </a:t>
            </a:r>
            <a:r>
              <a:rPr lang="ar-SA" sz="3600" dirty="0" smtClean="0">
                <a:solidFill>
                  <a:schemeClr val="tx2"/>
                </a:solidFill>
                <a:latin typeface="Adobe Arabic" pitchFamily="18" charset="-78"/>
                <a:cs typeface="Adobe Arabic" pitchFamily="18" charset="-78"/>
              </a:rPr>
              <a:t>قطع النزاع </a:t>
            </a:r>
            <a:endParaRPr lang="ar-SA" sz="3600" dirty="0" smtClean="0">
              <a:solidFill>
                <a:schemeClr val="tx2"/>
              </a:solidFill>
              <a:latin typeface="Adobe Arabic" pitchFamily="18" charset="-78"/>
              <a:cs typeface="Adobe Arabic" pitchFamily="18" charset="-78"/>
            </a:endParaRPr>
          </a:p>
          <a:p>
            <a:r>
              <a:rPr lang="ar-SA" sz="3600" dirty="0" smtClean="0">
                <a:solidFill>
                  <a:schemeClr val="tx2"/>
                </a:solidFill>
                <a:latin typeface="Adobe Arabic" pitchFamily="18" charset="-78"/>
                <a:cs typeface="Adobe Arabic" pitchFamily="18" charset="-78"/>
              </a:rPr>
              <a:t>شرعاً: هو عقد يُنهي الخصومة بين المتخاصمين.</a:t>
            </a:r>
          </a:p>
          <a:p>
            <a:r>
              <a:rPr lang="ar-SA" sz="3600" dirty="0" smtClean="0">
                <a:solidFill>
                  <a:schemeClr val="tx2"/>
                </a:solidFill>
                <a:latin typeface="Adobe Arabic" pitchFamily="18" charset="-78"/>
                <a:cs typeface="Adobe Arabic" pitchFamily="18" charset="-78"/>
              </a:rPr>
              <a:t>أدلة مشروعيته:من الكتاب والسنة والإجماع</a:t>
            </a:r>
            <a:endParaRPr lang="ar-SA" sz="3600" dirty="0" smtClean="0">
              <a:solidFill>
                <a:schemeClr val="accent3">
                  <a:lumMod val="50000"/>
                </a:schemeClr>
              </a:solidFill>
              <a:latin typeface="Adobe Arabic" pitchFamily="18" charset="-78"/>
              <a:cs typeface="Adobe Arabic" pitchFamily="18" charset="-78"/>
            </a:endParaRPr>
          </a:p>
          <a:p>
            <a:r>
              <a:rPr lang="ar-SA" sz="3600" dirty="0" smtClean="0">
                <a:solidFill>
                  <a:srgbClr val="FF0000"/>
                </a:solidFill>
                <a:latin typeface="Adobe Arabic" pitchFamily="18" charset="-78"/>
                <a:cs typeface="Adobe Arabic" pitchFamily="18" charset="-78"/>
              </a:rPr>
              <a:t>متى يمتنع </a:t>
            </a:r>
            <a:r>
              <a:rPr lang="ar-SA" sz="3600" dirty="0" err="1" smtClean="0">
                <a:solidFill>
                  <a:srgbClr val="FF0000"/>
                </a:solidFill>
                <a:latin typeface="Adobe Arabic" pitchFamily="18" charset="-78"/>
                <a:cs typeface="Adobe Arabic" pitchFamily="18" charset="-78"/>
              </a:rPr>
              <a:t>الصلح :</a:t>
            </a:r>
            <a:endParaRPr lang="ar-SA" sz="3600" dirty="0" smtClean="0">
              <a:solidFill>
                <a:srgbClr val="FF0000"/>
              </a:solidFill>
              <a:latin typeface="Adobe Arabic" pitchFamily="18" charset="-78"/>
              <a:cs typeface="Adobe Arabic" pitchFamily="18" charset="-78"/>
            </a:endParaRPr>
          </a:p>
          <a:p>
            <a:r>
              <a:rPr lang="ar-SA" sz="3600" dirty="0" smtClean="0">
                <a:solidFill>
                  <a:schemeClr val="tx2"/>
                </a:solidFill>
                <a:latin typeface="Adobe Arabic" pitchFamily="18" charset="-78"/>
                <a:cs typeface="Adobe Arabic" pitchFamily="18" charset="-78"/>
              </a:rPr>
              <a:t>في حالة </a:t>
            </a:r>
            <a:r>
              <a:rPr lang="ar-SA" sz="3600" dirty="0" err="1" smtClean="0">
                <a:solidFill>
                  <a:schemeClr val="tx2"/>
                </a:solidFill>
                <a:latin typeface="Adobe Arabic" pitchFamily="18" charset="-78"/>
                <a:cs typeface="Adobe Arabic" pitchFamily="18" charset="-78"/>
              </a:rPr>
              <a:t>واحدة </a:t>
            </a:r>
            <a:r>
              <a:rPr lang="ar-SA" sz="3600" dirty="0" smtClean="0">
                <a:solidFill>
                  <a:schemeClr val="tx2"/>
                </a:solidFill>
                <a:latin typeface="Adobe Arabic" pitchFamily="18" charset="-78"/>
                <a:cs typeface="Adobe Arabic" pitchFamily="18" charset="-78"/>
              </a:rPr>
              <a:t>, </a:t>
            </a:r>
            <a:r>
              <a:rPr lang="ar-SA" sz="3600" dirty="0" smtClean="0">
                <a:solidFill>
                  <a:srgbClr val="7030A0"/>
                </a:solidFill>
                <a:latin typeface="Adobe Arabic" pitchFamily="18" charset="-78"/>
                <a:cs typeface="Adobe Arabic" pitchFamily="18" charset="-78"/>
              </a:rPr>
              <a:t>وهي ما إذا تبين للقاضي أن الحق مع أحد </a:t>
            </a:r>
            <a:r>
              <a:rPr lang="ar-SA" sz="3600" dirty="0" err="1" smtClean="0">
                <a:solidFill>
                  <a:srgbClr val="7030A0"/>
                </a:solidFill>
                <a:latin typeface="Adobe Arabic" pitchFamily="18" charset="-78"/>
                <a:cs typeface="Adobe Arabic" pitchFamily="18" charset="-78"/>
              </a:rPr>
              <a:t>الخصمين ,</a:t>
            </a:r>
            <a:r>
              <a:rPr lang="ar-SA" sz="3600" dirty="0" smtClean="0">
                <a:solidFill>
                  <a:srgbClr val="7030A0"/>
                </a:solidFill>
                <a:latin typeface="Adobe Arabic" pitchFamily="18" charset="-78"/>
                <a:cs typeface="Adobe Arabic" pitchFamily="18" charset="-78"/>
              </a:rPr>
              <a:t> </a:t>
            </a:r>
          </a:p>
          <a:p>
            <a:r>
              <a:rPr lang="ar-SA" sz="3600" dirty="0" smtClean="0">
                <a:solidFill>
                  <a:srgbClr val="7030A0"/>
                </a:solidFill>
                <a:latin typeface="Adobe Arabic" pitchFamily="18" charset="-78"/>
                <a:cs typeface="Adobe Arabic" pitchFamily="18" charset="-78"/>
              </a:rPr>
              <a:t>فإن الصلح هنا ممتنع ولا </a:t>
            </a:r>
            <a:r>
              <a:rPr lang="ar-SA" sz="3600" dirty="0" smtClean="0">
                <a:solidFill>
                  <a:srgbClr val="7030A0"/>
                </a:solidFill>
                <a:latin typeface="Adobe Arabic" pitchFamily="18" charset="-78"/>
                <a:cs typeface="Adobe Arabic" pitchFamily="18" charset="-78"/>
              </a:rPr>
              <a:t>يجوز.</a:t>
            </a:r>
            <a:endParaRPr lang="ar-SA" sz="3600" dirty="0" smtClean="0">
              <a:solidFill>
                <a:schemeClr val="tx2"/>
              </a:solidFill>
              <a:latin typeface="Adobe Arabic" pitchFamily="18" charset="-78"/>
              <a:cs typeface="Adobe Arabic" pitchFamily="18" charset="-78"/>
            </a:endParaRPr>
          </a:p>
          <a:p>
            <a:r>
              <a:rPr lang="ar-SA" sz="3600" dirty="0" smtClean="0">
                <a:solidFill>
                  <a:srgbClr val="C00000"/>
                </a:solidFill>
                <a:latin typeface="Adobe Arabic" pitchFamily="18" charset="-78"/>
                <a:cs typeface="Adobe Arabic" pitchFamily="18" charset="-78"/>
              </a:rPr>
              <a:t>حكم </a:t>
            </a:r>
            <a:r>
              <a:rPr lang="ar-SA" sz="3600" dirty="0" err="1" smtClean="0">
                <a:solidFill>
                  <a:srgbClr val="C00000"/>
                </a:solidFill>
                <a:latin typeface="Adobe Arabic" pitchFamily="18" charset="-78"/>
                <a:cs typeface="Adobe Arabic" pitchFamily="18" charset="-78"/>
              </a:rPr>
              <a:t>الصلح </a:t>
            </a:r>
            <a:r>
              <a:rPr lang="ar-SA" sz="3600" dirty="0" smtClean="0">
                <a:solidFill>
                  <a:srgbClr val="C00000"/>
                </a:solidFill>
                <a:latin typeface="Adobe Arabic" pitchFamily="18" charset="-78"/>
                <a:cs typeface="Adobe Arabic" pitchFamily="18" charset="-78"/>
              </a:rPr>
              <a:t>: </a:t>
            </a:r>
            <a:r>
              <a:rPr lang="ar-SA" sz="3600" dirty="0" smtClean="0">
                <a:solidFill>
                  <a:schemeClr val="tx2"/>
                </a:solidFill>
                <a:latin typeface="Adobe Arabic" pitchFamily="18" charset="-78"/>
                <a:cs typeface="Adobe Arabic" pitchFamily="18" charset="-78"/>
              </a:rPr>
              <a:t>جائز بمعنى نافذ لقوله صلى الله عليه </a:t>
            </a:r>
            <a:r>
              <a:rPr lang="ar-SA" sz="3600" dirty="0" err="1" smtClean="0">
                <a:solidFill>
                  <a:schemeClr val="tx2"/>
                </a:solidFill>
                <a:latin typeface="Adobe Arabic" pitchFamily="18" charset="-78"/>
                <a:cs typeface="Adobe Arabic" pitchFamily="18" charset="-78"/>
              </a:rPr>
              <a:t>وسلم :</a:t>
            </a:r>
            <a:endParaRPr lang="ar-SA" sz="3600" dirty="0" smtClean="0">
              <a:solidFill>
                <a:schemeClr val="tx2"/>
              </a:solidFill>
              <a:latin typeface="Adobe Arabic" pitchFamily="18" charset="-78"/>
              <a:cs typeface="Adobe Arabic" pitchFamily="18" charset="-78"/>
            </a:endParaRPr>
          </a:p>
          <a:p>
            <a:r>
              <a:rPr lang="ar-SA" sz="3600" dirty="0" smtClean="0">
                <a:solidFill>
                  <a:schemeClr val="tx2"/>
                </a:solidFill>
                <a:latin typeface="Adobe Arabic" pitchFamily="18" charset="-78"/>
                <a:cs typeface="Adobe Arabic" pitchFamily="18" charset="-78"/>
              </a:rPr>
              <a:t>( </a:t>
            </a:r>
            <a:r>
              <a:rPr lang="ar-SA" sz="3600" dirty="0" smtClean="0">
                <a:solidFill>
                  <a:schemeClr val="accent3">
                    <a:lumMod val="50000"/>
                  </a:schemeClr>
                </a:solidFill>
                <a:latin typeface="Adobe Arabic" pitchFamily="18" charset="-78"/>
                <a:cs typeface="Adobe Arabic" pitchFamily="18" charset="-78"/>
              </a:rPr>
              <a:t>إلا صلحاً أحل حراماً أو حرم </a:t>
            </a:r>
            <a:r>
              <a:rPr lang="ar-SA" sz="3600" dirty="0" err="1" smtClean="0">
                <a:solidFill>
                  <a:schemeClr val="accent3">
                    <a:lumMod val="50000"/>
                  </a:schemeClr>
                </a:solidFill>
                <a:latin typeface="Adobe Arabic" pitchFamily="18" charset="-78"/>
                <a:cs typeface="Adobe Arabic" pitchFamily="18" charset="-78"/>
              </a:rPr>
              <a:t>حلالاً </a:t>
            </a:r>
            <a:r>
              <a:rPr lang="ar-SA" sz="3600" dirty="0" err="1" smtClean="0">
                <a:solidFill>
                  <a:schemeClr val="tx2"/>
                </a:solidFill>
                <a:latin typeface="Adobe Arabic" pitchFamily="18" charset="-78"/>
                <a:cs typeface="Adobe Arabic" pitchFamily="18" charset="-78"/>
              </a:rPr>
              <a:t>)</a:t>
            </a:r>
            <a:r>
              <a:rPr lang="ar-SA" sz="3600" dirty="0" smtClean="0">
                <a:solidFill>
                  <a:schemeClr val="tx2"/>
                </a:solidFill>
                <a:latin typeface="Adobe Arabic" pitchFamily="18" charset="-78"/>
                <a:cs typeface="Adobe Arabic" pitchFamily="18" charset="-78"/>
              </a:rPr>
              <a:t> </a:t>
            </a:r>
          </a:p>
          <a:p>
            <a:endParaRPr lang="ar-SA" dirty="0"/>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2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51520" y="260648"/>
            <a:ext cx="8496944" cy="3816429"/>
          </a:xfrm>
          <a:prstGeom prst="rect">
            <a:avLst/>
          </a:prstGeom>
          <a:noFill/>
        </p:spPr>
        <p:txBody>
          <a:bodyPr wrap="square" rtlCol="1">
            <a:spAutoFit/>
          </a:bodyPr>
          <a:lstStyle/>
          <a:p>
            <a:r>
              <a:rPr lang="ar-SA" sz="2800" b="1" dirty="0" err="1" smtClean="0">
                <a:solidFill>
                  <a:srgbClr val="C00000"/>
                </a:solidFill>
                <a:latin typeface="Adobe Arabic" pitchFamily="18" charset="-78"/>
                <a:cs typeface="Adobe Arabic" pitchFamily="18" charset="-78"/>
              </a:rPr>
              <a:t>اقسام</a:t>
            </a:r>
            <a:r>
              <a:rPr lang="ar-SA" sz="2800" b="1" dirty="0" smtClean="0">
                <a:solidFill>
                  <a:srgbClr val="C00000"/>
                </a:solidFill>
                <a:latin typeface="Adobe Arabic" pitchFamily="18" charset="-78"/>
                <a:cs typeface="Adobe Arabic" pitchFamily="18" charset="-78"/>
              </a:rPr>
              <a:t> </a:t>
            </a:r>
            <a:r>
              <a:rPr lang="ar-SA" sz="2800" b="1" dirty="0" smtClean="0">
                <a:solidFill>
                  <a:srgbClr val="C00000"/>
                </a:solidFill>
                <a:latin typeface="Adobe Arabic" pitchFamily="18" charset="-78"/>
                <a:cs typeface="Adobe Arabic" pitchFamily="18" charset="-78"/>
              </a:rPr>
              <a:t>الصلح: </a:t>
            </a:r>
            <a:r>
              <a:rPr lang="ar-SA" sz="2800" b="1" dirty="0" smtClean="0">
                <a:solidFill>
                  <a:schemeClr val="tx2"/>
                </a:solidFill>
                <a:latin typeface="Adobe Arabic" pitchFamily="18" charset="-78"/>
                <a:cs typeface="Adobe Arabic" pitchFamily="18" charset="-78"/>
              </a:rPr>
              <a:t> </a:t>
            </a:r>
            <a:r>
              <a:rPr lang="ar-SA" sz="2800" b="1" dirty="0" smtClean="0">
                <a:solidFill>
                  <a:schemeClr val="accent3">
                    <a:lumMod val="50000"/>
                  </a:schemeClr>
                </a:solidFill>
                <a:latin typeface="Adobe Arabic" pitchFamily="18" charset="-78"/>
                <a:cs typeface="Adobe Arabic" pitchFamily="18" charset="-78"/>
              </a:rPr>
              <a:t>1) </a:t>
            </a:r>
            <a:r>
              <a:rPr lang="ar-SA" sz="2800" b="1" dirty="0" smtClean="0">
                <a:solidFill>
                  <a:schemeClr val="accent3">
                    <a:lumMod val="50000"/>
                  </a:schemeClr>
                </a:solidFill>
                <a:latin typeface="Adobe Arabic" pitchFamily="18" charset="-78"/>
                <a:cs typeface="Adobe Arabic" pitchFamily="18" charset="-78"/>
              </a:rPr>
              <a:t>صلح </a:t>
            </a:r>
            <a:r>
              <a:rPr lang="ar-SA" sz="2800" b="1" dirty="0" smtClean="0">
                <a:solidFill>
                  <a:schemeClr val="tx2"/>
                </a:solidFill>
                <a:latin typeface="Adobe Arabic" pitchFamily="18" charset="-78"/>
                <a:cs typeface="Adobe Arabic" pitchFamily="18" charset="-78"/>
              </a:rPr>
              <a:t>على </a:t>
            </a:r>
            <a:r>
              <a:rPr lang="ar-SA" sz="2800" b="1" dirty="0" err="1" smtClean="0">
                <a:solidFill>
                  <a:schemeClr val="tx2"/>
                </a:solidFill>
                <a:latin typeface="Adobe Arabic" pitchFamily="18" charset="-78"/>
                <a:cs typeface="Adobe Arabic" pitchFamily="18" charset="-78"/>
              </a:rPr>
              <a:t>اقرار</a:t>
            </a:r>
            <a:r>
              <a:rPr lang="ar-SA" sz="2800" b="1" dirty="0" smtClean="0">
                <a:solidFill>
                  <a:schemeClr val="tx2"/>
                </a:solidFill>
                <a:latin typeface="Adobe Arabic" pitchFamily="18" charset="-78"/>
                <a:cs typeface="Adobe Arabic" pitchFamily="18" charset="-78"/>
              </a:rPr>
              <a:t>،وهو </a:t>
            </a:r>
            <a:r>
              <a:rPr lang="ar-SA" sz="2800" b="1" dirty="0" smtClean="0">
                <a:solidFill>
                  <a:schemeClr val="tx2"/>
                </a:solidFill>
                <a:latin typeface="Adobe Arabic" pitchFamily="18" charset="-78"/>
                <a:cs typeface="Adobe Arabic" pitchFamily="18" charset="-78"/>
              </a:rPr>
              <a:t>نوعان</a:t>
            </a:r>
            <a:r>
              <a:rPr lang="ar-SA" sz="2800" b="1" dirty="0" smtClean="0">
                <a:solidFill>
                  <a:schemeClr val="tx2"/>
                </a:solidFill>
                <a:latin typeface="Adobe Arabic" pitchFamily="18" charset="-78"/>
                <a:cs typeface="Adobe Arabic" pitchFamily="18" charset="-78"/>
              </a:rPr>
              <a:t> نوع يقع على جنس الحق،ونوع يقع على غير جنسه.</a:t>
            </a:r>
          </a:p>
          <a:p>
            <a:r>
              <a:rPr lang="ar-SA" sz="2800" b="1" dirty="0" smtClean="0">
                <a:solidFill>
                  <a:schemeClr val="tx2"/>
                </a:solidFill>
                <a:latin typeface="Adobe Arabic" pitchFamily="18" charset="-78"/>
                <a:cs typeface="Adobe Arabic" pitchFamily="18" charset="-78"/>
              </a:rPr>
              <a:t>                   </a:t>
            </a:r>
            <a:r>
              <a:rPr lang="ar-SA" sz="2800" b="1" dirty="0" smtClean="0">
                <a:solidFill>
                  <a:schemeClr val="accent3">
                    <a:lumMod val="50000"/>
                  </a:schemeClr>
                </a:solidFill>
                <a:latin typeface="Adobe Arabic" pitchFamily="18" charset="-78"/>
                <a:cs typeface="Adobe Arabic" pitchFamily="18" charset="-78"/>
              </a:rPr>
              <a:t>2) صلح </a:t>
            </a:r>
            <a:r>
              <a:rPr lang="ar-SA" sz="2800" b="1" dirty="0" smtClean="0">
                <a:solidFill>
                  <a:schemeClr val="tx2"/>
                </a:solidFill>
                <a:latin typeface="Adobe Arabic" pitchFamily="18" charset="-78"/>
                <a:cs typeface="Adobe Arabic" pitchFamily="18" charset="-78"/>
              </a:rPr>
              <a:t>على </a:t>
            </a:r>
            <a:r>
              <a:rPr lang="ar-SA" sz="2800" b="1" dirty="0" smtClean="0">
                <a:solidFill>
                  <a:schemeClr val="tx2"/>
                </a:solidFill>
                <a:latin typeface="Adobe Arabic" pitchFamily="18" charset="-78"/>
                <a:cs typeface="Adobe Arabic" pitchFamily="18" charset="-78"/>
              </a:rPr>
              <a:t>انكار  </a:t>
            </a:r>
          </a:p>
          <a:p>
            <a:r>
              <a:rPr lang="ar-SA" sz="2800" b="1" dirty="0" smtClean="0">
                <a:solidFill>
                  <a:schemeClr val="tx2"/>
                </a:solidFill>
                <a:latin typeface="Adobe Arabic" pitchFamily="18" charset="-78"/>
                <a:cs typeface="Adobe Arabic" pitchFamily="18" charset="-78"/>
              </a:rPr>
              <a:t>ما الحكم إذا أسقط أو وهب بعض الحق وترك الباقي؟؟؟؟</a:t>
            </a:r>
            <a:endParaRPr lang="ar-SA" sz="2800" b="1" dirty="0" smtClean="0">
              <a:solidFill>
                <a:schemeClr val="tx2"/>
              </a:solidFill>
              <a:latin typeface="Adobe Arabic" pitchFamily="18" charset="-78"/>
              <a:cs typeface="Adobe Arabic" pitchFamily="18" charset="-78"/>
            </a:endParaRPr>
          </a:p>
          <a:p>
            <a:r>
              <a:rPr lang="ar-SA" sz="2800" b="1" dirty="0" err="1" smtClean="0">
                <a:solidFill>
                  <a:schemeClr val="tx2"/>
                </a:solidFill>
                <a:latin typeface="Adobe Arabic" pitchFamily="18" charset="-78"/>
                <a:cs typeface="Adobe Arabic" pitchFamily="18" charset="-78"/>
              </a:rPr>
              <a:t>قوله : </a:t>
            </a:r>
            <a:r>
              <a:rPr lang="ar-SA" sz="2800" b="1" dirty="0" smtClean="0">
                <a:solidFill>
                  <a:schemeClr val="tx2"/>
                </a:solidFill>
                <a:latin typeface="Adobe Arabic" pitchFamily="18" charset="-78"/>
                <a:cs typeface="Adobe Arabic" pitchFamily="18" charset="-78"/>
              </a:rPr>
              <a:t>( </a:t>
            </a:r>
            <a:r>
              <a:rPr lang="ar-SA" sz="2800" b="1" dirty="0" smtClean="0">
                <a:solidFill>
                  <a:schemeClr val="accent3">
                    <a:lumMod val="50000"/>
                  </a:schemeClr>
                </a:solidFill>
                <a:latin typeface="Adobe Arabic" pitchFamily="18" charset="-78"/>
                <a:cs typeface="Adobe Arabic" pitchFamily="18" charset="-78"/>
              </a:rPr>
              <a:t>فأسقط أو وهب البعض وترك الباقي </a:t>
            </a:r>
            <a:r>
              <a:rPr lang="ar-SA" sz="2800" b="1" dirty="0" err="1" smtClean="0">
                <a:solidFill>
                  <a:schemeClr val="accent3">
                    <a:lumMod val="50000"/>
                  </a:schemeClr>
                </a:solidFill>
                <a:latin typeface="Adobe Arabic" pitchFamily="18" charset="-78"/>
                <a:cs typeface="Adobe Arabic" pitchFamily="18" charset="-78"/>
              </a:rPr>
              <a:t>صح </a:t>
            </a:r>
            <a:r>
              <a:rPr lang="ar-SA" sz="2800" b="1" dirty="0" err="1" smtClean="0">
                <a:solidFill>
                  <a:schemeClr val="tx2"/>
                </a:solidFill>
                <a:latin typeface="Adobe Arabic" pitchFamily="18" charset="-78"/>
                <a:cs typeface="Adobe Arabic" pitchFamily="18" charset="-78"/>
              </a:rPr>
              <a:t>)</a:t>
            </a:r>
            <a:endParaRPr lang="ar-SA" sz="2800" b="1" dirty="0" smtClean="0">
              <a:solidFill>
                <a:schemeClr val="tx2"/>
              </a:solidFill>
              <a:latin typeface="Adobe Arabic" pitchFamily="18" charset="-78"/>
              <a:cs typeface="Adobe Arabic" pitchFamily="18" charset="-78"/>
            </a:endParaRPr>
          </a:p>
          <a:p>
            <a:r>
              <a:rPr lang="ar-SA" sz="2800" b="1" dirty="0" smtClean="0">
                <a:solidFill>
                  <a:schemeClr val="tx2"/>
                </a:solidFill>
                <a:latin typeface="Adobe Arabic" pitchFamily="18" charset="-78"/>
                <a:cs typeface="Adobe Arabic" pitchFamily="18" charset="-78"/>
              </a:rPr>
              <a:t>في المسالة خلاف على قولين:</a:t>
            </a:r>
          </a:p>
          <a:p>
            <a:r>
              <a:rPr lang="ar-SA" sz="2800" b="1" dirty="0" smtClean="0">
                <a:solidFill>
                  <a:schemeClr val="tx2"/>
                </a:solidFill>
                <a:latin typeface="Adobe Arabic" pitchFamily="18" charset="-78"/>
                <a:cs typeface="Adobe Arabic" pitchFamily="18" charset="-78"/>
              </a:rPr>
              <a:t>القول الأول:</a:t>
            </a:r>
            <a:r>
              <a:rPr lang="ar-SA" sz="2800" b="1" dirty="0" smtClean="0">
                <a:solidFill>
                  <a:schemeClr val="tx2"/>
                </a:solidFill>
                <a:latin typeface="Adobe Arabic" pitchFamily="18" charset="-78"/>
                <a:cs typeface="Adobe Arabic" pitchFamily="18" charset="-78"/>
              </a:rPr>
              <a:t>لو </a:t>
            </a:r>
            <a:r>
              <a:rPr lang="ar-SA" sz="2800" b="1" dirty="0" smtClean="0">
                <a:solidFill>
                  <a:schemeClr val="tx2"/>
                </a:solidFill>
                <a:latin typeface="Adobe Arabic" pitchFamily="18" charset="-78"/>
                <a:cs typeface="Adobe Arabic" pitchFamily="18" charset="-78"/>
              </a:rPr>
              <a:t>وقع هذا بلفظ الصلح لم يصح </a:t>
            </a:r>
            <a:endParaRPr lang="ar-SA" sz="2800" b="1" dirty="0" smtClean="0">
              <a:solidFill>
                <a:schemeClr val="accent4"/>
              </a:solidFill>
              <a:latin typeface="Adobe Arabic" pitchFamily="18" charset="-78"/>
              <a:cs typeface="Adobe Arabic" pitchFamily="18" charset="-78"/>
            </a:endParaRPr>
          </a:p>
          <a:p>
            <a:r>
              <a:rPr lang="ar-SA" sz="2800" b="1" dirty="0" smtClean="0">
                <a:solidFill>
                  <a:schemeClr val="accent4"/>
                </a:solidFill>
                <a:latin typeface="Adobe Arabic" pitchFamily="18" charset="-78"/>
                <a:cs typeface="Adobe Arabic" pitchFamily="18" charset="-78"/>
              </a:rPr>
              <a:t>القول الثاني : </a:t>
            </a:r>
            <a:r>
              <a:rPr lang="ar-SA" sz="2800" b="1" dirty="0" smtClean="0">
                <a:solidFill>
                  <a:schemeClr val="accent4"/>
                </a:solidFill>
                <a:latin typeface="Adobe Arabic" pitchFamily="18" charset="-78"/>
                <a:cs typeface="Adobe Arabic" pitchFamily="18" charset="-78"/>
              </a:rPr>
              <a:t>يصح بلفظ الصلح؛لأن المقصود المعنى.</a:t>
            </a:r>
            <a:endParaRPr lang="ar-SA" sz="2800" b="1" dirty="0" smtClean="0">
              <a:solidFill>
                <a:schemeClr val="accent4"/>
              </a:solidFill>
              <a:latin typeface="Adobe Arabic" pitchFamily="18" charset="-78"/>
              <a:cs typeface="Adobe Arabic" pitchFamily="18" charset="-78"/>
            </a:endParaRPr>
          </a:p>
          <a:p>
            <a:endParaRPr lang="ar-SA" dirty="0"/>
          </a:p>
        </p:txBody>
      </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7000"/>
            <a:lum/>
          </a:blip>
          <a:srcRect/>
          <a:stretch>
            <a:fillRect l="-17000" r="-17000"/>
          </a:stretch>
        </a:blipFill>
        <a:effectLst/>
      </p:bgPr>
    </p:bg>
    <p:spTree>
      <p:nvGrpSpPr>
        <p:cNvPr id="1" name=""/>
        <p:cNvGrpSpPr/>
        <p:nvPr/>
      </p:nvGrpSpPr>
      <p:grpSpPr>
        <a:xfrm>
          <a:off x="0" y="0"/>
          <a:ext cx="0" cy="0"/>
          <a:chOff x="0" y="0"/>
          <a:chExt cx="0" cy="0"/>
        </a:xfrm>
      </p:grpSpPr>
      <p:sp>
        <p:nvSpPr>
          <p:cNvPr id="2" name="مربع نص 1"/>
          <p:cNvSpPr txBox="1"/>
          <p:nvPr/>
        </p:nvSpPr>
        <p:spPr>
          <a:xfrm>
            <a:off x="827584" y="548680"/>
            <a:ext cx="8064896" cy="4678204"/>
          </a:xfrm>
          <a:prstGeom prst="rect">
            <a:avLst/>
          </a:prstGeom>
          <a:noFill/>
        </p:spPr>
        <p:txBody>
          <a:bodyPr wrap="square" rtlCol="1">
            <a:spAutoFit/>
          </a:bodyPr>
          <a:lstStyle/>
          <a:p>
            <a:r>
              <a:rPr lang="ar-SA" sz="2800" b="1" dirty="0" smtClean="0">
                <a:solidFill>
                  <a:schemeClr val="tx2">
                    <a:lumMod val="75000"/>
                  </a:schemeClr>
                </a:solidFill>
                <a:latin typeface="Adobe Arabic" pitchFamily="18" charset="-78"/>
                <a:cs typeface="Adobe Arabic" pitchFamily="18" charset="-78"/>
              </a:rPr>
              <a:t>شروطه:</a:t>
            </a:r>
          </a:p>
          <a:p>
            <a:r>
              <a:rPr lang="ar-SA" sz="2800" b="1" dirty="0" smtClean="0">
                <a:solidFill>
                  <a:schemeClr val="tx2">
                    <a:lumMod val="75000"/>
                  </a:schemeClr>
                </a:solidFill>
                <a:latin typeface="Adobe Arabic" pitchFamily="18" charset="-78"/>
                <a:cs typeface="Adobe Arabic" pitchFamily="18" charset="-78"/>
              </a:rPr>
              <a:t>1-أن لا يكون الإسقاط أو </a:t>
            </a:r>
            <a:r>
              <a:rPr lang="ar-SA" sz="2800" b="1" dirty="0" err="1" smtClean="0">
                <a:solidFill>
                  <a:schemeClr val="tx2">
                    <a:lumMod val="75000"/>
                  </a:schemeClr>
                </a:solidFill>
                <a:latin typeface="Adobe Arabic" pitchFamily="18" charset="-78"/>
                <a:cs typeface="Adobe Arabic" pitchFamily="18" charset="-78"/>
              </a:rPr>
              <a:t>الهبه</a:t>
            </a:r>
            <a:r>
              <a:rPr lang="ar-SA" sz="2800" b="1" dirty="0" smtClean="0">
                <a:solidFill>
                  <a:schemeClr val="tx2">
                    <a:lumMod val="75000"/>
                  </a:schemeClr>
                </a:solidFill>
                <a:latin typeface="Adobe Arabic" pitchFamily="18" charset="-78"/>
                <a:cs typeface="Adobe Arabic" pitchFamily="18" charset="-78"/>
              </a:rPr>
              <a:t> شرطاً،</a:t>
            </a:r>
            <a:r>
              <a:rPr lang="ar-SA" sz="2800" b="1" dirty="0" err="1" smtClean="0">
                <a:solidFill>
                  <a:schemeClr val="tx2">
                    <a:lumMod val="75000"/>
                  </a:schemeClr>
                </a:solidFill>
                <a:latin typeface="Adobe Arabic" pitchFamily="18" charset="-78"/>
                <a:cs typeface="Adobe Arabic" pitchFamily="18" charset="-78"/>
              </a:rPr>
              <a:t>لانه</a:t>
            </a:r>
            <a:r>
              <a:rPr lang="ar-SA" sz="2800" b="1" dirty="0" smtClean="0">
                <a:solidFill>
                  <a:schemeClr val="tx2">
                    <a:lumMod val="75000"/>
                  </a:schemeClr>
                </a:solidFill>
                <a:latin typeface="Adobe Arabic" pitchFamily="18" charset="-78"/>
                <a:cs typeface="Adobe Arabic" pitchFamily="18" charset="-78"/>
              </a:rPr>
              <a:t> لا يحل له أن يمنعه حقه</a:t>
            </a:r>
          </a:p>
          <a:p>
            <a:r>
              <a:rPr lang="ar-SA" sz="2800" b="1" dirty="0" smtClean="0">
                <a:solidFill>
                  <a:schemeClr val="tx2">
                    <a:lumMod val="75000"/>
                  </a:schemeClr>
                </a:solidFill>
                <a:latin typeface="Adobe Arabic" pitchFamily="18" charset="-78"/>
                <a:cs typeface="Adobe Arabic" pitchFamily="18" charset="-78"/>
              </a:rPr>
              <a:t>قوله </a:t>
            </a:r>
            <a:r>
              <a:rPr lang="ar-SA" sz="2800" b="1" dirty="0" smtClean="0">
                <a:solidFill>
                  <a:schemeClr val="tx2">
                    <a:lumMod val="75000"/>
                  </a:schemeClr>
                </a:solidFill>
                <a:latin typeface="Adobe Arabic" pitchFamily="18" charset="-78"/>
                <a:cs typeface="Adobe Arabic" pitchFamily="18" charset="-78"/>
              </a:rPr>
              <a:t>: (( إن لم يكن شرطاه)) أي : المتنازعان، </a:t>
            </a:r>
            <a:endParaRPr lang="ar-SA" sz="2800" b="1" dirty="0">
              <a:solidFill>
                <a:schemeClr val="tx2">
                  <a:lumMod val="75000"/>
                </a:schemeClr>
              </a:solidFill>
              <a:latin typeface="Adobe Arabic" pitchFamily="18" charset="-78"/>
              <a:cs typeface="Adobe Arabic" pitchFamily="18" charset="-78"/>
            </a:endParaRPr>
          </a:p>
          <a:p>
            <a:r>
              <a:rPr lang="ar-SA" sz="2800" b="1" dirty="0" smtClean="0">
                <a:solidFill>
                  <a:schemeClr val="tx2">
                    <a:lumMod val="75000"/>
                  </a:schemeClr>
                </a:solidFill>
                <a:latin typeface="Adobe Arabic" pitchFamily="18" charset="-78"/>
                <a:cs typeface="Adobe Arabic" pitchFamily="18" charset="-78"/>
              </a:rPr>
              <a:t>أو إن لم يكن شرطا، </a:t>
            </a:r>
            <a:r>
              <a:rPr lang="ar-SA" sz="2800" b="1" dirty="0" err="1" smtClean="0">
                <a:solidFill>
                  <a:schemeClr val="tx2">
                    <a:lumMod val="75000"/>
                  </a:schemeClr>
                </a:solidFill>
                <a:latin typeface="Adobe Arabic" pitchFamily="18" charset="-78"/>
                <a:cs typeface="Adobe Arabic" pitchFamily="18" charset="-78"/>
              </a:rPr>
              <a:t>أي </a:t>
            </a:r>
            <a:r>
              <a:rPr lang="ar-SA" sz="2800" b="1" dirty="0" smtClean="0">
                <a:solidFill>
                  <a:schemeClr val="tx2">
                    <a:lumMod val="75000"/>
                  </a:schemeClr>
                </a:solidFill>
                <a:latin typeface="Adobe Arabic" pitchFamily="18" charset="-78"/>
                <a:cs typeface="Adobe Arabic" pitchFamily="18" charset="-78"/>
              </a:rPr>
              <a:t>: بشرط  ألا يكون المقر أقر للشخص بهذا </a:t>
            </a:r>
            <a:r>
              <a:rPr lang="ar-SA" sz="2800" b="1" dirty="0" err="1" smtClean="0">
                <a:solidFill>
                  <a:schemeClr val="tx2">
                    <a:lumMod val="75000"/>
                  </a:schemeClr>
                </a:solidFill>
                <a:latin typeface="Adobe Arabic" pitchFamily="18" charset="-78"/>
                <a:cs typeface="Adobe Arabic" pitchFamily="18" charset="-78"/>
              </a:rPr>
              <a:t>الشرط ،</a:t>
            </a:r>
            <a:endParaRPr lang="ar-SA" sz="2800" b="1" dirty="0" smtClean="0">
              <a:solidFill>
                <a:schemeClr val="tx2">
                  <a:lumMod val="75000"/>
                </a:schemeClr>
              </a:solidFill>
              <a:latin typeface="Adobe Arabic" pitchFamily="18" charset="-78"/>
              <a:cs typeface="Adobe Arabic" pitchFamily="18" charset="-78"/>
            </a:endParaRPr>
          </a:p>
          <a:p>
            <a:r>
              <a:rPr lang="ar-SA" sz="2800" b="1" dirty="0" smtClean="0">
                <a:solidFill>
                  <a:schemeClr val="tx2">
                    <a:lumMod val="75000"/>
                  </a:schemeClr>
                </a:solidFill>
                <a:latin typeface="Adobe Arabic" pitchFamily="18" charset="-78"/>
                <a:cs typeface="Adobe Arabic" pitchFamily="18" charset="-78"/>
              </a:rPr>
              <a:t> أي منعه حقه إلا بأن يسقط أو </a:t>
            </a:r>
            <a:r>
              <a:rPr lang="ar-SA" sz="2800" b="1" dirty="0" err="1" smtClean="0">
                <a:solidFill>
                  <a:schemeClr val="tx2">
                    <a:lumMod val="75000"/>
                  </a:schemeClr>
                </a:solidFill>
                <a:latin typeface="Adobe Arabic" pitchFamily="18" charset="-78"/>
                <a:cs typeface="Adobe Arabic" pitchFamily="18" charset="-78"/>
              </a:rPr>
              <a:t>يهب </a:t>
            </a:r>
            <a:r>
              <a:rPr lang="ar-SA" sz="2800" b="1" dirty="0" smtClean="0">
                <a:solidFill>
                  <a:schemeClr val="tx2">
                    <a:lumMod val="75000"/>
                  </a:schemeClr>
                </a:solidFill>
                <a:latin typeface="Adobe Arabic" pitchFamily="18" charset="-78"/>
                <a:cs typeface="Adobe Arabic" pitchFamily="18" charset="-78"/>
              </a:rPr>
              <a:t>، فإن كان كذلك </a:t>
            </a:r>
          </a:p>
          <a:p>
            <a:r>
              <a:rPr lang="ar-SA" sz="2800" b="1" dirty="0" smtClean="0">
                <a:solidFill>
                  <a:schemeClr val="tx2">
                    <a:lumMod val="75000"/>
                  </a:schemeClr>
                </a:solidFill>
                <a:latin typeface="Adobe Arabic" pitchFamily="18" charset="-78"/>
                <a:cs typeface="Adobe Arabic" pitchFamily="18" charset="-78"/>
              </a:rPr>
              <a:t>فإنه لا يجوز لأنه لا يحل له أن يمنعه حقه إلا اذا تنازل عن بعضه فهذا </a:t>
            </a:r>
            <a:r>
              <a:rPr lang="ar-SA" sz="2800" b="1" dirty="0" err="1" smtClean="0">
                <a:solidFill>
                  <a:schemeClr val="tx2">
                    <a:lumMod val="75000"/>
                  </a:schemeClr>
                </a:solidFill>
                <a:latin typeface="Adobe Arabic" pitchFamily="18" charset="-78"/>
                <a:cs typeface="Adobe Arabic" pitchFamily="18" charset="-78"/>
              </a:rPr>
              <a:t>حرام ,</a:t>
            </a:r>
            <a:endParaRPr lang="ar-SA" sz="2800" b="1" dirty="0" smtClean="0">
              <a:solidFill>
                <a:schemeClr val="tx2">
                  <a:lumMod val="75000"/>
                </a:schemeClr>
              </a:solidFill>
              <a:latin typeface="Adobe Arabic" pitchFamily="18" charset="-78"/>
              <a:cs typeface="Adobe Arabic" pitchFamily="18" charset="-78"/>
            </a:endParaRPr>
          </a:p>
          <a:p>
            <a:r>
              <a:rPr lang="ar-SA" sz="2800" b="1" dirty="0" smtClean="0">
                <a:solidFill>
                  <a:schemeClr val="tx2">
                    <a:lumMod val="75000"/>
                  </a:schemeClr>
                </a:solidFill>
                <a:latin typeface="Adobe Arabic" pitchFamily="18" charset="-78"/>
                <a:cs typeface="Adobe Arabic" pitchFamily="18" charset="-78"/>
              </a:rPr>
              <a:t>ومن أكل المال بالباطل</a:t>
            </a:r>
            <a:r>
              <a:rPr lang="ar-SA" sz="2800" b="1" dirty="0" smtClean="0">
                <a:solidFill>
                  <a:schemeClr val="tx2">
                    <a:lumMod val="75000"/>
                  </a:schemeClr>
                </a:solidFill>
                <a:latin typeface="Adobe Arabic" pitchFamily="18" charset="-78"/>
                <a:cs typeface="Adobe Arabic" pitchFamily="18" charset="-78"/>
              </a:rPr>
              <a:t>.</a:t>
            </a:r>
            <a:endParaRPr lang="ar-SA" sz="2800" b="1" dirty="0" smtClean="0">
              <a:solidFill>
                <a:schemeClr val="tx2">
                  <a:lumMod val="75000"/>
                </a:schemeClr>
              </a:solidFill>
              <a:latin typeface="Adobe Arabic" pitchFamily="18" charset="-78"/>
              <a:cs typeface="Adobe Arabic" pitchFamily="18" charset="-78"/>
            </a:endParaRPr>
          </a:p>
          <a:p>
            <a:r>
              <a:rPr lang="ar-SA" sz="2800" b="1" dirty="0" smtClean="0">
                <a:solidFill>
                  <a:schemeClr val="tx2">
                    <a:lumMod val="75000"/>
                  </a:schemeClr>
                </a:solidFill>
                <a:latin typeface="Adobe Arabic" pitchFamily="18" charset="-78"/>
                <a:cs typeface="Adobe Arabic" pitchFamily="18" charset="-78"/>
              </a:rPr>
              <a:t>فإن شرطاه فإنه </a:t>
            </a:r>
            <a:r>
              <a:rPr lang="ar-SA" sz="2800" b="1" dirty="0" err="1" smtClean="0">
                <a:solidFill>
                  <a:schemeClr val="tx2">
                    <a:lumMod val="75000"/>
                  </a:schemeClr>
                </a:solidFill>
                <a:latin typeface="Adobe Arabic" pitchFamily="18" charset="-78"/>
                <a:cs typeface="Adobe Arabic" pitchFamily="18" charset="-78"/>
              </a:rPr>
              <a:t>لايصح.</a:t>
            </a:r>
            <a:endParaRPr lang="ar-SA" sz="2800" b="1" dirty="0" smtClean="0">
              <a:solidFill>
                <a:schemeClr val="tx2">
                  <a:lumMod val="75000"/>
                </a:schemeClr>
              </a:solidFill>
              <a:latin typeface="Adobe Arabic" pitchFamily="18" charset="-78"/>
              <a:cs typeface="Adobe Arabic" pitchFamily="18" charset="-78"/>
            </a:endParaRPr>
          </a:p>
          <a:p>
            <a:endParaRPr lang="ar-SA" dirty="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5000"/>
            <a:lum/>
          </a:blip>
          <a:srcRect/>
          <a:stretch>
            <a:fillRect l="-17000" r="-17000"/>
          </a:stretch>
        </a:blipFill>
        <a:effectLst/>
      </p:bgPr>
    </p:bg>
    <p:spTree>
      <p:nvGrpSpPr>
        <p:cNvPr id="1" name=""/>
        <p:cNvGrpSpPr/>
        <p:nvPr/>
      </p:nvGrpSpPr>
      <p:grpSpPr>
        <a:xfrm>
          <a:off x="0" y="0"/>
          <a:ext cx="0" cy="0"/>
          <a:chOff x="0" y="0"/>
          <a:chExt cx="0" cy="0"/>
        </a:xfrm>
      </p:grpSpPr>
      <p:sp>
        <p:nvSpPr>
          <p:cNvPr id="2" name="مربع نص 1"/>
          <p:cNvSpPr txBox="1"/>
          <p:nvPr/>
        </p:nvSpPr>
        <p:spPr>
          <a:xfrm>
            <a:off x="179512" y="188640"/>
            <a:ext cx="8784976" cy="4801314"/>
          </a:xfrm>
          <a:prstGeom prst="rect">
            <a:avLst/>
          </a:prstGeom>
          <a:noFill/>
        </p:spPr>
        <p:txBody>
          <a:bodyPr wrap="square" rtlCol="1">
            <a:spAutoFit/>
          </a:bodyPr>
          <a:lstStyle/>
          <a:p>
            <a:r>
              <a:rPr lang="ar-SA" sz="2400" b="1" dirty="0" smtClean="0">
                <a:solidFill>
                  <a:schemeClr val="tx2"/>
                </a:solidFill>
                <a:latin typeface="Adobe Arabic" pitchFamily="18" charset="-78"/>
                <a:cs typeface="Adobe Arabic" pitchFamily="18" charset="-78"/>
              </a:rPr>
              <a:t>2-أن يكون المُصَالِح ممن يصح تبرعه. </a:t>
            </a:r>
          </a:p>
          <a:p>
            <a:r>
              <a:rPr lang="ar-SA" sz="2400" b="1" dirty="0" smtClean="0">
                <a:solidFill>
                  <a:schemeClr val="tx2"/>
                </a:solidFill>
                <a:latin typeface="Adobe Arabic" pitchFamily="18" charset="-78"/>
                <a:cs typeface="Adobe Arabic" pitchFamily="18" charset="-78"/>
              </a:rPr>
              <a:t>قوله</a:t>
            </a:r>
            <a:r>
              <a:rPr lang="ar-SA" sz="2400" b="1" dirty="0" smtClean="0">
                <a:solidFill>
                  <a:schemeClr val="tx2"/>
                </a:solidFill>
                <a:latin typeface="Adobe Arabic" pitchFamily="18" charset="-78"/>
                <a:cs typeface="Adobe Arabic" pitchFamily="18" charset="-78"/>
              </a:rPr>
              <a:t>: (( وممن لا يصح تبرعه)) وإن لم يكن ممن لا يصح تبرعه ، أي يشترط أن لا يكون ممن لا يصح تبرعه ، </a:t>
            </a:r>
            <a:r>
              <a:rPr lang="ar-SA" sz="2400" b="1" dirty="0" smtClean="0">
                <a:solidFill>
                  <a:schemeClr val="accent3">
                    <a:lumMod val="75000"/>
                  </a:schemeClr>
                </a:solidFill>
                <a:latin typeface="Adobe Arabic" pitchFamily="18" charset="-78"/>
                <a:cs typeface="Adobe Arabic" pitchFamily="18" charset="-78"/>
              </a:rPr>
              <a:t>وهناك فرق بين من يصح تصرفه ومن يصح تبرعه </a:t>
            </a:r>
            <a:r>
              <a:rPr lang="ar-SA" sz="2400" b="1" dirty="0" smtClean="0">
                <a:solidFill>
                  <a:schemeClr val="accent4"/>
                </a:solidFill>
                <a:latin typeface="Adobe Arabic" pitchFamily="18" charset="-78"/>
                <a:cs typeface="Adobe Arabic" pitchFamily="18" charset="-78"/>
              </a:rPr>
              <a:t>فالذي يصح تصرفه أوسع من الذي يصح تبرعه.</a:t>
            </a:r>
          </a:p>
          <a:p>
            <a:r>
              <a:rPr lang="ar-SA" sz="2400" b="1" dirty="0" smtClean="0">
                <a:solidFill>
                  <a:schemeClr val="tx2"/>
                </a:solidFill>
                <a:latin typeface="Adobe Arabic" pitchFamily="18" charset="-78"/>
                <a:cs typeface="Adobe Arabic" pitchFamily="18" charset="-78"/>
              </a:rPr>
              <a:t>إذاً يشترط أن يكون الإسقاط أو الهبة ممن يصح </a:t>
            </a:r>
            <a:r>
              <a:rPr lang="ar-SA" sz="2400" b="1" dirty="0" err="1" smtClean="0">
                <a:solidFill>
                  <a:schemeClr val="tx2"/>
                </a:solidFill>
                <a:latin typeface="Adobe Arabic" pitchFamily="18" charset="-78"/>
                <a:cs typeface="Adobe Arabic" pitchFamily="18" charset="-78"/>
              </a:rPr>
              <a:t>تبرعه </a:t>
            </a:r>
            <a:r>
              <a:rPr lang="ar-SA" sz="2400" b="1" dirty="0" smtClean="0">
                <a:solidFill>
                  <a:schemeClr val="tx2"/>
                </a:solidFill>
                <a:latin typeface="Adobe Arabic" pitchFamily="18" charset="-78"/>
                <a:cs typeface="Adobe Arabic" pitchFamily="18" charset="-78"/>
              </a:rPr>
              <a:t>، فإن كان ممن </a:t>
            </a:r>
            <a:r>
              <a:rPr lang="ar-SA" sz="2400" b="1" dirty="0" err="1" smtClean="0">
                <a:solidFill>
                  <a:schemeClr val="tx2"/>
                </a:solidFill>
                <a:latin typeface="Adobe Arabic" pitchFamily="18" charset="-78"/>
                <a:cs typeface="Adobe Arabic" pitchFamily="18" charset="-78"/>
              </a:rPr>
              <a:t>لايصح</a:t>
            </a:r>
            <a:r>
              <a:rPr lang="ar-SA" sz="2400" b="1" dirty="0" smtClean="0">
                <a:solidFill>
                  <a:schemeClr val="tx2"/>
                </a:solidFill>
                <a:latin typeface="Adobe Arabic" pitchFamily="18" charset="-78"/>
                <a:cs typeface="Adobe Arabic" pitchFamily="18" charset="-78"/>
              </a:rPr>
              <a:t> تبرعه لم يصح الإسقاط ولا الهبه لفوات الشرط.</a:t>
            </a:r>
          </a:p>
          <a:p>
            <a:r>
              <a:rPr lang="ar-SA" sz="2400" b="1" dirty="0" smtClean="0">
                <a:solidFill>
                  <a:schemeClr val="tx2"/>
                </a:solidFill>
                <a:latin typeface="Adobe Arabic" pitchFamily="18" charset="-78"/>
                <a:cs typeface="Adobe Arabic" pitchFamily="18" charset="-78"/>
              </a:rPr>
              <a:t>فإذا أسقط ولي اليتيم بعض دينه وأخذ الباقي فلا يصح الإسقاط لأن ولي اليتيم لا يصح تبرعه ولكن قد يقال إنه إذا لم يتمكن من الوصول إلى حقه إلا بالإسقاط فإنه جائز لما في ذلك من المصلحة.</a:t>
            </a:r>
          </a:p>
          <a:p>
            <a:r>
              <a:rPr lang="ar-SA" sz="2400" b="1" dirty="0" smtClean="0">
                <a:solidFill>
                  <a:schemeClr val="accent2"/>
                </a:solidFill>
                <a:latin typeface="Adobe Arabic" pitchFamily="18" charset="-78"/>
                <a:cs typeface="Adobe Arabic" pitchFamily="18" charset="-78"/>
              </a:rPr>
              <a:t>*هل يضمن الولي في هذه </a:t>
            </a:r>
            <a:r>
              <a:rPr lang="ar-SA" sz="2400" b="1" dirty="0" err="1" smtClean="0">
                <a:solidFill>
                  <a:schemeClr val="accent2"/>
                </a:solidFill>
                <a:latin typeface="Adobe Arabic" pitchFamily="18" charset="-78"/>
                <a:cs typeface="Adobe Arabic" pitchFamily="18" charset="-78"/>
              </a:rPr>
              <a:t>الحالة ؟</a:t>
            </a:r>
            <a:endParaRPr lang="ar-SA" sz="2400" b="1" dirty="0" smtClean="0">
              <a:solidFill>
                <a:schemeClr val="accent2"/>
              </a:solidFill>
              <a:latin typeface="Adobe Arabic" pitchFamily="18" charset="-78"/>
              <a:cs typeface="Adobe Arabic" pitchFamily="18" charset="-78"/>
            </a:endParaRPr>
          </a:p>
          <a:p>
            <a:r>
              <a:rPr lang="ar-SA" sz="2400" b="1" dirty="0" smtClean="0">
                <a:solidFill>
                  <a:schemeClr val="tx2"/>
                </a:solidFill>
                <a:latin typeface="Adobe Arabic" pitchFamily="18" charset="-78"/>
                <a:cs typeface="Adobe Arabic" pitchFamily="18" charset="-78"/>
              </a:rPr>
              <a:t>ينظر إذا كان مفرط </a:t>
            </a:r>
            <a:r>
              <a:rPr lang="ar-SA" sz="2400" b="1" dirty="0" err="1" smtClean="0">
                <a:solidFill>
                  <a:schemeClr val="tx2"/>
                </a:solidFill>
                <a:latin typeface="Adobe Arabic" pitchFamily="18" charset="-78"/>
                <a:cs typeface="Adobe Arabic" pitchFamily="18" charset="-78"/>
              </a:rPr>
              <a:t>ضمن </a:t>
            </a:r>
            <a:r>
              <a:rPr lang="ar-SA" sz="2400" b="1" dirty="0" smtClean="0">
                <a:solidFill>
                  <a:schemeClr val="tx2"/>
                </a:solidFill>
                <a:latin typeface="Adobe Arabic" pitchFamily="18" charset="-78"/>
                <a:cs typeface="Adobe Arabic" pitchFamily="18" charset="-78"/>
              </a:rPr>
              <a:t>، وإن كان غير مفرط لم يضمن.</a:t>
            </a:r>
          </a:p>
          <a:p>
            <a:r>
              <a:rPr lang="ar-SA" sz="2400" b="1" dirty="0" smtClean="0">
                <a:solidFill>
                  <a:schemeClr val="tx2"/>
                </a:solidFill>
                <a:latin typeface="Adobe Arabic" pitchFamily="18" charset="-78"/>
                <a:cs typeface="Adobe Arabic" pitchFamily="18" charset="-78"/>
              </a:rPr>
              <a:t> </a:t>
            </a:r>
            <a:r>
              <a:rPr lang="ar-SA" sz="2400" b="1" dirty="0" smtClean="0">
                <a:solidFill>
                  <a:schemeClr val="tx2"/>
                </a:solidFill>
                <a:latin typeface="Adobe Arabic" pitchFamily="18" charset="-78"/>
                <a:cs typeface="Adobe Arabic" pitchFamily="18" charset="-78"/>
              </a:rPr>
              <a:t>3-ومن </a:t>
            </a:r>
            <a:r>
              <a:rPr lang="ar-SA" sz="2400" b="1" dirty="0" smtClean="0">
                <a:solidFill>
                  <a:schemeClr val="tx2"/>
                </a:solidFill>
                <a:latin typeface="Adobe Arabic" pitchFamily="18" charset="-78"/>
                <a:cs typeface="Adobe Arabic" pitchFamily="18" charset="-78"/>
              </a:rPr>
              <a:t>الشروط </a:t>
            </a:r>
            <a:r>
              <a:rPr lang="ar-SA" sz="2400" b="1" dirty="0" smtClean="0">
                <a:solidFill>
                  <a:schemeClr val="tx2"/>
                </a:solidFill>
                <a:latin typeface="Adobe Arabic" pitchFamily="18" charset="-78"/>
                <a:cs typeface="Adobe Arabic" pitchFamily="18" charset="-78"/>
              </a:rPr>
              <a:t> ألا يقع </a:t>
            </a:r>
            <a:r>
              <a:rPr lang="ar-SA" sz="2400" b="1" dirty="0" smtClean="0">
                <a:solidFill>
                  <a:schemeClr val="tx2"/>
                </a:solidFill>
                <a:latin typeface="Adobe Arabic" pitchFamily="18" charset="-78"/>
                <a:cs typeface="Adobe Arabic" pitchFamily="18" charset="-78"/>
              </a:rPr>
              <a:t>بلفظ الصلح لأنه لا يصح أن يصالح بشيء من ماله على ماله.</a:t>
            </a:r>
          </a:p>
          <a:p>
            <a:endParaRPr lang="ar-SA" dirty="0"/>
          </a:p>
        </p:txBody>
      </p:sp>
    </p:spTree>
  </p:cSld>
  <p:clrMapOvr>
    <a:masterClrMapping/>
  </p:clrMapOvr>
  <p:transition spd="med">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7000"/>
            <a:lum/>
          </a:blip>
          <a:srcRect/>
          <a:stretch>
            <a:fillRect l="-17000" r="-17000"/>
          </a:stretch>
        </a:blipFill>
        <a:effectLst/>
      </p:bgPr>
    </p:bg>
    <p:spTree>
      <p:nvGrpSpPr>
        <p:cNvPr id="1" name=""/>
        <p:cNvGrpSpPr/>
        <p:nvPr/>
      </p:nvGrpSpPr>
      <p:grpSpPr>
        <a:xfrm>
          <a:off x="0" y="0"/>
          <a:ext cx="0" cy="0"/>
          <a:chOff x="0" y="0"/>
          <a:chExt cx="0" cy="0"/>
        </a:xfrm>
      </p:grpSpPr>
      <p:sp>
        <p:nvSpPr>
          <p:cNvPr id="2" name="مربع نص 1"/>
          <p:cNvSpPr txBox="1"/>
          <p:nvPr/>
        </p:nvSpPr>
        <p:spPr>
          <a:xfrm>
            <a:off x="179512" y="548680"/>
            <a:ext cx="8784976" cy="6278642"/>
          </a:xfrm>
          <a:prstGeom prst="rect">
            <a:avLst/>
          </a:prstGeom>
          <a:noFill/>
        </p:spPr>
        <p:txBody>
          <a:bodyPr wrap="square" rtlCol="1">
            <a:spAutoFit/>
          </a:bodyPr>
          <a:lstStyle/>
          <a:p>
            <a:r>
              <a:rPr lang="ar-SA" sz="3200" b="1" dirty="0" smtClean="0">
                <a:solidFill>
                  <a:schemeClr val="tx2"/>
                </a:solidFill>
                <a:latin typeface="Adobe Arabic" pitchFamily="18" charset="-78"/>
                <a:cs typeface="Adobe Arabic" pitchFamily="18" charset="-78"/>
              </a:rPr>
              <a:t>ما الحكم إذا وضع بعض الحال وأجل </a:t>
            </a:r>
            <a:r>
              <a:rPr lang="ar-SA" sz="3200" b="1" dirty="0" err="1" smtClean="0">
                <a:solidFill>
                  <a:schemeClr val="tx2"/>
                </a:solidFill>
                <a:latin typeface="Adobe Arabic" pitchFamily="18" charset="-78"/>
                <a:cs typeface="Adobe Arabic" pitchFamily="18" charset="-78"/>
              </a:rPr>
              <a:t>باقيه</a:t>
            </a:r>
            <a:r>
              <a:rPr lang="ar-SA" sz="3200" b="1" dirty="0" smtClean="0">
                <a:solidFill>
                  <a:schemeClr val="tx2"/>
                </a:solidFill>
                <a:latin typeface="Adobe Arabic" pitchFamily="18" charset="-78"/>
                <a:cs typeface="Adobe Arabic" pitchFamily="18" charset="-78"/>
              </a:rPr>
              <a:t>؟؟؟</a:t>
            </a:r>
          </a:p>
          <a:p>
            <a:r>
              <a:rPr lang="ar-SA" sz="3200" b="1" dirty="0" smtClean="0">
                <a:solidFill>
                  <a:schemeClr val="tx2"/>
                </a:solidFill>
                <a:latin typeface="Adobe Arabic" pitchFamily="18" charset="-78"/>
                <a:cs typeface="Adobe Arabic" pitchFamily="18" charset="-78"/>
              </a:rPr>
              <a:t>قوله</a:t>
            </a:r>
            <a:r>
              <a:rPr lang="ar-SA" sz="3200" b="1" dirty="0" smtClean="0">
                <a:solidFill>
                  <a:schemeClr val="tx2"/>
                </a:solidFill>
                <a:latin typeface="Adobe Arabic" pitchFamily="18" charset="-78"/>
                <a:cs typeface="Adobe Arabic" pitchFamily="18" charset="-78"/>
              </a:rPr>
              <a:t>: (( وإن وضع بعض الحال وأجل </a:t>
            </a:r>
            <a:r>
              <a:rPr lang="ar-SA" sz="3200" b="1" dirty="0" err="1" smtClean="0">
                <a:solidFill>
                  <a:schemeClr val="tx2"/>
                </a:solidFill>
                <a:latin typeface="Adobe Arabic" pitchFamily="18" charset="-78"/>
                <a:cs typeface="Adobe Arabic" pitchFamily="18" charset="-78"/>
              </a:rPr>
              <a:t>باقيه</a:t>
            </a:r>
            <a:r>
              <a:rPr lang="ar-SA" sz="3200" b="1" dirty="0" smtClean="0">
                <a:solidFill>
                  <a:schemeClr val="tx2"/>
                </a:solidFill>
                <a:latin typeface="Adobe Arabic" pitchFamily="18" charset="-78"/>
                <a:cs typeface="Adobe Arabic" pitchFamily="18" charset="-78"/>
              </a:rPr>
              <a:t> صح الاسقاط فقط)) </a:t>
            </a:r>
          </a:p>
          <a:p>
            <a:r>
              <a:rPr lang="ar-SA" sz="3200" b="1" dirty="0" smtClean="0">
                <a:solidFill>
                  <a:schemeClr val="tx2"/>
                </a:solidFill>
                <a:latin typeface="Adobe Arabic" pitchFamily="18" charset="-78"/>
                <a:cs typeface="Adobe Arabic" pitchFamily="18" charset="-78"/>
              </a:rPr>
              <a:t>أي : دون تأجيل </a:t>
            </a:r>
            <a:r>
              <a:rPr lang="ar-SA" sz="3200" b="1" dirty="0" smtClean="0">
                <a:solidFill>
                  <a:schemeClr val="tx2"/>
                </a:solidFill>
                <a:latin typeface="Adobe Arabic" pitchFamily="18" charset="-78"/>
                <a:cs typeface="Adobe Arabic" pitchFamily="18" charset="-78"/>
              </a:rPr>
              <a:t>.</a:t>
            </a:r>
          </a:p>
          <a:p>
            <a:r>
              <a:rPr lang="ar-SA" sz="3200" b="1" dirty="0" smtClean="0">
                <a:solidFill>
                  <a:schemeClr val="tx2"/>
                </a:solidFill>
                <a:latin typeface="Adobe Arabic" pitchFamily="18" charset="-78"/>
                <a:cs typeface="Adobe Arabic" pitchFamily="18" charset="-78"/>
              </a:rPr>
              <a:t>في المسألة قولان:</a:t>
            </a:r>
          </a:p>
          <a:p>
            <a:endParaRPr lang="ar-SA" sz="3200" b="1" dirty="0" smtClean="0">
              <a:solidFill>
                <a:schemeClr val="tx2"/>
              </a:solidFill>
              <a:latin typeface="Adobe Arabic" pitchFamily="18" charset="-78"/>
              <a:cs typeface="Adobe Arabic" pitchFamily="18" charset="-78"/>
            </a:endParaRPr>
          </a:p>
          <a:p>
            <a:r>
              <a:rPr lang="ar-SA" sz="3200" b="1" dirty="0" smtClean="0">
                <a:solidFill>
                  <a:schemeClr val="tx2"/>
                </a:solidFill>
                <a:latin typeface="Adobe Arabic" pitchFamily="18" charset="-78"/>
                <a:cs typeface="Adobe Arabic" pitchFamily="18" charset="-78"/>
              </a:rPr>
              <a:t> </a:t>
            </a:r>
            <a:r>
              <a:rPr lang="ar-SA" sz="3200" b="1" dirty="0" smtClean="0">
                <a:solidFill>
                  <a:schemeClr val="tx2"/>
                </a:solidFill>
                <a:latin typeface="Adobe Arabic" pitchFamily="18" charset="-78"/>
                <a:cs typeface="Adobe Arabic" pitchFamily="18" charset="-78"/>
              </a:rPr>
              <a:t>القول الأول:</a:t>
            </a:r>
            <a:r>
              <a:rPr lang="ar-SA" sz="3200" b="1" dirty="0" smtClean="0">
                <a:solidFill>
                  <a:schemeClr val="accent4"/>
                </a:solidFill>
                <a:latin typeface="Adobe Arabic" pitchFamily="18" charset="-78"/>
                <a:cs typeface="Adobe Arabic" pitchFamily="18" charset="-78"/>
              </a:rPr>
              <a:t>يصح </a:t>
            </a:r>
            <a:r>
              <a:rPr lang="ar-SA" sz="3200" b="1" dirty="0" smtClean="0">
                <a:solidFill>
                  <a:schemeClr val="accent4"/>
                </a:solidFill>
                <a:latin typeface="Adobe Arabic" pitchFamily="18" charset="-78"/>
                <a:cs typeface="Adobe Arabic" pitchFamily="18" charset="-78"/>
              </a:rPr>
              <a:t>الإسقاط ولا يصح </a:t>
            </a:r>
            <a:r>
              <a:rPr lang="ar-SA" sz="3200" b="1" dirty="0" smtClean="0">
                <a:solidFill>
                  <a:schemeClr val="accent4"/>
                </a:solidFill>
                <a:latin typeface="Adobe Arabic" pitchFamily="18" charset="-78"/>
                <a:cs typeface="Adobe Arabic" pitchFamily="18" charset="-78"/>
              </a:rPr>
              <a:t>الـتأجيل،وهو المذهب؛</a:t>
            </a:r>
            <a:r>
              <a:rPr lang="ar-SA" sz="3200" b="1" dirty="0" smtClean="0">
                <a:solidFill>
                  <a:schemeClr val="tx2"/>
                </a:solidFill>
                <a:latin typeface="Adobe Arabic" pitchFamily="18" charset="-78"/>
                <a:cs typeface="Adobe Arabic" pitchFamily="18" charset="-78"/>
              </a:rPr>
              <a:t> </a:t>
            </a:r>
            <a:r>
              <a:rPr lang="ar-SA" sz="3200" b="1" dirty="0" smtClean="0">
                <a:solidFill>
                  <a:schemeClr val="tx2"/>
                </a:solidFill>
                <a:latin typeface="Adobe Arabic" pitchFamily="18" charset="-78"/>
                <a:cs typeface="Adobe Arabic" pitchFamily="18" charset="-78"/>
              </a:rPr>
              <a:t>لأن الفقهاء عندهم قاعدة هي :</a:t>
            </a:r>
          </a:p>
          <a:p>
            <a:r>
              <a:rPr lang="ar-SA" sz="3200" b="1" dirty="0" smtClean="0">
                <a:solidFill>
                  <a:schemeClr val="accent4"/>
                </a:solidFill>
                <a:latin typeface="Adobe Arabic" pitchFamily="18" charset="-78"/>
                <a:cs typeface="Adobe Arabic" pitchFamily="18" charset="-78"/>
              </a:rPr>
              <a:t>أن الحال </a:t>
            </a:r>
            <a:r>
              <a:rPr lang="ar-SA" sz="3200" b="1" dirty="0" err="1" smtClean="0">
                <a:solidFill>
                  <a:schemeClr val="accent4"/>
                </a:solidFill>
                <a:latin typeface="Adobe Arabic" pitchFamily="18" charset="-78"/>
                <a:cs typeface="Adobe Arabic" pitchFamily="18" charset="-78"/>
              </a:rPr>
              <a:t>لايمكن</a:t>
            </a:r>
            <a:r>
              <a:rPr lang="ar-SA" sz="3200" b="1" dirty="0" smtClean="0">
                <a:solidFill>
                  <a:schemeClr val="accent4"/>
                </a:solidFill>
                <a:latin typeface="Adobe Arabic" pitchFamily="18" charset="-78"/>
                <a:cs typeface="Adobe Arabic" pitchFamily="18" charset="-78"/>
              </a:rPr>
              <a:t> أن يتأجل </a:t>
            </a:r>
            <a:r>
              <a:rPr lang="ar-SA" sz="3200" b="1" dirty="0" err="1" smtClean="0">
                <a:solidFill>
                  <a:schemeClr val="accent4"/>
                </a:solidFill>
                <a:latin typeface="Adobe Arabic" pitchFamily="18" charset="-78"/>
                <a:cs typeface="Adobe Arabic" pitchFamily="18" charset="-78"/>
              </a:rPr>
              <a:t>ولايقبل</a:t>
            </a:r>
            <a:r>
              <a:rPr lang="ar-SA" sz="3200" b="1" dirty="0" smtClean="0">
                <a:solidFill>
                  <a:schemeClr val="accent4"/>
                </a:solidFill>
                <a:latin typeface="Adobe Arabic" pitchFamily="18" charset="-78"/>
                <a:cs typeface="Adobe Arabic" pitchFamily="18" charset="-78"/>
              </a:rPr>
              <a:t> التأجيل.</a:t>
            </a:r>
          </a:p>
          <a:p>
            <a:r>
              <a:rPr lang="ar-SA" sz="3200" b="1" dirty="0" smtClean="0">
                <a:solidFill>
                  <a:srgbClr val="C00000"/>
                </a:solidFill>
                <a:latin typeface="Adobe Arabic" pitchFamily="18" charset="-78"/>
                <a:cs typeface="Adobe Arabic" pitchFamily="18" charset="-78"/>
              </a:rPr>
              <a:t>القول الثاني:</a:t>
            </a:r>
            <a:r>
              <a:rPr lang="ar-SA" sz="3200" b="1" dirty="0" smtClean="0">
                <a:solidFill>
                  <a:schemeClr val="tx2"/>
                </a:solidFill>
                <a:latin typeface="Adobe Arabic" pitchFamily="18" charset="-78"/>
                <a:cs typeface="Adobe Arabic" pitchFamily="18" charset="-78"/>
              </a:rPr>
              <a:t>أنه </a:t>
            </a:r>
            <a:r>
              <a:rPr lang="ar-SA" sz="3200" b="1" dirty="0" smtClean="0">
                <a:solidFill>
                  <a:schemeClr val="tx2"/>
                </a:solidFill>
                <a:latin typeface="Adobe Arabic" pitchFamily="18" charset="-78"/>
                <a:cs typeface="Adobe Arabic" pitchFamily="18" charset="-78"/>
              </a:rPr>
              <a:t>يصح الوضع وأن الحال يتأجل </a:t>
            </a:r>
            <a:r>
              <a:rPr lang="ar-SA" sz="3200" b="1" dirty="0" smtClean="0">
                <a:solidFill>
                  <a:schemeClr val="tx2"/>
                </a:solidFill>
                <a:latin typeface="Adobe Arabic" pitchFamily="18" charset="-78"/>
                <a:cs typeface="Adobe Arabic" pitchFamily="18" charset="-78"/>
              </a:rPr>
              <a:t>بالتأجيل،وهو القول الصحيح عند الشيخ محمد بن </a:t>
            </a:r>
            <a:r>
              <a:rPr lang="ar-SA" sz="3200" b="1" dirty="0" err="1" smtClean="0">
                <a:solidFill>
                  <a:schemeClr val="tx2"/>
                </a:solidFill>
                <a:latin typeface="Adobe Arabic" pitchFamily="18" charset="-78"/>
                <a:cs typeface="Adobe Arabic" pitchFamily="18" charset="-78"/>
              </a:rPr>
              <a:t>عثيمين</a:t>
            </a:r>
            <a:r>
              <a:rPr lang="ar-SA" sz="3200" b="1" dirty="0" smtClean="0">
                <a:solidFill>
                  <a:schemeClr val="tx2"/>
                </a:solidFill>
                <a:latin typeface="Adobe Arabic" pitchFamily="18" charset="-78"/>
                <a:cs typeface="Adobe Arabic" pitchFamily="18" charset="-78"/>
              </a:rPr>
              <a:t> رحمه الله </a:t>
            </a:r>
            <a:endParaRPr lang="ar-SA" sz="3200" b="1" dirty="0" smtClean="0">
              <a:solidFill>
                <a:schemeClr val="tx2"/>
              </a:solidFill>
              <a:latin typeface="Adobe Arabic" pitchFamily="18" charset="-78"/>
              <a:cs typeface="Adobe Arabic" pitchFamily="18" charset="-78"/>
            </a:endParaRPr>
          </a:p>
          <a:p>
            <a:r>
              <a:rPr lang="ar-SA" sz="3200" b="1" dirty="0" smtClean="0">
                <a:solidFill>
                  <a:schemeClr val="tx2"/>
                </a:solidFill>
                <a:latin typeface="Adobe Arabic" pitchFamily="18" charset="-78"/>
                <a:cs typeface="Adobe Arabic" pitchFamily="18" charset="-78"/>
              </a:rPr>
              <a:t>وهو اختيار شيخ الاسلام ابن تيميه رحمه الله لأنه عهد و </a:t>
            </a:r>
            <a:r>
              <a:rPr lang="ar-SA" sz="3200" b="1" dirty="0" err="1" smtClean="0">
                <a:solidFill>
                  <a:schemeClr val="tx2"/>
                </a:solidFill>
                <a:latin typeface="Adobe Arabic" pitchFamily="18" charset="-78"/>
                <a:cs typeface="Adobe Arabic" pitchFamily="18" charset="-78"/>
              </a:rPr>
              <a:t>وعد ،</a:t>
            </a:r>
            <a:r>
              <a:rPr lang="ar-SA" sz="3200" b="1" dirty="0" smtClean="0">
                <a:solidFill>
                  <a:schemeClr val="tx2"/>
                </a:solidFill>
                <a:latin typeface="Adobe Arabic" pitchFamily="18" charset="-78"/>
                <a:cs typeface="Adobe Arabic" pitchFamily="18" charset="-78"/>
              </a:rPr>
              <a:t> </a:t>
            </a:r>
          </a:p>
          <a:p>
            <a:r>
              <a:rPr lang="ar-SA" sz="3200" b="1" dirty="0" smtClean="0">
                <a:solidFill>
                  <a:schemeClr val="tx2"/>
                </a:solidFill>
                <a:latin typeface="Adobe Arabic" pitchFamily="18" charset="-78"/>
                <a:cs typeface="Adobe Arabic" pitchFamily="18" charset="-78"/>
              </a:rPr>
              <a:t>وقد قال </a:t>
            </a:r>
            <a:r>
              <a:rPr lang="ar-SA" sz="3200" b="1" dirty="0" err="1" smtClean="0">
                <a:solidFill>
                  <a:schemeClr val="tx2"/>
                </a:solidFill>
                <a:latin typeface="Adobe Arabic" pitchFamily="18" charset="-78"/>
                <a:cs typeface="Adobe Arabic" pitchFamily="18" charset="-78"/>
              </a:rPr>
              <a:t>تعالى: (</a:t>
            </a:r>
            <a:r>
              <a:rPr lang="ar-SA" sz="3200" b="1" dirty="0" smtClean="0">
                <a:solidFill>
                  <a:schemeClr val="tx2"/>
                </a:solidFill>
                <a:latin typeface="Adobe Arabic" pitchFamily="18" charset="-78"/>
                <a:cs typeface="Adobe Arabic" pitchFamily="18" charset="-78"/>
              </a:rPr>
              <a:t>(</a:t>
            </a:r>
            <a:r>
              <a:rPr lang="ar-SA" sz="3200" b="1" dirty="0" smtClean="0">
                <a:solidFill>
                  <a:schemeClr val="accent3">
                    <a:lumMod val="50000"/>
                  </a:schemeClr>
                </a:solidFill>
                <a:latin typeface="Adobe Arabic" pitchFamily="18" charset="-78"/>
                <a:cs typeface="Adobe Arabic" pitchFamily="18" charset="-78"/>
              </a:rPr>
              <a:t>وأوفوا بالعهد</a:t>
            </a:r>
            <a:r>
              <a:rPr lang="ar-SA" sz="3200" b="1" dirty="0" err="1" smtClean="0">
                <a:solidFill>
                  <a:schemeClr val="tx2"/>
                </a:solidFill>
                <a:latin typeface="Adobe Arabic" pitchFamily="18" charset="-78"/>
                <a:cs typeface="Adobe Arabic" pitchFamily="18" charset="-78"/>
              </a:rPr>
              <a:t>)).</a:t>
            </a:r>
            <a:endParaRPr lang="ar-SA" sz="3200" b="1" dirty="0" smtClean="0">
              <a:solidFill>
                <a:schemeClr val="tx2"/>
              </a:solidFill>
              <a:latin typeface="Adobe Arabic" pitchFamily="18" charset="-78"/>
              <a:cs typeface="Adobe Arabic" pitchFamily="18" charset="-78"/>
            </a:endParaRPr>
          </a:p>
          <a:p>
            <a:endParaRPr lang="ar-SA" dirty="0"/>
          </a:p>
        </p:txBody>
      </p:sp>
    </p:spTree>
  </p:cSld>
  <p:clrMapOvr>
    <a:masterClrMapping/>
  </p:clrMapOvr>
  <p:transition spd="med">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7000"/>
            <a:lum/>
          </a:blip>
          <a:srcRect/>
          <a:stretch>
            <a:fillRect l="-17000" r="-17000"/>
          </a:stretch>
        </a:blipFill>
        <a:effectLst/>
      </p:bgPr>
    </p:bg>
    <p:spTree>
      <p:nvGrpSpPr>
        <p:cNvPr id="1" name=""/>
        <p:cNvGrpSpPr/>
        <p:nvPr/>
      </p:nvGrpSpPr>
      <p:grpSpPr>
        <a:xfrm>
          <a:off x="0" y="0"/>
          <a:ext cx="0" cy="0"/>
          <a:chOff x="0" y="0"/>
          <a:chExt cx="0" cy="0"/>
        </a:xfrm>
      </p:grpSpPr>
      <p:sp>
        <p:nvSpPr>
          <p:cNvPr id="2" name="مربع نص 1"/>
          <p:cNvSpPr txBox="1"/>
          <p:nvPr/>
        </p:nvSpPr>
        <p:spPr>
          <a:xfrm>
            <a:off x="251520" y="332656"/>
            <a:ext cx="8640960" cy="4308872"/>
          </a:xfrm>
          <a:prstGeom prst="rect">
            <a:avLst/>
          </a:prstGeom>
          <a:noFill/>
        </p:spPr>
        <p:txBody>
          <a:bodyPr wrap="square" rtlCol="1">
            <a:spAutoFit/>
          </a:bodyPr>
          <a:lstStyle/>
          <a:p>
            <a:r>
              <a:rPr lang="ar-SA" sz="3200" b="1" dirty="0" err="1" smtClean="0">
                <a:solidFill>
                  <a:schemeClr val="tx2"/>
                </a:solidFill>
                <a:latin typeface="Adobe Arabic" pitchFamily="18" charset="-78"/>
                <a:cs typeface="Adobe Arabic" pitchFamily="18" charset="-78"/>
              </a:rPr>
              <a:t>مالحكم</a:t>
            </a:r>
            <a:r>
              <a:rPr lang="ar-SA" sz="3200" b="1" dirty="0" smtClean="0">
                <a:solidFill>
                  <a:schemeClr val="tx2"/>
                </a:solidFill>
                <a:latin typeface="Adobe Arabic" pitchFamily="18" charset="-78"/>
                <a:cs typeface="Adobe Arabic" pitchFamily="18" charset="-78"/>
              </a:rPr>
              <a:t> إن صالح عن الدين المؤجل ببعض هذا الدين حالاً؟؟؟</a:t>
            </a:r>
          </a:p>
          <a:p>
            <a:r>
              <a:rPr lang="ar-SA" sz="3200" b="1" dirty="0" smtClean="0">
                <a:solidFill>
                  <a:schemeClr val="tx2"/>
                </a:solidFill>
                <a:latin typeface="Adobe Arabic" pitchFamily="18" charset="-78"/>
                <a:cs typeface="Adobe Arabic" pitchFamily="18" charset="-78"/>
              </a:rPr>
              <a:t>في المسألة قولان:</a:t>
            </a:r>
            <a:endParaRPr lang="ar-SA" sz="3200" b="1" dirty="0" smtClean="0">
              <a:solidFill>
                <a:schemeClr val="tx2"/>
              </a:solidFill>
              <a:latin typeface="Adobe Arabic" pitchFamily="18" charset="-78"/>
              <a:cs typeface="Adobe Arabic" pitchFamily="18" charset="-78"/>
            </a:endParaRPr>
          </a:p>
          <a:p>
            <a:r>
              <a:rPr lang="ar-SA" sz="3200" b="1" dirty="0" smtClean="0">
                <a:solidFill>
                  <a:schemeClr val="tx2"/>
                </a:solidFill>
                <a:latin typeface="Adobe Arabic" pitchFamily="18" charset="-78"/>
                <a:cs typeface="Adobe Arabic" pitchFamily="18" charset="-78"/>
              </a:rPr>
              <a:t>القول الأول:</a:t>
            </a:r>
            <a:r>
              <a:rPr lang="ar-SA" sz="3200" b="1" dirty="0" smtClean="0">
                <a:solidFill>
                  <a:schemeClr val="tx2"/>
                </a:solidFill>
                <a:latin typeface="Adobe Arabic" pitchFamily="18" charset="-78"/>
                <a:cs typeface="Adobe Arabic" pitchFamily="18" charset="-78"/>
              </a:rPr>
              <a:t>إن </a:t>
            </a:r>
            <a:r>
              <a:rPr lang="ar-SA" sz="3200" b="1" dirty="0" smtClean="0">
                <a:solidFill>
                  <a:schemeClr val="tx2"/>
                </a:solidFill>
                <a:latin typeface="Adobe Arabic" pitchFamily="18" charset="-78"/>
                <a:cs typeface="Adobe Arabic" pitchFamily="18" charset="-78"/>
              </a:rPr>
              <a:t>صالح عن موجل </a:t>
            </a:r>
            <a:r>
              <a:rPr lang="ar-SA" sz="3200" b="1" dirty="0" err="1" smtClean="0">
                <a:solidFill>
                  <a:schemeClr val="tx2"/>
                </a:solidFill>
                <a:latin typeface="Adobe Arabic" pitchFamily="18" charset="-78"/>
                <a:cs typeface="Adobe Arabic" pitchFamily="18" charset="-78"/>
              </a:rPr>
              <a:t>ببعضه</a:t>
            </a:r>
            <a:r>
              <a:rPr lang="ar-SA" sz="3200" b="1" dirty="0" smtClean="0">
                <a:solidFill>
                  <a:schemeClr val="tx2"/>
                </a:solidFill>
                <a:latin typeface="Adobe Arabic" pitchFamily="18" charset="-78"/>
                <a:cs typeface="Adobe Arabic" pitchFamily="18" charset="-78"/>
              </a:rPr>
              <a:t> حالا </a:t>
            </a:r>
            <a:r>
              <a:rPr lang="ar-SA" sz="3200" b="1" dirty="0" smtClean="0">
                <a:solidFill>
                  <a:schemeClr val="tx2"/>
                </a:solidFill>
                <a:latin typeface="Adobe Arabic" pitchFamily="18" charset="-78"/>
                <a:cs typeface="Adobe Arabic" pitchFamily="18" charset="-78"/>
              </a:rPr>
              <a:t>يصح</a:t>
            </a:r>
            <a:r>
              <a:rPr lang="ar-SA" sz="3200" b="1" dirty="0" smtClean="0">
                <a:solidFill>
                  <a:schemeClr val="tx2"/>
                </a:solidFill>
                <a:latin typeface="Adobe Arabic" pitchFamily="18" charset="-78"/>
                <a:cs typeface="Adobe Arabic" pitchFamily="18" charset="-78"/>
              </a:rPr>
              <a:t>.</a:t>
            </a:r>
            <a:endParaRPr lang="ar-SA" sz="3200" b="1" dirty="0" smtClean="0">
              <a:solidFill>
                <a:schemeClr val="tx2"/>
              </a:solidFill>
              <a:latin typeface="Adobe Arabic" pitchFamily="18" charset="-78"/>
              <a:cs typeface="Adobe Arabic" pitchFamily="18" charset="-78"/>
            </a:endParaRPr>
          </a:p>
          <a:p>
            <a:r>
              <a:rPr lang="ar-SA" sz="3200" b="1" dirty="0" smtClean="0">
                <a:solidFill>
                  <a:schemeClr val="tx2"/>
                </a:solidFill>
                <a:latin typeface="Adobe Arabic" pitchFamily="18" charset="-78"/>
                <a:cs typeface="Adobe Arabic" pitchFamily="18" charset="-78"/>
              </a:rPr>
              <a:t>القول الثاني:أنه جائز،و هو الصواب</a:t>
            </a:r>
          </a:p>
          <a:p>
            <a:r>
              <a:rPr lang="ar-SA" sz="3200" b="1" dirty="0" smtClean="0">
                <a:solidFill>
                  <a:schemeClr val="tx2"/>
                </a:solidFill>
                <a:latin typeface="Adobe Arabic" pitchFamily="18" charset="-78"/>
                <a:cs typeface="Adobe Arabic" pitchFamily="18" charset="-78"/>
              </a:rPr>
              <a:t>أدلة القول الثاني.</a:t>
            </a:r>
          </a:p>
          <a:p>
            <a:r>
              <a:rPr lang="ar-SA" sz="3200" b="1" dirty="0" smtClean="0">
                <a:solidFill>
                  <a:schemeClr val="tx2"/>
                </a:solidFill>
                <a:latin typeface="Adobe Arabic" pitchFamily="18" charset="-78"/>
                <a:cs typeface="Adobe Arabic" pitchFamily="18" charset="-78"/>
              </a:rPr>
              <a:t>ما الحكم إن صالح عن الدين الحال </a:t>
            </a:r>
            <a:r>
              <a:rPr lang="ar-SA" sz="3200" b="1" dirty="0" smtClean="0">
                <a:solidFill>
                  <a:schemeClr val="tx2"/>
                </a:solidFill>
                <a:latin typeface="Adobe Arabic" pitchFamily="18" charset="-78"/>
                <a:cs typeface="Adobe Arabic" pitchFamily="18" charset="-78"/>
              </a:rPr>
              <a:t>بأكثر منه مؤجلاً؟؟؟</a:t>
            </a:r>
            <a:endParaRPr lang="ar-SA" sz="3200" b="1" dirty="0" smtClean="0">
              <a:solidFill>
                <a:schemeClr val="tx2"/>
              </a:solidFill>
              <a:latin typeface="Adobe Arabic" pitchFamily="18" charset="-78"/>
              <a:cs typeface="Adobe Arabic" pitchFamily="18" charset="-78"/>
            </a:endParaRPr>
          </a:p>
          <a:p>
            <a:r>
              <a:rPr lang="ar-SA" sz="3200" b="1" dirty="0" err="1" smtClean="0">
                <a:solidFill>
                  <a:schemeClr val="tx2"/>
                </a:solidFill>
                <a:latin typeface="Adobe Arabic" pitchFamily="18" charset="-78"/>
                <a:cs typeface="Adobe Arabic" pitchFamily="18" charset="-78"/>
              </a:rPr>
              <a:t>اذا</a:t>
            </a:r>
            <a:r>
              <a:rPr lang="ar-SA" sz="3200" b="1" dirty="0" smtClean="0">
                <a:solidFill>
                  <a:schemeClr val="tx2"/>
                </a:solidFill>
                <a:latin typeface="Adobe Arabic" pitchFamily="18" charset="-78"/>
                <a:cs typeface="Adobe Arabic" pitchFamily="18" charset="-78"/>
              </a:rPr>
              <a:t> </a:t>
            </a:r>
            <a:r>
              <a:rPr lang="ar-SA" sz="3200" b="1" dirty="0" smtClean="0">
                <a:solidFill>
                  <a:schemeClr val="tx2"/>
                </a:solidFill>
                <a:latin typeface="Adobe Arabic" pitchFamily="18" charset="-78"/>
                <a:cs typeface="Adobe Arabic" pitchFamily="18" charset="-78"/>
              </a:rPr>
              <a:t>صالح عن الحال بزائد عليه موجل ، فانه لا يصح .</a:t>
            </a:r>
          </a:p>
          <a:p>
            <a:r>
              <a:rPr lang="ar-SA" sz="3200" b="1" dirty="0" smtClean="0">
                <a:solidFill>
                  <a:schemeClr val="accent4">
                    <a:lumMod val="50000"/>
                  </a:schemeClr>
                </a:solidFill>
                <a:latin typeface="Adobe Arabic" pitchFamily="18" charset="-78"/>
                <a:cs typeface="Adobe Arabic" pitchFamily="18" charset="-78"/>
              </a:rPr>
              <a:t>وهو </a:t>
            </a:r>
            <a:r>
              <a:rPr lang="ar-SA" sz="3200" b="1" dirty="0" smtClean="0">
                <a:solidFill>
                  <a:schemeClr val="accent4">
                    <a:lumMod val="50000"/>
                  </a:schemeClr>
                </a:solidFill>
                <a:latin typeface="Adobe Arabic" pitchFamily="18" charset="-78"/>
                <a:cs typeface="Adobe Arabic" pitchFamily="18" charset="-78"/>
              </a:rPr>
              <a:t>ربا .</a:t>
            </a:r>
          </a:p>
          <a:p>
            <a:endParaRPr lang="ar-SA" dirty="0"/>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526</Words>
  <Application>Microsoft Office PowerPoint</Application>
  <PresentationFormat>عرض على الشاشة (3:4)‏</PresentationFormat>
  <Paragraphs>67</Paragraphs>
  <Slides>11</Slides>
  <Notes>0</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win-7</dc:creator>
  <cp:lastModifiedBy>ندا بنت حسن الحميد</cp:lastModifiedBy>
  <cp:revision>18</cp:revision>
  <dcterms:created xsi:type="dcterms:W3CDTF">2013-04-19T12:52:15Z</dcterms:created>
  <dcterms:modified xsi:type="dcterms:W3CDTF">2013-04-20T19:40:14Z</dcterms:modified>
</cp:coreProperties>
</file>