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60" r:id="rId4"/>
    <p:sldId id="258" r:id="rId5"/>
    <p:sldId id="259" r:id="rId6"/>
    <p:sldId id="261" r:id="rId7"/>
    <p:sldId id="262" r:id="rId8"/>
    <p:sldId id="263" r:id="rId9"/>
    <p:sldId id="265" r:id="rId10"/>
    <p:sldId id="264"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640F66C1-BE0E-45EE-BDF4-C65535CA1D85}" type="datetimeFigureOut">
              <a:rPr lang="ar-SA" smtClean="0"/>
              <a:t>29/11/33</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DF923A70-04B3-4BDC-8ABB-62AFDFC012E0}"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40F66C1-BE0E-45EE-BDF4-C65535CA1D85}" type="datetimeFigureOut">
              <a:rPr lang="ar-SA" smtClean="0"/>
              <a:t>29/11/33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F923A70-04B3-4BDC-8ABB-62AFDFC012E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40F66C1-BE0E-45EE-BDF4-C65535CA1D85}" type="datetimeFigureOut">
              <a:rPr lang="ar-SA" smtClean="0"/>
              <a:t>29/11/33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F923A70-04B3-4BDC-8ABB-62AFDFC012E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640F66C1-BE0E-45EE-BDF4-C65535CA1D85}" type="datetimeFigureOut">
              <a:rPr lang="ar-SA" smtClean="0"/>
              <a:t>29/11/33</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DF923A70-04B3-4BDC-8ABB-62AFDFC012E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640F66C1-BE0E-45EE-BDF4-C65535CA1D85}" type="datetimeFigureOut">
              <a:rPr lang="ar-SA" smtClean="0"/>
              <a:t>29/11/33</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DF923A70-04B3-4BDC-8ABB-62AFDFC012E0}" type="slidenum">
              <a:rPr lang="ar-SA" smtClean="0"/>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640F66C1-BE0E-45EE-BDF4-C65535CA1D85}" type="datetimeFigureOut">
              <a:rPr lang="ar-SA" smtClean="0"/>
              <a:t>29/11/33</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DF923A70-04B3-4BDC-8ABB-62AFDFC012E0}"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640F66C1-BE0E-45EE-BDF4-C65535CA1D85}" type="datetimeFigureOut">
              <a:rPr lang="ar-SA" smtClean="0"/>
              <a:t>29/11/33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DF923A70-04B3-4BDC-8ABB-62AFDFC012E0}" type="slidenum">
              <a:rPr lang="ar-SA" smtClean="0"/>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640F66C1-BE0E-45EE-BDF4-C65535CA1D85}" type="datetimeFigureOut">
              <a:rPr lang="ar-SA" smtClean="0"/>
              <a:t>29/11/33</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F923A70-04B3-4BDC-8ABB-62AFDFC012E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640F66C1-BE0E-45EE-BDF4-C65535CA1D85}" type="datetimeFigureOut">
              <a:rPr lang="ar-SA" smtClean="0"/>
              <a:t>29/11/33</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F923A70-04B3-4BDC-8ABB-62AFDFC012E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640F66C1-BE0E-45EE-BDF4-C65535CA1D85}" type="datetimeFigureOut">
              <a:rPr lang="ar-SA" smtClean="0"/>
              <a:t>29/11/33</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F923A70-04B3-4BDC-8ABB-62AFDFC012E0}"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640F66C1-BE0E-45EE-BDF4-C65535CA1D85}" type="datetimeFigureOut">
              <a:rPr lang="ar-SA" smtClean="0"/>
              <a:t>29/11/33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DF923A70-04B3-4BDC-8ABB-62AFDFC012E0}" type="slidenum">
              <a:rPr lang="ar-SA" smtClean="0"/>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40F66C1-BE0E-45EE-BDF4-C65535CA1D85}" type="datetimeFigureOut">
              <a:rPr lang="ar-SA" smtClean="0"/>
              <a:t>29/11/33</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F923A70-04B3-4BDC-8ABB-62AFDFC012E0}" type="slidenum">
              <a:rPr lang="ar-SA" smtClean="0"/>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3714752"/>
            <a:ext cx="8458200" cy="1222375"/>
          </a:xfrm>
        </p:spPr>
        <p:txBody>
          <a:bodyPr>
            <a:normAutofit fontScale="90000"/>
          </a:bodyPr>
          <a:lstStyle/>
          <a:p>
            <a:pPr algn="r"/>
            <a:r>
              <a:rPr lang="ar-SA" dirty="0" smtClean="0"/>
              <a:t>القطاع الصناعي ينقسم إلى أربعة قطاعات صناعية رئيسية هي:</a:t>
            </a:r>
            <a:r>
              <a:rPr lang="en-US" b="1" dirty="0" smtClean="0"/>
              <a:t/>
            </a:r>
            <a:br>
              <a:rPr lang="en-US" b="1" dirty="0" smtClean="0"/>
            </a:br>
            <a:endParaRPr lang="ar-SA" dirty="0"/>
          </a:p>
        </p:txBody>
      </p:sp>
      <p:sp>
        <p:nvSpPr>
          <p:cNvPr id="3" name="عنوان فرعي 2"/>
          <p:cNvSpPr>
            <a:spLocks noGrp="1"/>
          </p:cNvSpPr>
          <p:nvPr>
            <p:ph type="subTitle" idx="1"/>
          </p:nvPr>
        </p:nvSpPr>
        <p:spPr>
          <a:xfrm>
            <a:off x="285720" y="1428736"/>
            <a:ext cx="8458200" cy="914400"/>
          </a:xfrm>
        </p:spPr>
        <p:txBody>
          <a:bodyPr/>
          <a:lstStyle/>
          <a:p>
            <a:pPr algn="r"/>
            <a:r>
              <a:rPr lang="ar-SA" sz="3200" u="sng" dirty="0" smtClean="0"/>
              <a:t>الدول النامية وتحديد </a:t>
            </a:r>
            <a:r>
              <a:rPr lang="ar-SA" sz="3200" u="sng" dirty="0" smtClean="0"/>
              <a:t>الصناعات ذات </a:t>
            </a:r>
            <a:r>
              <a:rPr lang="ar-SA" sz="3200" u="sng" dirty="0" smtClean="0"/>
              <a:t>الأولوية:</a:t>
            </a:r>
            <a:endParaRPr lang="en-US" sz="3200" b="1" dirty="0" smtClean="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642918"/>
            <a:ext cx="8686800" cy="5437207"/>
          </a:xfrm>
        </p:spPr>
        <p:txBody>
          <a:bodyPr/>
          <a:lstStyle/>
          <a:p>
            <a:pPr lvl="0"/>
            <a:r>
              <a:rPr lang="ar-SA" dirty="0" smtClean="0"/>
              <a:t>المنتجات الغذائية والمشروبات بنسبة 18%.</a:t>
            </a:r>
            <a:endParaRPr lang="en-US" b="1" dirty="0" smtClean="0"/>
          </a:p>
          <a:p>
            <a:pPr lvl="0"/>
            <a:r>
              <a:rPr lang="ar-SA" dirty="0" smtClean="0"/>
              <a:t>صناعة المعدات وآليات النقل بنسبة 16%.</a:t>
            </a:r>
            <a:endParaRPr lang="en-US" b="1" dirty="0" smtClean="0"/>
          </a:p>
          <a:p>
            <a:pPr lvl="0"/>
            <a:r>
              <a:rPr lang="ar-SA" dirty="0" smtClean="0"/>
              <a:t>يقدر عدد العاملين في القطاع الصناعي في الوطن العربي بنحو 18.5مليون عامل يتكلون نحو 17% من إجمالي القوى العاملة في الدولة العربية.</a:t>
            </a:r>
            <a:endParaRPr lang="en-US" b="1" dirty="0" smtClean="0"/>
          </a:p>
          <a:p>
            <a:pPr lvl="0"/>
            <a:r>
              <a:rPr lang="ar-SA" dirty="0" smtClean="0"/>
              <a:t>تأتي الصناعة في المرتبة الثانية بعد الزراعة من حيث استيعاب العمالة.</a:t>
            </a:r>
            <a:endParaRPr lang="en-US" b="1"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714356"/>
            <a:ext cx="8686800" cy="5365769"/>
          </a:xfrm>
        </p:spPr>
        <p:txBody>
          <a:bodyPr/>
          <a:lstStyle/>
          <a:p>
            <a:pPr lvl="0"/>
            <a:r>
              <a:rPr lang="ar-SA" dirty="0" smtClean="0"/>
              <a:t>يتركز الحجم الأكبر من العمالة الصناعية في عدد محدود من الدول العربية مثل مصر والمغرب والجزائر وسورية والعراق، إذ تشكل العمالة الصناعية </a:t>
            </a:r>
            <a:r>
              <a:rPr lang="ar-SA" dirty="0" err="1" smtClean="0"/>
              <a:t>بها</a:t>
            </a:r>
            <a:r>
              <a:rPr lang="ar-SA" dirty="0" smtClean="0"/>
              <a:t> نحو 70% من إجمالي العمالة الصناعية العربية.</a:t>
            </a:r>
            <a:endParaRPr lang="en-US" b="1" dirty="0" smtClean="0"/>
          </a:p>
          <a:p>
            <a:pPr lvl="0"/>
            <a:r>
              <a:rPr lang="ar-SA" dirty="0" smtClean="0"/>
              <a:t>تفتقر الدول العربية إلى التقدم في مجال الصناعات التحويلية.</a:t>
            </a:r>
            <a:endParaRPr lang="en-US" b="1"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571480"/>
            <a:ext cx="8686800" cy="5508645"/>
          </a:xfrm>
        </p:spPr>
        <p:txBody>
          <a:bodyPr/>
          <a:lstStyle/>
          <a:p>
            <a:pPr lvl="1"/>
            <a:endParaRPr lang="ar-SA" u="sng" dirty="0" smtClean="0"/>
          </a:p>
          <a:p>
            <a:pPr lvl="1"/>
            <a:endParaRPr lang="ar-SA" u="sng" dirty="0" smtClean="0"/>
          </a:p>
          <a:p>
            <a:pPr lvl="1"/>
            <a:r>
              <a:rPr lang="ar-SA" u="sng" dirty="0" smtClean="0"/>
              <a:t>تحديات </a:t>
            </a:r>
            <a:r>
              <a:rPr lang="ar-SA" u="sng" dirty="0" smtClean="0"/>
              <a:t>ومشكلات الصناعة العربية:</a:t>
            </a:r>
            <a:endParaRPr lang="en-US" sz="3200" b="1" dirty="0" smtClean="0"/>
          </a:p>
          <a:p>
            <a:pPr lvl="0"/>
            <a:r>
              <a:rPr lang="ar-SA" dirty="0" smtClean="0"/>
              <a:t>ضعف علاقات التشابك القطاعي.</a:t>
            </a:r>
            <a:endParaRPr lang="en-US" sz="3600" b="1" dirty="0" smtClean="0"/>
          </a:p>
          <a:p>
            <a:pPr lvl="0"/>
            <a:r>
              <a:rPr lang="ar-SA" dirty="0" smtClean="0"/>
              <a:t>انخفاض مستويات البحث والتطوير الصناعي.</a:t>
            </a:r>
            <a:endParaRPr lang="en-US" sz="3600" b="1" dirty="0" smtClean="0"/>
          </a:p>
          <a:p>
            <a:pPr lvl="0"/>
            <a:r>
              <a:rPr lang="ar-SA" dirty="0" smtClean="0"/>
              <a:t>التمحور حول صناعات محدودة.</a:t>
            </a:r>
            <a:endParaRPr lang="en-US" sz="3600" b="1" dirty="0" smtClean="0"/>
          </a:p>
          <a:p>
            <a:r>
              <a:rPr lang="ar-SA" dirty="0" smtClean="0"/>
              <a:t>صغر حجم منشآت القطاع الصناعي.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r>
              <a:rPr lang="ar-SA" dirty="0" smtClean="0"/>
              <a:t>الصناعات الهيكلية:</a:t>
            </a:r>
            <a:endParaRPr lang="en-US" b="1" dirty="0" smtClean="0"/>
          </a:p>
          <a:p>
            <a:r>
              <a:rPr lang="ar-SA" dirty="0" smtClean="0"/>
              <a:t>وظيفتها تقديم الخدمات وتشمل هذه المجموعة صناعات المنافع العامة من نقل ومواصلات وكهرباء وشيكات المياه والصرف الصحي والتعليم والصحة وغيرها وتحتاج هذه المشاريع لرؤوس أموال باهظة ولفترة طويلة حتى تؤتي ثمارها.</a:t>
            </a:r>
            <a:endParaRPr lang="en-US" b="1"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r>
              <a:rPr lang="ar-SA" dirty="0" smtClean="0"/>
              <a:t>الصناعات </a:t>
            </a:r>
            <a:r>
              <a:rPr lang="ar-SA" dirty="0" err="1" smtClean="0"/>
              <a:t>الاستخراجية</a:t>
            </a:r>
            <a:r>
              <a:rPr lang="ar-SA" dirty="0" smtClean="0"/>
              <a:t>:</a:t>
            </a:r>
            <a:endParaRPr lang="en-US" b="1" dirty="0" smtClean="0"/>
          </a:p>
          <a:p>
            <a:r>
              <a:rPr lang="ar-SA" dirty="0" smtClean="0"/>
              <a:t>تزداد أهميتها في الدولة التي تمتلك ثروات معدنية ضخمة، ويمكن الاستفادة من المنتجات المعدنية إقامة العديد من الصناعات أو بتصديرها والحصول على عملات أجنبية ضرورية لاستمرار التنمية أو تصنيع تلك المعادن وتصديرها مصنعة لتزيد من قيم تلك الثروات.</a:t>
            </a:r>
            <a:endParaRPr lang="en-US" b="1"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lvl="0"/>
            <a:r>
              <a:rPr lang="ar-SA" dirty="0" smtClean="0"/>
              <a:t>الصناعات الرأسمالية:</a:t>
            </a:r>
            <a:endParaRPr lang="en-US" b="1" dirty="0" smtClean="0"/>
          </a:p>
          <a:p>
            <a:r>
              <a:rPr lang="ar-SA" dirty="0" smtClean="0"/>
              <a:t>	تعتبر عاملاً أساسياً من عوامل النهوض والتقدم الاقتصادي تتسم هذه الصناعات بارتفاع معادل رأس المال للعمل فيها وحيث إن الدول النامية تتسم بندرة عنصر رأس المال، ينادي البعض بعدم إقامة هذه الصناعات في الدولة النامية في مراحل النمو الأولى وباستيراد الدول للآلات والمعدات اللازمة من الدول المتقدمة لأنها في تلك الحالة ستكون أكثر جودة وأقل تكلفة.</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r>
              <a:rPr lang="ar-SA" dirty="0" smtClean="0"/>
              <a:t>صناعات الاستهلاك:</a:t>
            </a:r>
            <a:endParaRPr lang="en-US" b="1" dirty="0" smtClean="0"/>
          </a:p>
          <a:p>
            <a:r>
              <a:rPr lang="ar-SA" dirty="0" smtClean="0"/>
              <a:t>	فعملية التنمية تتضمن زيادة في الدخول وبالتالي زيادة الطلب على المنتجات الاستهلاكية لذا لا بد من التوسع في الصناعات الاستهلاكية لمقابلة الاحتياجات الاستهلاكية المتزايدة وحتى لا ترتفع الأسعار أو تضطر الدولة إلى الاستيراد.</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u="sng" dirty="0" smtClean="0"/>
              <a:t>يتعين على الدولة أن تحدد أي القطاعات الصناعية سيحظى باهتمام أكبر ويتوقف ذلك:</a:t>
            </a:r>
            <a:endParaRPr lang="en-US" b="1" dirty="0" smtClean="0"/>
          </a:p>
          <a:p>
            <a:pPr lvl="0"/>
            <a:r>
              <a:rPr lang="ar-SA" dirty="0" smtClean="0"/>
              <a:t>1/ مرحلة </a:t>
            </a:r>
            <a:r>
              <a:rPr lang="ar-SA" dirty="0" smtClean="0"/>
              <a:t>النمو الصناعي حيث يشير تقرير الأمم المتحدة إلى ثلاث مراحل في عملية النمو الصناعي في الدول النامية وهي:</a:t>
            </a:r>
            <a:endParaRPr lang="en-US" b="1"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500042"/>
            <a:ext cx="8686800" cy="5580083"/>
          </a:xfrm>
        </p:spPr>
        <p:txBody>
          <a:bodyPr>
            <a:normAutofit/>
          </a:bodyPr>
          <a:lstStyle/>
          <a:p>
            <a:r>
              <a:rPr lang="ar-SA" dirty="0" smtClean="0"/>
              <a:t>المرحلة الأولى: حيث تنمو صناعات تجهيز المواد الأولية للتصدير والصناعات الاستهلاكية وتتسم هذه المرحلة بتوجيه الإنتاج الصناعي للسوق الداخلية.</a:t>
            </a:r>
            <a:endParaRPr lang="en-US" b="1" dirty="0" smtClean="0"/>
          </a:p>
          <a:p>
            <a:r>
              <a:rPr lang="ar-SA" dirty="0" smtClean="0"/>
              <a:t>المرحلة الثانية: تقام فيها بعض صناعات السلع الرأسمالية الوسيطة كالأسمنت والأسمدة بجانب سلع الاستهلاك ذات المعرفة مثل الأدوية ومستحضرات التجميل.</a:t>
            </a:r>
            <a:endParaRPr lang="en-US" b="1" dirty="0" smtClean="0"/>
          </a:p>
          <a:p>
            <a:r>
              <a:rPr lang="ar-SA" dirty="0" smtClean="0"/>
              <a:t>المرحلة الثالثة: تتطلب صناعات أشد تركيباً مثل تجميع بعض المنتجات الهندسية.</a:t>
            </a:r>
            <a:endParaRPr lang="en-US" b="1" dirty="0" smtClean="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r>
              <a:rPr lang="ar-SA" dirty="0" smtClean="0"/>
              <a:t>2/ مدى </a:t>
            </a:r>
            <a:r>
              <a:rPr lang="ar-SA" dirty="0" smtClean="0"/>
              <a:t>الوفرة والندرة النسبية لعناصر الإنتاج</a:t>
            </a:r>
            <a:r>
              <a:rPr lang="ar-SA" dirty="0" smtClean="0"/>
              <a:t>.</a:t>
            </a:r>
          </a:p>
          <a:p>
            <a:pPr lvl="0"/>
            <a:endParaRPr lang="en-US" b="1" dirty="0" smtClean="0"/>
          </a:p>
          <a:p>
            <a:pPr lvl="0"/>
            <a:r>
              <a:rPr lang="ar-SA" dirty="0" smtClean="0"/>
              <a:t>3/ مدى </a:t>
            </a:r>
            <a:r>
              <a:rPr lang="ar-SA" dirty="0" smtClean="0"/>
              <a:t>اتساع الأسواق المحلية</a:t>
            </a:r>
            <a:r>
              <a:rPr lang="ar-SA" dirty="0" smtClean="0"/>
              <a:t>.</a:t>
            </a:r>
          </a:p>
          <a:p>
            <a:pPr lvl="0"/>
            <a:endParaRPr lang="en-US" b="1" dirty="0" smtClean="0"/>
          </a:p>
          <a:p>
            <a:pPr lvl="0"/>
            <a:r>
              <a:rPr lang="ar-SA" dirty="0" smtClean="0"/>
              <a:t>4/ السياسات </a:t>
            </a:r>
            <a:r>
              <a:rPr lang="ar-SA" dirty="0" smtClean="0"/>
              <a:t>المناسبة لتطور الدولة الاقتصادي.</a:t>
            </a:r>
            <a:endParaRPr lang="en-US" b="1"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14290"/>
            <a:ext cx="8686800" cy="5865835"/>
          </a:xfrm>
        </p:spPr>
        <p:txBody>
          <a:bodyPr>
            <a:normAutofit fontScale="92500" lnSpcReduction="10000"/>
          </a:bodyPr>
          <a:lstStyle/>
          <a:p>
            <a:r>
              <a:rPr lang="ar-SA" b="1" dirty="0" smtClean="0"/>
              <a:t>الصناعات في الوطن العربي: الواقع والمستقبل</a:t>
            </a:r>
            <a:endParaRPr lang="en-US" sz="3600" b="1" dirty="0" smtClean="0"/>
          </a:p>
          <a:p>
            <a:pPr lvl="1"/>
            <a:r>
              <a:rPr lang="ar-SA" u="sng" dirty="0" smtClean="0"/>
              <a:t>الصناعة العربية: قراءة في الواقع.</a:t>
            </a:r>
            <a:endParaRPr lang="en-US" sz="3200" b="1" dirty="0" smtClean="0"/>
          </a:p>
          <a:p>
            <a:pPr lvl="0"/>
            <a:r>
              <a:rPr lang="ar-SA" dirty="0" smtClean="0"/>
              <a:t>القطاع الصناعي في الدول العربية يسهم بما يوازي 40% في توليد الناتج المحلي الإجمالي في الدولة العربية عام 2003م.</a:t>
            </a:r>
            <a:endParaRPr lang="en-US" sz="3600" b="1" dirty="0" smtClean="0"/>
          </a:p>
          <a:p>
            <a:pPr lvl="0"/>
            <a:r>
              <a:rPr lang="ar-SA" dirty="0" smtClean="0"/>
              <a:t>مساهمة البترول والغاز 25% في توليد الناتج المحلي الإجمالي.</a:t>
            </a:r>
            <a:endParaRPr lang="en-US" sz="3600" b="1" dirty="0" smtClean="0"/>
          </a:p>
          <a:p>
            <a:pPr lvl="0"/>
            <a:r>
              <a:rPr lang="ar-SA" dirty="0" smtClean="0"/>
              <a:t>النفط والغاز مساهمتها في توليد القيمة المضافة للصناعة </a:t>
            </a:r>
            <a:r>
              <a:rPr lang="ar-SA" dirty="0" err="1" smtClean="0"/>
              <a:t>الإستخراجية</a:t>
            </a:r>
            <a:r>
              <a:rPr lang="ar-SA" dirty="0" smtClean="0"/>
              <a:t> </a:t>
            </a:r>
            <a:r>
              <a:rPr lang="ar-SA" dirty="0" smtClean="0"/>
              <a:t>على 85%.</a:t>
            </a:r>
            <a:endParaRPr lang="en-US" sz="3600" b="1" dirty="0" smtClean="0"/>
          </a:p>
          <a:p>
            <a:pPr lvl="0"/>
            <a:r>
              <a:rPr lang="ar-SA" dirty="0" smtClean="0"/>
              <a:t>منتجات الكيماويات والبلاستيك والفحم والمطاط تسهم بنحو ثلث القيمة المضافة.</a:t>
            </a:r>
            <a:endParaRPr lang="en-US" sz="3600" b="1"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TotalTime>
  <Words>405</Words>
  <Application>Microsoft Office PowerPoint</Application>
  <PresentationFormat>عرض على الشاشة (3:4)‏</PresentationFormat>
  <Paragraphs>39</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رحلة</vt:lpstr>
      <vt:lpstr>القطاع الصناعي ينقسم إلى أربعة قطاعات صناعية رئيسية هي: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القطاع الصناعي ينقسم إلى أربعة قطاعات صناعية رئيسية هي:</dc:title>
  <dc:creator>toshiba</dc:creator>
  <cp:lastModifiedBy>toshiba</cp:lastModifiedBy>
  <cp:revision>5</cp:revision>
  <dcterms:created xsi:type="dcterms:W3CDTF">2012-10-14T20:22:52Z</dcterms:created>
  <dcterms:modified xsi:type="dcterms:W3CDTF">2012-10-14T20:41:40Z</dcterms:modified>
</cp:coreProperties>
</file>