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AADE952-1A2D-463A-B967-7FAC14F2909E}" type="datetimeFigureOut">
              <a:rPr lang="ar-SA" smtClean="0"/>
              <a:pPr/>
              <a:t>1/30/1443</a:t>
            </a:fld>
            <a:endParaRPr lang="ar-SA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ar-SA"/>
          </a:p>
        </p:txBody>
      </p:sp>
      <p:sp>
        <p:nvSpPr>
          <p:cNvPr id="10" name="مستطيل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مستطيل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مستطيل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رابط مستقيم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رابط مستقيم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رابط مستقيم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رابط مستقيم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مستطيل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شكل بيضاوي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شكل بيضاوي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شكل بيضاوي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شكل بيضاوي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شكل بيضاوي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3D42CE0-66EB-4826-A7B1-941484EFC53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E952-1A2D-463A-B967-7FAC14F2909E}" type="datetimeFigureOut">
              <a:rPr lang="ar-SA" smtClean="0"/>
              <a:pPr/>
              <a:t>1/30/1443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42CE0-66EB-4826-A7B1-941484EFC53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E952-1A2D-463A-B967-7FAC14F2909E}" type="datetimeFigureOut">
              <a:rPr lang="ar-SA" smtClean="0"/>
              <a:pPr/>
              <a:t>1/30/1443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42CE0-66EB-4826-A7B1-941484EFC53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AADE952-1A2D-463A-B967-7FAC14F2909E}" type="datetimeFigureOut">
              <a:rPr lang="ar-SA" smtClean="0"/>
              <a:pPr/>
              <a:t>1/30/1443</a:t>
            </a:fld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3D42CE0-66EB-4826-A7B1-941484EFC534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AADE952-1A2D-463A-B967-7FAC14F2909E}" type="datetimeFigureOut">
              <a:rPr lang="ar-SA" smtClean="0"/>
              <a:pPr/>
              <a:t>1/30/1443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ar-SA"/>
          </a:p>
        </p:txBody>
      </p:sp>
      <p:sp>
        <p:nvSpPr>
          <p:cNvPr id="9" name="مستطيل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رابط مستقيم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رابط مستقيم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رابط مستقيم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رابط مستقيم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مستطيل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شكل بيضاوي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شكل بيضاوي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شكل بيضاوي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شكل بيضاوي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شكل بيضاوي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رابط مستقيم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3D42CE0-66EB-4826-A7B1-941484EFC53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E952-1A2D-463A-B967-7FAC14F2909E}" type="datetimeFigureOut">
              <a:rPr lang="ar-SA" smtClean="0"/>
              <a:pPr/>
              <a:t>1/30/1443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42CE0-66EB-4826-A7B1-941484EFC534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E952-1A2D-463A-B967-7FAC14F2909E}" type="datetimeFigureOut">
              <a:rPr lang="ar-SA" smtClean="0"/>
              <a:pPr/>
              <a:t>1/30/1443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42CE0-66EB-4826-A7B1-941484EFC534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2" name="عنصر نائب للنص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4" name="عنصر نائب للنص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AADE952-1A2D-463A-B967-7FAC14F2909E}" type="datetimeFigureOut">
              <a:rPr lang="ar-SA" smtClean="0"/>
              <a:pPr/>
              <a:t>1/30/1443</a:t>
            </a:fld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3D42CE0-66EB-4826-A7B1-941484EFC534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E952-1A2D-463A-B967-7FAC14F2909E}" type="datetimeFigureOut">
              <a:rPr lang="ar-SA" smtClean="0"/>
              <a:pPr/>
              <a:t>1/30/1443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42CE0-66EB-4826-A7B1-941484EFC53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رابط مستقيم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مستطيل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رابط مستقيم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شكل بيضاوي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عنصر نائب للمحتوى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1" name="عنصر نائب للتاريخ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AADE952-1A2D-463A-B967-7FAC14F2909E}" type="datetimeFigureOut">
              <a:rPr lang="ar-SA" smtClean="0"/>
              <a:pPr/>
              <a:t>1/30/1443</a:t>
            </a:fld>
            <a:endParaRPr lang="ar-SA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3D42CE0-66EB-4826-A7B1-941484EFC534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3" name="عنصر نائب للتذييل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شكل بيضاوي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0" name="رابط مستقيم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مستطيل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رابط مستقيم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رابط مستقيم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رابط مستقيم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عنصر نائب للتاريخ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AADE952-1A2D-463A-B967-7FAC14F2909E}" type="datetimeFigureOut">
              <a:rPr lang="ar-SA" smtClean="0"/>
              <a:pPr/>
              <a:t>1/30/1443</a:t>
            </a:fld>
            <a:endParaRPr lang="ar-SA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3D42CE0-66EB-4826-A7B1-941484EFC534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1" name="عنصر نائب للتذييل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AADE952-1A2D-463A-B967-7FAC14F2909E}" type="datetimeFigureOut">
              <a:rPr lang="ar-SA" smtClean="0"/>
              <a:pPr/>
              <a:t>1/30/1443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مستطيل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شكل بيضاوي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3D42CE0-66EB-4826-A7B1-941484EFC534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ipe dir="d"/>
  </p:transition>
  <p:txStyles>
    <p:titleStyle>
      <a:lvl1pPr algn="l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r" rtl="1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efs_GhW4do" TargetMode="External"/><Relationship Id="rId2" Type="http://schemas.openxmlformats.org/officeDocument/2006/relationships/hyperlink" Target="https://www.youtube.com/watch?v=83SttWiTQj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835696" y="0"/>
            <a:ext cx="6172200" cy="1894362"/>
          </a:xfrm>
        </p:spPr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Strawberry DNA Extraction</a:t>
            </a:r>
            <a:endParaRPr lang="ar-SA" dirty="0">
              <a:solidFill>
                <a:srgbClr val="C0000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35696" y="1988840"/>
            <a:ext cx="6172200" cy="1371600"/>
          </a:xfrm>
        </p:spPr>
        <p:txBody>
          <a:bodyPr/>
          <a:lstStyle/>
          <a:p>
            <a:pPr algn="ctr"/>
            <a:r>
              <a:rPr lang="ar-SA" sz="3600" dirty="0" smtClean="0">
                <a:solidFill>
                  <a:srgbClr val="C00000"/>
                </a:solidFill>
              </a:rPr>
              <a:t>استخلاص ال دنا من الفواكه- </a:t>
            </a:r>
            <a:r>
              <a:rPr lang="ar-SA" sz="3600" dirty="0" err="1" smtClean="0">
                <a:solidFill>
                  <a:srgbClr val="C00000"/>
                </a:solidFill>
              </a:rPr>
              <a:t>الفراوله</a:t>
            </a:r>
            <a:r>
              <a:rPr lang="ar-SA" sz="3600" dirty="0" smtClean="0">
                <a:solidFill>
                  <a:srgbClr val="C00000"/>
                </a:solidFill>
              </a:rPr>
              <a:t> </a:t>
            </a:r>
            <a:endParaRPr lang="en-US" sz="3600" dirty="0" smtClean="0">
              <a:solidFill>
                <a:srgbClr val="C00000"/>
              </a:solidFill>
            </a:endParaRPr>
          </a:p>
          <a:p>
            <a:endParaRPr lang="ar-S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924944"/>
            <a:ext cx="4176464" cy="3138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07504" y="1409873"/>
            <a:ext cx="863994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.</a:t>
            </a:r>
            <a:r>
              <a:rPr kumimoji="0" lang="ar-S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10-أمسك الأنبوب 15 مل </a:t>
            </a:r>
            <a:r>
              <a:rPr kumimoji="0" lang="ar-SA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بزاوية.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باستخدام ماصة </a:t>
            </a:r>
            <a:r>
              <a:rPr kumimoji="0" lang="ar-SA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نقل 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، أضف بعناية 5 مل من </a:t>
            </a:r>
            <a:r>
              <a:rPr kumimoji="0" lang="ar-SA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الإيثانول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البارد بنسبة </a:t>
            </a:r>
            <a:r>
              <a:rPr kumimoji="0" lang="ar-SA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95 ٪.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أضف 95٪ من </a:t>
            </a:r>
            <a:r>
              <a:rPr kumimoji="0" lang="ar-SA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الإيثانول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حتى يصل الحجم الإجمالي إلى 7 </a:t>
            </a:r>
            <a:r>
              <a:rPr kumimoji="0" lang="ar-SA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مل 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(استخدم الخطوط الموجودة على جانب الأنبوب لمساعدتك في القياس</a:t>
            </a:r>
            <a:r>
              <a:rPr kumimoji="0" lang="ar-SA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).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يجب أن يكون لديك طبقتين مميزتين.</a:t>
            </a: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تنبيه: لا تخلط خلاصة الفراولة </a:t>
            </a:r>
            <a:r>
              <a:rPr kumimoji="0" lang="ar-SA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والإيثانول!</a:t>
            </a: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11.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راقب عن كثب حيث تبدأ السلاسل الشفافة من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DNA 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في التكتل معًا حيث تلتقي طبقة </a:t>
            </a:r>
            <a:r>
              <a:rPr kumimoji="0" lang="ar-SA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الإيثانول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بطبقة مستخلص </a:t>
            </a:r>
            <a:r>
              <a:rPr kumimoji="0" lang="ar-SA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الفراولة.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ستظهر فقاعات صغيرة في طبقة </a:t>
            </a:r>
            <a:r>
              <a:rPr kumimoji="0" lang="ar-SA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الإيثانول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حيث تترسب الحمض النووي.</a:t>
            </a: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12.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قم بتدوير العصا الخشبية ببطء وحذر في </a:t>
            </a:r>
            <a:r>
              <a:rPr kumimoji="0" lang="ar-SA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الإيثانول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فوق طبقة المستخلص  مباشرةً للحصول على  ال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DNA</a:t>
            </a:r>
            <a:r>
              <a:rPr kumimoji="0" lang="ar-SA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.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إزال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العصا الخشبية من الأنبوب ولاحظ  الحمض النووي.</a:t>
            </a:r>
            <a:endParaRPr kumimoji="0" lang="ar-SA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2079357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صورة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628800"/>
            <a:ext cx="223224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صورة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628800"/>
            <a:ext cx="172819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57200" y="764704"/>
            <a:ext cx="7467600" cy="5709248"/>
          </a:xfrm>
        </p:spPr>
        <p:txBody>
          <a:bodyPr/>
          <a:lstStyle/>
          <a:p>
            <a:r>
              <a:rPr lang="ar-SA" b="1" u="sng" dirty="0" smtClean="0">
                <a:solidFill>
                  <a:srgbClr val="C00000"/>
                </a:solidFill>
              </a:rPr>
              <a:t>النتائج والمناقشة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ar-SA" dirty="0" smtClean="0"/>
              <a:t>1- كيف  استخراج الحمض </a:t>
            </a:r>
            <a:r>
              <a:rPr lang="ar-SA" dirty="0" err="1" smtClean="0"/>
              <a:t>النووي؟</a:t>
            </a:r>
            <a:r>
              <a:rPr lang="ar-SA" dirty="0" smtClean="0"/>
              <a:t> </a:t>
            </a:r>
            <a:endParaRPr lang="en-US" dirty="0" smtClean="0"/>
          </a:p>
          <a:p>
            <a:r>
              <a:rPr lang="ar-SA" dirty="0" smtClean="0"/>
              <a:t>2- لماذا تضيف </a:t>
            </a:r>
            <a:r>
              <a:rPr lang="ar-SA" dirty="0" err="1" smtClean="0"/>
              <a:t>الملح؟</a:t>
            </a:r>
            <a:r>
              <a:rPr lang="ar-SA" dirty="0" smtClean="0"/>
              <a:t> </a:t>
            </a:r>
            <a:endParaRPr lang="en-US" dirty="0" smtClean="0"/>
          </a:p>
          <a:p>
            <a:r>
              <a:rPr lang="ar-SA" dirty="0" smtClean="0"/>
              <a:t>3-لماذا تضيف </a:t>
            </a:r>
            <a:r>
              <a:rPr lang="ar-SA" dirty="0" err="1" smtClean="0"/>
              <a:t>المنظفات؟</a:t>
            </a:r>
            <a:r>
              <a:rPr lang="ar-SA" dirty="0" smtClean="0"/>
              <a:t> </a:t>
            </a:r>
            <a:endParaRPr lang="en-US" dirty="0" smtClean="0"/>
          </a:p>
          <a:p>
            <a:r>
              <a:rPr lang="ar-SA" dirty="0" smtClean="0"/>
              <a:t>4- لماذا نضيف الكحول؟</a:t>
            </a:r>
            <a:endParaRPr lang="en-US" dirty="0" smtClean="0"/>
          </a:p>
          <a:p>
            <a:r>
              <a:rPr lang="en-US" u="sng" dirty="0" smtClean="0">
                <a:hlinkClick r:id="rId2"/>
              </a:rPr>
              <a:t>https://www.youtube.com/watch?v=83SttWiTQjk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u="sng" dirty="0" smtClean="0">
                <a:solidFill>
                  <a:srgbClr val="002060"/>
                </a:solidFill>
                <a:hlinkClick r:id="rId3"/>
              </a:rPr>
              <a:t>https://www.youtube.com/watch?v=eefs_GhW4do</a:t>
            </a:r>
            <a:endParaRPr lang="ar-SA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SA" sz="2700" b="1" dirty="0" err="1" smtClean="0">
                <a:solidFill>
                  <a:srgbClr val="C00000"/>
                </a:solidFill>
              </a:rPr>
              <a:t>ماهي</a:t>
            </a:r>
            <a:r>
              <a:rPr lang="ar-SA" sz="2700" b="1" dirty="0" smtClean="0">
                <a:solidFill>
                  <a:srgbClr val="C00000"/>
                </a:solidFill>
              </a:rPr>
              <a:t> عملية استخلاص الحمض النووي  </a:t>
            </a:r>
            <a:r>
              <a:rPr lang="ar-SA" sz="2700" b="1" dirty="0" err="1" smtClean="0">
                <a:solidFill>
                  <a:srgbClr val="C00000"/>
                </a:solidFill>
              </a:rPr>
              <a:t>دنا ؟؟</a:t>
            </a:r>
            <a:r>
              <a:rPr lang="ar-SA" sz="2700" b="1" dirty="0" smtClean="0">
                <a:solidFill>
                  <a:srgbClr val="C00000"/>
                </a:solidFill>
              </a:rPr>
              <a:t> </a:t>
            </a:r>
            <a:r>
              <a:rPr lang="ar-SA" sz="2400" b="1" dirty="0" err="1" smtClean="0">
                <a:solidFill>
                  <a:srgbClr val="C00000"/>
                </a:solidFill>
              </a:rPr>
              <a:t>:</a:t>
            </a:r>
            <a:r>
              <a:rPr lang="en-US" sz="2400" b="1" dirty="0" smtClean="0">
                <a:solidFill>
                  <a:srgbClr val="C00000"/>
                </a:solidFill>
              </a:rPr>
              <a:t/>
            </a:r>
            <a:br>
              <a:rPr lang="en-US" sz="2400" b="1" dirty="0" smtClean="0">
                <a:solidFill>
                  <a:srgbClr val="C00000"/>
                </a:solidFill>
              </a:rPr>
            </a:br>
            <a:endParaRPr lang="ar-SA" sz="2400" b="1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67544" y="1268760"/>
            <a:ext cx="8291264" cy="3096344"/>
          </a:xfrm>
        </p:spPr>
        <p:txBody>
          <a:bodyPr>
            <a:normAutofit/>
          </a:bodyPr>
          <a:lstStyle/>
          <a:p>
            <a:endParaRPr lang="ar-SA" dirty="0" smtClean="0"/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هي </a:t>
            </a:r>
            <a:r>
              <a:rPr lang="ar-SA" b="1" dirty="0" smtClean="0">
                <a:solidFill>
                  <a:srgbClr val="002060"/>
                </a:solidFill>
              </a:rPr>
              <a:t>العمليه التي يتم فيها  استخلاص  (</a:t>
            </a:r>
            <a:r>
              <a:rPr lang="en-US" b="1" dirty="0" smtClean="0">
                <a:solidFill>
                  <a:srgbClr val="002060"/>
                </a:solidFill>
              </a:rPr>
              <a:t>DNA</a:t>
            </a:r>
            <a:r>
              <a:rPr lang="ar-SA" b="1" dirty="0" err="1" smtClean="0">
                <a:solidFill>
                  <a:srgbClr val="002060"/>
                </a:solidFill>
              </a:rPr>
              <a:t>) </a:t>
            </a:r>
            <a:r>
              <a:rPr lang="ar-SA" b="1" dirty="0" smtClean="0">
                <a:solidFill>
                  <a:srgbClr val="002060"/>
                </a:solidFill>
              </a:rPr>
              <a:t>، من خلالها فصل </a:t>
            </a:r>
            <a:r>
              <a:rPr lang="en-US" b="1" dirty="0" smtClean="0">
                <a:solidFill>
                  <a:srgbClr val="002060"/>
                </a:solidFill>
              </a:rPr>
              <a:t>DNA </a:t>
            </a:r>
            <a:r>
              <a:rPr lang="ar-SA" b="1" dirty="0" smtClean="0">
                <a:solidFill>
                  <a:srgbClr val="002060"/>
                </a:solidFill>
              </a:rPr>
              <a:t>من البروتينات والأغشية والمواد الخلوية الأخرى في الخلايا النباتيه </a:t>
            </a:r>
            <a:endParaRPr lang="ar-SA" b="1" dirty="0">
              <a:solidFill>
                <a:srgbClr val="00206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221088"/>
            <a:ext cx="6768752" cy="2394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187680" cy="1143000"/>
          </a:xfrm>
        </p:spPr>
        <p:txBody>
          <a:bodyPr/>
          <a:lstStyle/>
          <a:p>
            <a:pPr algn="r"/>
            <a:r>
              <a:rPr lang="ar-SA" b="1" dirty="0" smtClean="0">
                <a:solidFill>
                  <a:srgbClr val="C00000"/>
                </a:solidFill>
              </a:rPr>
              <a:t>خطوات استخراج الحمض النووي:</a:t>
            </a: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b="1" dirty="0" smtClean="0"/>
              <a:t> </a:t>
            </a:r>
            <a:endParaRPr lang="ar-SA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611560" y="1412776"/>
            <a:ext cx="8136904" cy="4873752"/>
          </a:xfrm>
        </p:spPr>
        <p:txBody>
          <a:bodyPr>
            <a:normAutofit/>
          </a:bodyPr>
          <a:lstStyle/>
          <a:p>
            <a:r>
              <a:rPr lang="ar-SA" b="1" dirty="0" smtClean="0">
                <a:solidFill>
                  <a:srgbClr val="C00000"/>
                </a:solidFill>
              </a:rPr>
              <a:t>خطوة 1</a:t>
            </a:r>
            <a:r>
              <a:rPr lang="ar-SA" dirty="0" smtClean="0">
                <a:solidFill>
                  <a:srgbClr val="C00000"/>
                </a:solidFill>
              </a:rPr>
              <a:t>: التحلل   </a:t>
            </a:r>
          </a:p>
          <a:p>
            <a:r>
              <a:rPr lang="ar-SA" dirty="0" smtClean="0">
                <a:solidFill>
                  <a:srgbClr val="002060"/>
                </a:solidFill>
              </a:rPr>
              <a:t> </a:t>
            </a:r>
            <a:r>
              <a:rPr lang="ar-SA" dirty="0" err="1" smtClean="0">
                <a:solidFill>
                  <a:srgbClr val="002060"/>
                </a:solidFill>
              </a:rPr>
              <a:t>أ- </a:t>
            </a:r>
            <a:r>
              <a:rPr lang="ar-SA" dirty="0" smtClean="0">
                <a:solidFill>
                  <a:srgbClr val="002060"/>
                </a:solidFill>
              </a:rPr>
              <a:t>( هدم  التراكيب </a:t>
            </a:r>
            <a:r>
              <a:rPr lang="ar-SA" dirty="0" err="1" smtClean="0">
                <a:solidFill>
                  <a:srgbClr val="002060"/>
                </a:solidFill>
              </a:rPr>
              <a:t>الكربوهيدراتيه</a:t>
            </a:r>
            <a:r>
              <a:rPr lang="ar-SA" dirty="0" smtClean="0">
                <a:solidFill>
                  <a:srgbClr val="002060"/>
                </a:solidFill>
              </a:rPr>
              <a:t> في الخلايا لكشف الحمض النووي</a:t>
            </a:r>
            <a:r>
              <a:rPr lang="ar-SA" dirty="0" err="1" smtClean="0">
                <a:solidFill>
                  <a:srgbClr val="002060"/>
                </a:solidFill>
              </a:rPr>
              <a:t>)</a:t>
            </a:r>
            <a:r>
              <a:rPr lang="ar-SA" dirty="0" smtClean="0">
                <a:solidFill>
                  <a:srgbClr val="002060"/>
                </a:solidFill>
              </a:rPr>
              <a:t> 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ar-SA" dirty="0" smtClean="0">
                <a:solidFill>
                  <a:srgbClr val="002060"/>
                </a:solidFill>
              </a:rPr>
              <a:t>  </a:t>
            </a:r>
            <a:r>
              <a:rPr lang="ar-SA" dirty="0" err="1" smtClean="0">
                <a:solidFill>
                  <a:srgbClr val="002060"/>
                </a:solidFill>
              </a:rPr>
              <a:t>ب.</a:t>
            </a:r>
            <a:r>
              <a:rPr lang="ar-SA" dirty="0" smtClean="0">
                <a:solidFill>
                  <a:srgbClr val="002060"/>
                </a:solidFill>
              </a:rPr>
              <a:t> إزالة الدهون الغشائية بإضافة المنظفات </a:t>
            </a:r>
            <a:r>
              <a:rPr lang="ar-SA" dirty="0" err="1" smtClean="0">
                <a:solidFill>
                  <a:srgbClr val="002060"/>
                </a:solidFill>
              </a:rPr>
              <a:t>الصناعيه</a:t>
            </a:r>
            <a:r>
              <a:rPr lang="ar-SA" dirty="0" smtClean="0">
                <a:solidFill>
                  <a:srgbClr val="002060"/>
                </a:solidFill>
              </a:rPr>
              <a:t>  لكسر الدهون     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ar-SA" dirty="0" smtClean="0">
                <a:solidFill>
                  <a:srgbClr val="002060"/>
                </a:solidFill>
              </a:rPr>
              <a:t>وتحويلها لمستحلب يزال </a:t>
            </a:r>
            <a:r>
              <a:rPr lang="ar-SA" dirty="0" err="1" smtClean="0">
                <a:solidFill>
                  <a:srgbClr val="002060"/>
                </a:solidFill>
              </a:rPr>
              <a:t>بالماء  .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ar-SA" b="1" dirty="0" smtClean="0">
                <a:solidFill>
                  <a:srgbClr val="C00000"/>
                </a:solidFill>
              </a:rPr>
              <a:t>الخطوة </a:t>
            </a:r>
            <a:r>
              <a:rPr lang="ar-SA" dirty="0" smtClean="0">
                <a:solidFill>
                  <a:srgbClr val="C00000"/>
                </a:solidFill>
              </a:rPr>
              <a:t>2: الترسيب </a:t>
            </a:r>
          </a:p>
          <a:p>
            <a:r>
              <a:rPr lang="ar-SA" dirty="0" smtClean="0">
                <a:solidFill>
                  <a:srgbClr val="002060"/>
                </a:solidFill>
              </a:rPr>
              <a:t> </a:t>
            </a:r>
            <a:r>
              <a:rPr lang="ar-SA" dirty="0" err="1" smtClean="0">
                <a:solidFill>
                  <a:srgbClr val="002060"/>
                </a:solidFill>
              </a:rPr>
              <a:t>أ - </a:t>
            </a:r>
            <a:r>
              <a:rPr lang="ar-SA" dirty="0" smtClean="0">
                <a:solidFill>
                  <a:srgbClr val="002060"/>
                </a:solidFill>
              </a:rPr>
              <a:t>(ترسب الدنا </a:t>
            </a:r>
            <a:r>
              <a:rPr lang="ar-SA" dirty="0" err="1" smtClean="0">
                <a:solidFill>
                  <a:srgbClr val="002060"/>
                </a:solidFill>
              </a:rPr>
              <a:t>بالكحول </a:t>
            </a:r>
            <a:r>
              <a:rPr lang="ar-SA" dirty="0" smtClean="0">
                <a:solidFill>
                  <a:srgbClr val="002060"/>
                </a:solidFill>
              </a:rPr>
              <a:t>- </a:t>
            </a:r>
            <a:r>
              <a:rPr lang="ar-SA" dirty="0" err="1" smtClean="0">
                <a:solidFill>
                  <a:srgbClr val="002060"/>
                </a:solidFill>
              </a:rPr>
              <a:t>عادة </a:t>
            </a:r>
            <a:r>
              <a:rPr lang="ar-SA" dirty="0" smtClean="0">
                <a:solidFill>
                  <a:srgbClr val="002060"/>
                </a:solidFill>
              </a:rPr>
              <a:t>(</a:t>
            </a:r>
            <a:r>
              <a:rPr lang="ar-SA" dirty="0" err="1" smtClean="0">
                <a:solidFill>
                  <a:srgbClr val="002060"/>
                </a:solidFill>
              </a:rPr>
              <a:t>الإيثانول</a:t>
            </a:r>
            <a:r>
              <a:rPr lang="ar-SA" dirty="0" smtClean="0">
                <a:solidFill>
                  <a:srgbClr val="002060"/>
                </a:solidFill>
              </a:rPr>
              <a:t> أو </a:t>
            </a:r>
            <a:r>
              <a:rPr lang="ar-SA" dirty="0" err="1" smtClean="0">
                <a:solidFill>
                  <a:srgbClr val="002060"/>
                </a:solidFill>
              </a:rPr>
              <a:t>الأيزوبروبانول).</a:t>
            </a:r>
            <a:r>
              <a:rPr lang="ar-SA" dirty="0" smtClean="0">
                <a:solidFill>
                  <a:srgbClr val="002060"/>
                </a:solidFill>
              </a:rPr>
              <a:t> بما أن الدنا غير قابل للذوبان في هذه </a:t>
            </a:r>
            <a:r>
              <a:rPr lang="ar-SA" dirty="0" err="1" smtClean="0">
                <a:solidFill>
                  <a:srgbClr val="002060"/>
                </a:solidFill>
              </a:rPr>
              <a:t>الكحولات</a:t>
            </a:r>
            <a:r>
              <a:rPr lang="ar-SA" dirty="0" smtClean="0">
                <a:solidFill>
                  <a:srgbClr val="002060"/>
                </a:solidFill>
              </a:rPr>
              <a:t> </a:t>
            </a:r>
            <a:r>
              <a:rPr lang="ar-SA" dirty="0" err="1" smtClean="0">
                <a:solidFill>
                  <a:srgbClr val="002060"/>
                </a:solidFill>
              </a:rPr>
              <a:t>.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ar-SA" b="1" dirty="0" smtClean="0">
                <a:solidFill>
                  <a:srgbClr val="C00000"/>
                </a:solidFill>
              </a:rPr>
              <a:t>الخطوة</a:t>
            </a:r>
            <a:r>
              <a:rPr lang="ar-SA" dirty="0" smtClean="0">
                <a:solidFill>
                  <a:srgbClr val="C00000"/>
                </a:solidFill>
              </a:rPr>
              <a:t> 3: </a:t>
            </a:r>
            <a:r>
              <a:rPr lang="ar-SA" dirty="0" err="1" smtClean="0">
                <a:solidFill>
                  <a:srgbClr val="C00000"/>
                </a:solidFill>
              </a:rPr>
              <a:t>التنقية </a:t>
            </a:r>
            <a:r>
              <a:rPr lang="ar-SA" dirty="0" smtClean="0">
                <a:solidFill>
                  <a:srgbClr val="002060"/>
                </a:solidFill>
              </a:rPr>
              <a:t>( نزع الشوائب باستخدام طرق فيزيائيه او </a:t>
            </a:r>
            <a:r>
              <a:rPr lang="ar-SA" dirty="0" err="1" smtClean="0">
                <a:solidFill>
                  <a:srgbClr val="002060"/>
                </a:solidFill>
              </a:rPr>
              <a:t>كيميائيه )</a:t>
            </a:r>
            <a:endParaRPr lang="en-US" dirty="0" smtClean="0">
              <a:solidFill>
                <a:srgbClr val="002060"/>
              </a:solidFill>
            </a:endParaRPr>
          </a:p>
          <a:p>
            <a:endParaRPr lang="ar-SA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ar-SA" b="1" dirty="0" smtClean="0">
                <a:solidFill>
                  <a:srgbClr val="C00000"/>
                </a:solidFill>
              </a:rPr>
              <a:t/>
            </a:r>
            <a:br>
              <a:rPr lang="ar-SA" b="1" dirty="0" smtClean="0">
                <a:solidFill>
                  <a:srgbClr val="C00000"/>
                </a:solidFill>
              </a:rPr>
            </a:br>
            <a:r>
              <a:rPr lang="ar-SA" b="1" dirty="0" smtClean="0">
                <a:solidFill>
                  <a:srgbClr val="C00000"/>
                </a:solidFill>
              </a:rPr>
              <a:t>مصدر الحمض النووي</a:t>
            </a: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899592" y="1124744"/>
            <a:ext cx="7467600" cy="1828800"/>
          </a:xfrm>
        </p:spPr>
        <p:txBody>
          <a:bodyPr>
            <a:normAutofit/>
          </a:bodyPr>
          <a:lstStyle/>
          <a:p>
            <a:endParaRPr lang="ar-SA" dirty="0" smtClean="0"/>
          </a:p>
          <a:p>
            <a:pPr>
              <a:buNone/>
            </a:pPr>
            <a:r>
              <a:rPr lang="ar-SA" sz="3200" b="1" dirty="0" smtClean="0">
                <a:solidFill>
                  <a:srgbClr val="00B050"/>
                </a:solidFill>
              </a:rPr>
              <a:t>استخراج </a:t>
            </a:r>
            <a:r>
              <a:rPr lang="ar-SA" sz="3200" b="1" dirty="0" smtClean="0">
                <a:solidFill>
                  <a:srgbClr val="00B050"/>
                </a:solidFill>
              </a:rPr>
              <a:t>الحمض النووي الفراولة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endParaRPr lang="ar-SA" sz="3200" dirty="0">
              <a:solidFill>
                <a:srgbClr val="00B05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564904"/>
            <a:ext cx="57150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260648"/>
            <a:ext cx="8676456" cy="576064"/>
          </a:xfrm>
        </p:spPr>
        <p:txBody>
          <a:bodyPr>
            <a:normAutofit/>
          </a:bodyPr>
          <a:lstStyle/>
          <a:p>
            <a:pPr algn="r"/>
            <a:r>
              <a:rPr lang="ar-SA" b="1" dirty="0" smtClean="0">
                <a:solidFill>
                  <a:srgbClr val="C00000"/>
                </a:solidFill>
              </a:rPr>
              <a:t>الاستخلاص</a:t>
            </a:r>
            <a:r>
              <a:rPr lang="ar-SA" b="1" dirty="0" smtClean="0">
                <a:solidFill>
                  <a:srgbClr val="C00000"/>
                </a:solidFill>
              </a:rPr>
              <a:t>:</a:t>
            </a:r>
            <a:endParaRPr lang="ar-SA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95536" y="1196752"/>
            <a:ext cx="8249344" cy="4873752"/>
          </a:xfrm>
        </p:spPr>
        <p:txBody>
          <a:bodyPr>
            <a:normAutofit/>
          </a:bodyPr>
          <a:lstStyle/>
          <a:p>
            <a:r>
              <a:rPr lang="ar-SA" b="1" u="sng" dirty="0" smtClean="0">
                <a:solidFill>
                  <a:srgbClr val="00B050"/>
                </a:solidFill>
              </a:rPr>
              <a:t>في هذا النشاط  ببساطه وبشكل عام</a:t>
            </a:r>
            <a:endParaRPr lang="en-US" dirty="0" smtClean="0">
              <a:solidFill>
                <a:srgbClr val="00B050"/>
              </a:solidFill>
            </a:endParaRPr>
          </a:p>
          <a:p>
            <a:r>
              <a:rPr lang="ar-SA" b="1" dirty="0" smtClean="0">
                <a:solidFill>
                  <a:srgbClr val="002060"/>
                </a:solidFill>
              </a:rPr>
              <a:t>1</a:t>
            </a:r>
            <a:r>
              <a:rPr lang="ar-SA" sz="2600" b="1" dirty="0" smtClean="0">
                <a:solidFill>
                  <a:srgbClr val="002060"/>
                </a:solidFill>
              </a:rPr>
              <a:t>- يقوم الطلاب بسحق الفراولة واستخدام المنظفات والملح لكسر جدار الخلية بحيث يتم إطلاق  وتحرير الحمض النووي في </a:t>
            </a:r>
            <a:r>
              <a:rPr lang="ar-SA" sz="2600" b="1" dirty="0" err="1" smtClean="0">
                <a:solidFill>
                  <a:srgbClr val="002060"/>
                </a:solidFill>
              </a:rPr>
              <a:t>المحلول.</a:t>
            </a:r>
            <a:r>
              <a:rPr lang="ar-SA" sz="2600" b="1" dirty="0" smtClean="0">
                <a:solidFill>
                  <a:srgbClr val="002060"/>
                </a:solidFill>
              </a:rPr>
              <a:t> </a:t>
            </a:r>
            <a:endParaRPr lang="en-US" sz="2600" dirty="0" smtClean="0">
              <a:solidFill>
                <a:srgbClr val="002060"/>
              </a:solidFill>
            </a:endParaRPr>
          </a:p>
          <a:p>
            <a:r>
              <a:rPr lang="ar-SA" sz="2600" b="1" dirty="0" smtClean="0">
                <a:solidFill>
                  <a:srgbClr val="002060"/>
                </a:solidFill>
              </a:rPr>
              <a:t>2- ثم يُسكب الكحول ببطء فوق قمة المحلول ويرتفع الحمض النووي إلى </a:t>
            </a:r>
            <a:r>
              <a:rPr lang="ar-SA" sz="2600" b="1" dirty="0" err="1" smtClean="0">
                <a:solidFill>
                  <a:srgbClr val="002060"/>
                </a:solidFill>
              </a:rPr>
              <a:t>السطح.</a:t>
            </a:r>
            <a:r>
              <a:rPr lang="ar-SA" sz="2600" b="1" dirty="0" smtClean="0">
                <a:solidFill>
                  <a:srgbClr val="002060"/>
                </a:solidFill>
              </a:rPr>
              <a:t> </a:t>
            </a:r>
            <a:endParaRPr lang="en-US" sz="2600" dirty="0" smtClean="0">
              <a:solidFill>
                <a:srgbClr val="002060"/>
              </a:solidFill>
            </a:endParaRPr>
          </a:p>
          <a:p>
            <a:r>
              <a:rPr lang="ar-SA" sz="2600" b="1" dirty="0" smtClean="0">
                <a:solidFill>
                  <a:srgbClr val="002060"/>
                </a:solidFill>
              </a:rPr>
              <a:t>3- يمكن للطلاب تخزين الحمض النووي بقضيب التحريك </a:t>
            </a:r>
            <a:r>
              <a:rPr lang="ar-SA" sz="2600" b="1" dirty="0" err="1" smtClean="0">
                <a:solidFill>
                  <a:srgbClr val="002060"/>
                </a:solidFill>
              </a:rPr>
              <a:t>الزجاجي .</a:t>
            </a:r>
            <a:r>
              <a:rPr lang="ar-SA" sz="2600" b="1" dirty="0" smtClean="0">
                <a:solidFill>
                  <a:srgbClr val="002060"/>
                </a:solidFill>
              </a:rPr>
              <a:t> لأن الفراولة تحتوي على نسخ متعددة من </a:t>
            </a:r>
            <a:r>
              <a:rPr lang="en-US" sz="2600" b="1" dirty="0" smtClean="0">
                <a:solidFill>
                  <a:srgbClr val="002060"/>
                </a:solidFill>
              </a:rPr>
              <a:t>DNA</a:t>
            </a:r>
            <a:r>
              <a:rPr lang="ar-SA" sz="2600" b="1" dirty="0" smtClean="0">
                <a:solidFill>
                  <a:srgbClr val="002060"/>
                </a:solidFill>
              </a:rPr>
              <a:t> (</a:t>
            </a:r>
            <a:r>
              <a:rPr lang="ar-SA" sz="2600" b="1" dirty="0" err="1" smtClean="0">
                <a:solidFill>
                  <a:srgbClr val="002060"/>
                </a:solidFill>
              </a:rPr>
              <a:t>الأوكتوبويدويد</a:t>
            </a:r>
            <a:r>
              <a:rPr lang="ar-SA" sz="2600" b="1" dirty="0" smtClean="0">
                <a:solidFill>
                  <a:srgbClr val="002060"/>
                </a:solidFill>
              </a:rPr>
              <a:t>) أي 8 نسخ </a:t>
            </a:r>
            <a:endParaRPr lang="en-US" dirty="0" smtClean="0">
              <a:solidFill>
                <a:srgbClr val="002060"/>
              </a:solidFill>
            </a:endParaRPr>
          </a:p>
          <a:p>
            <a:endParaRPr lang="ar-SA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u="sng" dirty="0" smtClean="0">
                <a:solidFill>
                  <a:srgbClr val="C00000"/>
                </a:solidFill>
              </a:rPr>
              <a:t/>
            </a:r>
            <a:br>
              <a:rPr lang="en-US" u="sng" dirty="0" smtClean="0">
                <a:solidFill>
                  <a:srgbClr val="C00000"/>
                </a:solidFill>
              </a:rPr>
            </a:br>
            <a:r>
              <a:rPr lang="ar-SA" u="sng" dirty="0" smtClean="0">
                <a:solidFill>
                  <a:srgbClr val="C00000"/>
                </a:solidFill>
              </a:rPr>
              <a:t>     </a:t>
            </a:r>
            <a:r>
              <a:rPr lang="ar-SA" sz="3100" b="1" u="sng" dirty="0" smtClean="0">
                <a:solidFill>
                  <a:srgbClr val="C00000"/>
                </a:solidFill>
              </a:rPr>
              <a:t>الادوات</a:t>
            </a:r>
            <a:r>
              <a:rPr lang="en-US" b="1" u="sng" dirty="0" smtClean="0">
                <a:solidFill>
                  <a:srgbClr val="C00000"/>
                </a:solidFill>
              </a:rPr>
              <a:t/>
            </a:r>
            <a:br>
              <a:rPr lang="en-US" b="1" u="sng" dirty="0" smtClean="0">
                <a:solidFill>
                  <a:srgbClr val="C00000"/>
                </a:solidFill>
              </a:rPr>
            </a:br>
            <a:endParaRPr lang="ar-SA" u="sng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788024" y="1124744"/>
            <a:ext cx="3856856" cy="4873752"/>
          </a:xfrm>
        </p:spPr>
        <p:txBody>
          <a:bodyPr>
            <a:normAutofit lnSpcReduction="10000"/>
          </a:bodyPr>
          <a:lstStyle/>
          <a:p>
            <a:pPr lvl="0"/>
            <a:r>
              <a:rPr lang="ar-SA" b="1" dirty="0" smtClean="0">
                <a:solidFill>
                  <a:srgbClr val="0070C0"/>
                </a:solidFill>
              </a:rPr>
              <a:t>أنابيب  سعة 50 مل مع أغطية وقواعد</a:t>
            </a:r>
            <a:endParaRPr lang="en-US" b="1" dirty="0" smtClean="0">
              <a:solidFill>
                <a:srgbClr val="0070C0"/>
              </a:solidFill>
            </a:endParaRPr>
          </a:p>
          <a:p>
            <a:pPr lvl="0"/>
            <a:r>
              <a:rPr lang="ar-SA" b="1" dirty="0" smtClean="0">
                <a:solidFill>
                  <a:srgbClr val="0070C0"/>
                </a:solidFill>
              </a:rPr>
              <a:t>أنابيب سعة 15 مل مع أغطية</a:t>
            </a:r>
            <a:endParaRPr lang="en-US" b="1" dirty="0" smtClean="0">
              <a:solidFill>
                <a:srgbClr val="0070C0"/>
              </a:solidFill>
            </a:endParaRPr>
          </a:p>
          <a:p>
            <a:pPr lvl="0"/>
            <a:r>
              <a:rPr lang="ar-SA" b="1" dirty="0" smtClean="0">
                <a:solidFill>
                  <a:srgbClr val="0070C0"/>
                </a:solidFill>
              </a:rPr>
              <a:t>كيس بلاستيك قابل للإغلاق</a:t>
            </a:r>
            <a:endParaRPr lang="en-US" b="1" dirty="0" smtClean="0">
              <a:solidFill>
                <a:srgbClr val="0070C0"/>
              </a:solidFill>
            </a:endParaRPr>
          </a:p>
          <a:p>
            <a:pPr lvl="0"/>
            <a:r>
              <a:rPr lang="ar-SA" b="1" dirty="0" smtClean="0">
                <a:solidFill>
                  <a:srgbClr val="0070C0"/>
                </a:solidFill>
              </a:rPr>
              <a:t>عصا خشبية،</a:t>
            </a:r>
            <a:endParaRPr lang="en-US" b="1" dirty="0" smtClean="0">
              <a:solidFill>
                <a:srgbClr val="0070C0"/>
              </a:solidFill>
            </a:endParaRPr>
          </a:p>
          <a:p>
            <a:pPr lvl="0"/>
            <a:r>
              <a:rPr lang="ar-SA" b="1" dirty="0" smtClean="0">
                <a:solidFill>
                  <a:srgbClr val="0070C0"/>
                </a:solidFill>
              </a:rPr>
              <a:t>اقماع </a:t>
            </a:r>
            <a:endParaRPr lang="en-US" b="1" dirty="0" smtClean="0">
              <a:solidFill>
                <a:srgbClr val="0070C0"/>
              </a:solidFill>
            </a:endParaRPr>
          </a:p>
          <a:p>
            <a:pPr lvl="0"/>
            <a:r>
              <a:rPr lang="ar-SA" b="1" dirty="0" smtClean="0">
                <a:solidFill>
                  <a:srgbClr val="0070C0"/>
                </a:solidFill>
              </a:rPr>
              <a:t>قطعة من القماش القطني</a:t>
            </a:r>
            <a:endParaRPr lang="en-US" b="1" dirty="0" smtClean="0">
              <a:solidFill>
                <a:srgbClr val="0070C0"/>
              </a:solidFill>
            </a:endParaRPr>
          </a:p>
          <a:p>
            <a:pPr lvl="0"/>
            <a:r>
              <a:rPr lang="ar-SA" b="1" dirty="0" smtClean="0">
                <a:solidFill>
                  <a:srgbClr val="0070C0"/>
                </a:solidFill>
              </a:rPr>
              <a:t>ماصة نقل</a:t>
            </a:r>
            <a:endParaRPr lang="en-US" b="1" dirty="0" smtClean="0">
              <a:solidFill>
                <a:srgbClr val="0070C0"/>
              </a:solidFill>
            </a:endParaRPr>
          </a:p>
          <a:p>
            <a:pPr lvl="0"/>
            <a:r>
              <a:rPr lang="ar-SA" b="1" dirty="0" smtClean="0">
                <a:solidFill>
                  <a:srgbClr val="0070C0"/>
                </a:solidFill>
              </a:rPr>
              <a:t>زجاجة </a:t>
            </a:r>
            <a:r>
              <a:rPr lang="ar-SA" b="1" dirty="0" err="1" smtClean="0">
                <a:solidFill>
                  <a:srgbClr val="0070C0"/>
                </a:solidFill>
              </a:rPr>
              <a:t>إيثانول</a:t>
            </a:r>
            <a:r>
              <a:rPr lang="ar-SA" b="1" dirty="0" smtClean="0">
                <a:solidFill>
                  <a:srgbClr val="0070C0"/>
                </a:solidFill>
              </a:rPr>
              <a:t> ، </a:t>
            </a:r>
            <a:r>
              <a:rPr lang="ar-SA" b="1" dirty="0" err="1" smtClean="0">
                <a:solidFill>
                  <a:srgbClr val="0070C0"/>
                </a:solidFill>
              </a:rPr>
              <a:t>95٪ </a:t>
            </a:r>
            <a:r>
              <a:rPr lang="ar-SA" b="1" dirty="0" smtClean="0">
                <a:solidFill>
                  <a:srgbClr val="0070C0"/>
                </a:solidFill>
              </a:rPr>
              <a:t>(100 مل</a:t>
            </a:r>
            <a:r>
              <a:rPr lang="ar-SA" b="1" dirty="0" err="1" smtClean="0">
                <a:solidFill>
                  <a:srgbClr val="0070C0"/>
                </a:solidFill>
              </a:rPr>
              <a:t>)</a:t>
            </a:r>
            <a:endParaRPr lang="en-US" b="1" dirty="0" smtClean="0">
              <a:solidFill>
                <a:srgbClr val="0070C0"/>
              </a:solidFill>
            </a:endParaRPr>
          </a:p>
          <a:p>
            <a:pPr lvl="0"/>
            <a:r>
              <a:rPr lang="ar-SA" b="1" dirty="0" smtClean="0">
                <a:solidFill>
                  <a:srgbClr val="0070C0"/>
                </a:solidFill>
              </a:rPr>
              <a:t>زجاجة منظف سائل</a:t>
            </a:r>
            <a:endParaRPr lang="en-US" b="1" dirty="0" smtClean="0">
              <a:solidFill>
                <a:srgbClr val="0070C0"/>
              </a:solidFill>
            </a:endParaRPr>
          </a:p>
          <a:p>
            <a:pPr lvl="0"/>
            <a:r>
              <a:rPr lang="ar-SA" b="1" dirty="0" smtClean="0">
                <a:solidFill>
                  <a:srgbClr val="0070C0"/>
                </a:solidFill>
              </a:rPr>
              <a:t>10 غرام من </a:t>
            </a:r>
            <a:r>
              <a:rPr lang="ar-SA" b="1" dirty="0" err="1" smtClean="0">
                <a:solidFill>
                  <a:srgbClr val="0070C0"/>
                </a:solidFill>
              </a:rPr>
              <a:t>الملح </a:t>
            </a:r>
            <a:r>
              <a:rPr lang="ar-SA" b="1" dirty="0" smtClean="0">
                <a:solidFill>
                  <a:srgbClr val="0070C0"/>
                </a:solidFill>
              </a:rPr>
              <a:t>(</a:t>
            </a:r>
            <a:r>
              <a:rPr lang="ar-SA" b="1" dirty="0" err="1" smtClean="0">
                <a:solidFill>
                  <a:srgbClr val="0070C0"/>
                </a:solidFill>
              </a:rPr>
              <a:t>كلوريد</a:t>
            </a:r>
            <a:r>
              <a:rPr lang="ar-SA" b="1" dirty="0" smtClean="0">
                <a:solidFill>
                  <a:srgbClr val="0070C0"/>
                </a:solidFill>
              </a:rPr>
              <a:t> الصوديوم</a:t>
            </a:r>
            <a:r>
              <a:rPr lang="ar-SA" b="1" dirty="0" err="1" smtClean="0">
                <a:solidFill>
                  <a:srgbClr val="0070C0"/>
                </a:solidFill>
              </a:rPr>
              <a:t>)</a:t>
            </a:r>
            <a:endParaRPr lang="en-US" b="1" dirty="0" smtClean="0">
              <a:solidFill>
                <a:srgbClr val="0070C0"/>
              </a:solidFill>
            </a:endParaRPr>
          </a:p>
          <a:p>
            <a:endParaRPr lang="ar-SA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564904"/>
            <a:ext cx="1309463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564904"/>
            <a:ext cx="1189682" cy="161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2636912"/>
            <a:ext cx="174669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2636912"/>
            <a:ext cx="1251595" cy="1665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 flipV="1">
            <a:off x="7308304" y="2636912"/>
            <a:ext cx="108833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764704"/>
            <a:ext cx="1584176" cy="1534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3568" y="4437112"/>
            <a:ext cx="19240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59832" y="4653136"/>
            <a:ext cx="19050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/>
          <a:lstStyle/>
          <a:p>
            <a:pPr algn="r"/>
            <a:r>
              <a:rPr lang="ar-SA" b="1" u="sng" dirty="0" smtClean="0">
                <a:solidFill>
                  <a:srgbClr val="C00000"/>
                </a:solidFill>
              </a:rPr>
              <a:t>طريقة العمل </a:t>
            </a:r>
            <a:r>
              <a:rPr lang="ar-SA" b="1" u="sng" dirty="0" smtClean="0">
                <a:solidFill>
                  <a:srgbClr val="C00000"/>
                </a:solidFill>
              </a:rPr>
              <a:t>:</a:t>
            </a:r>
            <a:r>
              <a:rPr lang="en-US" b="1" u="sng" dirty="0" smtClean="0">
                <a:solidFill>
                  <a:srgbClr val="C00000"/>
                </a:solidFill>
              </a:rPr>
              <a:t/>
            </a:r>
            <a:br>
              <a:rPr lang="en-US" b="1" u="sng" dirty="0" smtClean="0">
                <a:solidFill>
                  <a:srgbClr val="C00000"/>
                </a:solidFill>
              </a:rPr>
            </a:br>
            <a:r>
              <a:rPr lang="ar-SA" b="1" u="sng" dirty="0" smtClean="0">
                <a:solidFill>
                  <a:srgbClr val="C00000"/>
                </a:solidFill>
              </a:rPr>
              <a:t>                                                           </a:t>
            </a:r>
            <a:endParaRPr lang="ar-SA" b="1" u="sng" dirty="0">
              <a:solidFill>
                <a:srgbClr val="C00000"/>
              </a:solidFill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51520" y="1340768"/>
            <a:ext cx="856793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1- الحصول على فراولة طازجة أو واحدة مجمدة </a:t>
            </a:r>
            <a:r>
              <a:rPr kumimoji="0" lang="ar-SA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وذائبة.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إذا كنت تستخدم فراولة </a:t>
            </a:r>
            <a:r>
              <a:rPr kumimoji="0" lang="ar-SA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طازجة 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، قم بإزالة الكأس  الأخضر من </a:t>
            </a:r>
            <a:r>
              <a:rPr kumimoji="0" lang="ar-SA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الثمره .</a:t>
            </a: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2.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ضع الفراولة في كيس بلاستيكي قابل للغلق.</a:t>
            </a: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3.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أغلق الكيس </a:t>
            </a:r>
            <a:r>
              <a:rPr kumimoji="0" lang="ar-SA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ببطء 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، وادفع كل الهواء خارج الكيس أثناء غلقه.</a:t>
            </a: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4.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مع الحرص على عدم شق </a:t>
            </a:r>
            <a:r>
              <a:rPr kumimoji="0" lang="ar-SA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الكيس 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، اهرسي الفراولة بيديك جيداً لمدة دقيقتين.</a:t>
            </a: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5.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صب 10 مل من محلول </a:t>
            </a:r>
            <a:r>
              <a:rPr kumimoji="0" lang="ar-SA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الاستخلاص 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( ملح و </a:t>
            </a:r>
            <a:r>
              <a:rPr kumimoji="0" lang="ar-SA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صابون 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) في الكيس مع الفراولة </a:t>
            </a:r>
            <a:r>
              <a:rPr kumimoji="0" lang="ar-SA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المهروسة.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أغلق الكيس.</a:t>
            </a: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6.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اهرسي الفراولة لمدة دقيقة إضافية.</a:t>
            </a:r>
            <a:endParaRPr kumimoji="0" lang="ar-SA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51520" y="1584667"/>
            <a:ext cx="853244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7</a:t>
            </a:r>
            <a:r>
              <a:rPr kumimoji="0" lang="ar-S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.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وضع قمع في أنبوب الطرد المركزي بقياس 50 </a:t>
            </a:r>
            <a:r>
              <a:rPr kumimoji="0" lang="ar-S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مل.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اطوِ قطعة القماش القطنية إلى النصف على طول الجانب الأطول وضعها في القمع لإنشاء </a:t>
            </a:r>
            <a:r>
              <a:rPr kumimoji="0" lang="ar-S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مرشح.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تتداخل قطعة القماش القطني مع حافة القمع.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8.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اسكب خليط الفراولة في </a:t>
            </a:r>
            <a:r>
              <a:rPr kumimoji="0" lang="ar-S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القمع 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، وقم بتصفية المحتويات من خلال القماش القطني وفي أنبوب الطرد المركزي سعة 50 مل.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9.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صب بعناية 2 مل من المحتويات </a:t>
            </a:r>
            <a:r>
              <a:rPr kumimoji="0" lang="ar-S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المفلترة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من الأنبوب 50 مل الى  أنبوب نظيف سعة  15 </a:t>
            </a:r>
            <a:r>
              <a:rPr kumimoji="0" lang="ar-S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مل.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استخدم الخطوط الموجودة على جانب الأنبوب سعة 15 مل للمساعدة في قياس الكمية المضافة.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شربية">
  <a:themeElements>
    <a:clrScheme name="مشربية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مشربية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مشربية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137</TotalTime>
  <Words>573</Words>
  <Application>Microsoft Office PowerPoint</Application>
  <PresentationFormat>عرض على الشاشة (3:4)‏</PresentationFormat>
  <Paragraphs>54</Paragraphs>
  <Slides>12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3" baseType="lpstr">
      <vt:lpstr>مشربية</vt:lpstr>
      <vt:lpstr>Strawberry DNA Extraction</vt:lpstr>
      <vt:lpstr>ماهي عملية استخلاص الحمض النووي  دنا ؟؟ : </vt:lpstr>
      <vt:lpstr>خطوات استخراج الحمض النووي:  </vt:lpstr>
      <vt:lpstr> مصدر الحمض النووي </vt:lpstr>
      <vt:lpstr>الاستخلاص:</vt:lpstr>
      <vt:lpstr>      الادوات </vt:lpstr>
      <vt:lpstr>عرض تقديمي في PowerPoint</vt:lpstr>
      <vt:lpstr>طريقة العمل :                                                            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Strawberry DNA Extraction</dc:title>
  <dc:creator>a</dc:creator>
  <cp:lastModifiedBy>pc</cp:lastModifiedBy>
  <cp:revision>20</cp:revision>
  <dcterms:created xsi:type="dcterms:W3CDTF">2020-08-29T03:44:27Z</dcterms:created>
  <dcterms:modified xsi:type="dcterms:W3CDTF">2021-09-07T05:37:59Z</dcterms:modified>
</cp:coreProperties>
</file>