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6" r:id="rId2"/>
    <p:sldId id="260" r:id="rId3"/>
    <p:sldId id="257" r:id="rId4"/>
    <p:sldId id="258" r:id="rId5"/>
    <p:sldId id="259" r:id="rId6"/>
    <p:sldId id="261" r:id="rId7"/>
    <p:sldId id="262" r:id="rId8"/>
    <p:sldId id="263" r:id="rId9"/>
    <p:sldId id="264" r:id="rId10"/>
    <p:sldId id="267" r:id="rId11"/>
    <p:sldId id="265" r:id="rId12"/>
    <p:sldId id="269" r:id="rId13"/>
    <p:sldId id="270" r:id="rId14"/>
    <p:sldId id="271" r:id="rId15"/>
    <p:sldId id="272" r:id="rId16"/>
    <p:sldId id="273" r:id="rId17"/>
    <p:sldId id="274" r:id="rId18"/>
    <p:sldId id="256"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D3FABE"/>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44" d="100"/>
          <a:sy n="44" d="100"/>
        </p:scale>
        <p:origin x="-126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2A291A9-1082-491D-A17C-B9BEB0AC5BB3}" type="datetimeFigureOut">
              <a:rPr lang="ar-SA" smtClean="0"/>
              <a:pPr/>
              <a:t>02/06/1432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080E88-7C7A-4281-B07E-B9C523877E7A}"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A291A9-1082-491D-A17C-B9BEB0AC5BB3}" type="datetimeFigureOut">
              <a:rPr lang="ar-SA" smtClean="0"/>
              <a:pPr/>
              <a:t>02/06/1432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080E88-7C7A-4281-B07E-B9C523877E7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A291A9-1082-491D-A17C-B9BEB0AC5BB3}" type="datetimeFigureOut">
              <a:rPr lang="ar-SA" smtClean="0"/>
              <a:pPr/>
              <a:t>02/06/1432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080E88-7C7A-4281-B07E-B9C523877E7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A291A9-1082-491D-A17C-B9BEB0AC5BB3}" type="datetimeFigureOut">
              <a:rPr lang="ar-SA" smtClean="0"/>
              <a:pPr/>
              <a:t>02/06/1432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080E88-7C7A-4281-B07E-B9C523877E7A}"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2A291A9-1082-491D-A17C-B9BEB0AC5BB3}" type="datetimeFigureOut">
              <a:rPr lang="ar-SA" smtClean="0"/>
              <a:pPr/>
              <a:t>02/06/1432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080E88-7C7A-4281-B07E-B9C523877E7A}"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2A291A9-1082-491D-A17C-B9BEB0AC5BB3}" type="datetimeFigureOut">
              <a:rPr lang="ar-SA" smtClean="0"/>
              <a:pPr/>
              <a:t>02/06/1432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5080E88-7C7A-4281-B07E-B9C523877E7A}"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2A291A9-1082-491D-A17C-B9BEB0AC5BB3}" type="datetimeFigureOut">
              <a:rPr lang="ar-SA" smtClean="0"/>
              <a:pPr/>
              <a:t>02/06/1432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5080E88-7C7A-4281-B07E-B9C523877E7A}"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2A291A9-1082-491D-A17C-B9BEB0AC5BB3}" type="datetimeFigureOut">
              <a:rPr lang="ar-SA" smtClean="0"/>
              <a:pPr/>
              <a:t>02/06/1432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5080E88-7C7A-4281-B07E-B9C523877E7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2A291A9-1082-491D-A17C-B9BEB0AC5BB3}" type="datetimeFigureOut">
              <a:rPr lang="ar-SA" smtClean="0"/>
              <a:pPr/>
              <a:t>02/06/1432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5080E88-7C7A-4281-B07E-B9C523877E7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2A291A9-1082-491D-A17C-B9BEB0AC5BB3}" type="datetimeFigureOut">
              <a:rPr lang="ar-SA" smtClean="0"/>
              <a:pPr/>
              <a:t>02/06/1432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5080E88-7C7A-4281-B07E-B9C523877E7A}"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2A291A9-1082-491D-A17C-B9BEB0AC5BB3}" type="datetimeFigureOut">
              <a:rPr lang="ar-SA" smtClean="0"/>
              <a:pPr/>
              <a:t>02/06/1432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5080E88-7C7A-4281-B07E-B9C523877E7A}"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2A291A9-1082-491D-A17C-B9BEB0AC5BB3}" type="datetimeFigureOut">
              <a:rPr lang="ar-SA" smtClean="0"/>
              <a:pPr/>
              <a:t>02/06/1432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080E88-7C7A-4281-B07E-B9C523877E7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28605"/>
            <a:ext cx="5314960" cy="1714511"/>
          </a:xfrm>
          <a:blipFill>
            <a:blip r:embed="rId3"/>
            <a:stretch>
              <a:fillRect/>
            </a:stretch>
          </a:blipFill>
        </p:spPr>
        <p:txBody>
          <a:bodyPr/>
          <a:lstStyle/>
          <a:p>
            <a:endParaRPr lang="ar-SA"/>
          </a:p>
        </p:txBody>
      </p:sp>
      <p:sp>
        <p:nvSpPr>
          <p:cNvPr id="3" name="عنوان فرعي 2"/>
          <p:cNvSpPr>
            <a:spLocks noGrp="1"/>
          </p:cNvSpPr>
          <p:nvPr>
            <p:ph type="subTitle" idx="1"/>
          </p:nvPr>
        </p:nvSpPr>
        <p:spPr>
          <a:xfrm>
            <a:off x="1371600" y="3143248"/>
            <a:ext cx="4057656" cy="2495552"/>
          </a:xfrm>
          <a:blipFill>
            <a:blip r:embed="rId4"/>
            <a:stretch>
              <a:fillRect/>
            </a:stretch>
          </a:blipFill>
        </p:spPr>
        <p:txBody>
          <a:bodyPr/>
          <a:lstStyle/>
          <a:p>
            <a:endParaRPr lang="ar-SA"/>
          </a:p>
        </p:txBody>
      </p:sp>
      <p:sp>
        <p:nvSpPr>
          <p:cNvPr id="5" name="شريط منحني إلى الأعلى 4"/>
          <p:cNvSpPr/>
          <p:nvPr/>
        </p:nvSpPr>
        <p:spPr>
          <a:xfrm>
            <a:off x="5715008" y="1000108"/>
            <a:ext cx="3071834" cy="2286016"/>
          </a:xfrm>
          <a:prstGeom prst="ellipseRibbon2">
            <a:avLst>
              <a:gd name="adj1" fmla="val 34524"/>
              <a:gd name="adj2" fmla="val 100000"/>
              <a:gd name="adj3" fmla="val 12500"/>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smtClean="0">
                <a:solidFill>
                  <a:srgbClr val="FF0000"/>
                </a:solidFill>
              </a:rPr>
              <a:t>عرض لبعض الفنون البلاغية </a:t>
            </a:r>
          </a:p>
          <a:p>
            <a:pPr algn="ctr"/>
            <a:r>
              <a:rPr lang="ar-SA" b="1" smtClean="0">
                <a:solidFill>
                  <a:srgbClr val="FF0000"/>
                </a:solidFill>
              </a:rPr>
              <a:t>في القرآن الكريم</a:t>
            </a:r>
            <a:endParaRPr lang="ar-SA" b="1">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142984"/>
            <a:ext cx="7772400" cy="5072097"/>
          </a:xfrm>
        </p:spPr>
        <p:txBody>
          <a:bodyPr>
            <a:normAutofit fontScale="90000"/>
          </a:bodyPr>
          <a:lstStyle/>
          <a:p>
            <a:r>
              <a:rPr lang="ar-SA" sz="1800" smtClean="0"/>
              <a:t>الذكر:</a:t>
            </a:r>
            <a:r>
              <a:rPr lang="en-US" sz="1800" smtClean="0"/>
              <a:t/>
            </a:r>
            <a:br>
              <a:rPr lang="en-US" sz="1800" smtClean="0"/>
            </a:br>
            <a:r>
              <a:rPr lang="ar-SA" sz="1800" smtClean="0"/>
              <a:t/>
            </a:r>
            <a:br>
              <a:rPr lang="ar-SA" sz="1800" smtClean="0"/>
            </a:br>
            <a:r>
              <a:rPr lang="ar-SA" sz="1800" smtClean="0"/>
              <a:t/>
            </a:r>
            <a:br>
              <a:rPr lang="ar-SA" sz="1800" smtClean="0"/>
            </a:br>
            <a:r>
              <a:rPr lang="ar-SA" sz="1800" smtClean="0"/>
              <a:t/>
            </a:r>
            <a:br>
              <a:rPr lang="ar-SA" sz="1800" smtClean="0"/>
            </a:br>
            <a:r>
              <a:rPr lang="ar-SA" sz="1800" smtClean="0"/>
              <a:t/>
            </a:r>
            <a:br>
              <a:rPr lang="ar-SA" sz="1800" smtClean="0"/>
            </a:br>
            <a:r>
              <a:rPr lang="ar-SA" sz="2000" b="1" smtClean="0"/>
              <a:t>الذكر :</a:t>
            </a:r>
            <a:br>
              <a:rPr lang="ar-SA" sz="2000" b="1" smtClean="0"/>
            </a:br>
            <a:r>
              <a:rPr lang="ar-SA" sz="2000" b="1" smtClean="0"/>
              <a:t>الذكر :</a:t>
            </a:r>
            <a:br>
              <a:rPr lang="ar-SA" sz="2000" b="1" smtClean="0"/>
            </a:br>
            <a:r>
              <a:rPr lang="ar-SA" sz="2000" b="1" smtClean="0"/>
              <a:t>القرآن ما يذكره مما يبدو أن السياق يجيز حذفه عندما يكون في </a:t>
            </a:r>
            <a:r>
              <a:rPr lang="en-US" sz="2000" b="1" smtClean="0"/>
              <a:t/>
            </a:r>
            <a:br>
              <a:rPr lang="en-US" sz="2000" b="1" smtClean="0"/>
            </a:br>
            <a:r>
              <a:rPr lang="ar-SA" sz="2000" b="1" smtClean="0"/>
              <a:t>هذا الذكر تثبيت المعنى وتوطيد له في النفس ويكون في ذكره فضلا </a:t>
            </a:r>
            <a:r>
              <a:rPr lang="en-US" sz="2000" b="1" smtClean="0"/>
              <a:t/>
            </a:r>
            <a:br>
              <a:rPr lang="en-US" sz="2000" b="1" smtClean="0"/>
            </a:br>
            <a:r>
              <a:rPr lang="ar-SA" sz="2000" b="1" smtClean="0"/>
              <a:t>عن ذلك معان لا تستفاد إذا حذف :</a:t>
            </a:r>
            <a:r>
              <a:rPr lang="en-US" sz="2000" b="1" smtClean="0"/>
              <a:t/>
            </a:r>
            <a:br>
              <a:rPr lang="en-US" sz="2000" b="1" smtClean="0"/>
            </a:br>
            <a:r>
              <a:rPr lang="ar-SA" sz="2000" b="1" smtClean="0"/>
              <a:t>مما ذكر فيه المسند إليه قوله تعالى </a:t>
            </a:r>
            <a:r>
              <a:rPr lang="ar-SA" sz="2000" b="1" smtClean="0">
                <a:solidFill>
                  <a:srgbClr val="FF0000"/>
                </a:solidFill>
              </a:rPr>
              <a:t>: ( قل هو الله أحد ، الله الصمد )</a:t>
            </a:r>
            <a:r>
              <a:rPr lang="en-US" sz="2000" b="1" smtClean="0"/>
              <a:t/>
            </a:r>
            <a:br>
              <a:rPr lang="en-US" sz="2000" b="1" smtClean="0"/>
            </a:br>
            <a:r>
              <a:rPr lang="ar-SA" sz="2000" b="1" smtClean="0"/>
              <a:t>ذكر اسم الجلالة في الجملة الثانية ليستقر في النفس مرتبطاً بخبره وليفيد </a:t>
            </a:r>
            <a:r>
              <a:rPr lang="en-US" sz="2000" b="1" smtClean="0"/>
              <a:t/>
            </a:r>
            <a:br>
              <a:rPr lang="en-US" sz="2000" b="1" smtClean="0"/>
            </a:br>
            <a:r>
              <a:rPr lang="ar-SA" sz="2000" b="1" smtClean="0"/>
              <a:t>بتعريفه وتعريف الخبر أنه هو السيد الذي يقصد إليه عند اشتداد الخطوب</a:t>
            </a:r>
            <a:r>
              <a:rPr lang="en-US" sz="2000" b="1" smtClean="0"/>
              <a:t/>
            </a:r>
            <a:br>
              <a:rPr lang="en-US" sz="2000" b="1" smtClean="0"/>
            </a:br>
            <a:r>
              <a:rPr lang="ar-SA" sz="2000" b="1" smtClean="0"/>
              <a:t>وفضلا عن ذلك نرى في الأسلوب هذا التناسق اللفظي </a:t>
            </a:r>
            <a:r>
              <a:rPr lang="en-US" sz="2000" b="1" smtClean="0"/>
              <a:t/>
            </a:r>
            <a:br>
              <a:rPr lang="en-US" sz="2000" b="1" smtClean="0"/>
            </a:br>
            <a:r>
              <a:rPr lang="ar-SA" sz="2000" b="1" smtClean="0">
                <a:solidFill>
                  <a:schemeClr val="accent6">
                    <a:lumMod val="50000"/>
                  </a:schemeClr>
                </a:solidFill>
              </a:rPr>
              <a:t>ويذكر للتصوير الباعث على الرهبة كما في قوله تعالى : ( إذا زلزلت الأرض زلزالها وأخرجت الأرض أثقالها ) فذكر الأرض إلى جانب إخراج الأثقال يصور هذا الجرم الهائل .</a:t>
            </a:r>
            <a:r>
              <a:rPr lang="ar-SA" sz="2000" b="1" smtClean="0"/>
              <a:t/>
            </a:r>
            <a:br>
              <a:rPr lang="ar-SA" sz="2000" b="1" smtClean="0"/>
            </a:br>
            <a:r>
              <a:rPr lang="ar-SA" sz="2000" b="1" smtClean="0"/>
              <a:t>الحذف : </a:t>
            </a:r>
            <a:r>
              <a:rPr lang="en-US" sz="2000" b="1" smtClean="0"/>
              <a:t/>
            </a:r>
            <a:br>
              <a:rPr lang="en-US" sz="2000" b="1" smtClean="0"/>
            </a:br>
            <a:r>
              <a:rPr lang="ar-SA" sz="2000" b="1" smtClean="0"/>
              <a:t>              </a:t>
            </a:r>
            <a:r>
              <a:rPr lang="ar-SA" sz="2000" b="1" smtClean="0">
                <a:solidFill>
                  <a:schemeClr val="accent3">
                    <a:lumMod val="75000"/>
                  </a:schemeClr>
                </a:solidFill>
              </a:rPr>
              <a:t>ويحذف الفاعل من الجملة عندما تدل عليه قرينة واضحة فيصبح كالمتعين الذي تنصرف إليه النفس أول وهلة كما تجدي في قوله تعالى : ( كلا إذا بلغت التراقي )</a:t>
            </a:r>
            <a:r>
              <a:rPr lang="en-US" sz="2000" b="1" smtClean="0"/>
              <a:t/>
            </a:r>
            <a:br>
              <a:rPr lang="en-US" sz="2000" b="1" smtClean="0"/>
            </a:br>
            <a:r>
              <a:rPr lang="ar-SA" sz="2000" b="1" smtClean="0"/>
              <a:t>ويحذف المبتدأ عندما يكون ذكر الخبر المتصف بصفة كأنه يشير </a:t>
            </a:r>
            <a:r>
              <a:rPr lang="en-US" sz="2000" b="1" smtClean="0"/>
              <a:t/>
            </a:r>
            <a:br>
              <a:rPr lang="en-US" sz="2000" b="1" smtClean="0"/>
            </a:br>
            <a:r>
              <a:rPr lang="ar-SA" sz="2000" b="1" smtClean="0"/>
              <a:t>إلى هذا المبتدأ وكأنما بلغ من الشهرة بهذا الوصف مبلغاً يغني عن ذكره كما تجد ذلك في قوله تعالى سبحانه : ( كتاب أحكمت آياته ، ثم فصلت من لدن حكيم خبير )</a:t>
            </a:r>
            <a:r>
              <a:rPr lang="en-US" sz="2000" b="1" smtClean="0"/>
              <a:t/>
            </a:r>
            <a:br>
              <a:rPr lang="en-US" sz="2000" b="1" smtClean="0"/>
            </a:br>
            <a:r>
              <a:rPr lang="ar-SA" sz="2000" b="1" smtClean="0"/>
              <a:t/>
            </a:r>
            <a:br>
              <a:rPr lang="ar-SA" sz="2000" b="1" smtClean="0"/>
            </a:br>
            <a:r>
              <a:rPr lang="ar-SA" sz="2000" b="1" smtClean="0"/>
              <a:t/>
            </a:r>
            <a:br>
              <a:rPr lang="ar-SA" sz="2000" b="1" smtClean="0"/>
            </a:br>
            <a:r>
              <a:rPr lang="ar-SA" sz="2000" b="1" smtClean="0"/>
              <a:t/>
            </a:r>
            <a:br>
              <a:rPr lang="ar-SA" sz="2000" b="1" smtClean="0"/>
            </a:br>
            <a:r>
              <a:rPr lang="ar-SA" sz="2000" b="1" smtClean="0"/>
              <a:t/>
            </a:r>
            <a:br>
              <a:rPr lang="ar-SA" sz="2000" b="1" smtClean="0"/>
            </a:br>
            <a:r>
              <a:rPr lang="ar-SA" sz="2000" b="1" smtClean="0"/>
              <a:t/>
            </a:r>
            <a:br>
              <a:rPr lang="ar-SA" sz="2000" b="1" smtClean="0"/>
            </a:br>
            <a:r>
              <a:rPr lang="ar-SA" sz="1800" smtClean="0"/>
              <a:t/>
            </a:r>
            <a:br>
              <a:rPr lang="ar-SA" sz="1800" smtClean="0"/>
            </a:br>
            <a:r>
              <a:rPr lang="ar-SA" sz="1800" smtClean="0"/>
              <a:t/>
            </a:r>
            <a:br>
              <a:rPr lang="ar-SA" sz="1800" smtClean="0"/>
            </a:br>
            <a:endParaRPr lang="en-US" sz="1800"/>
          </a:p>
        </p:txBody>
      </p:sp>
      <p:sp>
        <p:nvSpPr>
          <p:cNvPr id="3" name="عنوان فرعي 2"/>
          <p:cNvSpPr>
            <a:spLocks noGrp="1"/>
          </p:cNvSpPr>
          <p:nvPr>
            <p:ph type="subTitle" idx="1"/>
          </p:nvPr>
        </p:nvSpPr>
        <p:spPr>
          <a:xfrm>
            <a:off x="2285984" y="0"/>
            <a:ext cx="4572032" cy="1000108"/>
          </a:xfrm>
          <a:solidFill>
            <a:schemeClr val="tx2">
              <a:lumMod val="40000"/>
              <a:lumOff val="60000"/>
            </a:schemeClr>
          </a:solidFill>
        </p:spPr>
        <p:txBody>
          <a:bodyPr/>
          <a:lstStyle/>
          <a:p>
            <a:r>
              <a:rPr lang="ar-SA" sz="4800" smtClean="0">
                <a:solidFill>
                  <a:srgbClr val="FFFF00"/>
                </a:solidFill>
              </a:rPr>
              <a:t>الذكر والحذف </a:t>
            </a:r>
          </a:p>
          <a:p>
            <a:endParaRPr lang="ar-SA" smtClean="0"/>
          </a:p>
          <a:p>
            <a:endParaRPr lang="ar-S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142984"/>
            <a:ext cx="7315224" cy="4857784"/>
          </a:xfrm>
        </p:spPr>
        <p:txBody>
          <a:bodyPr>
            <a:normAutofit fontScale="90000"/>
          </a:bodyPr>
          <a:lstStyle/>
          <a:p>
            <a:r>
              <a:rPr lang="ar-SA" sz="1800" smtClean="0"/>
              <a:t/>
            </a:r>
            <a:br>
              <a:rPr lang="ar-SA" sz="1800" smtClean="0"/>
            </a:br>
            <a:r>
              <a:rPr lang="ar-SA" sz="1800" b="1" smtClean="0">
                <a:solidFill>
                  <a:srgbClr val="0070C0"/>
                </a:solidFill>
              </a:rPr>
              <a:t>ويحذف المفعول عندما يكون المراد الاقتصار على إثبات المعاني</a:t>
            </a:r>
            <a:r>
              <a:rPr lang="en-US" sz="1800" b="1" smtClean="0">
                <a:solidFill>
                  <a:srgbClr val="0070C0"/>
                </a:solidFill>
              </a:rPr>
              <a:t/>
            </a:r>
            <a:br>
              <a:rPr lang="en-US" sz="1800" b="1" smtClean="0">
                <a:solidFill>
                  <a:srgbClr val="0070C0"/>
                </a:solidFill>
              </a:rPr>
            </a:br>
            <a:r>
              <a:rPr lang="ar-SA" sz="1800" b="1" smtClean="0">
                <a:solidFill>
                  <a:srgbClr val="0070C0"/>
                </a:solidFill>
              </a:rPr>
              <a:t>التي اشتقت منها الأفعال لفاعليها من غير تعرض لذكر المفعولين </a:t>
            </a:r>
            <a:r>
              <a:rPr lang="en-US" sz="1800" b="1" smtClean="0">
                <a:solidFill>
                  <a:srgbClr val="0070C0"/>
                </a:solidFill>
              </a:rPr>
              <a:t/>
            </a:r>
            <a:br>
              <a:rPr lang="en-US" sz="1800" b="1" smtClean="0">
                <a:solidFill>
                  <a:srgbClr val="0070C0"/>
                </a:solidFill>
              </a:rPr>
            </a:br>
            <a:r>
              <a:rPr lang="ar-SA" sz="1800" b="1" smtClean="0">
                <a:solidFill>
                  <a:srgbClr val="0070C0"/>
                </a:solidFill>
              </a:rPr>
              <a:t>فيصبح الفعل المتعدي كغير المتعدي ومن أمثلة هذا الحذف قوله تعالى : ( وأنه هو أضحك وأبكى وأنه هو أمات وأحيا)</a:t>
            </a:r>
            <a:r>
              <a:rPr lang="en-US" sz="1800" b="1" smtClean="0">
                <a:solidFill>
                  <a:srgbClr val="0070C0"/>
                </a:solidFill>
              </a:rPr>
              <a:t/>
            </a:r>
            <a:br>
              <a:rPr lang="en-US" sz="1800" b="1" smtClean="0">
                <a:solidFill>
                  <a:srgbClr val="0070C0"/>
                </a:solidFill>
              </a:rPr>
            </a:br>
            <a:r>
              <a:rPr lang="ar-SA" sz="1800" b="1" smtClean="0">
                <a:solidFill>
                  <a:srgbClr val="0070C0"/>
                </a:solidFill>
              </a:rPr>
              <a:t>ويحذف المضاف كثيرا في القرآن كما في قوله تعالى : ( مثل الذين ينفقون أموالهم في سبيل الله كمثل حبة أنبتت سبع سنابل ) قالوا : أي كمثل باذر حبة أو زارعها ولعل السر في هذا الحذف هو اتجاه القرآن إلى الصدقة نفسها والجزاء عليها هذا الجزاء المضاعف </a:t>
            </a:r>
            <a:r>
              <a:rPr lang="en-US" sz="1800" b="1" smtClean="0">
                <a:solidFill>
                  <a:srgbClr val="0070C0"/>
                </a:solidFill>
              </a:rPr>
              <a:t/>
            </a:r>
            <a:br>
              <a:rPr lang="en-US" sz="1800" b="1" smtClean="0">
                <a:solidFill>
                  <a:srgbClr val="0070C0"/>
                </a:solidFill>
              </a:rPr>
            </a:br>
            <a:r>
              <a:rPr lang="ar-SA" sz="1800" b="1" smtClean="0">
                <a:solidFill>
                  <a:srgbClr val="0070C0"/>
                </a:solidFill>
              </a:rPr>
              <a:t>ويحذف جواب القسم كن في قوله تعالى : ( والفجر وليال عشر ...)</a:t>
            </a:r>
            <a:r>
              <a:rPr lang="en-US" sz="1800" b="1" smtClean="0"/>
              <a:t/>
            </a:r>
            <a:br>
              <a:rPr lang="en-US" sz="1800" b="1" smtClean="0"/>
            </a:br>
            <a:r>
              <a:rPr lang="ar-SA" sz="1800" b="1" smtClean="0"/>
              <a:t> </a:t>
            </a:r>
            <a:r>
              <a:rPr lang="en-US" sz="1800" b="1" smtClean="0"/>
              <a:t/>
            </a:r>
            <a:br>
              <a:rPr lang="en-US" sz="1800" b="1" smtClean="0"/>
            </a:br>
            <a:r>
              <a:rPr lang="ar-SA" sz="1800" b="1" smtClean="0">
                <a:solidFill>
                  <a:srgbClr val="00B050"/>
                </a:solidFill>
              </a:rPr>
              <a:t>ويحذف في القرآن جواب لو ولولا ولما وأما وإذا ويورث هذا الكلام قوة وشدة أسر</a:t>
            </a:r>
            <a:r>
              <a:rPr lang="en-US" sz="1800" b="1" smtClean="0">
                <a:solidFill>
                  <a:srgbClr val="00B050"/>
                </a:solidFill>
              </a:rPr>
              <a:t/>
            </a:r>
            <a:br>
              <a:rPr lang="en-US" sz="1800" b="1" smtClean="0">
                <a:solidFill>
                  <a:srgbClr val="00B050"/>
                </a:solidFill>
              </a:rPr>
            </a:br>
            <a:r>
              <a:rPr lang="ar-SA" sz="1800" b="1" smtClean="0">
                <a:solidFill>
                  <a:srgbClr val="00B050"/>
                </a:solidFill>
              </a:rPr>
              <a:t> ( ويقولون متى هذا الوعد إن كنتم صادقين لو يعلم الذين كفروا حين </a:t>
            </a:r>
            <a:r>
              <a:rPr lang="ar-SA" sz="1800" b="1" smtClean="0"/>
              <a:t>لا يكفون عن وجوههم النار ولا عن ظهورهم ولا هم ينصرون )</a:t>
            </a:r>
            <a:r>
              <a:rPr lang="en-US" sz="1800" b="1" smtClean="0"/>
              <a:t/>
            </a:r>
            <a:br>
              <a:rPr lang="en-US" sz="1800" b="1" smtClean="0"/>
            </a:br>
            <a:r>
              <a:rPr lang="ar-SA" sz="1800" b="1" smtClean="0"/>
              <a:t>حذف الجواب هنا يشير إلى تعينه فإنه من يعلم أنه سيعرض للنار فيشوي بها وجهه وظهره </a:t>
            </a:r>
            <a:r>
              <a:rPr lang="en-US" sz="1800" b="1" smtClean="0"/>
              <a:t/>
            </a:r>
            <a:br>
              <a:rPr lang="en-US" sz="1800" b="1" smtClean="0"/>
            </a:br>
            <a:r>
              <a:rPr lang="ar-SA" sz="1800" b="1" smtClean="0"/>
              <a:t>التقدير لو يعلم الذين كفروا ذلك لما أنكروا البعث </a:t>
            </a:r>
            <a:r>
              <a:rPr lang="en-US" sz="1800" b="1" smtClean="0"/>
              <a:t/>
            </a:r>
            <a:br>
              <a:rPr lang="en-US" sz="1800" b="1" smtClean="0"/>
            </a:br>
            <a:r>
              <a:rPr lang="ar-SA" sz="1800" b="1" smtClean="0">
                <a:solidFill>
                  <a:srgbClr val="FF66FF"/>
                </a:solidFill>
              </a:rPr>
              <a:t>ويعتمد القرآن على ذكاء قارئه فيحذف من الجمل ما يستطيع القارئ </a:t>
            </a:r>
            <a:r>
              <a:rPr lang="en-US" sz="1800" b="1" smtClean="0">
                <a:solidFill>
                  <a:srgbClr val="FF66FF"/>
                </a:solidFill>
              </a:rPr>
              <a:t/>
            </a:r>
            <a:br>
              <a:rPr lang="en-US" sz="1800" b="1" smtClean="0">
                <a:solidFill>
                  <a:srgbClr val="FF66FF"/>
                </a:solidFill>
              </a:rPr>
            </a:br>
            <a:r>
              <a:rPr lang="ar-SA" sz="1800" b="1" smtClean="0">
                <a:solidFill>
                  <a:srgbClr val="FF66FF"/>
                </a:solidFill>
              </a:rPr>
              <a:t>أن يدركه لأن السياق يستلزمه ويستدعيه </a:t>
            </a:r>
            <a:r>
              <a:rPr lang="en-US" sz="1800" b="1" smtClean="0">
                <a:solidFill>
                  <a:srgbClr val="FF66FF"/>
                </a:solidFill>
              </a:rPr>
              <a:t/>
            </a:r>
            <a:br>
              <a:rPr lang="en-US" sz="1800" b="1" smtClean="0">
                <a:solidFill>
                  <a:srgbClr val="FF66FF"/>
                </a:solidFill>
              </a:rPr>
            </a:br>
            <a:r>
              <a:rPr lang="ar-SA" sz="1800" b="1" smtClean="0">
                <a:solidFill>
                  <a:srgbClr val="FF66FF"/>
                </a:solidFill>
              </a:rPr>
              <a:t>كما في قصة زكريا في سورة مريم </a:t>
            </a:r>
            <a:r>
              <a:rPr lang="en-US" sz="1800" b="1" smtClean="0">
                <a:solidFill>
                  <a:srgbClr val="FF66FF"/>
                </a:solidFill>
              </a:rPr>
              <a:t/>
            </a:r>
            <a:br>
              <a:rPr lang="en-US" sz="1800" b="1" smtClean="0">
                <a:solidFill>
                  <a:srgbClr val="FF66FF"/>
                </a:solidFill>
              </a:rPr>
            </a:br>
            <a:r>
              <a:rPr lang="ar-SA" sz="1800" b="1" smtClean="0">
                <a:solidFill>
                  <a:srgbClr val="FF66FF"/>
                </a:solidFill>
              </a:rPr>
              <a:t> ويدخل البلغاء كل ما ذكرناه من الحذف في باب الإيجاز</a:t>
            </a:r>
            <a:r>
              <a:rPr lang="en-US" sz="1800" b="1" smtClean="0"/>
              <a:t/>
            </a:r>
            <a:br>
              <a:rPr lang="en-US" sz="1800" b="1" smtClean="0"/>
            </a:br>
            <a:r>
              <a:rPr lang="ar-SA" sz="1800" b="1" smtClean="0"/>
              <a:t> </a:t>
            </a:r>
            <a:r>
              <a:rPr lang="en-US" sz="1800" smtClean="0"/>
              <a:t/>
            </a:r>
            <a:br>
              <a:rPr lang="en-US" sz="1800" smtClean="0"/>
            </a:br>
            <a:endParaRPr lang="ar-SA" sz="1800"/>
          </a:p>
        </p:txBody>
      </p:sp>
      <p:sp>
        <p:nvSpPr>
          <p:cNvPr id="3" name="عنوان فرعي 2"/>
          <p:cNvSpPr>
            <a:spLocks noGrp="1"/>
          </p:cNvSpPr>
          <p:nvPr>
            <p:ph type="subTitle" idx="1"/>
          </p:nvPr>
        </p:nvSpPr>
        <p:spPr>
          <a:xfrm>
            <a:off x="2643174" y="0"/>
            <a:ext cx="4071966" cy="928670"/>
          </a:xfrm>
        </p:spPr>
        <p:txBody>
          <a:bodyPr/>
          <a:lstStyle/>
          <a:p>
            <a:endParaRPr lang="ar-S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928794" y="1"/>
            <a:ext cx="5600712" cy="1142984"/>
          </a:xfrm>
        </p:spPr>
        <p:txBody>
          <a:bodyPr/>
          <a:lstStyle/>
          <a:p>
            <a:r>
              <a:rPr lang="ar-SA" smtClean="0">
                <a:solidFill>
                  <a:schemeClr val="bg1">
                    <a:lumMod val="95000"/>
                  </a:schemeClr>
                </a:solidFill>
              </a:rPr>
              <a:t>التنكير والتعريف</a:t>
            </a:r>
            <a:endParaRPr lang="ar-SA">
              <a:solidFill>
                <a:schemeClr val="bg1">
                  <a:lumMod val="95000"/>
                </a:schemeClr>
              </a:solidFill>
            </a:endParaRPr>
          </a:p>
        </p:txBody>
      </p:sp>
      <p:sp>
        <p:nvSpPr>
          <p:cNvPr id="3" name="عنوان فرعي 2"/>
          <p:cNvSpPr>
            <a:spLocks noGrp="1"/>
          </p:cNvSpPr>
          <p:nvPr>
            <p:ph type="subTitle" idx="1"/>
          </p:nvPr>
        </p:nvSpPr>
        <p:spPr>
          <a:xfrm>
            <a:off x="642910" y="1500174"/>
            <a:ext cx="8072494" cy="4714908"/>
          </a:xfrm>
          <a:solidFill>
            <a:srgbClr val="D3FABE"/>
          </a:solidFill>
        </p:spPr>
        <p:txBody>
          <a:bodyPr>
            <a:normAutofit/>
          </a:bodyPr>
          <a:lstStyle/>
          <a:p>
            <a:r>
              <a:rPr lang="ar-SA" sz="1800" b="1" smtClean="0">
                <a:solidFill>
                  <a:srgbClr val="0070C0"/>
                </a:solidFill>
              </a:rPr>
              <a:t>*النكرة تفيد معناها مطلقا من كل قيد </a:t>
            </a:r>
            <a:endParaRPr lang="en-US" sz="1800" b="1" smtClean="0">
              <a:solidFill>
                <a:srgbClr val="0070C0"/>
              </a:solidFill>
            </a:endParaRPr>
          </a:p>
          <a:p>
            <a:r>
              <a:rPr lang="ar-SA" sz="1800" b="1" smtClean="0">
                <a:solidFill>
                  <a:srgbClr val="0070C0"/>
                </a:solidFill>
              </a:rPr>
              <a:t>قال تعالى : ( ولتجدنهم أحرص الناس على حياة ...)</a:t>
            </a:r>
            <a:endParaRPr lang="en-US" sz="1800" b="1" smtClean="0">
              <a:solidFill>
                <a:srgbClr val="0070C0"/>
              </a:solidFill>
            </a:endParaRPr>
          </a:p>
          <a:p>
            <a:r>
              <a:rPr lang="ar-SA" sz="1800" b="1" smtClean="0">
                <a:solidFill>
                  <a:srgbClr val="0070C0"/>
                </a:solidFill>
              </a:rPr>
              <a:t>لبيان حرص هؤلاء الناس على مطلق حياة وأنها غالية عندهم كل الغلاء</a:t>
            </a:r>
            <a:endParaRPr lang="en-US" sz="1800" b="1" smtClean="0">
              <a:solidFill>
                <a:srgbClr val="0070C0"/>
              </a:solidFill>
            </a:endParaRPr>
          </a:p>
          <a:p>
            <a:r>
              <a:rPr lang="ar-SA" sz="1800" b="1" smtClean="0">
                <a:solidFill>
                  <a:srgbClr val="0070C0"/>
                </a:solidFill>
              </a:rPr>
              <a:t>لا يعنيهم أن تكون رفيعة أو وضيعة </a:t>
            </a:r>
            <a:endParaRPr lang="en-US" sz="1800" b="1" smtClean="0">
              <a:solidFill>
                <a:srgbClr val="0070C0"/>
              </a:solidFill>
            </a:endParaRPr>
          </a:p>
          <a:p>
            <a:r>
              <a:rPr lang="ar-SA" sz="1800" b="1" smtClean="0">
                <a:solidFill>
                  <a:srgbClr val="0070C0"/>
                </a:solidFill>
              </a:rPr>
              <a:t>ولأن النكرة لا تدل على شيء معين كان استخدامها في بعض المقام مثيرا للشوق والرغبة في المعرفة كما في قوله تعالى : ( يا أيها الذين آمنوا هل أدلكم على تجارة تنجيكم من عذاب أليم )</a:t>
            </a:r>
            <a:endParaRPr lang="en-US" sz="1800" b="1" smtClean="0">
              <a:solidFill>
                <a:srgbClr val="0070C0"/>
              </a:solidFill>
            </a:endParaRPr>
          </a:p>
          <a:p>
            <a:r>
              <a:rPr lang="ar-SA" sz="1800" b="1" smtClean="0">
                <a:solidFill>
                  <a:schemeClr val="accent3">
                    <a:lumMod val="75000"/>
                  </a:schemeClr>
                </a:solidFill>
              </a:rPr>
              <a:t>وتحدث العلماء عن تنكير السلام الصادر من الله في قوله سبحانه : ( سلام قولاً من رب رحيم )</a:t>
            </a:r>
            <a:endParaRPr lang="en-US" sz="1800" b="1" smtClean="0">
              <a:solidFill>
                <a:schemeClr val="accent3">
                  <a:lumMod val="75000"/>
                </a:schemeClr>
              </a:solidFill>
            </a:endParaRPr>
          </a:p>
          <a:p>
            <a:r>
              <a:rPr lang="ar-SA" sz="1800" b="1" smtClean="0">
                <a:solidFill>
                  <a:schemeClr val="accent3">
                    <a:lumMod val="75000"/>
                  </a:schemeClr>
                </a:solidFill>
              </a:rPr>
              <a:t>والذي أحسه في هذا التعبير أن المقام هنا يدل على تعظيم هذا السلام الصادر منه سبحانه والمقام ينبئ بهذا التعظيم ويشير إليه </a:t>
            </a:r>
          </a:p>
          <a:p>
            <a:r>
              <a:rPr lang="ar-SA" sz="1800" b="1" smtClean="0">
                <a:solidFill>
                  <a:schemeClr val="tx1"/>
                </a:solidFill>
              </a:rPr>
              <a:t>وتستخدم ألوان من المعارف في القرآن الكريم في مواضعها الدقيقة الجديرة بها :</a:t>
            </a:r>
            <a:endParaRPr lang="en-US" sz="1800" b="1" smtClean="0">
              <a:solidFill>
                <a:schemeClr val="tx1"/>
              </a:solidFill>
            </a:endParaRPr>
          </a:p>
          <a:p>
            <a:r>
              <a:rPr lang="ar-SA" sz="1800" b="1" smtClean="0">
                <a:solidFill>
                  <a:schemeClr val="tx1"/>
                </a:solidFill>
              </a:rPr>
              <a:t>ضمير الشأن ( قل هو الله أحد )</a:t>
            </a:r>
            <a:endParaRPr lang="en-US" sz="1800" b="1" smtClean="0">
              <a:solidFill>
                <a:schemeClr val="tx1"/>
              </a:solidFill>
            </a:endParaRPr>
          </a:p>
          <a:p>
            <a:r>
              <a:rPr lang="ar-SA" sz="1800" b="1" smtClean="0">
                <a:solidFill>
                  <a:schemeClr val="tx1"/>
                </a:solidFill>
              </a:rPr>
              <a:t>ترى الشوق يحفز السامع عندما يصغي إلى هذا الضمير إلى أن يدرك ما يراد به فإذا وردت الجملة ثبتت في النفس وقرت في القلب </a:t>
            </a:r>
            <a:endParaRPr lang="en-US" sz="1800" b="1" smtClean="0">
              <a:solidFill>
                <a:schemeClr val="tx1"/>
              </a:solidFill>
            </a:endParaRPr>
          </a:p>
          <a:p>
            <a:endParaRPr lang="ar-SA" sz="1800" b="1"/>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0" b="-50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500166" y="1071546"/>
            <a:ext cx="6572296" cy="5786453"/>
          </a:xfrm>
        </p:spPr>
        <p:txBody>
          <a:bodyPr>
            <a:normAutofit fontScale="90000"/>
          </a:bodyPr>
          <a:lstStyle/>
          <a:p>
            <a:r>
              <a:rPr lang="ar-SA" sz="2000" b="1" smtClean="0">
                <a:solidFill>
                  <a:schemeClr val="accent6">
                    <a:lumMod val="40000"/>
                    <a:lumOff val="60000"/>
                  </a:schemeClr>
                </a:solidFill>
              </a:rPr>
              <a:t> </a:t>
            </a:r>
            <a:br>
              <a:rPr lang="ar-SA" sz="2000" b="1" smtClean="0">
                <a:solidFill>
                  <a:schemeClr val="accent6">
                    <a:lumMod val="40000"/>
                    <a:lumOff val="60000"/>
                  </a:schemeClr>
                </a:solidFill>
              </a:rPr>
            </a:br>
            <a:r>
              <a:rPr lang="ar-SA" sz="2000" b="1" smtClean="0">
                <a:solidFill>
                  <a:schemeClr val="accent6">
                    <a:lumMod val="40000"/>
                    <a:lumOff val="60000"/>
                  </a:schemeClr>
                </a:solidFill>
              </a:rPr>
              <a:t>   ويستخدم القرآن العلم ولم يستخدم الكنية إلا في قوله تعالى : ( تبت يدا أبي لهب وتب )</a:t>
            </a:r>
            <a:r>
              <a:rPr lang="en-US" sz="2000" b="1" smtClean="0">
                <a:solidFill>
                  <a:schemeClr val="accent6">
                    <a:lumMod val="40000"/>
                    <a:lumOff val="60000"/>
                  </a:schemeClr>
                </a:solidFill>
              </a:rPr>
              <a:t/>
            </a:r>
            <a:br>
              <a:rPr lang="en-US" sz="2000" b="1" smtClean="0">
                <a:solidFill>
                  <a:schemeClr val="accent6">
                    <a:lumMod val="40000"/>
                    <a:lumOff val="60000"/>
                  </a:schemeClr>
                </a:solidFill>
              </a:rPr>
            </a:br>
            <a:r>
              <a:rPr lang="ar-SA" sz="2000" b="1" smtClean="0">
                <a:solidFill>
                  <a:schemeClr val="accent6">
                    <a:lumMod val="40000"/>
                    <a:lumOff val="60000"/>
                  </a:schemeClr>
                </a:solidFill>
              </a:rPr>
              <a:t>وفي اختيار هذه الكنية من الذم ما ليس في الاسم </a:t>
            </a:r>
            <a:r>
              <a:rPr lang="en-US" sz="2000" b="1" smtClean="0">
                <a:solidFill>
                  <a:schemeClr val="accent6">
                    <a:lumMod val="40000"/>
                    <a:lumOff val="60000"/>
                  </a:schemeClr>
                </a:solidFill>
              </a:rPr>
              <a:t/>
            </a:r>
            <a:br>
              <a:rPr lang="en-US" sz="2000" b="1" smtClean="0">
                <a:solidFill>
                  <a:schemeClr val="accent6">
                    <a:lumMod val="40000"/>
                    <a:lumOff val="60000"/>
                  </a:schemeClr>
                </a:solidFill>
              </a:rPr>
            </a:br>
            <a:r>
              <a:rPr lang="ar-SA" sz="2000" b="1" smtClean="0">
                <a:solidFill>
                  <a:schemeClr val="accent6">
                    <a:lumMod val="40000"/>
                    <a:lumOff val="60000"/>
                  </a:schemeClr>
                </a:solidFill>
              </a:rPr>
              <a:t>ويأتي اسم الإشارة للقريب في القرآن مؤذناً بقربه قرباً لا يحول دون الانتفاع به ومن هنا أوثر هذا النوع من أسماء الإشارة في قوله سبحانه : ( إن هذا القرآن يهدي للتي هي أقوم )</a:t>
            </a:r>
            <a:r>
              <a:rPr lang="en-US" sz="2000" b="1" smtClean="0">
                <a:solidFill>
                  <a:schemeClr val="accent6">
                    <a:lumMod val="40000"/>
                    <a:lumOff val="60000"/>
                  </a:schemeClr>
                </a:solidFill>
              </a:rPr>
              <a:t/>
            </a:r>
            <a:br>
              <a:rPr lang="en-US" sz="2000" b="1" smtClean="0">
                <a:solidFill>
                  <a:schemeClr val="accent6">
                    <a:lumMod val="40000"/>
                    <a:lumOff val="60000"/>
                  </a:schemeClr>
                </a:solidFill>
              </a:rPr>
            </a:br>
            <a:r>
              <a:rPr lang="ar-SA" sz="2000" b="1" smtClean="0">
                <a:solidFill>
                  <a:schemeClr val="accent6">
                    <a:lumMod val="40000"/>
                    <a:lumOff val="60000"/>
                  </a:schemeClr>
                </a:solidFill>
              </a:rPr>
              <a:t>ويكون هذا الهادي قريباً أنجح لرسالته بينما استخدم اسم الإشارة للبعيد </a:t>
            </a:r>
            <a:r>
              <a:rPr lang="en-US" sz="2000" b="1" smtClean="0">
                <a:solidFill>
                  <a:schemeClr val="accent6">
                    <a:lumMod val="40000"/>
                    <a:lumOff val="60000"/>
                  </a:schemeClr>
                </a:solidFill>
              </a:rPr>
              <a:t/>
            </a:r>
            <a:br>
              <a:rPr lang="en-US" sz="2000" b="1" smtClean="0">
                <a:solidFill>
                  <a:schemeClr val="accent6">
                    <a:lumMod val="40000"/>
                    <a:lumOff val="60000"/>
                  </a:schemeClr>
                </a:solidFill>
              </a:rPr>
            </a:br>
            <a:r>
              <a:rPr lang="ar-SA" sz="2000" b="1" smtClean="0">
                <a:solidFill>
                  <a:schemeClr val="accent6">
                    <a:lumMod val="40000"/>
                    <a:lumOff val="60000"/>
                  </a:schemeClr>
                </a:solidFill>
              </a:rPr>
              <a:t>مشيرا إلى أن القرآن نفسه عندما تحدث عن بعده عن الريب فكان الحديث عنه باسم الإشارة أنسب في الدلالة على ذلك ( ذلك الكتاب لا ريب فيه )</a:t>
            </a:r>
            <a:r>
              <a:rPr lang="en-US" sz="2000" b="1" smtClean="0">
                <a:solidFill>
                  <a:schemeClr val="accent6">
                    <a:lumMod val="40000"/>
                    <a:lumOff val="60000"/>
                  </a:schemeClr>
                </a:solidFill>
              </a:rPr>
              <a:t/>
            </a:r>
            <a:br>
              <a:rPr lang="en-US" sz="2000" b="1" smtClean="0">
                <a:solidFill>
                  <a:schemeClr val="accent6">
                    <a:lumMod val="40000"/>
                    <a:lumOff val="60000"/>
                  </a:schemeClr>
                </a:solidFill>
              </a:rPr>
            </a:br>
            <a:r>
              <a:rPr lang="ar-SA" sz="2000" b="1" smtClean="0">
                <a:solidFill>
                  <a:schemeClr val="accent6">
                    <a:lumMod val="40000"/>
                    <a:lumOff val="60000"/>
                  </a:schemeClr>
                </a:solidFill>
              </a:rPr>
              <a:t> </a:t>
            </a:r>
            <a:r>
              <a:rPr lang="en-US" sz="2000" b="1" smtClean="0"/>
              <a:t/>
            </a:r>
            <a:br>
              <a:rPr lang="en-US" sz="2000" b="1" smtClean="0"/>
            </a:br>
            <a:r>
              <a:rPr lang="ar-SA" sz="2000" b="1" smtClean="0"/>
              <a:t> </a:t>
            </a:r>
            <a:r>
              <a:rPr lang="en-US" sz="2000" b="1" smtClean="0"/>
              <a:t/>
            </a:r>
            <a:br>
              <a:rPr lang="en-US" sz="2000" b="1" smtClean="0"/>
            </a:br>
            <a:r>
              <a:rPr lang="ar-SA" sz="2000" b="1" smtClean="0">
                <a:solidFill>
                  <a:schemeClr val="tx2">
                    <a:lumMod val="20000"/>
                    <a:lumOff val="80000"/>
                  </a:schemeClr>
                </a:solidFill>
              </a:rPr>
              <a:t>ومن خصائص اسم الموصول استطاعته أن يخفي تحته اسم المذنب وفي ذلك من الرجاء في هدايته ما ليس في إفشاء اسمه وفضيحته وتأمل قوله تعالى : ( ومن الناس من يشتري لهو الحديث ليضل عن سبيل الله بغير علم )</a:t>
            </a:r>
            <a:r>
              <a:rPr lang="en-US" sz="2000" b="1" smtClean="0"/>
              <a:t/>
            </a:r>
            <a:br>
              <a:rPr lang="en-US" sz="2000" b="1" smtClean="0"/>
            </a:br>
            <a:r>
              <a:rPr lang="ar-SA" sz="2000" b="1" smtClean="0">
                <a:solidFill>
                  <a:schemeClr val="tx2">
                    <a:lumMod val="40000"/>
                    <a:lumOff val="60000"/>
                  </a:schemeClr>
                </a:solidFill>
              </a:rPr>
              <a:t>ويستخدم القرآن للتعريف بأل فتكون للعهد حيناً وللجنس حيناً آخر</a:t>
            </a:r>
            <a:r>
              <a:rPr lang="en-US" sz="2000" b="1" smtClean="0">
                <a:solidFill>
                  <a:schemeClr val="tx2">
                    <a:lumMod val="40000"/>
                    <a:lumOff val="60000"/>
                  </a:schemeClr>
                </a:solidFill>
              </a:rPr>
              <a:t/>
            </a:r>
            <a:br>
              <a:rPr lang="en-US" sz="2000" b="1" smtClean="0">
                <a:solidFill>
                  <a:schemeClr val="tx2">
                    <a:lumMod val="40000"/>
                    <a:lumOff val="60000"/>
                  </a:schemeClr>
                </a:solidFill>
              </a:rPr>
            </a:br>
            <a:r>
              <a:rPr lang="ar-SA" sz="2000" b="1" smtClean="0">
                <a:solidFill>
                  <a:schemeClr val="tx2">
                    <a:lumMod val="40000"/>
                    <a:lumOff val="60000"/>
                  </a:schemeClr>
                </a:solidFill>
              </a:rPr>
              <a:t>ومن أجمل مواقعها فيه أن تستخدم لاستغراق خصائص الجنس كما في قوله تعالى : ( ذلك الكتاب لا ريب فيه هدى للمتقين ) فكأنه قال ذاك هو المستكمل لخصائص جنسه فهو الكتاب الكامل </a:t>
            </a:r>
            <a:r>
              <a:rPr lang="en-US" sz="2000" b="1" smtClean="0">
                <a:solidFill>
                  <a:schemeClr val="tx2">
                    <a:lumMod val="40000"/>
                    <a:lumOff val="60000"/>
                  </a:schemeClr>
                </a:solidFill>
              </a:rPr>
              <a:t/>
            </a:r>
            <a:br>
              <a:rPr lang="en-US" sz="2000" b="1" smtClean="0">
                <a:solidFill>
                  <a:schemeClr val="tx2">
                    <a:lumMod val="40000"/>
                    <a:lumOff val="60000"/>
                  </a:schemeClr>
                </a:solidFill>
              </a:rPr>
            </a:br>
            <a:r>
              <a:rPr lang="ar-SA" sz="2000" b="1" smtClean="0">
                <a:solidFill>
                  <a:schemeClr val="tx2">
                    <a:lumMod val="40000"/>
                    <a:lumOff val="60000"/>
                  </a:schemeClr>
                </a:solidFill>
              </a:rPr>
              <a:t>وتأتي الإضافة في القرآن أحيانا لتعظيم المضاف كقوله تعالى : ( صنع الله الذي أتقن كل شيء إنه خبير بما تعملون )</a:t>
            </a:r>
            <a:r>
              <a:rPr lang="en-US" sz="2000" b="1" smtClean="0">
                <a:solidFill>
                  <a:schemeClr val="tx2">
                    <a:lumMod val="40000"/>
                    <a:lumOff val="60000"/>
                  </a:schemeClr>
                </a:solidFill>
              </a:rPr>
              <a:t/>
            </a:r>
            <a:br>
              <a:rPr lang="en-US" sz="2000" b="1" smtClean="0">
                <a:solidFill>
                  <a:schemeClr val="tx2">
                    <a:lumMod val="40000"/>
                    <a:lumOff val="60000"/>
                  </a:schemeClr>
                </a:solidFill>
              </a:rPr>
            </a:br>
            <a:r>
              <a:rPr lang="ar-SA" sz="2000" b="1" smtClean="0">
                <a:solidFill>
                  <a:schemeClr val="tx2">
                    <a:lumMod val="40000"/>
                    <a:lumOff val="60000"/>
                  </a:schemeClr>
                </a:solidFill>
              </a:rPr>
              <a:t>أو تحقيره :( أولئك حزب الشيطان إلا إن حزب الشيطان هم الخاسرون </a:t>
            </a:r>
            <a:r>
              <a:rPr lang="ar-SA" sz="2000" b="1" smtClean="0"/>
              <a:t>)</a:t>
            </a:r>
            <a:r>
              <a:rPr lang="en-US" sz="2000" b="1" smtClean="0"/>
              <a:t/>
            </a:r>
            <a:br>
              <a:rPr lang="en-US" sz="2000" b="1" smtClean="0"/>
            </a:br>
            <a:r>
              <a:rPr lang="ar-SA" sz="2000" b="1" smtClean="0"/>
              <a:t> </a:t>
            </a:r>
            <a:r>
              <a:rPr lang="en-US" sz="2000" smtClean="0"/>
              <a:t/>
            </a:r>
            <a:br>
              <a:rPr lang="en-US" sz="2000" smtClean="0"/>
            </a:br>
            <a:endParaRPr lang="ar-SA" sz="2000"/>
          </a:p>
        </p:txBody>
      </p:sp>
      <p:sp>
        <p:nvSpPr>
          <p:cNvPr id="3" name="عنوان فرعي 2"/>
          <p:cNvSpPr>
            <a:spLocks noGrp="1"/>
          </p:cNvSpPr>
          <p:nvPr>
            <p:ph type="subTitle" idx="1"/>
          </p:nvPr>
        </p:nvSpPr>
        <p:spPr>
          <a:xfrm>
            <a:off x="1714480" y="0"/>
            <a:ext cx="5786478" cy="571480"/>
          </a:xfrm>
        </p:spPr>
        <p:txBody>
          <a:bodyPr>
            <a:normAutofit lnSpcReduction="10000"/>
          </a:bodyPr>
          <a:lstStyle/>
          <a:p>
            <a:r>
              <a:rPr lang="ar-SA" smtClean="0">
                <a:solidFill>
                  <a:schemeClr val="bg1"/>
                </a:solidFill>
              </a:rPr>
              <a:t>تابع التنكير والتعريف </a:t>
            </a:r>
            <a:endParaRPr lang="ar-SA">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500298" y="357165"/>
            <a:ext cx="4500594" cy="1071571"/>
          </a:xfrm>
        </p:spPr>
        <p:txBody>
          <a:bodyPr>
            <a:normAutofit fontScale="90000"/>
          </a:bodyPr>
          <a:lstStyle/>
          <a:p>
            <a:r>
              <a:rPr lang="ar-SA" b="1" smtClean="0">
                <a:solidFill>
                  <a:srgbClr val="FF0000"/>
                </a:solidFill>
              </a:rPr>
              <a:t>الإفراد والتذكير وفروعهما </a:t>
            </a:r>
            <a:endParaRPr lang="ar-SA" b="1">
              <a:solidFill>
                <a:srgbClr val="FF0000"/>
              </a:solidFill>
            </a:endParaRPr>
          </a:p>
        </p:txBody>
      </p:sp>
      <p:sp>
        <p:nvSpPr>
          <p:cNvPr id="3" name="عنوان فرعي 2"/>
          <p:cNvSpPr>
            <a:spLocks noGrp="1"/>
          </p:cNvSpPr>
          <p:nvPr>
            <p:ph type="subTitle" idx="1"/>
          </p:nvPr>
        </p:nvSpPr>
        <p:spPr>
          <a:xfrm>
            <a:off x="571472" y="1071546"/>
            <a:ext cx="7929618" cy="5214974"/>
          </a:xfrm>
        </p:spPr>
        <p:txBody>
          <a:bodyPr>
            <a:normAutofit fontScale="77500" lnSpcReduction="20000"/>
          </a:bodyPr>
          <a:lstStyle/>
          <a:p>
            <a:r>
              <a:rPr lang="en-US" smtClean="0"/>
              <a:t> </a:t>
            </a:r>
          </a:p>
          <a:p>
            <a:r>
              <a:rPr lang="ar-SA" b="1" smtClean="0">
                <a:solidFill>
                  <a:schemeClr val="accent6">
                    <a:lumMod val="75000"/>
                  </a:schemeClr>
                </a:solidFill>
              </a:rPr>
              <a:t>قال أبو منصور الثعالبي : لم يأت لفظ الريح في القرآن إلا في الشر </a:t>
            </a:r>
            <a:endParaRPr lang="en-US" b="1" smtClean="0">
              <a:solidFill>
                <a:schemeClr val="accent6">
                  <a:lumMod val="75000"/>
                </a:schemeClr>
              </a:solidFill>
            </a:endParaRPr>
          </a:p>
          <a:p>
            <a:r>
              <a:rPr lang="ar-SA" b="1" smtClean="0">
                <a:solidFill>
                  <a:schemeClr val="accent6">
                    <a:lumMod val="75000"/>
                  </a:schemeClr>
                </a:solidFill>
              </a:rPr>
              <a:t>والرياح إلا في الخير قال الله تعالى : " وفي عاد إذ أرسلنا عليهم الريح العقيم " وقال عز وجل : " وهو الذي يرسل الرياح بشراً بين يدي رحمته "</a:t>
            </a:r>
            <a:endParaRPr lang="en-US" b="1" smtClean="0">
              <a:solidFill>
                <a:schemeClr val="accent6">
                  <a:lumMod val="75000"/>
                </a:schemeClr>
              </a:solidFill>
            </a:endParaRPr>
          </a:p>
          <a:p>
            <a:r>
              <a:rPr lang="ar-SA" b="1" smtClean="0">
                <a:solidFill>
                  <a:schemeClr val="accent6">
                    <a:lumMod val="75000"/>
                  </a:schemeClr>
                </a:solidFill>
              </a:rPr>
              <a:t>ولعل السبب في ذلك أن ريح الشر تهب مدمرة عاصفة لا تهدأ ولا تدع الناس يهدؤون فهي لاستمراها ريح واحدة متصلة في عصفها أما الرياح التي تحمل الخير فتهب حيناً وتهدأ حيناً لتسمح للسحب أن تمطر فهي متقطعة </a:t>
            </a:r>
            <a:endParaRPr lang="en-US" b="1" smtClean="0">
              <a:solidFill>
                <a:schemeClr val="accent6">
                  <a:lumMod val="75000"/>
                </a:schemeClr>
              </a:solidFill>
            </a:endParaRPr>
          </a:p>
          <a:p>
            <a:r>
              <a:rPr lang="ar-SA" b="1" smtClean="0">
                <a:solidFill>
                  <a:srgbClr val="00B050"/>
                </a:solidFill>
              </a:rPr>
              <a:t>ومن دقائق القرآن في هذا الباب اختياره بإفراد السبيل مع الحق وجمعه مع الباطل لأن سبيل الحق واحدة وسبل الباطل متعددة قال تعالى : ( ولا تتبعوا السبل فتفرق بكم عن سبيله ) ومن هذه الجهة بعينها مجيء النور مفردا للهدى والظلمات جمعاً بالضلال </a:t>
            </a:r>
            <a:endParaRPr lang="en-US" b="1" smtClean="0">
              <a:solidFill>
                <a:srgbClr val="00B050"/>
              </a:solidFill>
            </a:endParaRPr>
          </a:p>
          <a:p>
            <a:r>
              <a:rPr lang="ar-SA" b="1" smtClean="0">
                <a:solidFill>
                  <a:srgbClr val="7030A0"/>
                </a:solidFill>
              </a:rPr>
              <a:t>واستخدم القرآن جموعاً لم يستخدم مفرداتها كالأصواف والأوبار </a:t>
            </a:r>
            <a:endParaRPr lang="en-US" b="1" smtClean="0">
              <a:solidFill>
                <a:srgbClr val="7030A0"/>
              </a:solidFill>
            </a:endParaRPr>
          </a:p>
          <a:p>
            <a:r>
              <a:rPr lang="ar-SA" b="1" smtClean="0">
                <a:solidFill>
                  <a:srgbClr val="7030A0"/>
                </a:solidFill>
              </a:rPr>
              <a:t>" وجعل لكم من جلود الأنعام بيوتاً تستخفونها يوم ظعنكم ويوم إقامتكم ومن أصوافها وأوبارها أثاثاً ومتاعاً إلى حين "</a:t>
            </a:r>
            <a:endParaRPr lang="en-US" b="1" smtClean="0">
              <a:solidFill>
                <a:srgbClr val="7030A0"/>
              </a:solidFill>
            </a:endParaRPr>
          </a:p>
          <a:p>
            <a:r>
              <a:rPr lang="ar-SA" b="1" smtClean="0">
                <a:solidFill>
                  <a:srgbClr val="7030A0"/>
                </a:solidFill>
              </a:rPr>
              <a:t>استخدم الجمع هنا لأن المقام له فهي أصواف وأوبار عدة </a:t>
            </a:r>
            <a:endParaRPr lang="ar-SA" b="1">
              <a:solidFill>
                <a:srgbClr val="7030A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000108"/>
            <a:ext cx="7772400" cy="4714909"/>
          </a:xfrm>
        </p:spPr>
        <p:txBody>
          <a:bodyPr>
            <a:normAutofit fontScale="90000"/>
          </a:bodyPr>
          <a:lstStyle/>
          <a:p>
            <a:r>
              <a:rPr lang="ar-SA" sz="2000" b="1" smtClean="0">
                <a:solidFill>
                  <a:srgbClr val="FF0000"/>
                </a:solidFill>
              </a:rPr>
              <a:t>ورد المشرق مثنى مع آيتين كما في قوله تعالى : ( رب المشرقين ورب المغربين فبأي آلاء ربكما تكذبان )</a:t>
            </a:r>
            <a:r>
              <a:rPr lang="en-US" sz="2000" b="1" smtClean="0">
                <a:solidFill>
                  <a:srgbClr val="FF0000"/>
                </a:solidFill>
              </a:rPr>
              <a:t/>
            </a:r>
            <a:br>
              <a:rPr lang="en-US" sz="2000" b="1" smtClean="0">
                <a:solidFill>
                  <a:srgbClr val="FF0000"/>
                </a:solidFill>
              </a:rPr>
            </a:br>
            <a:r>
              <a:rPr lang="ar-SA" sz="2000" b="1" smtClean="0">
                <a:solidFill>
                  <a:srgbClr val="FF0000"/>
                </a:solidFill>
              </a:rPr>
              <a:t>وعلى النسق القرآني يكون المراد بالمشرقين المشرق والمغرب وبالمغربين المغرب والمشرق فيكون في ذلك تكرير لتعظيم أمر المشرق والمغرب </a:t>
            </a:r>
            <a:r>
              <a:rPr lang="en-US" sz="2000" b="1" smtClean="0">
                <a:solidFill>
                  <a:srgbClr val="FF0000"/>
                </a:solidFill>
              </a:rPr>
              <a:t/>
            </a:r>
            <a:br>
              <a:rPr lang="en-US" sz="2000" b="1" smtClean="0">
                <a:solidFill>
                  <a:srgbClr val="FF0000"/>
                </a:solidFill>
              </a:rPr>
            </a:br>
            <a:r>
              <a:rPr lang="ar-SA" sz="2000" b="1" smtClean="0">
                <a:solidFill>
                  <a:srgbClr val="FF0000"/>
                </a:solidFill>
              </a:rPr>
              <a:t>وقال بعض المفسرين : المشرقان هما مشرق الشمس في الصيف ومشرقهما في الشتاء والمغربان مغربها في الصيف ومغربها في الشتاء</a:t>
            </a:r>
            <a:r>
              <a:rPr lang="en-US" sz="2000" b="1" smtClean="0"/>
              <a:t/>
            </a:r>
            <a:br>
              <a:rPr lang="en-US" sz="2000" b="1" smtClean="0"/>
            </a:br>
            <a:r>
              <a:rPr lang="ar-SA" sz="2000" b="1" smtClean="0">
                <a:solidFill>
                  <a:srgbClr val="7030A0"/>
                </a:solidFill>
              </a:rPr>
              <a:t>وللقرآن بعض لفتات في التذكير والتأنيث يعتمد فيها على ما تثيره الكلمة في النفس من معنى فيعيد الضمير على المعنى الذي أثارته الكلمة </a:t>
            </a:r>
            <a:r>
              <a:rPr lang="en-US" sz="2000" b="1" smtClean="0">
                <a:solidFill>
                  <a:srgbClr val="7030A0"/>
                </a:solidFill>
              </a:rPr>
              <a:t/>
            </a:r>
            <a:br>
              <a:rPr lang="en-US" sz="2000" b="1" smtClean="0">
                <a:solidFill>
                  <a:srgbClr val="7030A0"/>
                </a:solidFill>
              </a:rPr>
            </a:br>
            <a:r>
              <a:rPr lang="ar-SA" sz="2000" b="1" smtClean="0">
                <a:solidFill>
                  <a:srgbClr val="7030A0"/>
                </a:solidFill>
              </a:rPr>
              <a:t>قال تعالى : ( بل كذبوا بالساعة واعتدنا لمن كذب بالساعة سعيراً إذا رأتهم من مكان بعيد سمعوا لها تغيظاً وزفيراً )</a:t>
            </a:r>
            <a:r>
              <a:rPr lang="en-US" sz="2000" b="1" smtClean="0">
                <a:solidFill>
                  <a:srgbClr val="7030A0"/>
                </a:solidFill>
              </a:rPr>
              <a:t/>
            </a:r>
            <a:br>
              <a:rPr lang="en-US" sz="2000" b="1" smtClean="0">
                <a:solidFill>
                  <a:srgbClr val="7030A0"/>
                </a:solidFill>
              </a:rPr>
            </a:br>
            <a:r>
              <a:rPr lang="ar-SA" sz="2000" b="1" smtClean="0">
                <a:solidFill>
                  <a:srgbClr val="7030A0"/>
                </a:solidFill>
              </a:rPr>
              <a:t>فلما كانت كلمة السعير تدل على النار المستعرة وتوحي بها أعاد الضمير عليها مؤنثاً </a:t>
            </a:r>
            <a:r>
              <a:rPr lang="en-US" sz="2000" b="1" smtClean="0">
                <a:solidFill>
                  <a:srgbClr val="7030A0"/>
                </a:solidFill>
              </a:rPr>
              <a:t/>
            </a:r>
            <a:br>
              <a:rPr lang="en-US" sz="2000" b="1" smtClean="0">
                <a:solidFill>
                  <a:srgbClr val="7030A0"/>
                </a:solidFill>
              </a:rPr>
            </a:br>
            <a:r>
              <a:rPr lang="ar-SA" sz="2000" b="1" smtClean="0">
                <a:solidFill>
                  <a:srgbClr val="7030A0"/>
                </a:solidFill>
              </a:rPr>
              <a:t>وقال تعالى : " فكيف تتقون إن كفرتم يوماً يجعل الولدان شيباً السماء منفطر به كان وعده مفعولاً "</a:t>
            </a:r>
            <a:r>
              <a:rPr lang="en-US" sz="2000" b="1" smtClean="0"/>
              <a:t/>
            </a:r>
            <a:br>
              <a:rPr lang="en-US" sz="2000" b="1" smtClean="0"/>
            </a:br>
            <a:r>
              <a:rPr lang="ar-SA" sz="2000" b="1" smtClean="0">
                <a:solidFill>
                  <a:srgbClr val="00B050"/>
                </a:solidFill>
              </a:rPr>
              <a:t>ذكَّر السماء وهي مؤنثة لأنها بالنسبة إلى الأرض سقف لها وتنبه الذهن إلى </a:t>
            </a:r>
            <a:r>
              <a:rPr lang="en-US" sz="2000" b="1" smtClean="0">
                <a:solidFill>
                  <a:srgbClr val="00B050"/>
                </a:solidFill>
              </a:rPr>
              <a:t/>
            </a:r>
            <a:br>
              <a:rPr lang="en-US" sz="2000" b="1" smtClean="0">
                <a:solidFill>
                  <a:srgbClr val="00B050"/>
                </a:solidFill>
              </a:rPr>
            </a:br>
            <a:r>
              <a:rPr lang="ar-SA" sz="2000" b="1" smtClean="0">
                <a:solidFill>
                  <a:srgbClr val="00B050"/>
                </a:solidFill>
              </a:rPr>
              <a:t>أن السماء سقف يصور لك تشققها تصويراً قريباً إليك دانياً منك </a:t>
            </a:r>
            <a:r>
              <a:rPr lang="en-US" sz="2000" b="1" smtClean="0">
                <a:solidFill>
                  <a:srgbClr val="00B050"/>
                </a:solidFill>
              </a:rPr>
              <a:t/>
            </a:r>
            <a:br>
              <a:rPr lang="en-US" sz="2000" b="1" smtClean="0">
                <a:solidFill>
                  <a:srgbClr val="00B050"/>
                </a:solidFill>
              </a:rPr>
            </a:br>
            <a:r>
              <a:rPr lang="ar-SA" sz="2000" b="1" smtClean="0">
                <a:solidFill>
                  <a:srgbClr val="00B050"/>
                </a:solidFill>
              </a:rPr>
              <a:t>وإن في انتهاج القرآن ذلك النهج من المخالفة الصورية لما بلغت الذهن إلى ما وراء الألفاظ من معان مقصودة وصور ملحوظة </a:t>
            </a:r>
            <a:r>
              <a:rPr lang="en-US" sz="1800" smtClean="0"/>
              <a:t/>
            </a:r>
            <a:br>
              <a:rPr lang="en-US" sz="1800" smtClean="0"/>
            </a:br>
            <a:endParaRPr lang="ar-SA" sz="1800"/>
          </a:p>
        </p:txBody>
      </p:sp>
      <p:sp>
        <p:nvSpPr>
          <p:cNvPr id="3" name="عنوان فرعي 2"/>
          <p:cNvSpPr>
            <a:spLocks noGrp="1"/>
          </p:cNvSpPr>
          <p:nvPr>
            <p:ph type="subTitle" idx="1"/>
          </p:nvPr>
        </p:nvSpPr>
        <p:spPr>
          <a:xfrm>
            <a:off x="2143108" y="0"/>
            <a:ext cx="4214842" cy="1071546"/>
          </a:xfrm>
        </p:spPr>
        <p:txBody>
          <a:bodyPr/>
          <a:lstStyle/>
          <a:p>
            <a:r>
              <a:rPr lang="ar-SA" smtClean="0"/>
              <a:t>تابع الإفراد والتذكير وفروعها </a:t>
            </a:r>
            <a:endParaRPr lang="ar-S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4929190" y="1"/>
            <a:ext cx="4214810" cy="1285860"/>
          </a:xfrm>
        </p:spPr>
        <p:txBody>
          <a:bodyPr>
            <a:noAutofit/>
          </a:bodyPr>
          <a:lstStyle/>
          <a:p>
            <a:r>
              <a:rPr lang="ar-SA" b="1" smtClean="0">
                <a:solidFill>
                  <a:srgbClr val="C00000"/>
                </a:solidFill>
              </a:rPr>
              <a:t>التوكيد والتكرير</a:t>
            </a:r>
            <a:endParaRPr lang="ar-SA" b="1">
              <a:solidFill>
                <a:srgbClr val="C00000"/>
              </a:solidFill>
            </a:endParaRPr>
          </a:p>
        </p:txBody>
      </p:sp>
      <p:sp>
        <p:nvSpPr>
          <p:cNvPr id="3" name="عنوان فرعي 2"/>
          <p:cNvSpPr>
            <a:spLocks noGrp="1"/>
          </p:cNvSpPr>
          <p:nvPr>
            <p:ph type="subTitle" idx="1"/>
          </p:nvPr>
        </p:nvSpPr>
        <p:spPr>
          <a:xfrm>
            <a:off x="1071538" y="1500174"/>
            <a:ext cx="7772400" cy="4138626"/>
          </a:xfrm>
          <a:solidFill>
            <a:schemeClr val="accent3">
              <a:lumMod val="60000"/>
              <a:lumOff val="40000"/>
            </a:schemeClr>
          </a:solidFill>
        </p:spPr>
        <p:txBody>
          <a:bodyPr>
            <a:normAutofit fontScale="92500" lnSpcReduction="20000"/>
          </a:bodyPr>
          <a:lstStyle/>
          <a:p>
            <a:r>
              <a:rPr lang="ar-SA" sz="2000" b="1" smtClean="0">
                <a:solidFill>
                  <a:srgbClr val="0070C0"/>
                </a:solidFill>
              </a:rPr>
              <a:t>استخدم القرآن التوكيد وسيلة لتثبيت المعنى في نفوس قارئيه وإقراره </a:t>
            </a:r>
            <a:endParaRPr lang="en-US" sz="2000" b="1" smtClean="0">
              <a:solidFill>
                <a:srgbClr val="0070C0"/>
              </a:solidFill>
            </a:endParaRPr>
          </a:p>
          <a:p>
            <a:r>
              <a:rPr lang="ar-SA" sz="2000" b="1" smtClean="0">
                <a:solidFill>
                  <a:srgbClr val="0070C0"/>
                </a:solidFill>
              </a:rPr>
              <a:t>في أفئدتهم حتى يصبح عقيدة من عقائدهم </a:t>
            </a:r>
            <a:endParaRPr lang="en-US" sz="2000" b="1" smtClean="0">
              <a:solidFill>
                <a:srgbClr val="0070C0"/>
              </a:solidFill>
            </a:endParaRPr>
          </a:p>
          <a:p>
            <a:r>
              <a:rPr lang="ar-SA" sz="2000" b="1" smtClean="0">
                <a:solidFill>
                  <a:srgbClr val="0070C0"/>
                </a:solidFill>
              </a:rPr>
              <a:t>وقد يكرر القرآن الجملة المؤكدة عدة مرات بألفاظها نفسها علماً منه بما لذلك من أثر في النفس فتراه مثلا في سورة الشعراء يكرر الجملتين الآيتين </a:t>
            </a:r>
            <a:endParaRPr lang="en-US" sz="2000" b="1" smtClean="0">
              <a:solidFill>
                <a:srgbClr val="0070C0"/>
              </a:solidFill>
            </a:endParaRPr>
          </a:p>
          <a:p>
            <a:r>
              <a:rPr lang="ar-SA" sz="2000" b="1" smtClean="0">
                <a:solidFill>
                  <a:srgbClr val="0070C0"/>
                </a:solidFill>
              </a:rPr>
              <a:t>خمس مرات من غير أن يغير من ألفاظهما حرفاً فقال على لسان بعض رسله : ( إني لكم رسول أمين فاتقوا الله وأطيعون) </a:t>
            </a:r>
            <a:endParaRPr lang="en-US" sz="2000" b="1" smtClean="0">
              <a:solidFill>
                <a:srgbClr val="0070C0"/>
              </a:solidFill>
            </a:endParaRPr>
          </a:p>
          <a:p>
            <a:r>
              <a:rPr lang="ar-SA" sz="2000" b="1" smtClean="0">
                <a:solidFill>
                  <a:srgbClr val="0070C0"/>
                </a:solidFill>
              </a:rPr>
              <a:t>توحي بتكررها بعبارة واحدة بصدق هؤلاء الرسل وتثبيت التصديق بهم</a:t>
            </a:r>
            <a:endParaRPr lang="en-US" sz="2000" b="1" smtClean="0">
              <a:solidFill>
                <a:srgbClr val="0070C0"/>
              </a:solidFill>
            </a:endParaRPr>
          </a:p>
          <a:p>
            <a:r>
              <a:rPr lang="ar-SA" sz="2000" b="1" smtClean="0">
                <a:solidFill>
                  <a:schemeClr val="accent6">
                    <a:lumMod val="75000"/>
                  </a:schemeClr>
                </a:solidFill>
              </a:rPr>
              <a:t>ويؤكد القرآن وعده ووعيده فيكرر مؤكدا قوله : (إن الله يحب المتقين ) </a:t>
            </a:r>
            <a:r>
              <a:rPr lang="ar-SA" sz="2000" b="1" smtClean="0">
                <a:solidFill>
                  <a:schemeClr val="accent6">
                    <a:lumMod val="75000"/>
                  </a:schemeClr>
                </a:solidFill>
              </a:rPr>
              <a:t>(</a:t>
            </a:r>
            <a:r>
              <a:rPr lang="ar-SA" sz="2000" b="1" smtClean="0">
                <a:solidFill>
                  <a:schemeClr val="accent6">
                    <a:lumMod val="75000"/>
                  </a:schemeClr>
                </a:solidFill>
              </a:rPr>
              <a:t>وَاعْلَمُواْ </a:t>
            </a:r>
            <a:r>
              <a:rPr lang="ar-SA" sz="2000" b="1" smtClean="0">
                <a:solidFill>
                  <a:schemeClr val="accent6">
                    <a:lumMod val="75000"/>
                  </a:schemeClr>
                </a:solidFill>
              </a:rPr>
              <a:t>أَنَّ اللّهَ مَعَ </a:t>
            </a:r>
            <a:r>
              <a:rPr lang="ar-SA" sz="2000" b="1" smtClean="0">
                <a:solidFill>
                  <a:schemeClr val="accent6">
                    <a:lumMod val="75000"/>
                  </a:schemeClr>
                </a:solidFill>
              </a:rPr>
              <a:t>الْمُتَّقِينَ </a:t>
            </a:r>
            <a:r>
              <a:rPr lang="ar-SA" sz="2000" b="1" smtClean="0">
                <a:solidFill>
                  <a:schemeClr val="accent6">
                    <a:lumMod val="75000"/>
                  </a:schemeClr>
                </a:solidFill>
              </a:rPr>
              <a:t>) </a:t>
            </a:r>
            <a:r>
              <a:rPr lang="ar-SA" sz="2000" b="1" smtClean="0">
                <a:solidFill>
                  <a:schemeClr val="accent6">
                    <a:lumMod val="75000"/>
                  </a:schemeClr>
                </a:solidFill>
              </a:rPr>
              <a:t>وفي </a:t>
            </a:r>
            <a:r>
              <a:rPr lang="ar-SA" sz="2000" b="1" smtClean="0">
                <a:solidFill>
                  <a:schemeClr val="accent6">
                    <a:lumMod val="75000"/>
                  </a:schemeClr>
                </a:solidFill>
              </a:rPr>
              <a:t>مواضع أخرى قوله </a:t>
            </a:r>
            <a:r>
              <a:rPr lang="ar-SA" sz="2000" b="1" smtClean="0">
                <a:solidFill>
                  <a:schemeClr val="accent6">
                    <a:lumMod val="75000"/>
                  </a:schemeClr>
                </a:solidFill>
              </a:rPr>
              <a:t>: </a:t>
            </a:r>
            <a:r>
              <a:rPr lang="ar-SA" sz="2000" b="1" smtClean="0">
                <a:solidFill>
                  <a:schemeClr val="accent6">
                    <a:lumMod val="75000"/>
                  </a:schemeClr>
                </a:solidFill>
              </a:rPr>
              <a:t>(فإن </a:t>
            </a:r>
            <a:r>
              <a:rPr lang="ar-SA" sz="2000" b="1" smtClean="0">
                <a:solidFill>
                  <a:schemeClr val="accent6">
                    <a:lumMod val="75000"/>
                  </a:schemeClr>
                </a:solidFill>
              </a:rPr>
              <a:t>الله لا يحب </a:t>
            </a:r>
            <a:r>
              <a:rPr lang="ar-SA" sz="2000" b="1" smtClean="0">
                <a:solidFill>
                  <a:schemeClr val="accent6">
                    <a:lumMod val="75000"/>
                  </a:schemeClr>
                </a:solidFill>
              </a:rPr>
              <a:t>الكافرين)  ، وأيضا (إن </a:t>
            </a:r>
            <a:r>
              <a:rPr lang="ar-SA" sz="2000" b="1" smtClean="0">
                <a:solidFill>
                  <a:schemeClr val="accent6">
                    <a:lumMod val="75000"/>
                  </a:schemeClr>
                </a:solidFill>
              </a:rPr>
              <a:t>الله لا يهدي القوم الكافرين )</a:t>
            </a:r>
            <a:endParaRPr lang="en-US" sz="2000" b="1" smtClean="0">
              <a:solidFill>
                <a:schemeClr val="accent6">
                  <a:lumMod val="75000"/>
                </a:schemeClr>
              </a:solidFill>
            </a:endParaRPr>
          </a:p>
          <a:p>
            <a:r>
              <a:rPr lang="ar-SA" sz="2000" b="1" smtClean="0">
                <a:solidFill>
                  <a:schemeClr val="accent6">
                    <a:lumMod val="75000"/>
                  </a:schemeClr>
                </a:solidFill>
              </a:rPr>
              <a:t>للتوكيد أساليب كثيرة في القرآن الكريم فمنها التوكيد المعنوي بكل وأجمع </a:t>
            </a:r>
            <a:endParaRPr lang="ar-SA" sz="2000" b="1" smtClean="0">
              <a:solidFill>
                <a:schemeClr val="accent6">
                  <a:lumMod val="75000"/>
                </a:schemeClr>
              </a:solidFill>
            </a:endParaRPr>
          </a:p>
          <a:p>
            <a:r>
              <a:rPr lang="ar-SA" sz="2000" b="1" smtClean="0">
                <a:solidFill>
                  <a:schemeClr val="accent6">
                    <a:lumMod val="75000"/>
                  </a:schemeClr>
                </a:solidFill>
              </a:rPr>
              <a:t>كما </a:t>
            </a:r>
            <a:r>
              <a:rPr lang="ar-SA" sz="2000" b="1" smtClean="0">
                <a:solidFill>
                  <a:schemeClr val="accent6">
                    <a:lumMod val="75000"/>
                  </a:schemeClr>
                </a:solidFill>
              </a:rPr>
              <a:t>في قوله تعالى </a:t>
            </a:r>
            <a:r>
              <a:rPr lang="ar-SA" sz="2000" b="1" smtClean="0">
                <a:solidFill>
                  <a:schemeClr val="accent6">
                    <a:lumMod val="75000"/>
                  </a:schemeClr>
                </a:solidFill>
              </a:rPr>
              <a:t>: </a:t>
            </a:r>
            <a:r>
              <a:rPr lang="ar-SA" sz="2000" b="1" smtClean="0">
                <a:solidFill>
                  <a:schemeClr val="accent6">
                    <a:lumMod val="75000"/>
                  </a:schemeClr>
                </a:solidFill>
              </a:rPr>
              <a:t>( فسجد الملائكة كلهم أجمعون</a:t>
            </a:r>
            <a:r>
              <a:rPr lang="ar-SA" sz="2000" b="1" smtClean="0"/>
              <a:t>)</a:t>
            </a:r>
            <a:endParaRPr lang="en-US" sz="2000" b="1" smtClean="0"/>
          </a:p>
          <a:p>
            <a:r>
              <a:rPr lang="ar-SA" sz="2000" b="1" smtClean="0">
                <a:solidFill>
                  <a:srgbClr val="C00000"/>
                </a:solidFill>
              </a:rPr>
              <a:t>وفائدة هذا اللون من التوكيد رفع ما يتوهم من عدم الشمول وأجمعون أفادت اجتماعهم على السجود وأنهم لم يسجدوا متفرقين </a:t>
            </a:r>
            <a:r>
              <a:rPr lang="ar-SA" sz="2000" b="1" smtClean="0"/>
              <a:t>.</a:t>
            </a:r>
            <a:endParaRPr lang="en-US" sz="2000" b="1" smtClean="0"/>
          </a:p>
          <a:p>
            <a:endParaRPr lang="ar-SA" sz="20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6000" b="-46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0"/>
            <a:ext cx="5672150" cy="1470025"/>
          </a:xfrm>
        </p:spPr>
        <p:txBody>
          <a:bodyPr/>
          <a:lstStyle/>
          <a:p>
            <a:r>
              <a:rPr lang="ar-SA" smtClean="0"/>
              <a:t>تابع التوكيد والتكرير </a:t>
            </a:r>
            <a:endParaRPr lang="ar-SA"/>
          </a:p>
        </p:txBody>
      </p:sp>
      <p:sp>
        <p:nvSpPr>
          <p:cNvPr id="3" name="عنوان فرعي 2"/>
          <p:cNvSpPr>
            <a:spLocks noGrp="1"/>
          </p:cNvSpPr>
          <p:nvPr>
            <p:ph type="subTitle" idx="1"/>
          </p:nvPr>
        </p:nvSpPr>
        <p:spPr>
          <a:xfrm>
            <a:off x="285720" y="1571612"/>
            <a:ext cx="6500858" cy="4929222"/>
          </a:xfrm>
        </p:spPr>
        <p:txBody>
          <a:bodyPr>
            <a:normAutofit lnSpcReduction="10000"/>
          </a:bodyPr>
          <a:lstStyle/>
          <a:p>
            <a:r>
              <a:rPr lang="ar-SA" sz="2000" b="1" smtClean="0">
                <a:solidFill>
                  <a:srgbClr val="FF66FF"/>
                </a:solidFill>
              </a:rPr>
              <a:t>ومنها التوكيد اللفظي بأن يكرر السابق بلفظه اسماً كان أو فعلا كما في قوله تعالى : ( كلا إذا دكت الأرض دكاً دكاً)</a:t>
            </a:r>
            <a:endParaRPr lang="en-US" sz="2000" b="1" smtClean="0">
              <a:solidFill>
                <a:srgbClr val="FF66FF"/>
              </a:solidFill>
            </a:endParaRPr>
          </a:p>
          <a:p>
            <a:r>
              <a:rPr lang="ar-SA" sz="2000" b="1" smtClean="0">
                <a:solidFill>
                  <a:srgbClr val="FF66FF"/>
                </a:solidFill>
              </a:rPr>
              <a:t>تدخل إن في الكلام ففضلاً عن تأكيدها لمعنى الجملة تربط ما بعدها بما قبلها كقوله تعالى : ( يا أيها الناس اتقوا ربكم إن زلزلة الساعة شيء عظيم)</a:t>
            </a:r>
            <a:endParaRPr lang="en-US" sz="2000" b="1" smtClean="0">
              <a:solidFill>
                <a:srgbClr val="FF66FF"/>
              </a:solidFill>
            </a:endParaRPr>
          </a:p>
          <a:p>
            <a:r>
              <a:rPr lang="ar-SA" sz="2000" b="1" smtClean="0">
                <a:solidFill>
                  <a:srgbClr val="FF66FF"/>
                </a:solidFill>
              </a:rPr>
              <a:t>يبين سبب أمرهم بالتقوى </a:t>
            </a:r>
            <a:endParaRPr lang="en-US" sz="2000" b="1" smtClean="0">
              <a:solidFill>
                <a:srgbClr val="FF66FF"/>
              </a:solidFill>
            </a:endParaRPr>
          </a:p>
          <a:p>
            <a:r>
              <a:rPr lang="ar-SA" sz="2000" b="1" smtClean="0">
                <a:solidFill>
                  <a:srgbClr val="FF66FF"/>
                </a:solidFill>
              </a:rPr>
              <a:t>ومن أمثلة التوكيد بألا التبيهية قوله تعالى : ( ألا إنهم هم السفهاء ولكن لا يعلمون )</a:t>
            </a:r>
            <a:endParaRPr lang="en-US" sz="2000" b="1" smtClean="0">
              <a:solidFill>
                <a:srgbClr val="FF66FF"/>
              </a:solidFill>
            </a:endParaRPr>
          </a:p>
          <a:p>
            <a:r>
              <a:rPr lang="ar-SA" sz="2000" b="1" smtClean="0">
                <a:solidFill>
                  <a:schemeClr val="accent1">
                    <a:lumMod val="40000"/>
                    <a:lumOff val="60000"/>
                  </a:schemeClr>
                </a:solidFill>
              </a:rPr>
              <a:t>وكرر القرآن في سورة الرحمن نيفاً وثلاثين مرة قوله تعالى : ( فبأي آلاء ربكما تكذبان )</a:t>
            </a:r>
            <a:endParaRPr lang="en-US" sz="2000" b="1" smtClean="0">
              <a:solidFill>
                <a:schemeClr val="accent1">
                  <a:lumMod val="40000"/>
                  <a:lumOff val="60000"/>
                </a:schemeClr>
              </a:solidFill>
            </a:endParaRPr>
          </a:p>
          <a:p>
            <a:r>
              <a:rPr lang="ar-SA" sz="2000" b="1" smtClean="0">
                <a:solidFill>
                  <a:schemeClr val="accent1">
                    <a:lumMod val="40000"/>
                    <a:lumOff val="60000"/>
                  </a:schemeClr>
                </a:solidFill>
              </a:rPr>
              <a:t>يثير في نفس سامعيه اليقين بأنه ليس من الصواب نكران نعم تكررت وآلاء توالت )</a:t>
            </a:r>
            <a:endParaRPr lang="en-US" sz="2000" b="1" smtClean="0">
              <a:solidFill>
                <a:schemeClr val="accent1">
                  <a:lumMod val="40000"/>
                  <a:lumOff val="60000"/>
                </a:schemeClr>
              </a:solidFill>
            </a:endParaRPr>
          </a:p>
          <a:p>
            <a:r>
              <a:rPr lang="ar-SA" sz="2000" b="1" smtClean="0">
                <a:solidFill>
                  <a:schemeClr val="accent6">
                    <a:lumMod val="40000"/>
                    <a:lumOff val="60000"/>
                  </a:schemeClr>
                </a:solidFill>
              </a:rPr>
              <a:t>وكررت في سورة المرسلات تلك الجملة المنذرة وهي قوله تعالى: " ويل يومئذ للمكذبين"وإذا نظرنا إلى هذه السورة وجدناها تتحدث عن وقوع اليوم الآخر وتصفه وفي هذا التكرير ما يوحي بالرهبة ويملأ القلب رعباً من التكذيب بهذا اليوم الواقع بلا ريب </a:t>
            </a:r>
            <a:endParaRPr lang="en-US" sz="2000" b="1" smtClean="0">
              <a:solidFill>
                <a:schemeClr val="accent6">
                  <a:lumMod val="40000"/>
                  <a:lumOff val="60000"/>
                </a:schemeClr>
              </a:solidFill>
            </a:endParaRPr>
          </a:p>
          <a:p>
            <a:endParaRPr lang="ar-SA" sz="20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2000" b="-22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371600" y="1357298"/>
            <a:ext cx="4271970" cy="4929222"/>
          </a:xfrm>
          <a:blipFill>
            <a:blip r:embed="rId3"/>
            <a:stretch>
              <a:fillRect/>
            </a:stretch>
          </a:blipFill>
        </p:spPr>
        <p:txBody>
          <a:bodyPr/>
          <a:lstStyle/>
          <a:p>
            <a:endParaRPr lang="ar-SA"/>
          </a:p>
        </p:txBody>
      </p:sp>
      <p:sp>
        <p:nvSpPr>
          <p:cNvPr id="4" name="مخطط انسيابي: شريط مثقب 3"/>
          <p:cNvSpPr/>
          <p:nvPr/>
        </p:nvSpPr>
        <p:spPr>
          <a:xfrm>
            <a:off x="5929322" y="4071942"/>
            <a:ext cx="2786082" cy="2357454"/>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mtClean="0"/>
              <a:t>انتهت المحاضرة </a:t>
            </a:r>
          </a:p>
          <a:p>
            <a:pPr algn="ctr"/>
            <a:r>
              <a:rPr lang="ar-SA" smtClean="0"/>
              <a:t>ولا تنسي المذاكرة أولاً بأول</a:t>
            </a:r>
          </a:p>
          <a:p>
            <a:pPr algn="ctr"/>
            <a:r>
              <a:rPr lang="ar-SA" smtClean="0"/>
              <a:t>وفقك الله وسدد خطاك </a:t>
            </a:r>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143108" y="1214422"/>
            <a:ext cx="5500726" cy="5643579"/>
          </a:xfrm>
          <a:solidFill>
            <a:srgbClr val="FFCC66"/>
          </a:solidFill>
        </p:spPr>
        <p:txBody>
          <a:bodyPr>
            <a:normAutofit fontScale="90000"/>
          </a:bodyPr>
          <a:lstStyle/>
          <a:p>
            <a:r>
              <a:rPr lang="ar-SA" sz="2700" b="1">
                <a:solidFill>
                  <a:srgbClr val="7030A0"/>
                </a:solidFill>
              </a:rPr>
              <a:t>لا تفضل الكلمة صاحبتها منفردة في قاموس اللغة من حيث دلالة كل كلمة على معناها فكلمة قال لا تفضل تكلم وكلمة رجل لا ميزة لها على أسد اللهم إلا من ناحية أن بعض الكلمات أسهل جرياً على اللسان من بعض وأخف نطقاً فتجد كلمة النفس أسلس من كلمة الجرشى </a:t>
            </a:r>
            <a:r>
              <a:rPr lang="ar-SA" sz="2700" b="1">
                <a:solidFill>
                  <a:srgbClr val="FF0000"/>
                </a:solidFill>
              </a:rPr>
              <a:t>، فإذا ما نظمت الكلمة في جملة صارت دالة على نصيبها من المعنى وصار من حقنا أن نسأل : لم اختيرت هذه الكلمة دون تلك ولم آثرنا صيغة على أخرى ؟</a:t>
            </a:r>
            <a:r>
              <a:rPr lang="en-US" sz="2700" b="1">
                <a:solidFill>
                  <a:srgbClr val="FF0000"/>
                </a:solidFill>
              </a:rPr>
              <a:t/>
            </a:r>
            <a:br>
              <a:rPr lang="en-US" sz="2700" b="1">
                <a:solidFill>
                  <a:srgbClr val="FF0000"/>
                </a:solidFill>
              </a:rPr>
            </a:br>
            <a:r>
              <a:rPr lang="ar-SA" sz="2700" b="1">
                <a:solidFill>
                  <a:srgbClr val="0070C0"/>
                </a:solidFill>
              </a:rPr>
              <a:t>وإن الأسلوب قد يروعك ويبهرك فإذا </a:t>
            </a:r>
            <a:r>
              <a:rPr lang="ar-SA" sz="2700" b="1" smtClean="0">
                <a:solidFill>
                  <a:srgbClr val="0070C0"/>
                </a:solidFill>
              </a:rPr>
              <a:t>أخذت </a:t>
            </a:r>
            <a:r>
              <a:rPr lang="ar-SA" sz="2700" b="1">
                <a:solidFill>
                  <a:srgbClr val="0070C0"/>
                </a:solidFill>
              </a:rPr>
              <a:t>مفرداته كل مفردة على حدة قد لا تجد فيه كبير روعة ولا قوة أسر ولكن عندما انتظمت هذه المفردات في سلك فلاءمت ما قبلها وارتبطت بما بعدها اكتسبت جمالا وجلالاً</a:t>
            </a:r>
            <a:r>
              <a:rPr lang="en-US" sz="2700" b="1">
                <a:solidFill>
                  <a:srgbClr val="0070C0"/>
                </a:solidFill>
              </a:rPr>
              <a:t/>
            </a:r>
            <a:br>
              <a:rPr lang="en-US" sz="2700" b="1">
                <a:solidFill>
                  <a:srgbClr val="0070C0"/>
                </a:solidFill>
              </a:rPr>
            </a:br>
            <a:r>
              <a:rPr lang="ar-SA" sz="2700" b="1">
                <a:solidFill>
                  <a:srgbClr val="0070C0"/>
                </a:solidFill>
              </a:rPr>
              <a:t>وإن شئت فانظري قوله تعالى </a:t>
            </a:r>
            <a:r>
              <a:rPr lang="ar-SA" sz="2700" b="1" smtClean="0">
                <a:solidFill>
                  <a:srgbClr val="0070C0"/>
                </a:solidFill>
              </a:rPr>
              <a:t>:</a:t>
            </a:r>
            <a:br>
              <a:rPr lang="ar-SA" sz="2700" b="1" smtClean="0">
                <a:solidFill>
                  <a:srgbClr val="0070C0"/>
                </a:solidFill>
              </a:rPr>
            </a:br>
            <a:r>
              <a:rPr lang="ar-SA" sz="2700" b="1" smtClean="0">
                <a:solidFill>
                  <a:srgbClr val="0070C0"/>
                </a:solidFill>
              </a:rPr>
              <a:t>(قيل </a:t>
            </a:r>
            <a:r>
              <a:rPr lang="ar-SA" sz="2700" b="1" smtClean="0">
                <a:solidFill>
                  <a:srgbClr val="0070C0"/>
                </a:solidFill>
              </a:rPr>
              <a:t>يا أرض ابلعي ماءك وياسماء أقلعي وغيض </a:t>
            </a:r>
            <a:r>
              <a:rPr lang="ar-SA" sz="2700" b="1" smtClean="0">
                <a:solidFill>
                  <a:srgbClr val="0070C0"/>
                </a:solidFill>
              </a:rPr>
              <a:t>الماء</a:t>
            </a:r>
            <a:r>
              <a:rPr lang="en-US" sz="2700" b="1" smtClean="0">
                <a:solidFill>
                  <a:srgbClr val="0070C0"/>
                </a:solidFill>
              </a:rPr>
              <a:t>( </a:t>
            </a:r>
            <a:r>
              <a:rPr lang="en-US"/>
              <a:t/>
            </a:r>
            <a:br>
              <a:rPr lang="en-US"/>
            </a:br>
            <a:endParaRPr lang="ar-SA"/>
          </a:p>
        </p:txBody>
      </p:sp>
      <p:sp>
        <p:nvSpPr>
          <p:cNvPr id="3" name="عنوان فرعي 2"/>
          <p:cNvSpPr>
            <a:spLocks noGrp="1"/>
          </p:cNvSpPr>
          <p:nvPr>
            <p:ph type="subTitle" idx="1"/>
          </p:nvPr>
        </p:nvSpPr>
        <p:spPr>
          <a:xfrm>
            <a:off x="1500166" y="285728"/>
            <a:ext cx="6400800" cy="857256"/>
          </a:xfrm>
        </p:spPr>
        <p:txBody>
          <a:bodyPr/>
          <a:lstStyle/>
          <a:p>
            <a:endParaRPr lang="ar-SA"/>
          </a:p>
        </p:txBody>
      </p:sp>
      <p:sp>
        <p:nvSpPr>
          <p:cNvPr id="4" name="مخطط انسيابي: شريط مثقب 3"/>
          <p:cNvSpPr/>
          <p:nvPr/>
        </p:nvSpPr>
        <p:spPr>
          <a:xfrm>
            <a:off x="428596" y="2428868"/>
            <a:ext cx="1500198" cy="1643074"/>
          </a:xfrm>
          <a:prstGeom prst="flowChartPunchedTape">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2071670" y="274638"/>
            <a:ext cx="5072098" cy="796908"/>
          </a:xfrm>
        </p:spPr>
        <p:txBody>
          <a:bodyPr>
            <a:noAutofit/>
          </a:bodyPr>
          <a:lstStyle/>
          <a:p>
            <a:r>
              <a:rPr lang="ar-SA" sz="3200" smtClean="0"/>
              <a:t/>
            </a:r>
            <a:br>
              <a:rPr lang="ar-SA" sz="3200" smtClean="0"/>
            </a:br>
            <a:r>
              <a:rPr lang="ar-SA" sz="3200" smtClean="0"/>
              <a:t/>
            </a:r>
            <a:br>
              <a:rPr lang="ar-SA" sz="3200" smtClean="0"/>
            </a:br>
            <a:r>
              <a:rPr lang="ar-SA" sz="4000" smtClean="0"/>
              <a:t>الآية القرآنية </a:t>
            </a:r>
            <a:r>
              <a:rPr lang="ar-SA" sz="3200" smtClean="0"/>
              <a:t/>
            </a:r>
            <a:br>
              <a:rPr lang="ar-SA" sz="3200" smtClean="0"/>
            </a:br>
            <a:r>
              <a:rPr lang="ar-SA" sz="3200" smtClean="0"/>
              <a:t>تكونها</a:t>
            </a:r>
            <a:br>
              <a:rPr lang="ar-SA" sz="3200" smtClean="0"/>
            </a:br>
            <a:r>
              <a:rPr lang="ar-SA" sz="3200" smtClean="0">
                <a:solidFill>
                  <a:schemeClr val="accent6">
                    <a:lumMod val="75000"/>
                  </a:schemeClr>
                </a:solidFill>
              </a:rPr>
              <a:t>مميزات الجملة القرآنية:</a:t>
            </a:r>
            <a:br>
              <a:rPr lang="ar-SA" sz="3200" smtClean="0">
                <a:solidFill>
                  <a:schemeClr val="accent6">
                    <a:lumMod val="75000"/>
                  </a:schemeClr>
                </a:solidFill>
              </a:rPr>
            </a:br>
            <a:r>
              <a:rPr lang="ar-SA" sz="3200" smtClean="0">
                <a:solidFill>
                  <a:schemeClr val="accent6">
                    <a:lumMod val="75000"/>
                  </a:schemeClr>
                </a:solidFill>
              </a:rPr>
              <a:t> </a:t>
            </a:r>
            <a:endParaRPr lang="ar-SA" sz="3200">
              <a:solidFill>
                <a:schemeClr val="accent6">
                  <a:lumMod val="75000"/>
                </a:schemeClr>
              </a:solidFill>
            </a:endParaRPr>
          </a:p>
        </p:txBody>
      </p:sp>
      <p:sp>
        <p:nvSpPr>
          <p:cNvPr id="3" name="عنصر نائب للمحتوى 2"/>
          <p:cNvSpPr>
            <a:spLocks noGrp="1"/>
          </p:cNvSpPr>
          <p:nvPr>
            <p:ph idx="1"/>
          </p:nvPr>
        </p:nvSpPr>
        <p:spPr/>
        <p:txBody>
          <a:bodyPr>
            <a:normAutofit fontScale="92500" lnSpcReduction="20000"/>
          </a:bodyPr>
          <a:lstStyle/>
          <a:p>
            <a:r>
              <a:rPr lang="ar-SA" sz="2000" b="1" smtClean="0"/>
              <a:t>      </a:t>
            </a:r>
            <a:r>
              <a:rPr lang="ar-SA" sz="2000" b="1" smtClean="0"/>
              <a:t>   </a:t>
            </a:r>
          </a:p>
          <a:p>
            <a:r>
              <a:rPr lang="ar-SA" sz="2000" b="1" smtClean="0"/>
              <a:t> </a:t>
            </a:r>
            <a:r>
              <a:rPr lang="ar-SA" sz="2400" b="1" smtClean="0">
                <a:solidFill>
                  <a:srgbClr val="FFFF00"/>
                </a:solidFill>
              </a:rPr>
              <a:t>{ </a:t>
            </a:r>
            <a:r>
              <a:rPr lang="ar-SA" sz="2400" b="1" smtClean="0">
                <a:solidFill>
                  <a:srgbClr val="FFFF00"/>
                </a:solidFill>
              </a:rPr>
              <a:t>كِتَابٌ أُحْكِمَتْ آيَاتُهُ ثُمَّ فُصِّلَتْ مِن لَّدُنْ حَكِيمٍ خَبِيرٍ }</a:t>
            </a:r>
          </a:p>
          <a:p>
            <a:r>
              <a:rPr lang="ar-SA" sz="2000" b="1" smtClean="0"/>
              <a:t>  1-  </a:t>
            </a:r>
            <a:r>
              <a:rPr lang="ar-SA" sz="2000" b="1" smtClean="0">
                <a:solidFill>
                  <a:srgbClr val="0070C0"/>
                </a:solidFill>
              </a:rPr>
              <a:t>ذلك </a:t>
            </a:r>
            <a:r>
              <a:rPr lang="ar-SA" sz="2000" b="1">
                <a:solidFill>
                  <a:srgbClr val="0070C0"/>
                </a:solidFill>
              </a:rPr>
              <a:t>خير ما توصف به الجملة القرآنية فهي بناء قد أحكمت لبناته ونسقت أدق تنسيق لا </a:t>
            </a:r>
            <a:r>
              <a:rPr lang="ar-SA" sz="2000" b="1" smtClean="0">
                <a:solidFill>
                  <a:srgbClr val="0070C0"/>
                </a:solidFill>
              </a:rPr>
              <a:t>         تحس </a:t>
            </a:r>
            <a:r>
              <a:rPr lang="ar-SA" sz="2000" b="1">
                <a:solidFill>
                  <a:srgbClr val="0070C0"/>
                </a:solidFill>
              </a:rPr>
              <a:t>فيها بكلمة تضيق بمكانها أو تنبو عن موضعها أولا تعيش مع أخواتها حتى صار </a:t>
            </a:r>
            <a:endParaRPr lang="ar-SA" sz="2000" b="1" smtClean="0">
              <a:solidFill>
                <a:srgbClr val="0070C0"/>
              </a:solidFill>
            </a:endParaRPr>
          </a:p>
          <a:p>
            <a:r>
              <a:rPr lang="ar-SA" sz="2000" b="1" smtClean="0">
                <a:solidFill>
                  <a:srgbClr val="0070C0"/>
                </a:solidFill>
              </a:rPr>
              <a:t>من </a:t>
            </a:r>
            <a:r>
              <a:rPr lang="ar-SA" sz="2000" b="1">
                <a:solidFill>
                  <a:srgbClr val="0070C0"/>
                </a:solidFill>
              </a:rPr>
              <a:t>العسير بل من المستحيل ان تغير فيها شيئا وصار قصارى أمرك إذا أردت معارضة  جملة في القرآن أن ترجع بعد طول المطاف إليها .</a:t>
            </a:r>
            <a:endParaRPr lang="en-US" sz="2000" b="1">
              <a:solidFill>
                <a:srgbClr val="0070C0"/>
              </a:solidFill>
            </a:endParaRPr>
          </a:p>
          <a:p>
            <a:r>
              <a:rPr lang="ar-SA" sz="2000" b="1" smtClean="0">
                <a:solidFill>
                  <a:srgbClr val="00B050"/>
                </a:solidFill>
              </a:rPr>
              <a:t>2- الجملة </a:t>
            </a:r>
            <a:r>
              <a:rPr lang="ar-SA" sz="2000" b="1">
                <a:solidFill>
                  <a:srgbClr val="00B050"/>
                </a:solidFill>
              </a:rPr>
              <a:t>القرآنية تتبع المعنى النفسي فتصوره بألفاظها لتلقيه في النفس حتى إذا استكملت الجملة أركانها برز المعنى ظاهرا فيه المهم والاهم فليس تقديم كلمة على أخرى صناعة لفظية فحسب ولكن المعنى هو الذي جعل ترتيب الأية ضرورة لا غنى عنها وإلا اختل وانهار</a:t>
            </a:r>
            <a:endParaRPr lang="en-US" sz="2000" b="1">
              <a:solidFill>
                <a:srgbClr val="00B050"/>
              </a:solidFill>
            </a:endParaRPr>
          </a:p>
          <a:p>
            <a:r>
              <a:rPr lang="ar-SA" sz="2000" b="1">
                <a:solidFill>
                  <a:srgbClr val="00B050"/>
                </a:solidFill>
              </a:rPr>
              <a:t>خذي مثلاً قوله تعالى : " إياك نعبد وإياك نستعين"</a:t>
            </a:r>
            <a:endParaRPr lang="en-US" sz="2000" b="1">
              <a:solidFill>
                <a:srgbClr val="00B050"/>
              </a:solidFill>
            </a:endParaRPr>
          </a:p>
          <a:p>
            <a:r>
              <a:rPr lang="ar-SA" sz="2000" b="1">
                <a:solidFill>
                  <a:srgbClr val="FF0000"/>
                </a:solidFill>
              </a:rPr>
              <a:t>فإنك ترين تقديم المفعول هنا لأنه موضع عناية العابد ورجاء </a:t>
            </a:r>
            <a:r>
              <a:rPr lang="ar-SA" sz="2000" b="1" smtClean="0">
                <a:solidFill>
                  <a:srgbClr val="FF0000"/>
                </a:solidFill>
              </a:rPr>
              <a:t>المستعين</a:t>
            </a:r>
          </a:p>
          <a:p>
            <a:r>
              <a:rPr lang="ar-SA" sz="2000" b="1" smtClean="0">
                <a:solidFill>
                  <a:srgbClr val="FF0000"/>
                </a:solidFill>
              </a:rPr>
              <a:t>  </a:t>
            </a:r>
            <a:r>
              <a:rPr lang="ar-SA" sz="2000" b="1">
                <a:solidFill>
                  <a:srgbClr val="FF0000"/>
                </a:solidFill>
              </a:rPr>
              <a:t>فهو مناط </a:t>
            </a:r>
            <a:r>
              <a:rPr lang="ar-SA" sz="2000" b="1" smtClean="0">
                <a:solidFill>
                  <a:srgbClr val="FF0000"/>
                </a:solidFill>
              </a:rPr>
              <a:t>الاهتمام وخذي </a:t>
            </a:r>
            <a:r>
              <a:rPr lang="ar-SA" sz="2000" b="1">
                <a:solidFill>
                  <a:srgbClr val="FF0000"/>
                </a:solidFill>
              </a:rPr>
              <a:t>قوله تعالى " واستعينوا بالصبر </a:t>
            </a:r>
            <a:r>
              <a:rPr lang="ar-SA" sz="2000" b="1" smtClean="0">
                <a:solidFill>
                  <a:srgbClr val="FF0000"/>
                </a:solidFill>
              </a:rPr>
              <a:t>والصلاة</a:t>
            </a:r>
          </a:p>
          <a:p>
            <a:r>
              <a:rPr lang="ar-SA" sz="2000" b="1" smtClean="0">
                <a:solidFill>
                  <a:srgbClr val="FF0000"/>
                </a:solidFill>
              </a:rPr>
              <a:t> </a:t>
            </a:r>
            <a:r>
              <a:rPr lang="ar-SA" sz="2000" b="1">
                <a:solidFill>
                  <a:srgbClr val="FF0000"/>
                </a:solidFill>
              </a:rPr>
              <a:t>وإنها لكبيرة إلا على الخاشعين " تجدين المستعان عليه في الآية غير </a:t>
            </a:r>
            <a:r>
              <a:rPr lang="ar-SA" sz="2000" b="1" smtClean="0">
                <a:solidFill>
                  <a:srgbClr val="FF0000"/>
                </a:solidFill>
              </a:rPr>
              <a:t>مذكور</a:t>
            </a:r>
          </a:p>
          <a:p>
            <a:r>
              <a:rPr lang="ar-SA" sz="2000" b="1" smtClean="0">
                <a:solidFill>
                  <a:srgbClr val="FF0000"/>
                </a:solidFill>
              </a:rPr>
              <a:t> </a:t>
            </a:r>
            <a:r>
              <a:rPr lang="ar-SA" sz="2000" b="1">
                <a:solidFill>
                  <a:srgbClr val="FF0000"/>
                </a:solidFill>
              </a:rPr>
              <a:t>لا تخففا من ذكره ولكن ليوحي هذا الحذف إلى النفس أن كل ما يقوم </a:t>
            </a:r>
            <a:endParaRPr lang="ar-SA" sz="2000" b="1" smtClean="0">
              <a:solidFill>
                <a:srgbClr val="FF0000"/>
              </a:solidFill>
            </a:endParaRPr>
          </a:p>
          <a:p>
            <a:r>
              <a:rPr lang="ar-SA" sz="2000" b="1" smtClean="0">
                <a:solidFill>
                  <a:srgbClr val="FF0000"/>
                </a:solidFill>
              </a:rPr>
              <a:t>أمام </a:t>
            </a:r>
            <a:r>
              <a:rPr lang="ar-SA" sz="2000" b="1">
                <a:solidFill>
                  <a:srgbClr val="FF0000"/>
                </a:solidFill>
              </a:rPr>
              <a:t>المرء من مشقة يستعان على التغلب عليه بالصبر والصلاة .</a:t>
            </a:r>
            <a:endParaRPr lang="en-US" sz="2000" b="1">
              <a:solidFill>
                <a:srgbClr val="FF0000"/>
              </a:solidFill>
            </a:endParaRPr>
          </a:p>
          <a:p>
            <a:endParaRPr lang="ar-SA" sz="20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4000" b="-44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2143116"/>
            <a:ext cx="7772400" cy="4084657"/>
          </a:xfrm>
        </p:spPr>
        <p:txBody>
          <a:bodyPr>
            <a:normAutofit fontScale="90000"/>
          </a:bodyPr>
          <a:lstStyle/>
          <a:p>
            <a:r>
              <a:rPr lang="ar-SA" sz="2000" b="1" smtClean="0">
                <a:solidFill>
                  <a:srgbClr val="0070C0"/>
                </a:solidFill>
              </a:rPr>
              <a:t>3- تمضي </a:t>
            </a:r>
            <a:r>
              <a:rPr lang="ar-SA" sz="2000" b="1">
                <a:solidFill>
                  <a:srgbClr val="0070C0"/>
                </a:solidFill>
              </a:rPr>
              <a:t>الجملة القرآنية وقد كونت من كلمات اختيرت ثم نسقت في سلك النظام فلا ضعف في تأليف ولا تعقيد في نظم ولكن حسن تنسيق </a:t>
            </a:r>
            <a:r>
              <a:rPr lang="ar-SA" sz="2000" b="1" smtClean="0">
                <a:solidFill>
                  <a:srgbClr val="0070C0"/>
                </a:solidFill>
              </a:rPr>
              <a:t> </a:t>
            </a:r>
            <a:r>
              <a:rPr lang="ar-SA" sz="2000" b="1" smtClean="0">
                <a:solidFill>
                  <a:schemeClr val="bg1"/>
                </a:solidFill>
              </a:rPr>
              <a:t>فتجدين الارتباط القوي بين جمل الآية القرآنية </a:t>
            </a:r>
            <a:r>
              <a:rPr lang="ar-SA" sz="2000" b="1" smtClean="0">
                <a:solidFill>
                  <a:srgbClr val="0070C0"/>
                </a:solidFill>
              </a:rPr>
              <a:t>من ذلك قوله تعالى :</a:t>
            </a:r>
            <a:r>
              <a:rPr lang="en-US" sz="2000" b="1" smtClean="0">
                <a:solidFill>
                  <a:srgbClr val="0070C0"/>
                </a:solidFill>
              </a:rPr>
              <a:t/>
            </a:r>
            <a:br>
              <a:rPr lang="en-US" sz="2000" b="1" smtClean="0">
                <a:solidFill>
                  <a:srgbClr val="0070C0"/>
                </a:solidFill>
              </a:rPr>
            </a:br>
            <a:r>
              <a:rPr lang="ar-SA" sz="2000" b="1" smtClean="0">
                <a:solidFill>
                  <a:srgbClr val="0070C0"/>
                </a:solidFill>
              </a:rPr>
              <a:t>(ذلك </a:t>
            </a:r>
            <a:r>
              <a:rPr lang="ar-SA" sz="2000" b="1" smtClean="0">
                <a:solidFill>
                  <a:srgbClr val="0070C0"/>
                </a:solidFill>
              </a:rPr>
              <a:t>الكتاب لا ريب فيه هدى للمتقين الذين يؤمنون بالغيب ويقيمون الصلاة ومما رزقناهم </a:t>
            </a:r>
            <a:r>
              <a:rPr lang="ar-SA" sz="2000" b="1" smtClean="0">
                <a:solidFill>
                  <a:srgbClr val="0070C0"/>
                </a:solidFill>
              </a:rPr>
              <a:t>ينفقون)</a:t>
            </a:r>
            <a:r>
              <a:rPr lang="en-US" sz="2000" b="1">
                <a:solidFill>
                  <a:srgbClr val="0070C0"/>
                </a:solidFill>
              </a:rPr>
              <a:t/>
            </a:r>
            <a:br>
              <a:rPr lang="en-US" sz="2000" b="1">
                <a:solidFill>
                  <a:srgbClr val="0070C0"/>
                </a:solidFill>
              </a:rPr>
            </a:br>
            <a:r>
              <a:rPr lang="ar-SA" sz="2000" b="1">
                <a:solidFill>
                  <a:srgbClr val="0070C0"/>
                </a:solidFill>
              </a:rPr>
              <a:t>الجملة الأولى قد وصفت القرآن بالكمال ووصفته الجملة الثانية بأنه لا يعلق به الريب وفي الجملة التالية هادياً لأولئك الذين يخشون الله ويتقونه والآية التي بعدها تصف هؤلاء الذين ينتفعون بالقرآن فهم الذين يوقنون بما أنبأهم به من أمور غائبة لا يرونها </a:t>
            </a:r>
            <a:r>
              <a:rPr lang="en-US" sz="2000" b="1">
                <a:solidFill>
                  <a:srgbClr val="0070C0"/>
                </a:solidFill>
              </a:rPr>
              <a:t/>
            </a:r>
            <a:br>
              <a:rPr lang="en-US" sz="2000" b="1">
                <a:solidFill>
                  <a:srgbClr val="0070C0"/>
                </a:solidFill>
              </a:rPr>
            </a:br>
            <a:r>
              <a:rPr lang="ar-SA" sz="2000" b="1">
                <a:solidFill>
                  <a:srgbClr val="0070C0"/>
                </a:solidFill>
              </a:rPr>
              <a:t>وتستخدم الجملة الفعلية في القرآن للدلالة على التجدد والحدوث وتستخدم الاسمية للثبوت في الاستمرار</a:t>
            </a:r>
            <a:r>
              <a:rPr lang="en-US" sz="2000" b="1"/>
              <a:t/>
            </a:r>
            <a:br>
              <a:rPr lang="en-US" sz="2000" b="1"/>
            </a:br>
            <a:r>
              <a:rPr lang="ar-SA" sz="2000" b="1">
                <a:solidFill>
                  <a:srgbClr val="C00000"/>
                </a:solidFill>
              </a:rPr>
              <a:t>والمراد بالتجدد في الماضي حصوله وفي المضارع تكراره </a:t>
            </a:r>
            <a:r>
              <a:rPr lang="ar-SA" sz="2000" b="1" smtClean="0">
                <a:solidFill>
                  <a:srgbClr val="C00000"/>
                </a:solidFill>
              </a:rPr>
              <a:t/>
            </a:r>
            <a:br>
              <a:rPr lang="ar-SA" sz="2000" b="1" smtClean="0">
                <a:solidFill>
                  <a:srgbClr val="C00000"/>
                </a:solidFill>
              </a:rPr>
            </a:br>
            <a:r>
              <a:rPr lang="ar-SA" sz="2000" b="1" smtClean="0">
                <a:solidFill>
                  <a:srgbClr val="C00000"/>
                </a:solidFill>
              </a:rPr>
              <a:t>الذي خلقني فهو يهدين والذي يطعمني ويسقين</a:t>
            </a:r>
            <a:r>
              <a:rPr lang="en-US" sz="2000" b="1">
                <a:solidFill>
                  <a:srgbClr val="C00000"/>
                </a:solidFill>
              </a:rPr>
              <a:t/>
            </a:r>
            <a:br>
              <a:rPr lang="en-US" sz="2000" b="1">
                <a:solidFill>
                  <a:srgbClr val="C00000"/>
                </a:solidFill>
              </a:rPr>
            </a:br>
            <a:r>
              <a:rPr lang="ar-SA" sz="2000" b="1">
                <a:solidFill>
                  <a:srgbClr val="C00000"/>
                </a:solidFill>
              </a:rPr>
              <a:t>فأتى في الخلق بالماضي لحصوله  مرة واحدة وفيما عداه بالمضارع لتكرره طول الحياة </a:t>
            </a:r>
            <a:r>
              <a:rPr lang="en-US" sz="2000" b="1">
                <a:solidFill>
                  <a:srgbClr val="C00000"/>
                </a:solidFill>
              </a:rPr>
              <a:t/>
            </a:r>
            <a:br>
              <a:rPr lang="en-US" sz="2000" b="1">
                <a:solidFill>
                  <a:srgbClr val="C00000"/>
                </a:solidFill>
              </a:rPr>
            </a:br>
            <a:r>
              <a:rPr lang="ar-SA" sz="2000" b="1">
                <a:solidFill>
                  <a:srgbClr val="C00000"/>
                </a:solidFill>
              </a:rPr>
              <a:t>ومن الجملة الاسمية قوله تعالى : " أولئك جزاؤهم مغفرة من ربهم وجنات تجري من تحتها الأنهار خالدين فيها "</a:t>
            </a:r>
            <a:endParaRPr lang="en-US" sz="2000" b="1">
              <a:solidFill>
                <a:srgbClr val="C00000"/>
              </a:solidFill>
            </a:endParaRPr>
          </a:p>
        </p:txBody>
      </p:sp>
      <p:sp>
        <p:nvSpPr>
          <p:cNvPr id="3" name="عنوان فرعي 2"/>
          <p:cNvSpPr>
            <a:spLocks noGrp="1"/>
          </p:cNvSpPr>
          <p:nvPr>
            <p:ph type="subTitle" idx="1"/>
          </p:nvPr>
        </p:nvSpPr>
        <p:spPr>
          <a:xfrm>
            <a:off x="428596" y="428604"/>
            <a:ext cx="3114652" cy="1752600"/>
          </a:xfrm>
          <a:blipFill>
            <a:blip r:embed="rId3"/>
            <a:stretch>
              <a:fillRect/>
            </a:stretch>
          </a:blipFill>
        </p:spPr>
        <p:txBody>
          <a:bodyPr/>
          <a:lstStyle/>
          <a:p>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4000" r="-44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285861"/>
            <a:ext cx="9144000" cy="5572139"/>
          </a:xfrm>
          <a:blipFill>
            <a:blip r:embed="rId2"/>
            <a:stretch>
              <a:fillRect/>
            </a:stretch>
          </a:blipFill>
        </p:spPr>
        <p:txBody>
          <a:bodyPr>
            <a:normAutofit/>
          </a:bodyPr>
          <a:lstStyle/>
          <a:p>
            <a:r>
              <a:rPr lang="ar-SA" sz="2000" smtClean="0"/>
              <a:t> </a:t>
            </a:r>
            <a:endParaRPr lang="ar-SA" sz="2000"/>
          </a:p>
        </p:txBody>
      </p:sp>
      <p:sp>
        <p:nvSpPr>
          <p:cNvPr id="3" name="عنوان فرعي 2"/>
          <p:cNvSpPr>
            <a:spLocks noGrp="1"/>
          </p:cNvSpPr>
          <p:nvPr>
            <p:ph type="subTitle" idx="1"/>
          </p:nvPr>
        </p:nvSpPr>
        <p:spPr>
          <a:xfrm>
            <a:off x="2214546" y="1500174"/>
            <a:ext cx="4786346" cy="5357826"/>
          </a:xfrm>
        </p:spPr>
        <p:txBody>
          <a:bodyPr>
            <a:normAutofit lnSpcReduction="10000"/>
          </a:bodyPr>
          <a:lstStyle/>
          <a:p>
            <a:r>
              <a:rPr lang="ar-SA" sz="2400" b="1" smtClean="0">
                <a:solidFill>
                  <a:schemeClr val="bg1">
                    <a:lumMod val="95000"/>
                  </a:schemeClr>
                </a:solidFill>
              </a:rPr>
              <a:t>4- حسن الالتفات : قد </a:t>
            </a:r>
            <a:r>
              <a:rPr lang="ar-SA" sz="2400" b="1">
                <a:solidFill>
                  <a:schemeClr val="bg1">
                    <a:lumMod val="95000"/>
                  </a:schemeClr>
                </a:solidFill>
              </a:rPr>
              <a:t>يتغير اتجاه الجملة تبعاً لتغير الاتجاه النفسي ففاتحة الكتاب قد تلون فيها الحديث وتغير اتجاه الجملة فكان حديثا عن الله المستحق للحمد وكان التصريح باسمه وصفاته مؤذناً بأنه أهل للحمد والثناء فإذا كان المقام مقام العبادة والاستعانة تحولت الجملة إلى الخطاب إيذاناً بقربك ممن تحمد قرباً قلبياً ويسمح لك هذا الشعور بهذا القرب أن تطلب منه العون والمساعدة </a:t>
            </a:r>
            <a:endParaRPr lang="ar-SA" sz="2400" b="1" smtClean="0">
              <a:solidFill>
                <a:schemeClr val="bg1">
                  <a:lumMod val="95000"/>
                </a:schemeClr>
              </a:solidFill>
            </a:endParaRPr>
          </a:p>
          <a:p>
            <a:r>
              <a:rPr lang="ar-SA" sz="2400" b="1" smtClean="0">
                <a:solidFill>
                  <a:schemeClr val="bg1">
                    <a:lumMod val="95000"/>
                  </a:schemeClr>
                </a:solidFill>
              </a:rPr>
              <a:t>(سبحان </a:t>
            </a:r>
            <a:r>
              <a:rPr lang="ar-SA" sz="2400" b="1" smtClean="0">
                <a:solidFill>
                  <a:schemeClr val="bg1">
                    <a:lumMod val="95000"/>
                  </a:schemeClr>
                </a:solidFill>
              </a:rPr>
              <a:t>الذي </a:t>
            </a:r>
            <a:r>
              <a:rPr lang="ar-SA" sz="2400" b="1" u="sng" smtClean="0">
                <a:solidFill>
                  <a:schemeClr val="bg1">
                    <a:lumMod val="95000"/>
                  </a:schemeClr>
                </a:solidFill>
              </a:rPr>
              <a:t>أسرى</a:t>
            </a:r>
            <a:r>
              <a:rPr lang="ar-SA" sz="2400" b="1" smtClean="0">
                <a:solidFill>
                  <a:schemeClr val="bg1">
                    <a:lumMod val="95000"/>
                  </a:schemeClr>
                </a:solidFill>
              </a:rPr>
              <a:t> بعبده  ليلا من المسجد الحرام إلى المسجد الأقصى الذي </a:t>
            </a:r>
            <a:r>
              <a:rPr lang="ar-SA" sz="2400" b="1" u="sng" smtClean="0">
                <a:solidFill>
                  <a:schemeClr val="bg1">
                    <a:lumMod val="95000"/>
                  </a:schemeClr>
                </a:solidFill>
              </a:rPr>
              <a:t>باركنا </a:t>
            </a:r>
            <a:r>
              <a:rPr lang="ar-SA" sz="2400" b="1" smtClean="0">
                <a:solidFill>
                  <a:schemeClr val="bg1">
                    <a:lumMod val="95000"/>
                  </a:schemeClr>
                </a:solidFill>
              </a:rPr>
              <a:t>حوله)</a:t>
            </a:r>
            <a:endParaRPr lang="en-US" sz="2400" b="1">
              <a:solidFill>
                <a:schemeClr val="bg1">
                  <a:lumMod val="95000"/>
                </a:schemeClr>
              </a:solidFill>
            </a:endParaRPr>
          </a:p>
          <a:p>
            <a:r>
              <a:rPr lang="ar-SA" sz="2400" b="1">
                <a:solidFill>
                  <a:schemeClr val="bg1">
                    <a:lumMod val="95000"/>
                  </a:schemeClr>
                </a:solidFill>
              </a:rPr>
              <a:t> </a:t>
            </a:r>
            <a:endParaRPr lang="en-US" sz="2400" b="1">
              <a:solidFill>
                <a:schemeClr val="bg1">
                  <a:lumMod val="95000"/>
                </a:schemeClr>
              </a:solidFill>
            </a:endParaRPr>
          </a:p>
          <a:p>
            <a:r>
              <a:rPr lang="ar-SA" sz="2400" b="1">
                <a:solidFill>
                  <a:schemeClr val="bg1">
                    <a:lumMod val="95000"/>
                  </a:schemeClr>
                </a:solidFill>
              </a:rPr>
              <a:t>عدل عن الغيبة إلى الحضور أو التكلم تعظيماً من شأن المسجد الأقصى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3643306" y="1285861"/>
            <a:ext cx="5214974" cy="5072098"/>
          </a:xfrm>
        </p:spPr>
        <p:txBody>
          <a:bodyPr>
            <a:normAutofit fontScale="90000"/>
          </a:bodyPr>
          <a:lstStyle/>
          <a:p>
            <a:r>
              <a:rPr lang="ar-SA" sz="2000" b="1" smtClean="0">
                <a:solidFill>
                  <a:schemeClr val="bg1"/>
                </a:solidFill>
              </a:rPr>
              <a:t>{وَأَوْحَيْنَا إِلَى مُوسَى وَأَخِيهِ أَن تَبَوَّءَا لِقَوْمِكُمَا بِمِصْرَ بُيُوتاً وَاجْعَلُواْ بُيُوتَكُمْ قِبْلَةً وَأَقِيمُواْ الصَّلاَةَ وَبَشِّرِ الْمُؤْمِنِينَ </a:t>
            </a:r>
            <a:r>
              <a:rPr lang="ar-SA" sz="2000" b="1" smtClean="0"/>
              <a:t>}</a:t>
            </a:r>
            <a:br>
              <a:rPr lang="ar-SA" sz="2000" b="1" smtClean="0"/>
            </a:br>
            <a:r>
              <a:rPr lang="ar-SA" sz="2000" b="1" smtClean="0"/>
              <a:t>فربما </a:t>
            </a:r>
            <a:r>
              <a:rPr lang="ar-SA" sz="2000" b="1"/>
              <a:t>ظن أن وجه العبارة أن تسند الأفعال كلها إلى ضمير الاثنين </a:t>
            </a:r>
            <a:r>
              <a:rPr lang="en-US" sz="2000" b="1"/>
              <a:t/>
            </a:r>
            <a:br>
              <a:rPr lang="en-US" sz="2000" b="1"/>
            </a:br>
            <a:r>
              <a:rPr lang="ar-SA" sz="2000" b="1"/>
              <a:t>( موسى وهارون ) ولكنه أسند الفعل مرتين إلى واو الجماعة إشارة إلى ان هذا التكليف لا يخصهما فحسب بل هما وقومهما جميعاً ثم أفرد الفعل مرتين إلى واو الجماعة إشارة إلى أن هذا التكليف لا يخصهما فحسب بل هما وقومهما جميعاً ثم أفرد الفعل في آخر الآية يشير بذلك إلى أن المخاطب أولا وبالذات إنما هو أحدهما وهو الرسول موسى .</a:t>
            </a:r>
            <a:r>
              <a:rPr lang="en-US" sz="2000" b="1"/>
              <a:t/>
            </a:r>
            <a:br>
              <a:rPr lang="en-US" sz="2000" b="1"/>
            </a:br>
            <a:r>
              <a:rPr lang="ar-SA" sz="2000" b="1"/>
              <a:t>ومن ذلك استعمال أحد الفعلين الماضي والمضارع موضع صاحبه </a:t>
            </a:r>
            <a:r>
              <a:rPr lang="en-US" sz="2000" b="1"/>
              <a:t/>
            </a:r>
            <a:br>
              <a:rPr lang="en-US" sz="2000" b="1"/>
            </a:br>
            <a:r>
              <a:rPr lang="ar-SA" sz="2000" b="1">
                <a:solidFill>
                  <a:srgbClr val="FF0000"/>
                </a:solidFill>
              </a:rPr>
              <a:t>فيأتي بالمضارع مكان الماضي لإحضار صورة الفعل أمام السامع كأنه </a:t>
            </a:r>
            <a:r>
              <a:rPr lang="ar-SA" sz="2000" b="1" smtClean="0">
                <a:solidFill>
                  <a:srgbClr val="FF0000"/>
                </a:solidFill>
              </a:rPr>
              <a:t>يشاهده كما في قوله تعالى :</a:t>
            </a:r>
            <a:r>
              <a:rPr lang="en-US" sz="2000" b="1"/>
              <a:t/>
            </a:r>
            <a:br>
              <a:rPr lang="en-US" sz="2000" b="1"/>
            </a:br>
            <a:r>
              <a:rPr lang="ar-SA" sz="2000" b="1" smtClean="0"/>
              <a:t>(ففريقا </a:t>
            </a:r>
            <a:r>
              <a:rPr lang="ar-SA" sz="2000" b="1" smtClean="0"/>
              <a:t>كذبتم وفريقا </a:t>
            </a:r>
            <a:r>
              <a:rPr lang="ar-SA" sz="2000" b="1" smtClean="0"/>
              <a:t>تقتلون</a:t>
            </a:r>
            <a:r>
              <a:rPr lang="en-US" sz="2000" b="1" smtClean="0"/>
              <a:t>(</a:t>
            </a:r>
            <a:r>
              <a:rPr lang="en-US" sz="2000" b="1"/>
              <a:t/>
            </a:r>
            <a:br>
              <a:rPr lang="en-US" sz="2000" b="1"/>
            </a:br>
            <a:r>
              <a:rPr lang="ar-SA" sz="2000" b="1"/>
              <a:t> </a:t>
            </a:r>
            <a:r>
              <a:rPr lang="en-US" sz="2000" b="1"/>
              <a:t/>
            </a:r>
            <a:br>
              <a:rPr lang="en-US" sz="2000" b="1"/>
            </a:br>
            <a:r>
              <a:rPr lang="en-US" sz="2800"/>
              <a:t/>
            </a:r>
            <a:br>
              <a:rPr lang="en-US" sz="2800"/>
            </a:br>
            <a:r>
              <a:rPr lang="ar-SA" sz="2800"/>
              <a:t> </a:t>
            </a:r>
            <a:endParaRPr lang="en-US" sz="2800"/>
          </a:p>
        </p:txBody>
      </p:sp>
      <p:sp>
        <p:nvSpPr>
          <p:cNvPr id="3" name="عنوان فرعي 2"/>
          <p:cNvSpPr>
            <a:spLocks noGrp="1"/>
          </p:cNvSpPr>
          <p:nvPr>
            <p:ph type="subTitle" idx="1"/>
          </p:nvPr>
        </p:nvSpPr>
        <p:spPr>
          <a:xfrm>
            <a:off x="357158" y="1071546"/>
            <a:ext cx="3000396" cy="3214710"/>
          </a:xfrm>
        </p:spPr>
        <p:txBody>
          <a:bodyPr>
            <a:normAutofit fontScale="92500" lnSpcReduction="20000"/>
          </a:bodyPr>
          <a:lstStyle/>
          <a:p>
            <a:r>
              <a:rPr lang="ar-SA" sz="2000" b="1" smtClean="0">
                <a:solidFill>
                  <a:srgbClr val="FF0000"/>
                </a:solidFill>
              </a:rPr>
              <a:t>تجدين الفعل المضارع قد صور جريمتهم كأنهم يرتكبونها وفي ذلك من التشنيع عليهم ما فيه </a:t>
            </a:r>
            <a:r>
              <a:rPr lang="en-US" sz="2000" b="1" smtClean="0">
                <a:solidFill>
                  <a:srgbClr val="FF0000"/>
                </a:solidFill>
              </a:rPr>
              <a:t/>
            </a:r>
            <a:br>
              <a:rPr lang="en-US" sz="2000" b="1" smtClean="0">
                <a:solidFill>
                  <a:srgbClr val="FF0000"/>
                </a:solidFill>
              </a:rPr>
            </a:br>
            <a:r>
              <a:rPr lang="ar-SA" sz="2000" b="1" smtClean="0">
                <a:solidFill>
                  <a:srgbClr val="FF0000"/>
                </a:solidFill>
              </a:rPr>
              <a:t> </a:t>
            </a:r>
            <a:r>
              <a:rPr lang="en-US" sz="2000" b="1" smtClean="0">
                <a:solidFill>
                  <a:srgbClr val="FF0000"/>
                </a:solidFill>
              </a:rPr>
              <a:t/>
            </a:r>
            <a:br>
              <a:rPr lang="en-US" sz="2000" b="1" smtClean="0">
                <a:solidFill>
                  <a:srgbClr val="FF0000"/>
                </a:solidFill>
              </a:rPr>
            </a:br>
            <a:r>
              <a:rPr lang="ar-SA" sz="2000" b="1" smtClean="0">
                <a:solidFill>
                  <a:srgbClr val="FF0000"/>
                </a:solidFill>
              </a:rPr>
              <a:t> </a:t>
            </a:r>
            <a:r>
              <a:rPr lang="en-US" sz="2000" b="1" smtClean="0">
                <a:solidFill>
                  <a:srgbClr val="FF0000"/>
                </a:solidFill>
              </a:rPr>
              <a:t/>
            </a:r>
            <a:br>
              <a:rPr lang="en-US" sz="2000" b="1" smtClean="0">
                <a:solidFill>
                  <a:srgbClr val="FF0000"/>
                </a:solidFill>
              </a:rPr>
            </a:br>
            <a:r>
              <a:rPr lang="ar-SA" sz="2000" b="1" smtClean="0">
                <a:solidFill>
                  <a:srgbClr val="FF0000"/>
                </a:solidFill>
              </a:rPr>
              <a:t>ويستخدم الماضي مكان المضارع إشارة تأكيد وقوع الفعل حنى كأنه قد وقع وذلك يكون فيما يستعظم من الأمور </a:t>
            </a:r>
            <a:r>
              <a:rPr lang="en-US" sz="2000" b="1" smtClean="0">
                <a:solidFill>
                  <a:srgbClr val="FF0000"/>
                </a:solidFill>
              </a:rPr>
              <a:t/>
            </a:r>
            <a:br>
              <a:rPr lang="en-US" sz="2000" b="1" smtClean="0">
                <a:solidFill>
                  <a:srgbClr val="FF0000"/>
                </a:solidFill>
              </a:rPr>
            </a:br>
            <a:r>
              <a:rPr lang="ar-SA" sz="2000" b="1" smtClean="0">
                <a:solidFill>
                  <a:srgbClr val="FF0000"/>
                </a:solidFill>
              </a:rPr>
              <a:t>ومن أمثلته قوله تعالى </a:t>
            </a:r>
            <a:r>
              <a:rPr lang="ar-SA" sz="2000" b="1" smtClean="0"/>
              <a:t>:</a:t>
            </a:r>
          </a:p>
          <a:p>
            <a:r>
              <a:rPr lang="ar-SA" sz="2000" b="1" smtClean="0"/>
              <a:t>(ففزع </a:t>
            </a:r>
            <a:r>
              <a:rPr lang="ar-SA" sz="2000" b="1" smtClean="0"/>
              <a:t>من في السموات </a:t>
            </a:r>
            <a:r>
              <a:rPr lang="ar-SA" sz="2000" b="1" smtClean="0"/>
              <a:t>ومن في الأرض )</a:t>
            </a:r>
            <a:endParaRPr lang="ar-SA" sz="20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071538" y="1500175"/>
            <a:ext cx="7386662" cy="4714908"/>
          </a:xfrm>
        </p:spPr>
        <p:txBody>
          <a:bodyPr>
            <a:normAutofit fontScale="90000"/>
          </a:bodyPr>
          <a:lstStyle/>
          <a:p>
            <a:r>
              <a:rPr lang="ar-SA" sz="2800" b="1" smtClean="0">
                <a:solidFill>
                  <a:srgbClr val="0070C0"/>
                </a:solidFill>
              </a:rPr>
              <a:t> - 1-حرصت </a:t>
            </a:r>
            <a:r>
              <a:rPr lang="ar-SA" sz="2800" b="1">
                <a:solidFill>
                  <a:srgbClr val="0070C0"/>
                </a:solidFill>
              </a:rPr>
              <a:t>الجملة في القرآن على أن يكون </a:t>
            </a:r>
            <a:r>
              <a:rPr lang="ar-SA" sz="2800" b="1" smtClean="0">
                <a:solidFill>
                  <a:srgbClr val="0070C0"/>
                </a:solidFill>
              </a:rPr>
              <a:t>التقديم </a:t>
            </a:r>
            <a:r>
              <a:rPr lang="ar-SA" sz="2800" b="1">
                <a:solidFill>
                  <a:srgbClr val="0070C0"/>
                </a:solidFill>
              </a:rPr>
              <a:t>مشيراً إلى مغزى حتى تصبح الآية بتكوينها تابعة لمنهج نفسي </a:t>
            </a:r>
            <a:r>
              <a:rPr lang="en-US" sz="2800" b="1">
                <a:solidFill>
                  <a:srgbClr val="0070C0"/>
                </a:solidFill>
              </a:rPr>
              <a:t/>
            </a:r>
            <a:br>
              <a:rPr lang="en-US" sz="2800" b="1">
                <a:solidFill>
                  <a:srgbClr val="0070C0"/>
                </a:solidFill>
              </a:rPr>
            </a:br>
            <a:r>
              <a:rPr lang="ar-SA" sz="2800" b="1">
                <a:solidFill>
                  <a:srgbClr val="0070C0"/>
                </a:solidFill>
              </a:rPr>
              <a:t>" إياك نعبد وإياك نستعين" ويسميه البلاغيون الاختصاص فالله وحده هو أهل العبادة ومنه وحده نستمد المعونة </a:t>
            </a:r>
            <a:r>
              <a:rPr lang="ar-SA" sz="2800" b="1" smtClean="0">
                <a:solidFill>
                  <a:srgbClr val="0070C0"/>
                </a:solidFill>
              </a:rPr>
              <a:t>لهذا تقدم الضمير إياك على الفعل نعبد</a:t>
            </a:r>
            <a:r>
              <a:rPr lang="en-US" sz="2800" b="1">
                <a:solidFill>
                  <a:srgbClr val="0070C0"/>
                </a:solidFill>
              </a:rPr>
              <a:t/>
            </a:r>
            <a:br>
              <a:rPr lang="en-US" sz="2800" b="1">
                <a:solidFill>
                  <a:srgbClr val="0070C0"/>
                </a:solidFill>
              </a:rPr>
            </a:br>
            <a:r>
              <a:rPr lang="ar-SA" sz="2800" b="1">
                <a:solidFill>
                  <a:srgbClr val="0070C0"/>
                </a:solidFill>
              </a:rPr>
              <a:t>وقوله </a:t>
            </a:r>
            <a:r>
              <a:rPr lang="ar-SA" sz="2800" b="1" smtClean="0">
                <a:solidFill>
                  <a:srgbClr val="0070C0"/>
                </a:solidFill>
              </a:rPr>
              <a:t>تعالى : (</a:t>
            </a:r>
            <a:r>
              <a:rPr lang="ar-SA" sz="2800" b="1" smtClean="0">
                <a:solidFill>
                  <a:srgbClr val="0070C0"/>
                </a:solidFill>
              </a:rPr>
              <a:t>خذوه </a:t>
            </a:r>
            <a:r>
              <a:rPr lang="ar-SA" sz="2800" b="1">
                <a:solidFill>
                  <a:srgbClr val="0070C0"/>
                </a:solidFill>
              </a:rPr>
              <a:t>فغلوه ثم الجحيم صلوه ثم في سلسلة ذرعها سبعون ذراعاً </a:t>
            </a:r>
            <a:r>
              <a:rPr lang="ar-SA" sz="2800" b="1" smtClean="0">
                <a:solidFill>
                  <a:srgbClr val="0070C0"/>
                </a:solidFill>
              </a:rPr>
              <a:t>فاسلكوه) قدم الجحيم وهو مفعول به على الفعل صلوه </a:t>
            </a:r>
            <a:r>
              <a:rPr lang="en-US" sz="2800" b="1">
                <a:solidFill>
                  <a:srgbClr val="0070C0"/>
                </a:solidFill>
              </a:rPr>
              <a:t/>
            </a:r>
            <a:br>
              <a:rPr lang="en-US" sz="2800" b="1">
                <a:solidFill>
                  <a:srgbClr val="0070C0"/>
                </a:solidFill>
              </a:rPr>
            </a:br>
            <a:r>
              <a:rPr lang="ar-SA" sz="2800" b="1" smtClean="0">
                <a:solidFill>
                  <a:srgbClr val="0070C0"/>
                </a:solidFill>
              </a:rPr>
              <a:t>فهذا </a:t>
            </a:r>
            <a:r>
              <a:rPr lang="ar-SA" sz="2800" b="1">
                <a:solidFill>
                  <a:srgbClr val="0070C0"/>
                </a:solidFill>
              </a:rPr>
              <a:t>الجحيم لن يفلت منها أبدأ هذا العاصي الأثيم</a:t>
            </a:r>
            <a:r>
              <a:rPr lang="en-US" sz="2800" b="1">
                <a:solidFill>
                  <a:srgbClr val="0070C0"/>
                </a:solidFill>
              </a:rPr>
              <a:t/>
            </a:r>
            <a:br>
              <a:rPr lang="en-US" sz="2800" b="1">
                <a:solidFill>
                  <a:srgbClr val="0070C0"/>
                </a:solidFill>
              </a:rPr>
            </a:br>
            <a:r>
              <a:rPr lang="ar-SA" sz="2800" b="1">
                <a:solidFill>
                  <a:srgbClr val="0070C0"/>
                </a:solidFill>
              </a:rPr>
              <a:t>( قل : أفغير الله تأمروني أعبد أيها الجاهلون )</a:t>
            </a:r>
            <a:r>
              <a:rPr lang="en-US" sz="2800" b="1">
                <a:solidFill>
                  <a:srgbClr val="0070C0"/>
                </a:solidFill>
              </a:rPr>
              <a:t/>
            </a:r>
            <a:br>
              <a:rPr lang="en-US" sz="2800" b="1">
                <a:solidFill>
                  <a:srgbClr val="0070C0"/>
                </a:solidFill>
              </a:rPr>
            </a:br>
            <a:r>
              <a:rPr lang="ar-SA" sz="2800" b="1">
                <a:solidFill>
                  <a:srgbClr val="0070C0"/>
                </a:solidFill>
              </a:rPr>
              <a:t>لأن الإنكار منصب على عبادة غير الله </a:t>
            </a:r>
            <a:r>
              <a:rPr lang="en-US" sz="2800" b="1"/>
              <a:t/>
            </a:r>
            <a:br>
              <a:rPr lang="en-US" sz="2800" b="1"/>
            </a:br>
            <a:r>
              <a:rPr lang="ar-SA" sz="2800" b="1"/>
              <a:t> </a:t>
            </a:r>
            <a:r>
              <a:rPr lang="en-US" sz="2800" b="1"/>
              <a:t/>
            </a:r>
            <a:br>
              <a:rPr lang="en-US" sz="2800" b="1"/>
            </a:br>
            <a:r>
              <a:rPr lang="ar-SA" sz="2800" b="1" smtClean="0"/>
              <a:t>2-</a:t>
            </a:r>
            <a:r>
              <a:rPr lang="ar-SA" sz="2800" b="1" smtClean="0">
                <a:solidFill>
                  <a:srgbClr val="00B050"/>
                </a:solidFill>
              </a:rPr>
              <a:t>للتناسق </a:t>
            </a:r>
            <a:r>
              <a:rPr lang="ar-SA" sz="2800" b="1">
                <a:solidFill>
                  <a:srgbClr val="00B050"/>
                </a:solidFill>
              </a:rPr>
              <a:t>اللفظي : مثل ( فأما اليتيم فلا تقهر وأما السائل فلا تنهر )</a:t>
            </a:r>
            <a:r>
              <a:rPr lang="en-US" sz="2800" b="1">
                <a:solidFill>
                  <a:srgbClr val="00B050"/>
                </a:solidFill>
              </a:rPr>
              <a:t/>
            </a:r>
            <a:br>
              <a:rPr lang="en-US" sz="2800" b="1">
                <a:solidFill>
                  <a:srgbClr val="00B050"/>
                </a:solidFill>
              </a:rPr>
            </a:br>
            <a:r>
              <a:rPr lang="ar-SA" sz="2800" b="1">
                <a:solidFill>
                  <a:srgbClr val="00B050"/>
                </a:solidFill>
              </a:rPr>
              <a:t>تتقدم بعض المعطوفات والصفات على بعض كما يتقدم السبب على المسبب مثل قوله تعالى " إن الله يحب التوابين ويحب المتطهرين"</a:t>
            </a:r>
            <a:endParaRPr lang="en-US" sz="2800" b="1">
              <a:solidFill>
                <a:srgbClr val="00B050"/>
              </a:solidFill>
            </a:endParaRPr>
          </a:p>
        </p:txBody>
      </p:sp>
      <p:sp>
        <p:nvSpPr>
          <p:cNvPr id="3" name="عنوان فرعي 2"/>
          <p:cNvSpPr>
            <a:spLocks noGrp="1"/>
          </p:cNvSpPr>
          <p:nvPr>
            <p:ph type="subTitle" idx="1"/>
          </p:nvPr>
        </p:nvSpPr>
        <p:spPr>
          <a:xfrm>
            <a:off x="1000100" y="0"/>
            <a:ext cx="6357982" cy="1323996"/>
          </a:xfrm>
        </p:spPr>
        <p:txBody>
          <a:bodyPr>
            <a:normAutofit lnSpcReduction="10000"/>
          </a:bodyPr>
          <a:lstStyle/>
          <a:p>
            <a:endParaRPr lang="ar-SA" smtClean="0"/>
          </a:p>
          <a:p>
            <a:r>
              <a:rPr lang="ar-SA" sz="4400" smtClean="0">
                <a:solidFill>
                  <a:srgbClr val="FF0000"/>
                </a:solidFill>
              </a:rPr>
              <a:t>التقديم والتأخير</a:t>
            </a:r>
            <a:endParaRPr lang="ar-SA" sz="440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4000" b="-44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928926" y="0"/>
            <a:ext cx="4214842" cy="1470025"/>
          </a:xfrm>
        </p:spPr>
        <p:txBody>
          <a:bodyPr/>
          <a:lstStyle/>
          <a:p>
            <a:endParaRPr lang="ar-SA"/>
          </a:p>
        </p:txBody>
      </p:sp>
      <p:sp>
        <p:nvSpPr>
          <p:cNvPr id="3" name="عنوان فرعي 2"/>
          <p:cNvSpPr>
            <a:spLocks noGrp="1"/>
          </p:cNvSpPr>
          <p:nvPr>
            <p:ph type="subTitle" idx="1"/>
          </p:nvPr>
        </p:nvSpPr>
        <p:spPr>
          <a:xfrm>
            <a:off x="2143108" y="1643050"/>
            <a:ext cx="4857784" cy="4643470"/>
          </a:xfrm>
        </p:spPr>
        <p:txBody>
          <a:bodyPr>
            <a:normAutofit fontScale="92500" lnSpcReduction="20000"/>
          </a:bodyPr>
          <a:lstStyle/>
          <a:p>
            <a:pPr lvl="0"/>
            <a:r>
              <a:rPr lang="ar-SA" sz="2400" b="1" smtClean="0">
                <a:solidFill>
                  <a:srgbClr val="0070C0"/>
                </a:solidFill>
              </a:rPr>
              <a:t>3- تتقدم </a:t>
            </a:r>
            <a:r>
              <a:rPr lang="ar-SA" sz="2400" b="1">
                <a:solidFill>
                  <a:srgbClr val="0070C0"/>
                </a:solidFill>
              </a:rPr>
              <a:t>الكلمة لتقدمها في الزمن أو العمل مثل قوله تعالى : " وانزل التوراة والإنجيل من قبل هدى للناس وأنزل الفرقان"</a:t>
            </a:r>
            <a:endParaRPr lang="en-US" sz="2400" b="1">
              <a:solidFill>
                <a:srgbClr val="0070C0"/>
              </a:solidFill>
            </a:endParaRPr>
          </a:p>
          <a:p>
            <a:pPr lvl="0"/>
            <a:r>
              <a:rPr lang="ar-SA" sz="2400" b="1" smtClean="0">
                <a:solidFill>
                  <a:srgbClr val="0070C0"/>
                </a:solidFill>
              </a:rPr>
              <a:t>4- للترقي </a:t>
            </a:r>
            <a:r>
              <a:rPr lang="ar-SA" sz="2400" b="1">
                <a:solidFill>
                  <a:srgbClr val="0070C0"/>
                </a:solidFill>
              </a:rPr>
              <a:t>من العدد القليل إلى الكثير كما في قوله سبحانه " فانكحوا ما طاب لكم من النساء مثنى وثلاث ورباع </a:t>
            </a:r>
            <a:r>
              <a:rPr lang="ar-SA" sz="2400" b="1"/>
              <a:t>"</a:t>
            </a:r>
            <a:endParaRPr lang="en-US" sz="2400" b="1"/>
          </a:p>
          <a:p>
            <a:pPr lvl="0"/>
            <a:r>
              <a:rPr lang="ar-SA" sz="2400" b="1" smtClean="0">
                <a:solidFill>
                  <a:srgbClr val="7030A0"/>
                </a:solidFill>
              </a:rPr>
              <a:t>5- ولتقديم </a:t>
            </a:r>
            <a:r>
              <a:rPr lang="ar-SA" sz="2400" b="1">
                <a:solidFill>
                  <a:srgbClr val="7030A0"/>
                </a:solidFill>
              </a:rPr>
              <a:t>الكثير على مادونه مثل قوله تعالى : " والسارق والسارقة فاقطعوا أيديهما جزاء بما كسبا نكالاً من الله والله عزيز حكيم "</a:t>
            </a:r>
            <a:endParaRPr lang="en-US" sz="2400" b="1">
              <a:solidFill>
                <a:srgbClr val="7030A0"/>
              </a:solidFill>
            </a:endParaRPr>
          </a:p>
          <a:p>
            <a:r>
              <a:rPr lang="ar-SA" sz="2400" b="1"/>
              <a:t>لأن السرقة في الذكور أكثر </a:t>
            </a:r>
            <a:endParaRPr lang="en-US" sz="2400" b="1"/>
          </a:p>
          <a:p>
            <a:pPr lvl="0"/>
            <a:r>
              <a:rPr lang="ar-SA" sz="2400" b="1" smtClean="0">
                <a:solidFill>
                  <a:srgbClr val="FF0000"/>
                </a:solidFill>
              </a:rPr>
              <a:t>6-ولشرف </a:t>
            </a:r>
            <a:r>
              <a:rPr lang="ar-SA" sz="2400" b="1">
                <a:solidFill>
                  <a:srgbClr val="FF0000"/>
                </a:solidFill>
              </a:rPr>
              <a:t>المقدم وعلو مرتبته ولهذا قدم الله اسمه تعالى في قوله </a:t>
            </a:r>
            <a:endParaRPr lang="en-US" sz="2400" b="1">
              <a:solidFill>
                <a:srgbClr val="FF0000"/>
              </a:solidFill>
            </a:endParaRPr>
          </a:p>
          <a:p>
            <a:r>
              <a:rPr lang="ar-SA" sz="2400" b="1">
                <a:solidFill>
                  <a:srgbClr val="FF0000"/>
                </a:solidFill>
              </a:rPr>
              <a:t>" يا أيها الذين آمنوا أطيعوا الله وأطيعوا الرسول وأولي الأمر منكم "</a:t>
            </a:r>
            <a:endParaRPr lang="en-US" sz="2400" b="1">
              <a:solidFill>
                <a:srgbClr val="FF0000"/>
              </a:solidFill>
            </a:endParaRPr>
          </a:p>
          <a:p>
            <a:endParaRPr lang="ar-SA" sz="2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6529406" cy="4298971"/>
          </a:xfrm>
        </p:spPr>
        <p:txBody>
          <a:bodyPr>
            <a:normAutofit fontScale="90000"/>
          </a:bodyPr>
          <a:lstStyle/>
          <a:p>
            <a:pPr lvl="0"/>
            <a:r>
              <a:rPr lang="ar-SA" sz="2400" b="1">
                <a:solidFill>
                  <a:schemeClr val="bg1"/>
                </a:solidFill>
              </a:rPr>
              <a:t>تقدم ضمير المخاطبين على الضمير العائد على الأولاد في قوله سبحانه " ولا تقتلوا أولادكم من إملاق نحن نرزقكم وإياهم "</a:t>
            </a:r>
            <a:r>
              <a:rPr lang="en-US" sz="2400" b="1">
                <a:solidFill>
                  <a:schemeClr val="bg1"/>
                </a:solidFill>
              </a:rPr>
              <a:t/>
            </a:r>
            <a:br>
              <a:rPr lang="en-US" sz="2400" b="1">
                <a:solidFill>
                  <a:schemeClr val="bg1"/>
                </a:solidFill>
              </a:rPr>
            </a:br>
            <a:r>
              <a:rPr lang="ar-SA" sz="2400" b="1">
                <a:solidFill>
                  <a:schemeClr val="bg1"/>
                </a:solidFill>
              </a:rPr>
              <a:t>وفي موضع آخر تقدم الضمير العائد على الأولاد وتأخر ضمير المخاطبين :</a:t>
            </a:r>
            <a:r>
              <a:rPr lang="en-US" sz="2400" b="1">
                <a:solidFill>
                  <a:schemeClr val="bg1"/>
                </a:solidFill>
              </a:rPr>
              <a:t/>
            </a:r>
            <a:br>
              <a:rPr lang="en-US" sz="2400" b="1">
                <a:solidFill>
                  <a:schemeClr val="bg1"/>
                </a:solidFill>
              </a:rPr>
            </a:br>
            <a:r>
              <a:rPr lang="ar-SA" sz="2400" b="1">
                <a:solidFill>
                  <a:schemeClr val="bg1"/>
                </a:solidFill>
              </a:rPr>
              <a:t>" ولا تقتلوا أولادكم خشية إملاق نحن نرزقهم وإياكم "</a:t>
            </a:r>
            <a:r>
              <a:rPr lang="en-US" sz="2400" b="1">
                <a:solidFill>
                  <a:schemeClr val="bg1"/>
                </a:solidFill>
              </a:rPr>
              <a:t/>
            </a:r>
            <a:br>
              <a:rPr lang="en-US" sz="2400" b="1">
                <a:solidFill>
                  <a:schemeClr val="bg1"/>
                </a:solidFill>
              </a:rPr>
            </a:br>
            <a:r>
              <a:rPr lang="ar-SA" sz="2400" b="1">
                <a:solidFill>
                  <a:schemeClr val="bg1"/>
                </a:solidFill>
              </a:rPr>
              <a:t> </a:t>
            </a:r>
            <a:r>
              <a:rPr lang="en-US" sz="2400" b="1">
                <a:solidFill>
                  <a:schemeClr val="bg1"/>
                </a:solidFill>
              </a:rPr>
              <a:t/>
            </a:r>
            <a:br>
              <a:rPr lang="en-US" sz="2400" b="1">
                <a:solidFill>
                  <a:schemeClr val="bg1"/>
                </a:solidFill>
              </a:rPr>
            </a:br>
            <a:r>
              <a:rPr lang="ar-SA" sz="2400" b="1">
                <a:solidFill>
                  <a:schemeClr val="accent6">
                    <a:lumMod val="40000"/>
                    <a:lumOff val="60000"/>
                  </a:schemeClr>
                </a:solidFill>
              </a:rPr>
              <a:t>في الآية الأولى يخاطب آياء مملقين فكان من البلاغة أن يسرع فيعد هؤلاء الآباء بما يغنيهم من الرزق </a:t>
            </a:r>
            <a:r>
              <a:rPr lang="en-US" sz="2400" b="1">
                <a:solidFill>
                  <a:schemeClr val="accent6">
                    <a:lumMod val="40000"/>
                    <a:lumOff val="60000"/>
                  </a:schemeClr>
                </a:solidFill>
              </a:rPr>
              <a:t/>
            </a:r>
            <a:br>
              <a:rPr lang="en-US" sz="2400" b="1">
                <a:solidFill>
                  <a:schemeClr val="accent6">
                    <a:lumMod val="40000"/>
                    <a:lumOff val="60000"/>
                  </a:schemeClr>
                </a:solidFill>
              </a:rPr>
            </a:br>
            <a:r>
              <a:rPr lang="ar-SA" sz="2400" b="1">
                <a:solidFill>
                  <a:schemeClr val="accent6">
                    <a:lumMod val="40000"/>
                    <a:lumOff val="60000"/>
                  </a:schemeClr>
                </a:solidFill>
              </a:rPr>
              <a:t>أما الآية الثانية فالخطاب للأغنياء بدليل قوله خشية فكان من البلاغة أن يقدم وعد الأبناء بالرزق </a:t>
            </a:r>
            <a:r>
              <a:rPr lang="en-US" sz="2400"/>
              <a:t/>
            </a:r>
            <a:br>
              <a:rPr lang="en-US" sz="2400"/>
            </a:br>
            <a:r>
              <a:rPr lang="en-US" sz="2400"/>
              <a:t> </a:t>
            </a:r>
            <a:br>
              <a:rPr lang="en-US" sz="2400"/>
            </a:br>
            <a:endParaRPr lang="ar-SA" sz="2400"/>
          </a:p>
        </p:txBody>
      </p:sp>
      <p:sp>
        <p:nvSpPr>
          <p:cNvPr id="3" name="عنوان فرعي 2"/>
          <p:cNvSpPr>
            <a:spLocks noGrp="1"/>
          </p:cNvSpPr>
          <p:nvPr>
            <p:ph type="subTitle" idx="1"/>
          </p:nvPr>
        </p:nvSpPr>
        <p:spPr>
          <a:xfrm>
            <a:off x="1428728" y="0"/>
            <a:ext cx="5286412" cy="1752600"/>
          </a:xfrm>
        </p:spPr>
        <p:txBody>
          <a:bodyPr/>
          <a:lstStyle/>
          <a:p>
            <a:endParaRPr lang="ar-SA"/>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1254</Words>
  <Application>Microsoft Office PowerPoint</Application>
  <PresentationFormat>عرض على الشاشة (3:4)‏</PresentationFormat>
  <Paragraphs>82</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سمة Office</vt:lpstr>
      <vt:lpstr>الشريحة 1</vt:lpstr>
      <vt:lpstr>لا تفضل الكلمة صاحبتها منفردة في قاموس اللغة من حيث دلالة كل كلمة على معناها فكلمة قال لا تفضل تكلم وكلمة رجل لا ميزة لها على أسد اللهم إلا من ناحية أن بعض الكلمات أسهل جرياً على اللسان من بعض وأخف نطقاً فتجد كلمة النفس أسلس من كلمة الجرشى ، فإذا ما نظمت الكلمة في جملة صارت دالة على نصيبها من المعنى وصار من حقنا أن نسأل : لم اختيرت هذه الكلمة دون تلك ولم آثرنا صيغة على أخرى ؟ وإن الأسلوب قد يروعك ويبهرك فإذا أخذت مفرداته كل مفردة على حدة قد لا تجد فيه كبير روعة ولا قوة أسر ولكن عندما انتظمت هذه المفردات في سلك فلاءمت ما قبلها وارتبطت بما بعدها اكتسبت جمالا وجلالاً وإن شئت فانظري قوله تعالى : (قيل يا أرض ابلعي ماءك وياسماء أقلعي وغيض الماء(  </vt:lpstr>
      <vt:lpstr>  الآية القرآنية  تكونها مميزات الجملة القرآنية:  </vt:lpstr>
      <vt:lpstr>3- تمضي الجملة القرآنية وقد كونت من كلمات اختيرت ثم نسقت في سلك النظام فلا ضعف في تأليف ولا تعقيد في نظم ولكن حسن تنسيق  فتجدين الارتباط القوي بين جمل الآية القرآنية من ذلك قوله تعالى : (ذلك الكتاب لا ريب فيه هدى للمتقين الذين يؤمنون بالغيب ويقيمون الصلاة ومما رزقناهم ينفقون) الجملة الأولى قد وصفت القرآن بالكمال ووصفته الجملة الثانية بأنه لا يعلق به الريب وفي الجملة التالية هادياً لأولئك الذين يخشون الله ويتقونه والآية التي بعدها تصف هؤلاء الذين ينتفعون بالقرآن فهم الذين يوقنون بما أنبأهم به من أمور غائبة لا يرونها  وتستخدم الجملة الفعلية في القرآن للدلالة على التجدد والحدوث وتستخدم الاسمية للثبوت في الاستمرار والمراد بالتجدد في الماضي حصوله وفي المضارع تكراره  الذي خلقني فهو يهدين والذي يطعمني ويسقين فأتى في الخلق بالماضي لحصوله  مرة واحدة وفيما عداه بالمضارع لتكرره طول الحياة  ومن الجملة الاسمية قوله تعالى : " أولئك جزاؤهم مغفرة من ربهم وجنات تجري من تحتها الأنهار خالدين فيها "</vt:lpstr>
      <vt:lpstr> </vt:lpstr>
      <vt:lpstr>{وَأَوْحَيْنَا إِلَى مُوسَى وَأَخِيهِ أَن تَبَوَّءَا لِقَوْمِكُمَا بِمِصْرَ بُيُوتاً وَاجْعَلُواْ بُيُوتَكُمْ قِبْلَةً وَأَقِيمُواْ الصَّلاَةَ وَبَشِّرِ الْمُؤْمِنِينَ } فربما ظن أن وجه العبارة أن تسند الأفعال كلها إلى ضمير الاثنين  ( موسى وهارون ) ولكنه أسند الفعل مرتين إلى واو الجماعة إشارة إلى ان هذا التكليف لا يخصهما فحسب بل هما وقومهما جميعاً ثم أفرد الفعل مرتين إلى واو الجماعة إشارة إلى أن هذا التكليف لا يخصهما فحسب بل هما وقومهما جميعاً ثم أفرد الفعل في آخر الآية يشير بذلك إلى أن المخاطب أولا وبالذات إنما هو أحدهما وهو الرسول موسى . ومن ذلك استعمال أحد الفعلين الماضي والمضارع موضع صاحبه  فيأتي بالمضارع مكان الماضي لإحضار صورة الفعل أمام السامع كأنه يشاهده كما في قوله تعالى : (ففريقا كذبتم وفريقا تقتلون(     </vt:lpstr>
      <vt:lpstr> - 1-حرصت الجملة في القرآن على أن يكون التقديم مشيراً إلى مغزى حتى تصبح الآية بتكوينها تابعة لمنهج نفسي  " إياك نعبد وإياك نستعين" ويسميه البلاغيون الاختصاص فالله وحده هو أهل العبادة ومنه وحده نستمد المعونة لهذا تقدم الضمير إياك على الفعل نعبد وقوله تعالى : (خذوه فغلوه ثم الجحيم صلوه ثم في سلسلة ذرعها سبعون ذراعاً فاسلكوه) قدم الجحيم وهو مفعول به على الفعل صلوه  فهذا الجحيم لن يفلت منها أبدأ هذا العاصي الأثيم ( قل : أفغير الله تأمروني أعبد أيها الجاهلون ) لأن الإنكار منصب على عبادة غير الله    2-للتناسق اللفظي : مثل ( فأما اليتيم فلا تقهر وأما السائل فلا تنهر ) تتقدم بعض المعطوفات والصفات على بعض كما يتقدم السبب على المسبب مثل قوله تعالى " إن الله يحب التوابين ويحب المتطهرين"</vt:lpstr>
      <vt:lpstr>الشريحة 8</vt:lpstr>
      <vt:lpstr>تقدم ضمير المخاطبين على الضمير العائد على الأولاد في قوله سبحانه " ولا تقتلوا أولادكم من إملاق نحن نرزقكم وإياهم " وفي موضع آخر تقدم الضمير العائد على الأولاد وتأخر ضمير المخاطبين : " ولا تقتلوا أولادكم خشية إملاق نحن نرزقهم وإياكم "   في الآية الأولى يخاطب آياء مملقين فكان من البلاغة أن يسرع فيعد هؤلاء الآباء بما يغنيهم من الرزق  أما الآية الثانية فالخطاب للأغنياء بدليل قوله خشية فكان من البلاغة أن يقدم وعد الأبناء بالرزق    </vt:lpstr>
      <vt:lpstr>الذكر:     الذكر : الذكر : القرآن ما يذكره مما يبدو أن السياق يجيز حذفه عندما يكون في  هذا الذكر تثبيت المعنى وتوطيد له في النفس ويكون في ذكره فضلا  عن ذلك معان لا تستفاد إذا حذف : مما ذكر فيه المسند إليه قوله تعالى : ( قل هو الله أحد ، الله الصمد ) ذكر اسم الجلالة في الجملة الثانية ليستقر في النفس مرتبطاً بخبره وليفيد  بتعريفه وتعريف الخبر أنه هو السيد الذي يقصد إليه عند اشتداد الخطوب وفضلا عن ذلك نرى في الأسلوب هذا التناسق اللفظي  ويذكر للتصوير الباعث على الرهبة كما في قوله تعالى : ( إذا زلزلت الأرض زلزالها وأخرجت الأرض أثقالها ) فذكر الأرض إلى جانب إخراج الأثقال يصور هذا الجرم الهائل . الحذف :                ويحذف الفاعل من الجملة عندما تدل عليه قرينة واضحة فيصبح كالمتعين الذي تنصرف إليه النفس أول وهلة كما تجدي في قوله تعالى : ( كلا إذا بلغت التراقي ) ويحذف المبتدأ عندما يكون ذكر الخبر المتصف بصفة كأنه يشير  إلى هذا المبتدأ وكأنما بلغ من الشهرة بهذا الوصف مبلغاً يغني عن ذكره كما تجد ذلك في قوله تعالى سبحانه : ( كتاب أحكمت آياته ، ثم فصلت من لدن حكيم خبير )        </vt:lpstr>
      <vt:lpstr> ويحذف المفعول عندما يكون المراد الاقتصار على إثبات المعاني التي اشتقت منها الأفعال لفاعليها من غير تعرض لذكر المفعولين  فيصبح الفعل المتعدي كغير المتعدي ومن أمثلة هذا الحذف قوله تعالى : ( وأنه هو أضحك وأبكى وأنه هو أمات وأحيا) ويحذف المضاف كثيرا في القرآن كما في قوله تعالى : ( مثل الذين ينفقون أموالهم في سبيل الله كمثل حبة أنبتت سبع سنابل ) قالوا : أي كمثل باذر حبة أو زارعها ولعل السر في هذا الحذف هو اتجاه القرآن إلى الصدقة نفسها والجزاء عليها هذا الجزاء المضاعف  ويحذف جواب القسم كن في قوله تعالى : ( والفجر وليال عشر ...)   ويحذف في القرآن جواب لو ولولا ولما وأما وإذا ويورث هذا الكلام قوة وشدة أسر  ( ويقولون متى هذا الوعد إن كنتم صادقين لو يعلم الذين كفروا حين لا يكفون عن وجوههم النار ولا عن ظهورهم ولا هم ينصرون ) حذف الجواب هنا يشير إلى تعينه فإنه من يعلم أنه سيعرض للنار فيشوي بها وجهه وظهره  التقدير لو يعلم الذين كفروا ذلك لما أنكروا البعث  ويعتمد القرآن على ذكاء قارئه فيحذف من الجمل ما يستطيع القارئ  أن يدركه لأن السياق يستلزمه ويستدعيه  كما في قصة زكريا في سورة مريم   ويدخل البلغاء كل ما ذكرناه من الحذف في باب الإيجاز   </vt:lpstr>
      <vt:lpstr>التنكير والتعريف</vt:lpstr>
      <vt:lpstr>     ويستخدم القرآن العلم ولم يستخدم الكنية إلا في قوله تعالى : ( تبت يدا أبي لهب وتب ) وفي اختيار هذه الكنية من الذم ما ليس في الاسم  ويأتي اسم الإشارة للقريب في القرآن مؤذناً بقربه قرباً لا يحول دون الانتفاع به ومن هنا أوثر هذا النوع من أسماء الإشارة في قوله سبحانه : ( إن هذا القرآن يهدي للتي هي أقوم ) ويكون هذا الهادي قريباً أنجح لرسالته بينما استخدم اسم الإشارة للبعيد  مشيرا إلى أن القرآن نفسه عندما تحدث عن بعده عن الريب فكان الحديث عنه باسم الإشارة أنسب في الدلالة على ذلك ( ذلك الكتاب لا ريب فيه )     ومن خصائص اسم الموصول استطاعته أن يخفي تحته اسم المذنب وفي ذلك من الرجاء في هدايته ما ليس في إفشاء اسمه وفضيحته وتأمل قوله تعالى : ( ومن الناس من يشتري لهو الحديث ليضل عن سبيل الله بغير علم ) ويستخدم القرآن للتعريف بأل فتكون للعهد حيناً وللجنس حيناً آخر ومن أجمل مواقعها فيه أن تستخدم لاستغراق خصائص الجنس كما في قوله تعالى : ( ذلك الكتاب لا ريب فيه هدى للمتقين ) فكأنه قال ذاك هو المستكمل لخصائص جنسه فهو الكتاب الكامل  وتأتي الإضافة في القرآن أحيانا لتعظيم المضاف كقوله تعالى : ( صنع الله الذي أتقن كل شيء إنه خبير بما تعملون ) أو تحقيره :( أولئك حزب الشيطان إلا إن حزب الشيطان هم الخاسرون )   </vt:lpstr>
      <vt:lpstr>الإفراد والتذكير وفروعهما </vt:lpstr>
      <vt:lpstr>ورد المشرق مثنى مع آيتين كما في قوله تعالى : ( رب المشرقين ورب المغربين فبأي آلاء ربكما تكذبان ) وعلى النسق القرآني يكون المراد بالمشرقين المشرق والمغرب وبالمغربين المغرب والمشرق فيكون في ذلك تكرير لتعظيم أمر المشرق والمغرب  وقال بعض المفسرين : المشرقان هما مشرق الشمس في الصيف ومشرقهما في الشتاء والمغربان مغربها في الصيف ومغربها في الشتاء وللقرآن بعض لفتات في التذكير والتأنيث يعتمد فيها على ما تثيره الكلمة في النفس من معنى فيعيد الضمير على المعنى الذي أثارته الكلمة  قال تعالى : ( بل كذبوا بالساعة واعتدنا لمن كذب بالساعة سعيراً إذا رأتهم من مكان بعيد سمعوا لها تغيظاً وزفيراً ) فلما كانت كلمة السعير تدل على النار المستعرة وتوحي بها أعاد الضمير عليها مؤنثاً  وقال تعالى : " فكيف تتقون إن كفرتم يوماً يجعل الولدان شيباً السماء منفطر به كان وعده مفعولاً " ذكَّر السماء وهي مؤنثة لأنها بالنسبة إلى الأرض سقف لها وتنبه الذهن إلى  أن السماء سقف يصور لك تشققها تصويراً قريباً إليك دانياً منك  وإن في انتهاج القرآن ذلك النهج من المخالفة الصورية لما بلغت الذهن إلى ما وراء الألفاظ من معان مقصودة وصور ملحوظة  </vt:lpstr>
      <vt:lpstr>التوكيد والتكرير</vt:lpstr>
      <vt:lpstr>تابع التوكيد والتكرير </vt:lpstr>
      <vt:lpstr>الشريحة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acer</dc:creator>
  <cp:lastModifiedBy>acer</cp:lastModifiedBy>
  <cp:revision>7</cp:revision>
  <dcterms:created xsi:type="dcterms:W3CDTF">2011-04-26T14:20:12Z</dcterms:created>
  <dcterms:modified xsi:type="dcterms:W3CDTF">2011-05-05T08:15:52Z</dcterms:modified>
</cp:coreProperties>
</file>