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2"/>
  </p:notesMasterIdLst>
  <p:sldIdLst>
    <p:sldId id="264" r:id="rId2"/>
    <p:sldId id="265" r:id="rId3"/>
    <p:sldId id="266" r:id="rId4"/>
    <p:sldId id="268" r:id="rId5"/>
    <p:sldId id="256" r:id="rId6"/>
    <p:sldId id="257" r:id="rId7"/>
    <p:sldId id="258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AF606853-7671-496A-8E4F-DF71F8EC918B}" styleName="نمط داكن 1 - تميي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نمط داكن 2 - تمييز 5/تميي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نمط داكن 2 - تمييز 1/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43EF04-8A96-4262-BCA0-618BD22A443F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F621750-2AC1-420A-B04E-EFDC6A7F2B7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1750-2AC1-420A-B04E-EFDC6A7F2B7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6C953-C588-43DC-B205-1BD0D9C0A301}" type="datetimeFigureOut">
              <a:rPr lang="ar-SA" smtClean="0"/>
              <a:pPr/>
              <a:t>18/06/31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200A6-2EBE-4E46-A13F-8DD28374D99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4643438" y="3214686"/>
          <a:ext cx="4381488" cy="428628"/>
        </p:xfrm>
        <a:graphic>
          <a:graphicData uri="http://schemas.openxmlformats.org/drawingml/2006/table">
            <a:tbl>
              <a:tblPr/>
              <a:tblGrid>
                <a:gridCol w="4381488"/>
              </a:tblGrid>
              <a:tr h="42862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 ) </a:t>
                      </a:r>
                      <a:r>
                        <a:rPr lang="ar-SA" sz="24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الجدول </a:t>
                      </a:r>
                      <a:r>
                        <a:rPr lang="ar-SA" sz="2400" b="1" dirty="0">
                          <a:latin typeface="Times New Roman"/>
                          <a:ea typeface="Times New Roman"/>
                          <a:cs typeface="Traditional Arabic"/>
                        </a:rPr>
                        <a:t>التكراري للحالة الاجتماعية للأشخاص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5143504" y="3857628"/>
          <a:ext cx="3643338" cy="2643835"/>
        </p:xfrm>
        <a:graphic>
          <a:graphicData uri="http://schemas.openxmlformats.org/drawingml/2006/table">
            <a:tbl>
              <a:tblPr rtl="1"/>
              <a:tblGrid>
                <a:gridCol w="2143140"/>
                <a:gridCol w="1500198"/>
              </a:tblGrid>
              <a:tr h="62404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الحالة الاجتماعية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1202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متزوج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11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1202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مطلق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5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1202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أرمل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6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1202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لم يتزوج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8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5674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المجموع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30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" name="جدول 54"/>
          <p:cNvGraphicFramePr>
            <a:graphicFrameLocks noGrp="1"/>
          </p:cNvGraphicFramePr>
          <p:nvPr/>
        </p:nvGraphicFramePr>
        <p:xfrm>
          <a:off x="142844" y="3286124"/>
          <a:ext cx="4381488" cy="571504"/>
        </p:xfrm>
        <a:graphic>
          <a:graphicData uri="http://schemas.openxmlformats.org/drawingml/2006/table">
            <a:tbl>
              <a:tblPr/>
              <a:tblGrid>
                <a:gridCol w="4381488"/>
              </a:tblGrid>
              <a:tr h="571504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ب) </a:t>
                      </a:r>
                      <a:r>
                        <a:rPr lang="ar-SA" sz="24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الجدول </a:t>
                      </a:r>
                      <a:r>
                        <a:rPr lang="ar-SA" sz="2400" b="1" dirty="0">
                          <a:latin typeface="Times New Roman"/>
                          <a:ea typeface="Times New Roman"/>
                          <a:cs typeface="Traditional Arabic"/>
                        </a:rPr>
                        <a:t>التكراري للحالة الاجتماعية للأشخاص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8" name="جدول 57"/>
          <p:cNvGraphicFramePr>
            <a:graphicFrameLocks noGrp="1"/>
          </p:cNvGraphicFramePr>
          <p:nvPr/>
        </p:nvGraphicFramePr>
        <p:xfrm>
          <a:off x="428596" y="4071942"/>
          <a:ext cx="3786213" cy="2286018"/>
        </p:xfrm>
        <a:graphic>
          <a:graphicData uri="http://schemas.openxmlformats.org/drawingml/2006/table">
            <a:tbl>
              <a:tblPr rtl="1"/>
              <a:tblGrid>
                <a:gridCol w="1262071"/>
                <a:gridCol w="1171622"/>
                <a:gridCol w="1352520"/>
              </a:tblGrid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الحالة الاجتماعية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 النسبي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 المئوي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متزوج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0.37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37</a:t>
                      </a:r>
                      <a:endParaRPr lang="en-US" sz="18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مطلق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0.17</a:t>
                      </a:r>
                      <a:endParaRPr lang="en-US" sz="18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17</a:t>
                      </a:r>
                      <a:endParaRPr lang="en-US" sz="18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أرمل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0.2</a:t>
                      </a:r>
                      <a:endParaRPr lang="en-US" sz="18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20</a:t>
                      </a:r>
                      <a:endParaRPr lang="en-US" sz="18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لم يتزوج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0.27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27</a:t>
                      </a:r>
                      <a:endParaRPr lang="en-US" sz="18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المجموع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1.01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101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1073" name="Picture 49" descr="C:\Users\مسفر الزهراني\Desktop\سؤال بيانات وصفية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42852"/>
            <a:ext cx="4733906" cy="2786058"/>
          </a:xfrm>
          <a:prstGeom prst="rect">
            <a:avLst/>
          </a:prstGeom>
          <a:noFill/>
        </p:spPr>
      </p:pic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285722" y="857232"/>
          <a:ext cx="3786212" cy="2103120"/>
        </p:xfrm>
        <a:graphic>
          <a:graphicData uri="http://schemas.openxmlformats.org/drawingml/2006/table">
            <a:tbl>
              <a:tblPr rtl="1">
                <a:tableStyleId>{22838BEF-8BB2-4498-84A7-C5851F593DF1}</a:tableStyleId>
              </a:tblPr>
              <a:tblGrid>
                <a:gridCol w="1237143"/>
                <a:gridCol w="1237143"/>
                <a:gridCol w="1311926"/>
              </a:tblGrid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الحالة الاجتماعية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العلامات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التكرار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متزوج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/>
                        <a:t>////   ////    /</a:t>
                      </a:r>
                      <a:endParaRPr lang="en-US" sz="16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11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مطلق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/>
                        <a:t>////     </a:t>
                      </a:r>
                      <a:endParaRPr lang="en-US" sz="16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5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أرمل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/>
                        <a:t>////     /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6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</a:tr>
              <a:tr h="24257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لم يتزوج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   ///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8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</a:tr>
              <a:tr h="2197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المجموع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-----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/>
                          <a:ea typeface="Times New Roman"/>
                          <a:cs typeface="Al-QuranAlKareem"/>
                        </a:rPr>
                        <a:t>30</a:t>
                      </a:r>
                      <a:endParaRPr lang="en-US" sz="24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cxnSp>
        <p:nvCxnSpPr>
          <p:cNvPr id="11" name="رابط مستقيم 10"/>
          <p:cNvCxnSpPr/>
          <p:nvPr/>
        </p:nvCxnSpPr>
        <p:spPr>
          <a:xfrm>
            <a:off x="2428860" y="1142984"/>
            <a:ext cx="285752" cy="214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2000232" y="1142984"/>
            <a:ext cx="285752" cy="214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2071670" y="1571612"/>
            <a:ext cx="285752" cy="214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2214546" y="1857364"/>
            <a:ext cx="285752" cy="214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2214546" y="2285992"/>
            <a:ext cx="285752" cy="2143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28"/>
            <a:ext cx="46196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928794" y="1214422"/>
          <a:ext cx="6810380" cy="2773680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1702595"/>
                <a:gridCol w="1702595"/>
                <a:gridCol w="1702595"/>
                <a:gridCol w="170259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الفئات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التكرار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التكرار النسبي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التكرار المئوي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9 -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0,1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18 -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0,3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27 -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0,333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33,3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36 -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0,1666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16,66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45 -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0,1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المجموع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214818"/>
            <a:ext cx="569911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14282" y="4357694"/>
          <a:ext cx="2428892" cy="2352040"/>
        </p:xfrm>
        <a:graphic>
          <a:graphicData uri="http://schemas.openxmlformats.org/drawingml/2006/table">
            <a:tbl>
              <a:tblPr rtl="1" firstRow="1" bandRow="1">
                <a:tableStyleId>{46F890A9-2807-4EBB-B81D-B2AA78EC7F39}</a:tableStyleId>
              </a:tblPr>
              <a:tblGrid>
                <a:gridCol w="1656270"/>
                <a:gridCol w="77262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حدود الفئات الدنيا</a:t>
                      </a:r>
                      <a:endParaRPr lang="ar-SA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التكرار</a:t>
                      </a:r>
                      <a:endParaRPr lang="ar-SA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9 فأكثر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120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18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108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27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72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36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32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45 فاكثر 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12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3143240" y="4735495"/>
            <a:ext cx="5508164" cy="190821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ar-SA" sz="20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من الجدول المتجمع النازل نجد </a:t>
            </a:r>
            <a:r>
              <a:rPr lang="ar-SA" sz="2000" b="1" dirty="0" err="1" smtClean="0">
                <a:solidFill>
                  <a:schemeClr val="tx1"/>
                </a:solidFill>
              </a:rPr>
              <a:t>ان</a:t>
            </a:r>
            <a:r>
              <a:rPr lang="ar-SA" sz="2000" b="1" dirty="0" smtClean="0">
                <a:solidFill>
                  <a:schemeClr val="tx1"/>
                </a:solidFill>
              </a:rPr>
              <a:t> :</a:t>
            </a:r>
          </a:p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عدد </a:t>
            </a:r>
            <a:r>
              <a:rPr lang="ar-SA" sz="2000" b="1" dirty="0">
                <a:solidFill>
                  <a:schemeClr val="tx1"/>
                </a:solidFill>
              </a:rPr>
              <a:t>السيارات التي تحمل أكثر من 26 </a:t>
            </a:r>
            <a:r>
              <a:rPr lang="ar-SA" sz="2000" b="1" dirty="0" smtClean="0">
                <a:solidFill>
                  <a:schemeClr val="tx1"/>
                </a:solidFill>
              </a:rPr>
              <a:t>راكباً  = 72 سيارة</a:t>
            </a:r>
          </a:p>
          <a:p>
            <a:pPr algn="ctr"/>
            <a:r>
              <a:rPr lang="ar-SA" sz="2000" b="1" dirty="0" smtClean="0">
                <a:solidFill>
                  <a:schemeClr val="tx1"/>
                </a:solidFill>
                <a:latin typeface="SimHei"/>
                <a:ea typeface="SimHei"/>
              </a:rPr>
              <a:t>∴ </a:t>
            </a:r>
            <a:r>
              <a:rPr lang="ar-SA" sz="2000" b="1" dirty="0" err="1" smtClean="0">
                <a:solidFill>
                  <a:schemeClr val="tx1"/>
                </a:solidFill>
                <a:latin typeface="SimHei"/>
                <a:ea typeface="SimHei"/>
              </a:rPr>
              <a:t>النسبه</a:t>
            </a:r>
            <a:r>
              <a:rPr lang="ar-SA" sz="2000" b="1" dirty="0" smtClean="0">
                <a:solidFill>
                  <a:schemeClr val="tx1"/>
                </a:solidFill>
                <a:latin typeface="SimHei"/>
                <a:ea typeface="SimHei"/>
              </a:rPr>
              <a:t> </a:t>
            </a:r>
            <a:r>
              <a:rPr lang="ar-SA" sz="2000" b="1" dirty="0" err="1" smtClean="0">
                <a:solidFill>
                  <a:schemeClr val="tx1"/>
                </a:solidFill>
                <a:latin typeface="SimHei"/>
                <a:ea typeface="SimHei"/>
              </a:rPr>
              <a:t>المئويه</a:t>
            </a:r>
            <a:r>
              <a:rPr lang="ar-SA" sz="2000" b="1" dirty="0" smtClean="0">
                <a:solidFill>
                  <a:schemeClr val="tx1"/>
                </a:solidFill>
                <a:latin typeface="SimHei"/>
                <a:ea typeface="SimHei"/>
              </a:rPr>
              <a:t> لها =  </a:t>
            </a:r>
            <a:r>
              <a:rPr lang="ar-SA" sz="2000" b="1" u="sng" dirty="0" smtClean="0">
                <a:solidFill>
                  <a:schemeClr val="tx1"/>
                </a:solidFill>
                <a:latin typeface="SimHei"/>
                <a:ea typeface="SimHei"/>
              </a:rPr>
              <a:t>72  </a:t>
            </a:r>
            <a:r>
              <a:rPr lang="ar-SA" sz="2000" b="1" dirty="0" smtClean="0">
                <a:solidFill>
                  <a:schemeClr val="tx1"/>
                </a:solidFill>
                <a:latin typeface="SimHei"/>
                <a:ea typeface="SimHei"/>
              </a:rPr>
              <a:t> × 100 = 60 %</a:t>
            </a:r>
          </a:p>
          <a:p>
            <a:pPr algn="ctr"/>
            <a:r>
              <a:rPr lang="ar-SA" sz="2000" b="1" dirty="0" smtClean="0">
                <a:solidFill>
                  <a:schemeClr val="tx1"/>
                </a:solidFill>
                <a:latin typeface="SimHei"/>
                <a:ea typeface="SimHei"/>
              </a:rPr>
              <a:t>        120</a:t>
            </a:r>
            <a:endParaRPr lang="ar-SA" sz="2000" b="1" dirty="0" smtClean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929058" y="3857628"/>
          <a:ext cx="4786314" cy="2476519"/>
        </p:xfrm>
        <a:graphic>
          <a:graphicData uri="http://schemas.openxmlformats.org/drawingml/2006/table">
            <a:tbl>
              <a:tblPr rtl="1"/>
              <a:tblGrid>
                <a:gridCol w="871582"/>
                <a:gridCol w="1010644"/>
                <a:gridCol w="2904088"/>
              </a:tblGrid>
              <a:tr h="57150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الحالة الاجتماعية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 النسبي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زاوية القطاع=    التكرار النسبي</a:t>
                      </a:r>
                      <a:r>
                        <a:rPr lang="en-US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x</a:t>
                      </a:r>
                      <a:r>
                        <a:rPr lang="ar-SA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360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Century"/>
                          <a:ea typeface="+mn-ea"/>
                          <a:cs typeface="+mn-cs"/>
                        </a:rPr>
                        <a:t>°</a:t>
                      </a:r>
                      <a:endParaRPr lang="en-US" sz="1800" dirty="0" smtClean="0">
                        <a:latin typeface="Times New Roman"/>
                        <a:ea typeface="Times New Roman"/>
                        <a:cs typeface="Al-QuranAlKareem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متزوج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0.37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0.37</a:t>
                      </a:r>
                      <a:r>
                        <a:rPr lang="en-US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x</a:t>
                      </a:r>
                      <a:r>
                        <a:rPr lang="ar-SA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360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 =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132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Century"/>
                          <a:ea typeface="+mn-ea"/>
                          <a:cs typeface="+mn-cs"/>
                        </a:rPr>
                        <a:t>°</a:t>
                      </a:r>
                      <a:endParaRPr lang="en-US" sz="1800" b="1" i="0" dirty="0">
                        <a:latin typeface="Tempus Sans ITC" pitchFamily="82" charset="0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مطلق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0.17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0.17</a:t>
                      </a:r>
                      <a:r>
                        <a:rPr lang="en-US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x</a:t>
                      </a:r>
                      <a:r>
                        <a:rPr lang="ar-SA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360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=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Century"/>
                          <a:ea typeface="+mn-ea"/>
                          <a:cs typeface="+mn-cs"/>
                        </a:rPr>
                        <a:t>°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أرمل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0.2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0.2</a:t>
                      </a:r>
                      <a:r>
                        <a:rPr lang="en-US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x</a:t>
                      </a:r>
                      <a:r>
                        <a:rPr lang="ar-SA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360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=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Century"/>
                          <a:ea typeface="+mn-ea"/>
                          <a:cs typeface="+mn-cs"/>
                        </a:rPr>
                        <a:t>°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لم يتزوج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0.27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0.27</a:t>
                      </a:r>
                      <a:r>
                        <a:rPr lang="en-US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x</a:t>
                      </a:r>
                      <a:r>
                        <a:rPr lang="ar-SA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360</a:t>
                      </a:r>
                      <a:r>
                        <a:rPr lang="ar-SA" sz="1800" b="1" i="0" baseline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 =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132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Century"/>
                          <a:ea typeface="+mn-ea"/>
                          <a:cs typeface="+mn-cs"/>
                        </a:rPr>
                        <a:t>°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المجموع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                    360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Century"/>
                          <a:ea typeface="+mn-ea"/>
                          <a:cs typeface="+mn-cs"/>
                        </a:rPr>
                        <a:t>°       (( تقريبا))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14752"/>
            <a:ext cx="3643338" cy="252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5072066" y="3000372"/>
            <a:ext cx="35719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القطاعات الدائرية</a:t>
            </a:r>
            <a:endParaRPr lang="ar-SA" dirty="0"/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88215" y="0"/>
            <a:ext cx="4759503" cy="3429024"/>
            <a:chOff x="2310" y="3156"/>
            <a:chExt cx="5662" cy="4080"/>
          </a:xfrm>
        </p:grpSpPr>
        <p:sp>
          <p:nvSpPr>
            <p:cNvPr id="8" name="AutoShape 6"/>
            <p:cNvSpPr>
              <a:spLocks noChangeAspect="1" noChangeArrowheads="1"/>
            </p:cNvSpPr>
            <p:nvPr/>
          </p:nvSpPr>
          <p:spPr bwMode="auto">
            <a:xfrm>
              <a:off x="2310" y="3156"/>
              <a:ext cx="5334" cy="4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509" y="3546"/>
              <a:ext cx="3416" cy="278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09" y="5930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509" y="5540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509" y="5135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3509" y="4745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509" y="4341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509" y="3951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509" y="3546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509" y="3546"/>
              <a:ext cx="3416" cy="2789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6325" y="4140"/>
              <a:ext cx="345" cy="2195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471" y="5400"/>
              <a:ext cx="345" cy="93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617" y="5111"/>
              <a:ext cx="345" cy="122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763" y="4764"/>
              <a:ext cx="345" cy="1542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6925" y="3546"/>
              <a:ext cx="1" cy="27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6925" y="633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6925" y="593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6925" y="554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6925" y="513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6925" y="474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6925" y="4341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6925" y="3951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6925" y="3546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3509" y="6335"/>
              <a:ext cx="341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6925" y="633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V="1">
              <a:off x="6071" y="633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 flipV="1">
              <a:off x="5217" y="633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 flipV="1">
              <a:off x="4363" y="633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V="1">
              <a:off x="3509" y="633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3240" y="6120"/>
              <a:ext cx="17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0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3240" y="5760"/>
              <a:ext cx="17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3226" y="5374"/>
              <a:ext cx="17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4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240" y="5014"/>
              <a:ext cx="17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6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212" y="4572"/>
              <a:ext cx="17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8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060" y="4184"/>
              <a:ext cx="356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10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3060" y="3411"/>
              <a:ext cx="356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ar-SA" sz="1100" dirty="0" smtClean="0">
                  <a:solidFill>
                    <a:srgbClr val="FF0000"/>
                  </a:solidFill>
                  <a:latin typeface="Arial" pitchFamily="34" charset="0"/>
                  <a:ea typeface="Arial" pitchFamily="34" charset="0"/>
                  <a:cs typeface="Arial" pitchFamily="34" charset="0"/>
                </a:rPr>
                <a:t>التكرار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12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6199" y="6500"/>
              <a:ext cx="177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ar-SA" sz="1100" b="1" dirty="0" smtClean="0">
                  <a:solidFill>
                    <a:srgbClr val="FF0000"/>
                  </a:solidFill>
                </a:rPr>
                <a:t>الحالة الاجتماعية       </a:t>
              </a:r>
              <a:r>
                <a:rPr kumimoji="0" lang="ar-SA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متزوج</a:t>
              </a: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5456" y="6500"/>
              <a:ext cx="56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مطلق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4632" y="6500"/>
              <a:ext cx="5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أرمل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3434" y="6500"/>
              <a:ext cx="8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لم يتزوج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8" name="مستطيل 47"/>
          <p:cNvSpPr/>
          <p:nvPr/>
        </p:nvSpPr>
        <p:spPr>
          <a:xfrm>
            <a:off x="5857884" y="285728"/>
            <a:ext cx="3071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ج)  </a:t>
            </a:r>
            <a:r>
              <a:rPr lang="ar-SA" b="1" dirty="0"/>
              <a:t>الأعمدة البيانية للحالة الاجتماعية </a:t>
            </a:r>
            <a:endParaRPr lang="ar-SA" dirty="0"/>
          </a:p>
        </p:txBody>
      </p:sp>
      <p:graphicFrame>
        <p:nvGraphicFramePr>
          <p:cNvPr id="49" name="جدول 48"/>
          <p:cNvGraphicFramePr>
            <a:graphicFrameLocks noGrp="1"/>
          </p:cNvGraphicFramePr>
          <p:nvPr/>
        </p:nvGraphicFramePr>
        <p:xfrm>
          <a:off x="6572264" y="714356"/>
          <a:ext cx="2071702" cy="1810703"/>
        </p:xfrm>
        <a:graphic>
          <a:graphicData uri="http://schemas.openxmlformats.org/drawingml/2006/table">
            <a:tbl>
              <a:tblPr rtl="1"/>
              <a:tblGrid>
                <a:gridCol w="1218648"/>
                <a:gridCol w="853054"/>
              </a:tblGrid>
              <a:tr h="43910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الحالة الاجتماعية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5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متزوج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11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5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مطلق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5</a:t>
                      </a:r>
                      <a:endParaRPr lang="en-US" sz="1800" b="1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5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أرمل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6</a:t>
                      </a:r>
                      <a:endParaRPr lang="en-US" sz="1800" b="1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5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لم يتزوج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Al-QuranAlKareem"/>
                        </a:rPr>
                        <a:t>8</a:t>
                      </a:r>
                      <a:endParaRPr lang="en-US" sz="1800" b="1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5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المجموع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30</a:t>
                      </a:r>
                      <a:endParaRPr lang="en-US" sz="1800" b="1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5720" y="857232"/>
          <a:ext cx="4854575" cy="2438400"/>
        </p:xfrm>
        <a:graphic>
          <a:graphicData uri="http://schemas.openxmlformats.org/drawingml/2006/table">
            <a:tbl>
              <a:tblPr rtl="1">
                <a:tableStyleId>{22838BEF-8BB2-4498-84A7-C5851F593DF1}</a:tableStyleId>
              </a:tblPr>
              <a:tblGrid>
                <a:gridCol w="1586230"/>
                <a:gridCol w="1586230"/>
                <a:gridCol w="1682115"/>
              </a:tblGrid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الفئات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العلامات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التكرار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10-15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    /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15-20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    ////    ///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13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20-25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    ////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25-30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   ////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9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30-35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35-40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////     /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40-45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/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197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المجموع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-----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50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6" name="جدول 65"/>
          <p:cNvGraphicFramePr>
            <a:graphicFrameLocks noGrp="1"/>
          </p:cNvGraphicFramePr>
          <p:nvPr/>
        </p:nvGraphicFramePr>
        <p:xfrm>
          <a:off x="5500694" y="919162"/>
          <a:ext cx="3268345" cy="2438400"/>
        </p:xfrm>
        <a:graphic>
          <a:graphicData uri="http://schemas.openxmlformats.org/drawingml/2006/table">
            <a:tbl>
              <a:tblPr rtl="1">
                <a:tableStyleId>{D7AC3CCA-C797-4891-BE02-D94E43425B78}</a:tableStyleId>
              </a:tblPr>
              <a:tblGrid>
                <a:gridCol w="1586230"/>
                <a:gridCol w="1682115"/>
              </a:tblGrid>
              <a:tr h="20288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الفئات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التكرار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13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25-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9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40-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197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/>
                        <a:t>المجموع </a:t>
                      </a:r>
                      <a:endParaRPr lang="en-US" sz="16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50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68" name="رابط مستقيم 67"/>
          <p:cNvCxnSpPr/>
          <p:nvPr/>
        </p:nvCxnSpPr>
        <p:spPr>
          <a:xfrm>
            <a:off x="2714612" y="1142984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رابط مستقيم 70"/>
          <p:cNvCxnSpPr/>
          <p:nvPr/>
        </p:nvCxnSpPr>
        <p:spPr>
          <a:xfrm>
            <a:off x="3071802" y="1428736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رابط مستقيم 71"/>
          <p:cNvCxnSpPr/>
          <p:nvPr/>
        </p:nvCxnSpPr>
        <p:spPr>
          <a:xfrm>
            <a:off x="2571736" y="1428736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رابط مستقيم 72"/>
          <p:cNvCxnSpPr/>
          <p:nvPr/>
        </p:nvCxnSpPr>
        <p:spPr>
          <a:xfrm>
            <a:off x="2857488" y="1714488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رابط مستقيم 73"/>
          <p:cNvCxnSpPr/>
          <p:nvPr/>
        </p:nvCxnSpPr>
        <p:spPr>
          <a:xfrm>
            <a:off x="2357422" y="1714488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رابط مستقيم 74"/>
          <p:cNvCxnSpPr/>
          <p:nvPr/>
        </p:nvCxnSpPr>
        <p:spPr>
          <a:xfrm>
            <a:off x="2857488" y="2000240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رابط مستقيم 75"/>
          <p:cNvCxnSpPr/>
          <p:nvPr/>
        </p:nvCxnSpPr>
        <p:spPr>
          <a:xfrm>
            <a:off x="2571736" y="2285992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رابط مستقيم 76"/>
          <p:cNvCxnSpPr/>
          <p:nvPr/>
        </p:nvCxnSpPr>
        <p:spPr>
          <a:xfrm>
            <a:off x="2714612" y="2571744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8" name="جدول 77"/>
          <p:cNvGraphicFramePr>
            <a:graphicFrameLocks noGrp="1"/>
          </p:cNvGraphicFramePr>
          <p:nvPr/>
        </p:nvGraphicFramePr>
        <p:xfrm>
          <a:off x="3428992" y="3857628"/>
          <a:ext cx="5482923" cy="2712720"/>
        </p:xfrm>
        <a:graphic>
          <a:graphicData uri="http://schemas.openxmlformats.org/drawingml/2006/table">
            <a:tbl>
              <a:tblPr rtl="1">
                <a:tableStyleId>{0505E3EF-67EA-436B-97B2-0124C06EBD24}</a:tableStyleId>
              </a:tblPr>
              <a:tblGrid>
                <a:gridCol w="1311280"/>
                <a:gridCol w="921780"/>
                <a:gridCol w="1402744"/>
                <a:gridCol w="1847119"/>
              </a:tblGrid>
              <a:tr h="20288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الفئات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التكرار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 النسبي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Al-QuranAlKareem"/>
                        </a:rPr>
                        <a:t>التكرار </a:t>
                      </a: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المئوي =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Al-QuranAlKareem"/>
                        </a:rPr>
                        <a:t>التكرار النسبي</a:t>
                      </a:r>
                      <a:r>
                        <a:rPr lang="en-US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x</a:t>
                      </a:r>
                      <a:r>
                        <a:rPr lang="ar-SA" sz="1800" b="1" i="0" dirty="0" smtClean="0">
                          <a:latin typeface="Tempus Sans ITC" pitchFamily="82" charset="0"/>
                          <a:ea typeface="Times New Roman"/>
                          <a:cs typeface="Al-QuranAlKareem"/>
                        </a:rPr>
                        <a:t>100</a:t>
                      </a:r>
                      <a:endParaRPr lang="en-US" sz="18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6÷50</a:t>
                      </a:r>
                      <a:r>
                        <a:rPr lang="ar-SA" sz="1600" b="1" dirty="0" smtClean="0"/>
                        <a:t>= </a:t>
                      </a: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0.12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</a:t>
                      </a:r>
                      <a:endParaRPr lang="ar-SA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13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13÷50</a:t>
                      </a:r>
                      <a:r>
                        <a:rPr lang="ar-SA" sz="1600" b="1" dirty="0" smtClean="0"/>
                        <a:t>=0.26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26</a:t>
                      </a:r>
                      <a:endParaRPr lang="ar-SA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10÷50</a:t>
                      </a:r>
                      <a:r>
                        <a:rPr lang="ar-SA" sz="1600" b="1" dirty="0" smtClean="0"/>
                        <a:t>=0.2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20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25-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9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9÷50</a:t>
                      </a:r>
                      <a:r>
                        <a:rPr lang="ar-SA" sz="1600" b="1" dirty="0" smtClean="0"/>
                        <a:t>=0.18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18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5÷50</a:t>
                      </a:r>
                      <a:r>
                        <a:rPr lang="ar-SA" sz="1600" b="1" dirty="0" smtClean="0"/>
                        <a:t>= 0.1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10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6÷50</a:t>
                      </a:r>
                      <a:r>
                        <a:rPr lang="ar-SA" sz="1600" b="1" dirty="0" smtClean="0"/>
                        <a:t>= </a:t>
                      </a: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0.12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12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40-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1÷50</a:t>
                      </a:r>
                      <a:r>
                        <a:rPr lang="ar-SA" sz="1600" b="1" dirty="0" smtClean="0"/>
                        <a:t>=0.02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197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/>
                        <a:t>المجموع </a:t>
                      </a:r>
                      <a:endParaRPr lang="en-US" sz="16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50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latin typeface="Times New Roman"/>
                          <a:ea typeface="Times New Roman"/>
                          <a:cs typeface="Al-QuranAlKareem"/>
                        </a:rPr>
                        <a:t>100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مربع نص 12"/>
          <p:cNvSpPr txBox="1"/>
          <p:nvPr/>
        </p:nvSpPr>
        <p:spPr>
          <a:xfrm>
            <a:off x="5143504" y="357166"/>
            <a:ext cx="35719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  </a:t>
            </a:r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س 3  /            </a:t>
            </a:r>
            <a:r>
              <a:rPr lang="ar-SA" b="1" dirty="0" err="1" smtClean="0">
                <a:solidFill>
                  <a:srgbClr val="FF0000"/>
                </a:solidFill>
              </a:rPr>
              <a:t>أ</a:t>
            </a:r>
            <a:r>
              <a:rPr lang="ar-SA" b="1" dirty="0" smtClean="0">
                <a:solidFill>
                  <a:srgbClr val="FF0000"/>
                </a:solidFill>
              </a:rPr>
              <a:t> ) الجدول التكراري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072066" y="3429001"/>
            <a:ext cx="35719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 أ ) الجدول </a:t>
            </a:r>
            <a:r>
              <a:rPr lang="ar-SA" b="1" dirty="0" smtClean="0">
                <a:solidFill>
                  <a:srgbClr val="FF0000"/>
                </a:solidFill>
                <a:latin typeface="Times New Roman"/>
                <a:ea typeface="Times New Roman"/>
                <a:cs typeface="Al-QuranAlKareem"/>
              </a:rPr>
              <a:t>التكرار النسبي والمئوي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رابط كسهم مستقيم 6"/>
          <p:cNvCxnSpPr/>
          <p:nvPr/>
        </p:nvCxnSpPr>
        <p:spPr>
          <a:xfrm>
            <a:off x="1285852" y="3214686"/>
            <a:ext cx="42148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 flipH="1" flipV="1">
            <a:off x="-322285" y="1607343"/>
            <a:ext cx="321548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 flipH="1" flipV="1">
            <a:off x="1677967" y="317896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 flipH="1" flipV="1">
            <a:off x="2178033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5400000" flipH="1" flipV="1">
            <a:off x="4178296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5400000" flipH="1" flipV="1">
            <a:off x="2678099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 flipH="1" flipV="1">
            <a:off x="3178165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 flipH="1" flipV="1">
            <a:off x="3678231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1214414" y="278605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>
            <a:off x="1214414" y="2357430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1214414" y="1928802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>
            <a:off x="1214414" y="150017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>
            <a:off x="1214414" y="107154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1428728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10</a:t>
            </a:r>
            <a:endParaRPr lang="ar-SA" sz="20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1928794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15</a:t>
            </a:r>
            <a:endParaRPr lang="ar-SA" sz="20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2428860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20</a:t>
            </a:r>
            <a:endParaRPr lang="ar-SA" sz="20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2928926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25</a:t>
            </a:r>
            <a:endParaRPr lang="ar-SA" sz="20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3428992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30</a:t>
            </a:r>
            <a:endParaRPr lang="ar-SA" sz="2000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3929058" y="3214686"/>
            <a:ext cx="6429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35</a:t>
            </a:r>
            <a:endParaRPr lang="ar-SA" sz="2000" b="1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1500166" y="0"/>
            <a:ext cx="121444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/>
              <a:t>عدد </a:t>
            </a:r>
            <a:r>
              <a:rPr lang="ar-SA" sz="2000" b="1" dirty="0" smtClean="0"/>
              <a:t>الفصول</a:t>
            </a:r>
            <a:endParaRPr lang="ar-SA" sz="2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642910" y="174300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6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571472" y="2171634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</a:t>
            </a:r>
            <a:endParaRPr lang="ar-SA" sz="2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71472" y="260026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2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571472" y="1314378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</a:t>
            </a:r>
            <a:endParaRPr lang="ar-SA" sz="20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42910" y="85723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10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5429256" y="2957452"/>
            <a:ext cx="18573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/>
              <a:t>الفئة </a:t>
            </a:r>
            <a:r>
              <a:rPr lang="ar-SA" sz="2000" b="1" dirty="0" smtClean="0"/>
              <a:t>(أعداد الطلاب)</a:t>
            </a:r>
            <a:endParaRPr lang="ar-SA" sz="2000" b="1" dirty="0"/>
          </a:p>
        </p:txBody>
      </p:sp>
      <p:sp>
        <p:nvSpPr>
          <p:cNvPr id="43" name="مستطيل 42"/>
          <p:cNvSpPr/>
          <p:nvPr/>
        </p:nvSpPr>
        <p:spPr>
          <a:xfrm>
            <a:off x="1714480" y="1928802"/>
            <a:ext cx="500066" cy="128588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مستطيل 43"/>
          <p:cNvSpPr/>
          <p:nvPr/>
        </p:nvSpPr>
        <p:spPr>
          <a:xfrm>
            <a:off x="2214546" y="571480"/>
            <a:ext cx="500066" cy="264320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2714612" y="1142984"/>
            <a:ext cx="500066" cy="207170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ستطيل 45"/>
          <p:cNvSpPr/>
          <p:nvPr/>
        </p:nvSpPr>
        <p:spPr>
          <a:xfrm>
            <a:off x="3214678" y="1357298"/>
            <a:ext cx="500066" cy="18573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48"/>
          <p:cNvSpPr/>
          <p:nvPr/>
        </p:nvSpPr>
        <p:spPr>
          <a:xfrm>
            <a:off x="3714744" y="2214554"/>
            <a:ext cx="50006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0" name="جدول 39"/>
          <p:cNvGraphicFramePr>
            <a:graphicFrameLocks noGrp="1"/>
          </p:cNvGraphicFramePr>
          <p:nvPr/>
        </p:nvGraphicFramePr>
        <p:xfrm>
          <a:off x="6143636" y="428604"/>
          <a:ext cx="2558751" cy="2438400"/>
        </p:xfrm>
        <a:graphic>
          <a:graphicData uri="http://schemas.openxmlformats.org/drawingml/2006/table">
            <a:tbl>
              <a:tblPr rtl="1">
                <a:tableStyleId>{D7AC3CCA-C797-4891-BE02-D94E43425B78}</a:tableStyleId>
              </a:tblPr>
              <a:tblGrid>
                <a:gridCol w="1586230"/>
                <a:gridCol w="972521"/>
              </a:tblGrid>
              <a:tr h="20288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الفئات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التكرار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15-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13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10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25-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9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5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/>
                        <a:t>35-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6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40-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  <a:tr h="2197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المجموع 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/>
                        <a:t>50</a:t>
                      </a:r>
                      <a:endParaRPr lang="en-US" sz="16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7" name="مربع نص 46"/>
          <p:cNvSpPr txBox="1"/>
          <p:nvPr/>
        </p:nvSpPr>
        <p:spPr>
          <a:xfrm>
            <a:off x="4429124" y="3214686"/>
            <a:ext cx="6429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40</a:t>
            </a:r>
            <a:endParaRPr lang="ar-SA" sz="2000" b="1" dirty="0"/>
          </a:p>
        </p:txBody>
      </p:sp>
      <p:sp>
        <p:nvSpPr>
          <p:cNvPr id="48" name="مربع نص 47"/>
          <p:cNvSpPr txBox="1"/>
          <p:nvPr/>
        </p:nvSpPr>
        <p:spPr>
          <a:xfrm>
            <a:off x="4857752" y="3214686"/>
            <a:ext cx="6429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45</a:t>
            </a:r>
            <a:endParaRPr lang="ar-SA" sz="2000" b="1" dirty="0"/>
          </a:p>
        </p:txBody>
      </p:sp>
      <p:sp>
        <p:nvSpPr>
          <p:cNvPr id="50" name="مستطيل 49"/>
          <p:cNvSpPr/>
          <p:nvPr/>
        </p:nvSpPr>
        <p:spPr>
          <a:xfrm>
            <a:off x="4214810" y="2000240"/>
            <a:ext cx="500066" cy="121444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1" name="رابط مستقيم 50"/>
          <p:cNvCxnSpPr/>
          <p:nvPr/>
        </p:nvCxnSpPr>
        <p:spPr>
          <a:xfrm>
            <a:off x="1214414" y="71435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رابط مستقيم 52"/>
          <p:cNvCxnSpPr/>
          <p:nvPr/>
        </p:nvCxnSpPr>
        <p:spPr>
          <a:xfrm>
            <a:off x="1214414" y="35716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مربع نص 53"/>
          <p:cNvSpPr txBox="1"/>
          <p:nvPr/>
        </p:nvSpPr>
        <p:spPr>
          <a:xfrm>
            <a:off x="642910" y="52856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12</a:t>
            </a:r>
            <a:endParaRPr lang="ar-SA" sz="2000" b="1" dirty="0"/>
          </a:p>
        </p:txBody>
      </p:sp>
      <p:sp>
        <p:nvSpPr>
          <p:cNvPr id="55" name="مربع نص 54"/>
          <p:cNvSpPr txBox="1"/>
          <p:nvPr/>
        </p:nvSpPr>
        <p:spPr>
          <a:xfrm>
            <a:off x="642910" y="14285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14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56" name="مستطيل 55"/>
          <p:cNvSpPr/>
          <p:nvPr/>
        </p:nvSpPr>
        <p:spPr>
          <a:xfrm>
            <a:off x="4714876" y="3000372"/>
            <a:ext cx="500066" cy="214314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مستطيل 57"/>
          <p:cNvSpPr/>
          <p:nvPr/>
        </p:nvSpPr>
        <p:spPr>
          <a:xfrm>
            <a:off x="7072330" y="0"/>
            <a:ext cx="162897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ar-SA" dirty="0" smtClean="0"/>
              <a:t>ج)  </a:t>
            </a:r>
            <a:r>
              <a:rPr lang="ar-SA" b="1" dirty="0" smtClean="0"/>
              <a:t>الأعمدة البيانية</a:t>
            </a:r>
            <a:endParaRPr lang="ar-SA" dirty="0"/>
          </a:p>
        </p:txBody>
      </p:sp>
      <p:cxnSp>
        <p:nvCxnSpPr>
          <p:cNvPr id="52" name="رابط مستقيم 51"/>
          <p:cNvCxnSpPr/>
          <p:nvPr/>
        </p:nvCxnSpPr>
        <p:spPr>
          <a:xfrm rot="5400000" flipH="1" flipV="1">
            <a:off x="4678363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رابط مستقيم 56"/>
          <p:cNvCxnSpPr/>
          <p:nvPr/>
        </p:nvCxnSpPr>
        <p:spPr>
          <a:xfrm rot="5400000" flipH="1" flipV="1">
            <a:off x="5178429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3" grpId="0" animBg="1"/>
      <p:bldP spid="44" grpId="0" animBg="1"/>
      <p:bldP spid="45" grpId="0" animBg="1"/>
      <p:bldP spid="46" grpId="0" animBg="1"/>
      <p:bldP spid="49" grpId="0" animBg="1"/>
      <p:bldP spid="47" grpId="0"/>
      <p:bldP spid="48" grpId="0"/>
      <p:bldP spid="50" grpId="0" animBg="1"/>
      <p:bldP spid="54" grpId="0"/>
      <p:bldP spid="55" grpId="0"/>
      <p:bldP spid="56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4271" y="0"/>
            <a:ext cx="6049729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7080992" y="3357562"/>
          <a:ext cx="1920164" cy="26212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134150"/>
                <a:gridCol w="786014"/>
              </a:tblGrid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حدود الفئات الدنيا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solidFill>
                            <a:schemeClr val="tx1"/>
                          </a:solidFill>
                        </a:rPr>
                        <a:t>التكرار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 فاكثر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60 فاكثر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44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70 فاكثر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24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80 فاكثر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14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90 فاكثر 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571736" y="3429000"/>
          <a:ext cx="1857388" cy="26212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094948"/>
                <a:gridCol w="762440"/>
              </a:tblGrid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حدود الفئات العليا 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solidFill>
                            <a:schemeClr val="tx1"/>
                          </a:solidFill>
                        </a:rPr>
                        <a:t>التكرار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اقل من 60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اقل من 70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اقل من 80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36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r" rtl="1"/>
                      <a:r>
                        <a:rPr lang="ar-SA" sz="2000" dirty="0" smtClean="0"/>
                        <a:t> اقل من90 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44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dirty="0" smtClean="0"/>
                        <a:t>اقل من100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رابط مستقيم 7"/>
          <p:cNvCxnSpPr/>
          <p:nvPr/>
        </p:nvCxnSpPr>
        <p:spPr>
          <a:xfrm rot="5400000">
            <a:off x="2679687" y="4749809"/>
            <a:ext cx="37862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8143900" y="2714620"/>
            <a:ext cx="785818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الحل :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714876" y="2714620"/>
            <a:ext cx="3429024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/>
              <a:t>أ)من الجدول المتجمع النازل نجد </a:t>
            </a:r>
            <a:r>
              <a:rPr lang="ar-SA" sz="2000" b="1" dirty="0" err="1" smtClean="0"/>
              <a:t>ان</a:t>
            </a:r>
            <a:r>
              <a:rPr lang="ar-SA" sz="2000" b="1" dirty="0" smtClean="0"/>
              <a:t> :</a:t>
            </a:r>
            <a:endParaRPr lang="ar-SA" sz="20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571472" y="2786058"/>
            <a:ext cx="3786214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/>
              <a:t>ب )من الجدول المتجمع الصاعد نجد </a:t>
            </a:r>
            <a:r>
              <a:rPr lang="ar-SA" sz="2000" b="1" dirty="0" err="1" smtClean="0"/>
              <a:t>ان</a:t>
            </a:r>
            <a:r>
              <a:rPr lang="ar-SA" sz="2000" b="1" dirty="0" smtClean="0"/>
              <a:t> :</a:t>
            </a:r>
            <a:endParaRPr lang="ar-SA" sz="2000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357686" y="3500438"/>
            <a:ext cx="2714644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عددا لجنود </a:t>
            </a:r>
            <a:r>
              <a:rPr lang="ar-SA" sz="2000" b="1" dirty="0"/>
              <a:t>الذين أوزانهم </a:t>
            </a:r>
            <a:endParaRPr lang="ar-SA" sz="2000" b="1" dirty="0" smtClean="0"/>
          </a:p>
          <a:p>
            <a:r>
              <a:rPr lang="ar-SA" sz="2000" b="1" dirty="0" smtClean="0"/>
              <a:t>80 </a:t>
            </a:r>
            <a:r>
              <a:rPr lang="ar-SA" sz="2000" b="1" dirty="0" err="1"/>
              <a:t>كلغ</a:t>
            </a:r>
            <a:r>
              <a:rPr lang="ar-SA" sz="2000" b="1" dirty="0"/>
              <a:t> </a:t>
            </a:r>
            <a:r>
              <a:rPr lang="ar-SA" sz="2000" b="1" dirty="0" smtClean="0"/>
              <a:t>فأكثر= 14 جندي</a:t>
            </a:r>
          </a:p>
          <a:p>
            <a:endParaRPr lang="ar-SA" b="1" dirty="0"/>
          </a:p>
          <a:p>
            <a:r>
              <a:rPr lang="ar-SA" sz="2000" b="1" dirty="0" smtClean="0">
                <a:latin typeface="SimHei"/>
                <a:ea typeface="SimHei"/>
              </a:rPr>
              <a:t>∴ نسبة  ا</a:t>
            </a:r>
            <a:r>
              <a:rPr lang="ar-SA" sz="2000" b="1" dirty="0" smtClean="0"/>
              <a:t>لجنود </a:t>
            </a:r>
            <a:r>
              <a:rPr lang="ar-SA" sz="2000" b="1" dirty="0"/>
              <a:t>الذين </a:t>
            </a:r>
            <a:r>
              <a:rPr lang="ar-SA" sz="2000" b="1" dirty="0" smtClean="0"/>
              <a:t>أوزانهم80 </a:t>
            </a:r>
            <a:r>
              <a:rPr lang="ar-SA" sz="2000" b="1" dirty="0" err="1"/>
              <a:t>كلغ</a:t>
            </a:r>
            <a:r>
              <a:rPr lang="ar-SA" sz="2000" b="1" dirty="0"/>
              <a:t> </a:t>
            </a:r>
            <a:r>
              <a:rPr lang="ar-SA" sz="2000" b="1" dirty="0" smtClean="0"/>
              <a:t>فأكثر=  </a:t>
            </a:r>
            <a:r>
              <a:rPr lang="ar-SA" sz="2000" b="1" u="sng" dirty="0" smtClean="0"/>
              <a:t>14   </a:t>
            </a:r>
            <a:r>
              <a:rPr lang="ar-SA" sz="2000" b="1" dirty="0" smtClean="0"/>
              <a:t> </a:t>
            </a:r>
            <a:endParaRPr lang="ar-SA" sz="2000" b="1" u="sng" dirty="0" smtClean="0"/>
          </a:p>
          <a:p>
            <a:r>
              <a:rPr lang="ar-SA" sz="2000" b="1" dirty="0"/>
              <a:t> </a:t>
            </a:r>
            <a:r>
              <a:rPr lang="ar-SA" sz="2000" b="1" dirty="0" smtClean="0"/>
              <a:t>                           50</a:t>
            </a:r>
          </a:p>
          <a:p>
            <a:r>
              <a:rPr lang="ar-SA" sz="2000" b="1" dirty="0"/>
              <a:t> </a:t>
            </a:r>
            <a:r>
              <a:rPr lang="ar-SA" sz="2000" b="1" dirty="0" smtClean="0"/>
              <a:t>          = 0,28</a:t>
            </a:r>
            <a:endParaRPr lang="ar-SA" sz="2000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-71470" y="3643314"/>
            <a:ext cx="2643206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عدد الجنود </a:t>
            </a:r>
            <a:r>
              <a:rPr lang="ar-SA" sz="2000" b="1" dirty="0"/>
              <a:t>الذين أوزانهم </a:t>
            </a:r>
            <a:endParaRPr lang="ar-SA" sz="2000" b="1" dirty="0" smtClean="0"/>
          </a:p>
          <a:p>
            <a:r>
              <a:rPr lang="ar-SA" sz="2000" b="1" dirty="0" smtClean="0"/>
              <a:t>تقل عن60 </a:t>
            </a:r>
            <a:r>
              <a:rPr lang="ar-SA" sz="2000" b="1" dirty="0" err="1"/>
              <a:t>كلغ</a:t>
            </a:r>
            <a:r>
              <a:rPr lang="ar-SA" sz="2000" b="1" dirty="0"/>
              <a:t> </a:t>
            </a:r>
            <a:r>
              <a:rPr lang="ar-SA" sz="2000" b="1" dirty="0" smtClean="0"/>
              <a:t>= 6 جندي</a:t>
            </a:r>
          </a:p>
          <a:p>
            <a:endParaRPr lang="ar-SA" b="1" dirty="0"/>
          </a:p>
          <a:p>
            <a:r>
              <a:rPr lang="ar-SA" sz="2000" b="1" dirty="0" smtClean="0">
                <a:latin typeface="SimHei"/>
                <a:ea typeface="SimHei"/>
              </a:rPr>
              <a:t>∴</a:t>
            </a:r>
            <a:r>
              <a:rPr lang="ar-SA" sz="2000" b="1" dirty="0" err="1" smtClean="0">
                <a:latin typeface="SimHei"/>
                <a:ea typeface="SimHei"/>
              </a:rPr>
              <a:t>نسبة</a:t>
            </a:r>
            <a:r>
              <a:rPr lang="ar-SA" sz="2000" b="1" dirty="0" err="1" smtClean="0"/>
              <a:t>الجنود</a:t>
            </a:r>
            <a:r>
              <a:rPr lang="ar-SA" sz="2000" b="1" dirty="0" smtClean="0"/>
              <a:t> </a:t>
            </a:r>
            <a:r>
              <a:rPr lang="ar-SA" sz="2000" b="1" dirty="0"/>
              <a:t>الذين أوزانهم </a:t>
            </a:r>
            <a:r>
              <a:rPr lang="ar-SA" sz="2000" b="1" dirty="0" smtClean="0"/>
              <a:t>تقل عن 60كلغ =  </a:t>
            </a:r>
            <a:r>
              <a:rPr lang="ar-SA" sz="2000" b="1" u="sng" dirty="0" smtClean="0"/>
              <a:t>6   </a:t>
            </a:r>
            <a:r>
              <a:rPr lang="ar-SA" sz="2000" b="1" dirty="0" smtClean="0"/>
              <a:t> </a:t>
            </a:r>
            <a:endParaRPr lang="ar-SA" sz="2000" b="1" u="sng" dirty="0" smtClean="0"/>
          </a:p>
          <a:p>
            <a:r>
              <a:rPr lang="ar-SA" sz="2000" b="1" dirty="0"/>
              <a:t> </a:t>
            </a:r>
            <a:r>
              <a:rPr lang="ar-SA" sz="2000" b="1" dirty="0" smtClean="0"/>
              <a:t>                     50</a:t>
            </a:r>
          </a:p>
          <a:p>
            <a:r>
              <a:rPr lang="ar-SA" sz="2000" b="1" dirty="0"/>
              <a:t> </a:t>
            </a:r>
            <a:r>
              <a:rPr lang="ar-SA" sz="2000" b="1" dirty="0" smtClean="0"/>
              <a:t>          = 0,12</a:t>
            </a:r>
            <a:endParaRPr lang="ar-SA" sz="2000" b="1" dirty="0"/>
          </a:p>
        </p:txBody>
      </p:sp>
      <p:cxnSp>
        <p:nvCxnSpPr>
          <p:cNvPr id="14" name="رابط مستقيم 13"/>
          <p:cNvCxnSpPr/>
          <p:nvPr/>
        </p:nvCxnSpPr>
        <p:spPr>
          <a:xfrm rot="5400000">
            <a:off x="2608249" y="4749809"/>
            <a:ext cx="37862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10800000">
            <a:off x="642911" y="5143512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0" y="928670"/>
            <a:ext cx="50482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0175" y="357166"/>
            <a:ext cx="3933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رابط كسهم مستقيم 6"/>
          <p:cNvCxnSpPr/>
          <p:nvPr/>
        </p:nvCxnSpPr>
        <p:spPr>
          <a:xfrm>
            <a:off x="1285852" y="3214686"/>
            <a:ext cx="37862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 flipH="1" flipV="1">
            <a:off x="-36545" y="1893083"/>
            <a:ext cx="264400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 flipH="1" flipV="1">
            <a:off x="1677967" y="317896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 flipH="1" flipV="1">
            <a:off x="2178033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5400000" flipH="1" flipV="1">
            <a:off x="4178296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5400000" flipH="1" flipV="1">
            <a:off x="2678099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 flipH="1" flipV="1">
            <a:off x="3178165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 flipH="1" flipV="1">
            <a:off x="3678231" y="317817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1214414" y="278605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>
            <a:off x="1214414" y="2357430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1214414" y="1928802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>
            <a:off x="1214414" y="150017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>
            <a:off x="1214414" y="107154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1428728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50</a:t>
            </a:r>
            <a:endParaRPr lang="ar-SA" sz="20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1928794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60</a:t>
            </a:r>
            <a:endParaRPr lang="ar-SA" sz="20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2428860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70</a:t>
            </a:r>
            <a:endParaRPr lang="ar-SA" sz="20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2928926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80</a:t>
            </a:r>
            <a:endParaRPr lang="ar-SA" sz="20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3428992" y="321468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90</a:t>
            </a:r>
            <a:endParaRPr lang="ar-SA" sz="2000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3929058" y="3214686"/>
            <a:ext cx="6429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100</a:t>
            </a:r>
            <a:endParaRPr lang="ar-SA" sz="2000" b="1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285720" y="285728"/>
            <a:ext cx="157163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/>
              <a:t>عدد الجنود</a:t>
            </a:r>
          </a:p>
        </p:txBody>
      </p:sp>
      <p:sp>
        <p:nvSpPr>
          <p:cNvPr id="35" name="مربع نص 34"/>
          <p:cNvSpPr txBox="1"/>
          <p:nvPr/>
        </p:nvSpPr>
        <p:spPr>
          <a:xfrm>
            <a:off x="642910" y="174300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12</a:t>
            </a:r>
            <a:endParaRPr lang="ar-SA" sz="2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571472" y="2171634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</a:t>
            </a:r>
            <a:endParaRPr lang="ar-SA" sz="2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71472" y="260026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</a:t>
            </a:r>
            <a:endParaRPr lang="ar-SA" sz="2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571472" y="1314378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16</a:t>
            </a:r>
            <a:endParaRPr lang="ar-SA" sz="20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42910" y="85723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20</a:t>
            </a:r>
            <a:endParaRPr lang="ar-SA" sz="2000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5143504" y="3071810"/>
            <a:ext cx="135732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/>
              <a:t>الفئة </a:t>
            </a:r>
            <a:r>
              <a:rPr lang="ar-SA" sz="2000" b="1" dirty="0" smtClean="0"/>
              <a:t>(الوزن)</a:t>
            </a:r>
            <a:endParaRPr lang="ar-SA" sz="2000" b="1" dirty="0"/>
          </a:p>
        </p:txBody>
      </p:sp>
      <p:sp>
        <p:nvSpPr>
          <p:cNvPr id="43" name="مستطيل 42"/>
          <p:cNvSpPr/>
          <p:nvPr/>
        </p:nvSpPr>
        <p:spPr>
          <a:xfrm>
            <a:off x="1714480" y="2571744"/>
            <a:ext cx="500066" cy="64294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مستطيل 43"/>
          <p:cNvSpPr/>
          <p:nvPr/>
        </p:nvSpPr>
        <p:spPr>
          <a:xfrm>
            <a:off x="2214546" y="1071546"/>
            <a:ext cx="500066" cy="214314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2714612" y="2143116"/>
            <a:ext cx="500066" cy="10715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ستطيل 45"/>
          <p:cNvSpPr/>
          <p:nvPr/>
        </p:nvSpPr>
        <p:spPr>
          <a:xfrm>
            <a:off x="3214678" y="2357430"/>
            <a:ext cx="500066" cy="8572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48"/>
          <p:cNvSpPr/>
          <p:nvPr/>
        </p:nvSpPr>
        <p:spPr>
          <a:xfrm>
            <a:off x="3714744" y="2571744"/>
            <a:ext cx="50006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500298" y="1500174"/>
          <a:ext cx="1857388" cy="26212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094948"/>
                <a:gridCol w="762440"/>
              </a:tblGrid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حدود الفئات العليا 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solidFill>
                            <a:schemeClr val="tx1"/>
                          </a:solidFill>
                        </a:rPr>
                        <a:t>التكرار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اقل من 60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اقل من 70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اقل من 80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36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r" rtl="1"/>
                      <a:r>
                        <a:rPr lang="ar-SA" sz="2000" dirty="0" smtClean="0"/>
                        <a:t> اقل من90 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44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34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dirty="0" smtClean="0"/>
                        <a:t>اقل من100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72374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4"/>
          <p:cNvCxnSpPr/>
          <p:nvPr/>
        </p:nvCxnSpPr>
        <p:spPr>
          <a:xfrm rot="5400000">
            <a:off x="1750993" y="3679033"/>
            <a:ext cx="578647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 rot="5400000">
            <a:off x="1679555" y="3678239"/>
            <a:ext cx="578647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857752" y="857232"/>
            <a:ext cx="392909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لرسم المنحني </a:t>
            </a:r>
            <a:r>
              <a:rPr lang="ar-SA" b="1" dirty="0" err="1" smtClean="0"/>
              <a:t>التكراي</a:t>
            </a:r>
            <a:r>
              <a:rPr lang="ar-SA" b="1" dirty="0" smtClean="0"/>
              <a:t> نوجد مراكز الفئات  :</a:t>
            </a:r>
            <a:endParaRPr lang="ar-SA" b="1" dirty="0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5357818" y="6429396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 flipH="1" flipV="1">
            <a:off x="3821901" y="5107793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6072199" y="1571612"/>
          <a:ext cx="2714644" cy="237744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691653"/>
                <a:gridCol w="769864"/>
                <a:gridCol w="1253127"/>
              </a:tblGrid>
              <a:tr h="364873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الفئات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التكرار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مراكز الفئات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41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50 -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6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55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41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60 -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20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65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41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70 -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10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75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41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80 -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8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85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41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90 -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6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95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شكل حر 17"/>
          <p:cNvSpPr/>
          <p:nvPr/>
        </p:nvSpPr>
        <p:spPr>
          <a:xfrm>
            <a:off x="5145784" y="6286520"/>
            <a:ext cx="212034" cy="304800"/>
          </a:xfrm>
          <a:custGeom>
            <a:avLst/>
            <a:gdLst>
              <a:gd name="connsiteX0" fmla="*/ 0 w 212034"/>
              <a:gd name="connsiteY0" fmla="*/ 132522 h 304800"/>
              <a:gd name="connsiteX1" fmla="*/ 66261 w 212034"/>
              <a:gd name="connsiteY1" fmla="*/ 145774 h 304800"/>
              <a:gd name="connsiteX2" fmla="*/ 79513 w 212034"/>
              <a:gd name="connsiteY2" fmla="*/ 212035 h 304800"/>
              <a:gd name="connsiteX3" fmla="*/ 106017 w 212034"/>
              <a:gd name="connsiteY3" fmla="*/ 304800 h 304800"/>
              <a:gd name="connsiteX4" fmla="*/ 132521 w 212034"/>
              <a:gd name="connsiteY4" fmla="*/ 278295 h 304800"/>
              <a:gd name="connsiteX5" fmla="*/ 145774 w 212034"/>
              <a:gd name="connsiteY5" fmla="*/ 238539 h 304800"/>
              <a:gd name="connsiteX6" fmla="*/ 159026 w 212034"/>
              <a:gd name="connsiteY6" fmla="*/ 39756 h 304800"/>
              <a:gd name="connsiteX7" fmla="*/ 172278 w 212034"/>
              <a:gd name="connsiteY7" fmla="*/ 0 h 304800"/>
              <a:gd name="connsiteX8" fmla="*/ 198782 w 212034"/>
              <a:gd name="connsiteY8" fmla="*/ 79513 h 304800"/>
              <a:gd name="connsiteX9" fmla="*/ 212034 w 212034"/>
              <a:gd name="connsiteY9" fmla="*/ 119269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034" h="304800">
                <a:moveTo>
                  <a:pt x="0" y="132522"/>
                </a:moveTo>
                <a:cubicBezTo>
                  <a:pt x="22087" y="136939"/>
                  <a:pt x="50334" y="129847"/>
                  <a:pt x="66261" y="145774"/>
                </a:cubicBezTo>
                <a:cubicBezTo>
                  <a:pt x="82188" y="161701"/>
                  <a:pt x="74627" y="190047"/>
                  <a:pt x="79513" y="212035"/>
                </a:cubicBezTo>
                <a:cubicBezTo>
                  <a:pt x="90606" y="261953"/>
                  <a:pt x="91260" y="260529"/>
                  <a:pt x="106017" y="304800"/>
                </a:cubicBezTo>
                <a:cubicBezTo>
                  <a:pt x="114852" y="295965"/>
                  <a:pt x="126093" y="289009"/>
                  <a:pt x="132521" y="278295"/>
                </a:cubicBezTo>
                <a:cubicBezTo>
                  <a:pt x="139708" y="266317"/>
                  <a:pt x="144231" y="252422"/>
                  <a:pt x="145774" y="238539"/>
                </a:cubicBezTo>
                <a:cubicBezTo>
                  <a:pt x="153108" y="172537"/>
                  <a:pt x="151693" y="105758"/>
                  <a:pt x="159026" y="39756"/>
                </a:cubicBezTo>
                <a:cubicBezTo>
                  <a:pt x="160569" y="25873"/>
                  <a:pt x="167861" y="13252"/>
                  <a:pt x="172278" y="0"/>
                </a:cubicBezTo>
                <a:lnTo>
                  <a:pt x="198782" y="79513"/>
                </a:lnTo>
                <a:lnTo>
                  <a:pt x="212034" y="119269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 18"/>
          <p:cNvSpPr/>
          <p:nvPr/>
        </p:nvSpPr>
        <p:spPr>
          <a:xfrm>
            <a:off x="5500694" y="6357958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55</a:t>
            </a:r>
            <a:endParaRPr lang="ar-SA" dirty="0"/>
          </a:p>
        </p:txBody>
      </p:sp>
      <p:cxnSp>
        <p:nvCxnSpPr>
          <p:cNvPr id="21" name="رابط مستقيم 20"/>
          <p:cNvCxnSpPr/>
          <p:nvPr/>
        </p:nvCxnSpPr>
        <p:spPr>
          <a:xfrm rot="5400000">
            <a:off x="5749933" y="639367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 rot="5400000">
            <a:off x="6249999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 rot="5400000">
            <a:off x="6750065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 rot="5400000">
            <a:off x="7750196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rot="5400000">
            <a:off x="7250131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مستطيل 26"/>
          <p:cNvSpPr/>
          <p:nvPr/>
        </p:nvSpPr>
        <p:spPr>
          <a:xfrm>
            <a:off x="6000760" y="6357958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/>
              <a:t>65</a:t>
            </a:r>
            <a:endParaRPr lang="ar-SA" b="1" dirty="0"/>
          </a:p>
        </p:txBody>
      </p:sp>
      <p:sp>
        <p:nvSpPr>
          <p:cNvPr id="28" name="مستطيل 27"/>
          <p:cNvSpPr/>
          <p:nvPr/>
        </p:nvSpPr>
        <p:spPr>
          <a:xfrm>
            <a:off x="6572264" y="6345816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/>
              <a:t>75</a:t>
            </a:r>
            <a:endParaRPr lang="ar-SA" b="1" dirty="0"/>
          </a:p>
        </p:txBody>
      </p:sp>
      <p:sp>
        <p:nvSpPr>
          <p:cNvPr id="29" name="مستطيل 28"/>
          <p:cNvSpPr/>
          <p:nvPr/>
        </p:nvSpPr>
        <p:spPr>
          <a:xfrm>
            <a:off x="7072330" y="6357958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/>
              <a:t>85</a:t>
            </a:r>
            <a:endParaRPr lang="ar-SA" b="1" dirty="0"/>
          </a:p>
        </p:txBody>
      </p:sp>
      <p:sp>
        <p:nvSpPr>
          <p:cNvPr id="30" name="مستطيل 29"/>
          <p:cNvSpPr/>
          <p:nvPr/>
        </p:nvSpPr>
        <p:spPr>
          <a:xfrm>
            <a:off x="7500958" y="6345816"/>
            <a:ext cx="507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95</a:t>
            </a:r>
            <a:endParaRPr lang="ar-SA" dirty="0"/>
          </a:p>
        </p:txBody>
      </p:sp>
      <p:sp>
        <p:nvSpPr>
          <p:cNvPr id="32" name="مستطيل 31"/>
          <p:cNvSpPr/>
          <p:nvPr/>
        </p:nvSpPr>
        <p:spPr>
          <a:xfrm>
            <a:off x="8019974" y="6000768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مراكز الفئات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33" name="رابط مستقيم 32"/>
          <p:cNvCxnSpPr/>
          <p:nvPr/>
        </p:nvCxnSpPr>
        <p:spPr>
          <a:xfrm>
            <a:off x="5072066" y="600076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5072066" y="5570552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5072066" y="514192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>
            <a:off x="5072066" y="471488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رابط مستقيم 36"/>
          <p:cNvCxnSpPr/>
          <p:nvPr/>
        </p:nvCxnSpPr>
        <p:spPr>
          <a:xfrm>
            <a:off x="5072066" y="428625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مستطيل 39"/>
          <p:cNvSpPr/>
          <p:nvPr/>
        </p:nvSpPr>
        <p:spPr>
          <a:xfrm>
            <a:off x="4714876" y="3357562"/>
            <a:ext cx="683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التكرار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4500562" y="5786454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</a:t>
            </a:r>
            <a:endParaRPr lang="ar-SA" sz="2000" b="1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4429124" y="535782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</a:t>
            </a:r>
            <a:endParaRPr lang="ar-SA" sz="2000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4500562" y="4929198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12</a:t>
            </a:r>
            <a:endParaRPr lang="ar-SA" sz="2000" b="1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4500562" y="450057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16</a:t>
            </a:r>
            <a:endParaRPr lang="ar-SA" sz="2000" b="1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572000" y="407194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20</a:t>
            </a:r>
            <a:endParaRPr lang="ar-SA" sz="2000" b="1" dirty="0"/>
          </a:p>
        </p:txBody>
      </p:sp>
      <p:cxnSp>
        <p:nvCxnSpPr>
          <p:cNvPr id="47" name="رابط مستقيم 46"/>
          <p:cNvCxnSpPr/>
          <p:nvPr/>
        </p:nvCxnSpPr>
        <p:spPr>
          <a:xfrm rot="16200000" flipV="1">
            <a:off x="5786446" y="5857892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رابط مستقيم 50"/>
          <p:cNvCxnSpPr/>
          <p:nvPr/>
        </p:nvCxnSpPr>
        <p:spPr>
          <a:xfrm rot="16200000" flipV="1">
            <a:off x="6785784" y="5429265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 rot="16200000" flipV="1">
            <a:off x="7286644" y="5642784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رابط مستقيم 52"/>
          <p:cNvCxnSpPr/>
          <p:nvPr/>
        </p:nvCxnSpPr>
        <p:spPr>
          <a:xfrm rot="16200000" flipV="1">
            <a:off x="6285718" y="4286257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رابط مستقيم 53"/>
          <p:cNvCxnSpPr/>
          <p:nvPr/>
        </p:nvCxnSpPr>
        <p:spPr>
          <a:xfrm rot="16200000" flipV="1">
            <a:off x="7785916" y="5857893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شكل حر 54"/>
          <p:cNvSpPr/>
          <p:nvPr/>
        </p:nvSpPr>
        <p:spPr>
          <a:xfrm>
            <a:off x="5786446" y="4214818"/>
            <a:ext cx="2214578" cy="1654744"/>
          </a:xfrm>
          <a:custGeom>
            <a:avLst/>
            <a:gdLst>
              <a:gd name="connsiteX0" fmla="*/ 0 w 2305879"/>
              <a:gd name="connsiteY0" fmla="*/ 1707322 h 1707322"/>
              <a:gd name="connsiteX1" fmla="*/ 516835 w 2305879"/>
              <a:gd name="connsiteY1" fmla="*/ 77304 h 1707322"/>
              <a:gd name="connsiteX2" fmla="*/ 1060174 w 2305879"/>
              <a:gd name="connsiteY2" fmla="*/ 1243495 h 1707322"/>
              <a:gd name="connsiteX3" fmla="*/ 2305879 w 2305879"/>
              <a:gd name="connsiteY3" fmla="*/ 1707322 h 1707322"/>
              <a:gd name="connsiteX4" fmla="*/ 2305879 w 2305879"/>
              <a:gd name="connsiteY4" fmla="*/ 1707322 h 1707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5879" h="1707322">
                <a:moveTo>
                  <a:pt x="0" y="1707322"/>
                </a:moveTo>
                <a:cubicBezTo>
                  <a:pt x="170069" y="930965"/>
                  <a:pt x="340139" y="154609"/>
                  <a:pt x="516835" y="77304"/>
                </a:cubicBezTo>
                <a:cubicBezTo>
                  <a:pt x="693531" y="0"/>
                  <a:pt x="762000" y="971825"/>
                  <a:pt x="1060174" y="1243495"/>
                </a:cubicBezTo>
                <a:cubicBezTo>
                  <a:pt x="1358348" y="1515165"/>
                  <a:pt x="2305879" y="1707322"/>
                  <a:pt x="2305879" y="1707322"/>
                </a:cubicBezTo>
                <a:lnTo>
                  <a:pt x="2305879" y="1707322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6" name="رابط كسهم مستقيم 55"/>
          <p:cNvCxnSpPr/>
          <p:nvPr/>
        </p:nvCxnSpPr>
        <p:spPr>
          <a:xfrm>
            <a:off x="714348" y="6427808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رابط كسهم مستقيم 56"/>
          <p:cNvCxnSpPr/>
          <p:nvPr/>
        </p:nvCxnSpPr>
        <p:spPr>
          <a:xfrm rot="5400000" flipH="1" flipV="1">
            <a:off x="-822364" y="5106999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شكل حر 57"/>
          <p:cNvSpPr/>
          <p:nvPr/>
        </p:nvSpPr>
        <p:spPr>
          <a:xfrm>
            <a:off x="502314" y="6286520"/>
            <a:ext cx="212034" cy="304800"/>
          </a:xfrm>
          <a:custGeom>
            <a:avLst/>
            <a:gdLst>
              <a:gd name="connsiteX0" fmla="*/ 0 w 212034"/>
              <a:gd name="connsiteY0" fmla="*/ 132522 h 304800"/>
              <a:gd name="connsiteX1" fmla="*/ 66261 w 212034"/>
              <a:gd name="connsiteY1" fmla="*/ 145774 h 304800"/>
              <a:gd name="connsiteX2" fmla="*/ 79513 w 212034"/>
              <a:gd name="connsiteY2" fmla="*/ 212035 h 304800"/>
              <a:gd name="connsiteX3" fmla="*/ 106017 w 212034"/>
              <a:gd name="connsiteY3" fmla="*/ 304800 h 304800"/>
              <a:gd name="connsiteX4" fmla="*/ 132521 w 212034"/>
              <a:gd name="connsiteY4" fmla="*/ 278295 h 304800"/>
              <a:gd name="connsiteX5" fmla="*/ 145774 w 212034"/>
              <a:gd name="connsiteY5" fmla="*/ 238539 h 304800"/>
              <a:gd name="connsiteX6" fmla="*/ 159026 w 212034"/>
              <a:gd name="connsiteY6" fmla="*/ 39756 h 304800"/>
              <a:gd name="connsiteX7" fmla="*/ 172278 w 212034"/>
              <a:gd name="connsiteY7" fmla="*/ 0 h 304800"/>
              <a:gd name="connsiteX8" fmla="*/ 198782 w 212034"/>
              <a:gd name="connsiteY8" fmla="*/ 79513 h 304800"/>
              <a:gd name="connsiteX9" fmla="*/ 212034 w 212034"/>
              <a:gd name="connsiteY9" fmla="*/ 119269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034" h="304800">
                <a:moveTo>
                  <a:pt x="0" y="132522"/>
                </a:moveTo>
                <a:cubicBezTo>
                  <a:pt x="22087" y="136939"/>
                  <a:pt x="50334" y="129847"/>
                  <a:pt x="66261" y="145774"/>
                </a:cubicBezTo>
                <a:cubicBezTo>
                  <a:pt x="82188" y="161701"/>
                  <a:pt x="74627" y="190047"/>
                  <a:pt x="79513" y="212035"/>
                </a:cubicBezTo>
                <a:cubicBezTo>
                  <a:pt x="90606" y="261953"/>
                  <a:pt x="91260" y="260529"/>
                  <a:pt x="106017" y="304800"/>
                </a:cubicBezTo>
                <a:cubicBezTo>
                  <a:pt x="114852" y="295965"/>
                  <a:pt x="126093" y="289009"/>
                  <a:pt x="132521" y="278295"/>
                </a:cubicBezTo>
                <a:cubicBezTo>
                  <a:pt x="139708" y="266317"/>
                  <a:pt x="144231" y="252422"/>
                  <a:pt x="145774" y="238539"/>
                </a:cubicBezTo>
                <a:cubicBezTo>
                  <a:pt x="153108" y="172537"/>
                  <a:pt x="151693" y="105758"/>
                  <a:pt x="159026" y="39756"/>
                </a:cubicBezTo>
                <a:cubicBezTo>
                  <a:pt x="160569" y="25873"/>
                  <a:pt x="167861" y="13252"/>
                  <a:pt x="172278" y="0"/>
                </a:cubicBezTo>
                <a:lnTo>
                  <a:pt x="198782" y="79513"/>
                </a:lnTo>
                <a:lnTo>
                  <a:pt x="212034" y="119269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9" name="رابط مستقيم 58"/>
          <p:cNvCxnSpPr/>
          <p:nvPr/>
        </p:nvCxnSpPr>
        <p:spPr>
          <a:xfrm rot="5400000">
            <a:off x="892149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رابط مستقيم 59"/>
          <p:cNvCxnSpPr/>
          <p:nvPr/>
        </p:nvCxnSpPr>
        <p:spPr>
          <a:xfrm rot="5400000">
            <a:off x="1320777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رابط مستقيم 60"/>
          <p:cNvCxnSpPr/>
          <p:nvPr/>
        </p:nvCxnSpPr>
        <p:spPr>
          <a:xfrm rot="5400000">
            <a:off x="3036877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رابط مستقيم 61"/>
          <p:cNvCxnSpPr/>
          <p:nvPr/>
        </p:nvCxnSpPr>
        <p:spPr>
          <a:xfrm rot="5400000">
            <a:off x="1749405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رابط مستقيم 62"/>
          <p:cNvCxnSpPr/>
          <p:nvPr/>
        </p:nvCxnSpPr>
        <p:spPr>
          <a:xfrm rot="5400000">
            <a:off x="2178033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رابط مستقيم 63"/>
          <p:cNvCxnSpPr/>
          <p:nvPr/>
        </p:nvCxnSpPr>
        <p:spPr>
          <a:xfrm rot="5400000">
            <a:off x="2606661" y="6392883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مستطيل 65"/>
          <p:cNvSpPr/>
          <p:nvPr/>
        </p:nvSpPr>
        <p:spPr>
          <a:xfrm>
            <a:off x="714348" y="6345816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50</a:t>
            </a:r>
            <a:endParaRPr lang="ar-SA" dirty="0"/>
          </a:p>
        </p:txBody>
      </p:sp>
      <p:sp>
        <p:nvSpPr>
          <p:cNvPr id="67" name="مستطيل 66"/>
          <p:cNvSpPr/>
          <p:nvPr/>
        </p:nvSpPr>
        <p:spPr>
          <a:xfrm>
            <a:off x="1127252" y="6357958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60</a:t>
            </a:r>
            <a:endParaRPr lang="ar-SA" dirty="0"/>
          </a:p>
        </p:txBody>
      </p:sp>
      <p:sp>
        <p:nvSpPr>
          <p:cNvPr id="68" name="مستطيل 67"/>
          <p:cNvSpPr/>
          <p:nvPr/>
        </p:nvSpPr>
        <p:spPr>
          <a:xfrm>
            <a:off x="1571604" y="6357958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70</a:t>
            </a:r>
            <a:endParaRPr lang="ar-SA" dirty="0"/>
          </a:p>
        </p:txBody>
      </p:sp>
      <p:sp>
        <p:nvSpPr>
          <p:cNvPr id="69" name="مستطيل 68"/>
          <p:cNvSpPr/>
          <p:nvPr/>
        </p:nvSpPr>
        <p:spPr>
          <a:xfrm>
            <a:off x="2000232" y="6345816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80</a:t>
            </a:r>
            <a:endParaRPr lang="ar-SA" dirty="0"/>
          </a:p>
        </p:txBody>
      </p:sp>
      <p:sp>
        <p:nvSpPr>
          <p:cNvPr id="70" name="مستطيل 69"/>
          <p:cNvSpPr/>
          <p:nvPr/>
        </p:nvSpPr>
        <p:spPr>
          <a:xfrm>
            <a:off x="2428861" y="6345816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90</a:t>
            </a:r>
            <a:endParaRPr lang="ar-SA" dirty="0"/>
          </a:p>
        </p:txBody>
      </p:sp>
      <p:sp>
        <p:nvSpPr>
          <p:cNvPr id="71" name="مستطيل 70"/>
          <p:cNvSpPr/>
          <p:nvPr/>
        </p:nvSpPr>
        <p:spPr>
          <a:xfrm>
            <a:off x="2714612" y="6357958"/>
            <a:ext cx="714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100</a:t>
            </a:r>
            <a:endParaRPr lang="ar-SA" dirty="0"/>
          </a:p>
        </p:txBody>
      </p:sp>
      <p:cxnSp>
        <p:nvCxnSpPr>
          <p:cNvPr id="72" name="رابط مستقيم 71"/>
          <p:cNvCxnSpPr/>
          <p:nvPr/>
        </p:nvCxnSpPr>
        <p:spPr>
          <a:xfrm>
            <a:off x="428596" y="600076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رابط مستقيم 72"/>
          <p:cNvCxnSpPr/>
          <p:nvPr/>
        </p:nvCxnSpPr>
        <p:spPr>
          <a:xfrm>
            <a:off x="428596" y="5572140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رابط مستقيم 73"/>
          <p:cNvCxnSpPr/>
          <p:nvPr/>
        </p:nvCxnSpPr>
        <p:spPr>
          <a:xfrm>
            <a:off x="428596" y="5143512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رابط مستقيم 74"/>
          <p:cNvCxnSpPr/>
          <p:nvPr/>
        </p:nvCxnSpPr>
        <p:spPr>
          <a:xfrm>
            <a:off x="428596" y="471488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رابط مستقيم 75"/>
          <p:cNvCxnSpPr/>
          <p:nvPr/>
        </p:nvCxnSpPr>
        <p:spPr>
          <a:xfrm>
            <a:off x="428596" y="428625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مستطيل 76"/>
          <p:cNvSpPr/>
          <p:nvPr/>
        </p:nvSpPr>
        <p:spPr>
          <a:xfrm>
            <a:off x="0" y="5857892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10</a:t>
            </a:r>
            <a:endParaRPr lang="ar-SA" dirty="0"/>
          </a:p>
        </p:txBody>
      </p:sp>
      <p:sp>
        <p:nvSpPr>
          <p:cNvPr id="78" name="مستطيل 77"/>
          <p:cNvSpPr/>
          <p:nvPr/>
        </p:nvSpPr>
        <p:spPr>
          <a:xfrm>
            <a:off x="0" y="5429264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20</a:t>
            </a:r>
            <a:endParaRPr lang="ar-SA" dirty="0"/>
          </a:p>
        </p:txBody>
      </p:sp>
      <p:sp>
        <p:nvSpPr>
          <p:cNvPr id="79" name="مستطيل 78"/>
          <p:cNvSpPr/>
          <p:nvPr/>
        </p:nvSpPr>
        <p:spPr>
          <a:xfrm>
            <a:off x="0" y="4929198"/>
            <a:ext cx="490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30</a:t>
            </a:r>
            <a:endParaRPr lang="ar-SA" dirty="0"/>
          </a:p>
        </p:txBody>
      </p:sp>
      <p:sp>
        <p:nvSpPr>
          <p:cNvPr id="80" name="مستطيل 79"/>
          <p:cNvSpPr/>
          <p:nvPr/>
        </p:nvSpPr>
        <p:spPr>
          <a:xfrm>
            <a:off x="0" y="4500570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40</a:t>
            </a:r>
            <a:endParaRPr lang="ar-SA" dirty="0"/>
          </a:p>
        </p:txBody>
      </p:sp>
      <p:sp>
        <p:nvSpPr>
          <p:cNvPr id="81" name="مستطيل 80"/>
          <p:cNvSpPr/>
          <p:nvPr/>
        </p:nvSpPr>
        <p:spPr>
          <a:xfrm>
            <a:off x="0" y="4071942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50</a:t>
            </a:r>
            <a:endParaRPr lang="ar-SA" dirty="0"/>
          </a:p>
        </p:txBody>
      </p:sp>
      <p:sp>
        <p:nvSpPr>
          <p:cNvPr id="82" name="مستطيل 81"/>
          <p:cNvSpPr/>
          <p:nvPr/>
        </p:nvSpPr>
        <p:spPr>
          <a:xfrm>
            <a:off x="142844" y="3286124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التكرار</a:t>
            </a:r>
            <a:endParaRPr lang="ar-SA" b="1" dirty="0"/>
          </a:p>
        </p:txBody>
      </p:sp>
      <p:sp>
        <p:nvSpPr>
          <p:cNvPr id="83" name="مستطيل 82"/>
          <p:cNvSpPr/>
          <p:nvPr/>
        </p:nvSpPr>
        <p:spPr>
          <a:xfrm>
            <a:off x="3000364" y="6000768"/>
            <a:ext cx="156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/>
              <a:t>حدود الفئات العليا </a:t>
            </a:r>
          </a:p>
        </p:txBody>
      </p:sp>
      <p:sp>
        <p:nvSpPr>
          <p:cNvPr id="84" name="مربع نص 83"/>
          <p:cNvSpPr txBox="1"/>
          <p:nvPr/>
        </p:nvSpPr>
        <p:spPr>
          <a:xfrm>
            <a:off x="285720" y="785794"/>
            <a:ext cx="41434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لرسم المنحني </a:t>
            </a:r>
            <a:r>
              <a:rPr lang="ar-SA" b="1" dirty="0" err="1" smtClean="0"/>
              <a:t>التكراي</a:t>
            </a:r>
            <a:r>
              <a:rPr lang="ar-SA" b="1" dirty="0" smtClean="0"/>
              <a:t> المتجمع الصاعد نوجد الجدول المتجمع الصاعد :</a:t>
            </a:r>
            <a:endParaRPr lang="ar-SA" b="1" dirty="0"/>
          </a:p>
        </p:txBody>
      </p:sp>
      <p:cxnSp>
        <p:nvCxnSpPr>
          <p:cNvPr id="85" name="رابط مستقيم 84"/>
          <p:cNvCxnSpPr/>
          <p:nvPr/>
        </p:nvCxnSpPr>
        <p:spPr>
          <a:xfrm rot="16200000" flipV="1">
            <a:off x="1356496" y="6142850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رابط مستقيم 86"/>
          <p:cNvCxnSpPr/>
          <p:nvPr/>
        </p:nvCxnSpPr>
        <p:spPr>
          <a:xfrm rot="16200000" flipV="1">
            <a:off x="1785919" y="5357032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رابط مستقيم 91"/>
          <p:cNvCxnSpPr/>
          <p:nvPr/>
        </p:nvCxnSpPr>
        <p:spPr>
          <a:xfrm rot="16200000" flipV="1">
            <a:off x="2213752" y="4929198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rot="16200000" flipV="1">
            <a:off x="2642379" y="4499776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رابط مستقيم 93"/>
          <p:cNvCxnSpPr/>
          <p:nvPr/>
        </p:nvCxnSpPr>
        <p:spPr>
          <a:xfrm rot="16200000" flipV="1">
            <a:off x="3071007" y="4286256"/>
            <a:ext cx="794" cy="794"/>
          </a:xfrm>
          <a:prstGeom prst="line">
            <a:avLst/>
          </a:prstGeom>
          <a:ln cmpd="sng"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رابط مستقيم 95"/>
          <p:cNvCxnSpPr/>
          <p:nvPr/>
        </p:nvCxnSpPr>
        <p:spPr>
          <a:xfrm rot="10800000" flipV="1">
            <a:off x="936524" y="6155786"/>
            <a:ext cx="420766" cy="202172"/>
          </a:xfrm>
          <a:prstGeom prst="line">
            <a:avLst/>
          </a:prstGeom>
          <a:ln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شكل حر 101"/>
          <p:cNvSpPr/>
          <p:nvPr/>
        </p:nvSpPr>
        <p:spPr>
          <a:xfrm>
            <a:off x="1402028" y="4214818"/>
            <a:ext cx="1669774" cy="1895061"/>
          </a:xfrm>
          <a:custGeom>
            <a:avLst/>
            <a:gdLst>
              <a:gd name="connsiteX0" fmla="*/ 0 w 1669774"/>
              <a:gd name="connsiteY0" fmla="*/ 1895061 h 1895061"/>
              <a:gd name="connsiteX1" fmla="*/ 530087 w 1669774"/>
              <a:gd name="connsiteY1" fmla="*/ 927652 h 1895061"/>
              <a:gd name="connsiteX2" fmla="*/ 1669774 w 1669774"/>
              <a:gd name="connsiteY2" fmla="*/ 0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9774" h="1895061">
                <a:moveTo>
                  <a:pt x="0" y="1895061"/>
                </a:moveTo>
                <a:cubicBezTo>
                  <a:pt x="125895" y="1569278"/>
                  <a:pt x="251791" y="1243496"/>
                  <a:pt x="530087" y="927652"/>
                </a:cubicBezTo>
                <a:cubicBezTo>
                  <a:pt x="808383" y="611808"/>
                  <a:pt x="1239078" y="305904"/>
                  <a:pt x="1669774" y="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/>
      <p:bldP spid="27" grpId="0"/>
      <p:bldP spid="28" grpId="0"/>
      <p:bldP spid="29" grpId="0"/>
      <p:bldP spid="30" grpId="0"/>
      <p:bldP spid="32" grpId="0"/>
      <p:bldP spid="40" grpId="0"/>
      <p:bldP spid="41" grpId="0"/>
      <p:bldP spid="42" grpId="0"/>
      <p:bldP spid="43" grpId="0"/>
      <p:bldP spid="44" grpId="0"/>
      <p:bldP spid="45" grpId="0"/>
      <p:bldP spid="55" grpId="1" animBg="1"/>
      <p:bldP spid="58" grpId="0" animBg="1"/>
      <p:bldP spid="66" grpId="0"/>
      <p:bldP spid="67" grpId="0"/>
      <p:bldP spid="68" grpId="0"/>
      <p:bldP spid="69" grpId="0"/>
      <p:bldP spid="70" grpId="0"/>
      <p:bldP spid="71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 animBg="1"/>
      <p:bldP spid="1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0"/>
            <a:ext cx="642938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6786578" y="4262144"/>
          <a:ext cx="2024034" cy="2595880"/>
        </p:xfrm>
        <a:graphic>
          <a:graphicData uri="http://schemas.openxmlformats.org/drawingml/2006/table">
            <a:tbl>
              <a:tblPr rtl="1" firstRow="1" bandRow="1">
                <a:tableStyleId>{0660B408-B3CF-4A94-85FC-2B1E0A45F4A2}</a:tableStyleId>
              </a:tblPr>
              <a:tblGrid>
                <a:gridCol w="1012017"/>
                <a:gridCol w="101201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الفئات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التكرار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18 -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36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27 -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36 -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45 -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المجموع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357554" y="4434546"/>
          <a:ext cx="2286212" cy="235204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519010"/>
                <a:gridCol w="76720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حدود الفئات العليا</a:t>
                      </a:r>
                      <a:endParaRPr lang="ar-SA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التكرار</a:t>
                      </a:r>
                      <a:endParaRPr lang="ar-SA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اقل من 18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12</a:t>
                      </a:r>
                      <a:endParaRPr lang="ar-SA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اقل من 27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48</a:t>
                      </a:r>
                      <a:endParaRPr lang="ar-SA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اقل من 36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88</a:t>
                      </a:r>
                      <a:endParaRPr lang="ar-SA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اقل من45 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108</a:t>
                      </a:r>
                      <a:endParaRPr lang="ar-SA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0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اقل من 54  </a:t>
                      </a:r>
                      <a:endParaRPr lang="ar-SA" sz="2000" b="0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120</a:t>
                      </a:r>
                      <a:endParaRPr lang="ar-SA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14282" y="4434546"/>
          <a:ext cx="2428892" cy="2352040"/>
        </p:xfrm>
        <a:graphic>
          <a:graphicData uri="http://schemas.openxmlformats.org/drawingml/2006/table">
            <a:tbl>
              <a:tblPr rtl="1" firstRow="1" bandRow="1">
                <a:tableStyleId>{46F890A9-2807-4EBB-B81D-B2AA78EC7F39}</a:tableStyleId>
              </a:tblPr>
              <a:tblGrid>
                <a:gridCol w="1656270"/>
                <a:gridCol w="77262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حدود الفئات </a:t>
                      </a:r>
                      <a:r>
                        <a:rPr lang="ar-SA" dirty="0" err="1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االدنيا</a:t>
                      </a:r>
                      <a:endParaRPr lang="ar-SA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التكرار</a:t>
                      </a:r>
                      <a:endParaRPr lang="ar-SA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9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120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18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108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27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72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36 فاكثر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32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45 فاكثر </a:t>
                      </a:r>
                      <a:endParaRPr lang="ar-SA" sz="20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glow rad="635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12</a:t>
                      </a:r>
                      <a:endParaRPr lang="ar-SA" b="1" dirty="0"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072198" y="3845486"/>
            <a:ext cx="3071834" cy="36933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يمكن تلخيص الجدول السابق كما يلي :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521746" y="3386080"/>
            <a:ext cx="62228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الحل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1406" y="3786190"/>
            <a:ext cx="2571768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/>
              <a:t>ب) الجدول المتجمع النازل :</a:t>
            </a:r>
            <a:endParaRPr lang="ar-SA" sz="20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3214678" y="3786190"/>
            <a:ext cx="2571768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/>
              <a:t>أ) الجدول المتجمع الصاعد :</a:t>
            </a:r>
            <a:endParaRPr lang="ar-SA" sz="2000" b="1" dirty="0"/>
          </a:p>
        </p:txBody>
      </p:sp>
      <p:cxnSp>
        <p:nvCxnSpPr>
          <p:cNvPr id="13" name="رابط مستقيم 12"/>
          <p:cNvCxnSpPr/>
          <p:nvPr/>
        </p:nvCxnSpPr>
        <p:spPr>
          <a:xfrm rot="10800000">
            <a:off x="0" y="3571876"/>
            <a:ext cx="8521746" cy="1426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رابط كسهم مستقيم 6"/>
          <p:cNvCxnSpPr/>
          <p:nvPr/>
        </p:nvCxnSpPr>
        <p:spPr>
          <a:xfrm>
            <a:off x="1285852" y="4498982"/>
            <a:ext cx="37862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 flipH="1" flipV="1">
            <a:off x="-642974" y="2570950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 flipH="1" flipV="1">
            <a:off x="1677967" y="446405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 flipH="1" flipV="1">
            <a:off x="2178033" y="446405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5400000" flipH="1" flipV="1">
            <a:off x="4178296" y="446405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5400000" flipH="1" flipV="1">
            <a:off x="2678099" y="446405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 flipH="1" flipV="1">
            <a:off x="3178165" y="446405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 flipH="1" flipV="1">
            <a:off x="3678231" y="4464057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1214414" y="278605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>
            <a:off x="1214414" y="2357430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1214414" y="1928802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>
            <a:off x="1214414" y="150017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>
            <a:off x="1214414" y="107154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1285852" y="450057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9</a:t>
            </a:r>
            <a:endParaRPr lang="ar-SA" sz="20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1857356" y="445765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18</a:t>
            </a:r>
            <a:endParaRPr lang="ar-SA" sz="20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2428860" y="450057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27</a:t>
            </a:r>
            <a:endParaRPr lang="ar-SA" sz="20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2928926" y="445765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36</a:t>
            </a:r>
            <a:endParaRPr lang="ar-SA" sz="20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3428992" y="445765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45</a:t>
            </a:r>
            <a:endParaRPr lang="ar-SA" sz="2000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3857620" y="4429132"/>
            <a:ext cx="6429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54</a:t>
            </a:r>
            <a:endParaRPr lang="ar-SA" sz="2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642910" y="3000372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15</a:t>
            </a:r>
            <a:endParaRPr lang="ar-SA" sz="2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571472" y="342900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10</a:t>
            </a:r>
            <a:endParaRPr lang="ar-SA" sz="2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71472" y="3857628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</a:t>
            </a:r>
            <a:endParaRPr lang="ar-SA" sz="2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642910" y="250030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20</a:t>
            </a:r>
            <a:endParaRPr lang="ar-SA" sz="20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42910" y="2143116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25</a:t>
            </a:r>
            <a:endParaRPr lang="ar-SA" sz="2000" b="1" dirty="0"/>
          </a:p>
        </p:txBody>
      </p:sp>
      <p:graphicFrame>
        <p:nvGraphicFramePr>
          <p:cNvPr id="42" name="جدول 41"/>
          <p:cNvGraphicFramePr>
            <a:graphicFrameLocks noGrp="1"/>
          </p:cNvGraphicFramePr>
          <p:nvPr/>
        </p:nvGraphicFramePr>
        <p:xfrm>
          <a:off x="6786578" y="857232"/>
          <a:ext cx="2024034" cy="2595880"/>
        </p:xfrm>
        <a:graphic>
          <a:graphicData uri="http://schemas.openxmlformats.org/drawingml/2006/table">
            <a:tbl>
              <a:tblPr rtl="1" firstRow="1" bandRow="1">
                <a:tableStyleId>{0660B408-B3CF-4A94-85FC-2B1E0A45F4A2}</a:tableStyleId>
              </a:tblPr>
              <a:tblGrid>
                <a:gridCol w="1012017"/>
                <a:gridCol w="101201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الفئات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التكرار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18 -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36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27 -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36 -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45 -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المجموع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52"/>
            <a:ext cx="37623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8" name="رابط مستقيم 47"/>
          <p:cNvCxnSpPr/>
          <p:nvPr/>
        </p:nvCxnSpPr>
        <p:spPr>
          <a:xfrm>
            <a:off x="1214414" y="321309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رابط مستقيم 49"/>
          <p:cNvCxnSpPr/>
          <p:nvPr/>
        </p:nvCxnSpPr>
        <p:spPr>
          <a:xfrm>
            <a:off x="1214414" y="364172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رابط مستقيم 52"/>
          <p:cNvCxnSpPr/>
          <p:nvPr/>
        </p:nvCxnSpPr>
        <p:spPr>
          <a:xfrm>
            <a:off x="1214414" y="407035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مربع نص 53"/>
          <p:cNvSpPr txBox="1"/>
          <p:nvPr/>
        </p:nvSpPr>
        <p:spPr>
          <a:xfrm>
            <a:off x="642910" y="1714488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30</a:t>
            </a:r>
            <a:endParaRPr lang="ar-SA" sz="2000" b="1" dirty="0"/>
          </a:p>
        </p:txBody>
      </p:sp>
      <p:sp>
        <p:nvSpPr>
          <p:cNvPr id="55" name="مربع نص 54"/>
          <p:cNvSpPr txBox="1"/>
          <p:nvPr/>
        </p:nvSpPr>
        <p:spPr>
          <a:xfrm>
            <a:off x="714348" y="128586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35</a:t>
            </a:r>
            <a:endParaRPr lang="ar-SA" sz="2000" b="1" dirty="0"/>
          </a:p>
        </p:txBody>
      </p:sp>
      <p:sp>
        <p:nvSpPr>
          <p:cNvPr id="56" name="مربع نص 55"/>
          <p:cNvSpPr txBox="1"/>
          <p:nvPr/>
        </p:nvSpPr>
        <p:spPr>
          <a:xfrm>
            <a:off x="714348" y="785794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40</a:t>
            </a:r>
            <a:endParaRPr lang="ar-SA" sz="2000" b="1" dirty="0"/>
          </a:p>
        </p:txBody>
      </p:sp>
      <p:sp>
        <p:nvSpPr>
          <p:cNvPr id="57" name="مستطيل 56"/>
          <p:cNvSpPr/>
          <p:nvPr/>
        </p:nvSpPr>
        <p:spPr>
          <a:xfrm>
            <a:off x="1714480" y="3500438"/>
            <a:ext cx="500066" cy="10001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مستطيل 59"/>
          <p:cNvSpPr/>
          <p:nvPr/>
        </p:nvSpPr>
        <p:spPr>
          <a:xfrm>
            <a:off x="2214546" y="1357298"/>
            <a:ext cx="500066" cy="314327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مستطيل 60"/>
          <p:cNvSpPr/>
          <p:nvPr/>
        </p:nvSpPr>
        <p:spPr>
          <a:xfrm>
            <a:off x="2714612" y="1071546"/>
            <a:ext cx="500066" cy="34290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مستطيل 61"/>
          <p:cNvSpPr/>
          <p:nvPr/>
        </p:nvSpPr>
        <p:spPr>
          <a:xfrm>
            <a:off x="3214678" y="2786058"/>
            <a:ext cx="500066" cy="171451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مستطيل 62"/>
          <p:cNvSpPr/>
          <p:nvPr/>
        </p:nvSpPr>
        <p:spPr>
          <a:xfrm>
            <a:off x="3714744" y="3500438"/>
            <a:ext cx="500066" cy="10001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مستطيل 63"/>
          <p:cNvSpPr/>
          <p:nvPr/>
        </p:nvSpPr>
        <p:spPr>
          <a:xfrm>
            <a:off x="5143504" y="4214818"/>
            <a:ext cx="631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/>
              <a:t>الفئات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65" name="مستطيل 64"/>
          <p:cNvSpPr/>
          <p:nvPr/>
        </p:nvSpPr>
        <p:spPr>
          <a:xfrm>
            <a:off x="785786" y="214290"/>
            <a:ext cx="683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/>
              <a:t>التكرار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31" grpId="0"/>
      <p:bldP spid="32" grpId="0"/>
      <p:bldP spid="35" grpId="0"/>
      <p:bldP spid="36" grpId="0"/>
      <p:bldP spid="37" grpId="0"/>
      <p:bldP spid="38" grpId="0"/>
      <p:bldP spid="39" grpId="0"/>
      <p:bldP spid="54" grpId="0"/>
      <p:bldP spid="55" grpId="0"/>
      <p:bldP spid="56" grpId="0"/>
      <p:bldP spid="57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</p:bldLst>
  </p:timing>
</p:sld>
</file>

<file path=ppt/theme/theme1.xml><?xml version="1.0" encoding="utf-8"?>
<a:theme xmlns:a="http://schemas.openxmlformats.org/drawingml/2006/main" name="سمة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سمة12</Template>
  <TotalTime>311</TotalTime>
  <Words>748</Words>
  <Application>Microsoft Office PowerPoint</Application>
  <PresentationFormat>عرض على الشاشة (3:4)‏</PresentationFormat>
  <Paragraphs>446</Paragraphs>
  <Slides>10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سمة12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msfr</dc:creator>
  <cp:lastModifiedBy>مسفر الزهراني</cp:lastModifiedBy>
  <cp:revision>41</cp:revision>
  <dcterms:created xsi:type="dcterms:W3CDTF">2008-05-25T20:09:38Z</dcterms:created>
  <dcterms:modified xsi:type="dcterms:W3CDTF">2010-05-31T09:46:34Z</dcterms:modified>
</cp:coreProperties>
</file>