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8"/>
  </p:notesMasterIdLst>
  <p:sldIdLst>
    <p:sldId id="327" r:id="rId2"/>
    <p:sldId id="328" r:id="rId3"/>
    <p:sldId id="330" r:id="rId4"/>
    <p:sldId id="329" r:id="rId5"/>
    <p:sldId id="332" r:id="rId6"/>
    <p:sldId id="333" r:id="rId7"/>
    <p:sldId id="334" r:id="rId8"/>
    <p:sldId id="335" r:id="rId9"/>
    <p:sldId id="336" r:id="rId10"/>
    <p:sldId id="337" r:id="rId11"/>
    <p:sldId id="342" r:id="rId12"/>
    <p:sldId id="345" r:id="rId13"/>
    <p:sldId id="340" r:id="rId14"/>
    <p:sldId id="341" r:id="rId15"/>
    <p:sldId id="343" r:id="rId16"/>
    <p:sldId id="347" r:id="rId17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ajalla UI"/>
        <a:cs typeface="Majalla UI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ajalla UI"/>
        <a:cs typeface="Majalla UI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ajalla UI"/>
        <a:cs typeface="Majalla UI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ajalla UI"/>
        <a:cs typeface="Majalla UI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ajalla UI"/>
        <a:cs typeface="Majalla UI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Majalla UI"/>
        <a:cs typeface="Majalla UI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Majalla UI"/>
        <a:cs typeface="Majalla UI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Majalla UI"/>
        <a:cs typeface="Majalla UI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Majalla UI"/>
        <a:cs typeface="Majalla U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1F97"/>
    <a:srgbClr val="FF3399"/>
    <a:srgbClr val="FF0066"/>
    <a:srgbClr val="FAB0DA"/>
    <a:srgbClr val="FB93D6"/>
  </p:clrMru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نمط ذو سمات 1 - تميي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27F97BB-C833-4FB7-BDE5-3F7075034690}" styleName="نمط ذو سمات 2 - تمييز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نمط ذو سمات 1 - تميي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DBED569-4797-4DF1-A0F4-6AAB3CD982D8}" styleName="نمط فاتح 3 - تمييز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39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C2D0CA-4AFD-420D-9939-F8698256BF2F}" type="doc">
      <dgm:prSet loTypeId="urn:microsoft.com/office/officeart/2005/8/layout/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pPr rtl="1"/>
          <a:endParaRPr lang="ar-SA"/>
        </a:p>
      </dgm:t>
    </dgm:pt>
    <dgm:pt modelId="{EBD26506-7206-45DB-833C-9038AED8FEEE}">
      <dgm:prSet phldrT="[نص]" custT="1"/>
      <dgm:spPr/>
      <dgm:t>
        <a:bodyPr/>
        <a:lstStyle/>
        <a:p>
          <a:pPr rtl="1"/>
          <a:r>
            <a:rPr lang="ar-SA" sz="2000" b="1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( عقلية ) كدلالة الصوت على حياة صاحبه</a:t>
          </a:r>
          <a:endParaRPr lang="ar-SA" sz="20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97BFDEBF-9ADA-43DF-B804-1C897BEE687B}" type="parTrans" cxnId="{2B6F2276-49B9-491A-A0D9-0C54E5EE55F8}">
      <dgm:prSet/>
      <dgm:spPr/>
      <dgm:t>
        <a:bodyPr/>
        <a:lstStyle/>
        <a:p>
          <a:pPr rtl="1"/>
          <a:endParaRPr lang="ar-SA"/>
        </a:p>
      </dgm:t>
    </dgm:pt>
    <dgm:pt modelId="{55ACA6D1-FDD1-45A4-A488-BEFA72F2C399}" type="sibTrans" cxnId="{2B6F2276-49B9-491A-A0D9-0C54E5EE55F8}">
      <dgm:prSet/>
      <dgm:spPr/>
      <dgm:t>
        <a:bodyPr/>
        <a:lstStyle/>
        <a:p>
          <a:pPr rtl="1"/>
          <a:endParaRPr lang="ar-SA"/>
        </a:p>
      </dgm:t>
    </dgm:pt>
    <dgm:pt modelId="{389C3199-5B2D-4FE9-BAFE-05A83379F507}">
      <dgm:prSet phldrT="[نص]" custT="1"/>
      <dgm:spPr/>
      <dgm:t>
        <a:bodyPr/>
        <a:lstStyle/>
        <a:p>
          <a:pPr algn="justLow" rtl="1"/>
          <a:r>
            <a:rPr lang="ar-SA" sz="2000" b="1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( وضعية ، وهذه ) الدلالة الوضعية التي هي أحد أقسام اللفظية ( كون اللفظ إذا أطلق فهم ) من إطلاقه ( ما وضع له ، وهي ) أي ودلالة اللفظ الوضعية ( على مسماه ) أي مسمى ذلك </a:t>
          </a:r>
          <a:r>
            <a:rPr lang="ar-SA" sz="2000" b="1" dirty="0" err="1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اللفظ </a:t>
          </a:r>
          <a:r>
            <a:rPr lang="ar-SA" sz="2000" b="1" dirty="0" err="1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(مطابقة </a:t>
          </a:r>
          <a:r>
            <a:rPr lang="ar-SA" sz="2000" b="1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) أي : دلالة مطابقة ، كدلالة الإنسان على الحيوان الناطق ، وإنما سميت هذه الدلالة مطابقة . لأن اللفظ موافق لتمام ما وضع له من قولهم : طابق النعل النعل إذا توافقتا . فاللفظ . موافق للمعنى ، لكونه موضوعا بإزائه ( وجزئه ) أي ودلالة اللفظ الوضعية على جزء مسماه ( تضمن ) أي دلالة تضمن</a:t>
          </a:r>
          <a:endParaRPr lang="ar-SA" sz="20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44A11CDB-B912-476B-8D2C-15820F328EE6}" type="parTrans" cxnId="{FA748CFB-2189-41E0-BA5A-A8C058DC86C8}">
      <dgm:prSet/>
      <dgm:spPr/>
      <dgm:t>
        <a:bodyPr/>
        <a:lstStyle/>
        <a:p>
          <a:pPr rtl="1"/>
          <a:endParaRPr lang="ar-SA"/>
        </a:p>
      </dgm:t>
    </dgm:pt>
    <dgm:pt modelId="{BCC281F4-23EC-4EF2-971C-084E48617B6E}" type="sibTrans" cxnId="{FA748CFB-2189-41E0-BA5A-A8C058DC86C8}">
      <dgm:prSet/>
      <dgm:spPr/>
      <dgm:t>
        <a:bodyPr/>
        <a:lstStyle/>
        <a:p>
          <a:pPr rtl="1"/>
          <a:endParaRPr lang="ar-SA"/>
        </a:p>
      </dgm:t>
    </dgm:pt>
    <dgm:pt modelId="{28998CF4-913E-44FB-B957-AB28A3E49719}">
      <dgm:prSet phldrT="[نص]" custT="1"/>
      <dgm:spPr/>
      <dgm:t>
        <a:bodyPr/>
        <a:lstStyle/>
        <a:p>
          <a:pPr rtl="1"/>
          <a:r>
            <a:rPr lang="ar-SA" sz="2000" b="1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( طبيعية ) كدلالة : </a:t>
          </a:r>
          <a:r>
            <a:rPr lang="ar-SA" sz="2000" b="1" dirty="0" err="1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أح</a:t>
          </a:r>
          <a:r>
            <a:rPr lang="ar-SA" sz="2000" b="1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 ، </a:t>
          </a:r>
          <a:r>
            <a:rPr lang="ar-SA" sz="2000" b="1" dirty="0" err="1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أح</a:t>
          </a:r>
          <a:r>
            <a:rPr lang="ar-SA" sz="2000" b="1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 على وجع الصدر </a:t>
          </a:r>
          <a:endParaRPr lang="ar-SA" sz="20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gm:t>
    </dgm:pt>
    <dgm:pt modelId="{98FCA986-BE1C-444D-97A5-224CD4ECEA9E}" type="sibTrans" cxnId="{A66DB8A9-404B-40EB-BB96-8DF8305FF7F8}">
      <dgm:prSet/>
      <dgm:spPr/>
      <dgm:t>
        <a:bodyPr/>
        <a:lstStyle/>
        <a:p>
          <a:pPr rtl="1"/>
          <a:endParaRPr lang="ar-SA"/>
        </a:p>
      </dgm:t>
    </dgm:pt>
    <dgm:pt modelId="{BC2B4B4A-DFAC-4BD6-A1E0-06E60B9677A0}" type="parTrans" cxnId="{A66DB8A9-404B-40EB-BB96-8DF8305FF7F8}">
      <dgm:prSet/>
      <dgm:spPr/>
      <dgm:t>
        <a:bodyPr/>
        <a:lstStyle/>
        <a:p>
          <a:pPr rtl="1"/>
          <a:endParaRPr lang="ar-SA"/>
        </a:p>
      </dgm:t>
    </dgm:pt>
    <dgm:pt modelId="{0801E72B-7895-4D91-8EA7-2E97EF5CDF65}" type="pres">
      <dgm:prSet presAssocID="{D4C2D0CA-4AFD-420D-9939-F8698256BF2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F210ABE-7B67-4382-8C8D-D597F4728127}" type="pres">
      <dgm:prSet presAssocID="{28998CF4-913E-44FB-B957-AB28A3E49719}" presName="parentLin" presStyleCnt="0"/>
      <dgm:spPr/>
    </dgm:pt>
    <dgm:pt modelId="{67FE689D-094E-4289-B6D0-4D0455BD6DC4}" type="pres">
      <dgm:prSet presAssocID="{28998CF4-913E-44FB-B957-AB28A3E49719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BA544741-097A-460B-8805-58EF4A7CC517}" type="pres">
      <dgm:prSet presAssocID="{28998CF4-913E-44FB-B957-AB28A3E49719}" presName="parentText" presStyleLbl="node1" presStyleIdx="0" presStyleCnt="3" custScaleY="44872" custLinFactNeighborX="23465" custLinFactNeighborY="-4499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B6C6358-5C8C-49A2-9C86-9F764874FEFE}" type="pres">
      <dgm:prSet presAssocID="{28998CF4-913E-44FB-B957-AB28A3E49719}" presName="negativeSpace" presStyleCnt="0"/>
      <dgm:spPr/>
    </dgm:pt>
    <dgm:pt modelId="{53FC2274-3BD4-4E2D-A776-B2359917EFC7}" type="pres">
      <dgm:prSet presAssocID="{28998CF4-913E-44FB-B957-AB28A3E49719}" presName="childText" presStyleLbl="conFgAcc1" presStyleIdx="0" presStyleCnt="3">
        <dgm:presLayoutVars>
          <dgm:bulletEnabled val="1"/>
        </dgm:presLayoutVars>
      </dgm:prSet>
      <dgm:spPr/>
    </dgm:pt>
    <dgm:pt modelId="{68206814-F9B3-4303-B390-7D23B7066328}" type="pres">
      <dgm:prSet presAssocID="{98FCA986-BE1C-444D-97A5-224CD4ECEA9E}" presName="spaceBetweenRectangles" presStyleCnt="0"/>
      <dgm:spPr/>
    </dgm:pt>
    <dgm:pt modelId="{D8B8E072-436C-4FC2-9B22-1EE33C6171EF}" type="pres">
      <dgm:prSet presAssocID="{EBD26506-7206-45DB-833C-9038AED8FEEE}" presName="parentLin" presStyleCnt="0"/>
      <dgm:spPr/>
    </dgm:pt>
    <dgm:pt modelId="{0B6924D0-1265-48CE-8ECB-76E408D934BA}" type="pres">
      <dgm:prSet presAssocID="{EBD26506-7206-45DB-833C-9038AED8FEEE}" presName="parentLeftMargin" presStyleLbl="node1" presStyleIdx="0" presStyleCnt="3"/>
      <dgm:spPr/>
      <dgm:t>
        <a:bodyPr/>
        <a:lstStyle/>
        <a:p>
          <a:pPr rtl="1"/>
          <a:endParaRPr lang="ar-SA"/>
        </a:p>
      </dgm:t>
    </dgm:pt>
    <dgm:pt modelId="{EB2799E8-BD9D-4A0E-BBEF-E2EA91BA9A0A}" type="pres">
      <dgm:prSet presAssocID="{EBD26506-7206-45DB-833C-9038AED8FEEE}" presName="parentText" presStyleLbl="node1" presStyleIdx="1" presStyleCnt="3" custScaleY="4836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1C6D7FF-844C-4E4D-8626-B6D33001D147}" type="pres">
      <dgm:prSet presAssocID="{EBD26506-7206-45DB-833C-9038AED8FEEE}" presName="negativeSpace" presStyleCnt="0"/>
      <dgm:spPr/>
    </dgm:pt>
    <dgm:pt modelId="{3C3D11A8-54B2-48E6-8FD9-2848EFB96A91}" type="pres">
      <dgm:prSet presAssocID="{EBD26506-7206-45DB-833C-9038AED8FEEE}" presName="childText" presStyleLbl="conFgAcc1" presStyleIdx="1" presStyleCnt="3">
        <dgm:presLayoutVars>
          <dgm:bulletEnabled val="1"/>
        </dgm:presLayoutVars>
      </dgm:prSet>
      <dgm:spPr/>
    </dgm:pt>
    <dgm:pt modelId="{B64B5947-E39F-44EB-89DD-0FDD5B305D12}" type="pres">
      <dgm:prSet presAssocID="{55ACA6D1-FDD1-45A4-A488-BEFA72F2C399}" presName="spaceBetweenRectangles" presStyleCnt="0"/>
      <dgm:spPr/>
    </dgm:pt>
    <dgm:pt modelId="{B4FDED55-F486-4D3F-9217-5E49EB010567}" type="pres">
      <dgm:prSet presAssocID="{389C3199-5B2D-4FE9-BAFE-05A83379F507}" presName="parentLin" presStyleCnt="0"/>
      <dgm:spPr/>
    </dgm:pt>
    <dgm:pt modelId="{546A3572-DDD7-42EB-83C6-8F9F71FFD20C}" type="pres">
      <dgm:prSet presAssocID="{389C3199-5B2D-4FE9-BAFE-05A83379F507}" presName="parentLeftMargin" presStyleLbl="node1" presStyleIdx="1" presStyleCnt="3"/>
      <dgm:spPr/>
      <dgm:t>
        <a:bodyPr/>
        <a:lstStyle/>
        <a:p>
          <a:pPr rtl="1"/>
          <a:endParaRPr lang="ar-SA"/>
        </a:p>
      </dgm:t>
    </dgm:pt>
    <dgm:pt modelId="{F6B8A560-E649-4CFD-B50E-2700661EA38E}" type="pres">
      <dgm:prSet presAssocID="{389C3199-5B2D-4FE9-BAFE-05A83379F507}" presName="parentText" presStyleLbl="node1" presStyleIdx="2" presStyleCnt="3" custScaleX="157296" custScaleY="25518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C87C09-FBFF-4EA5-B773-891C6D81DBCE}" type="pres">
      <dgm:prSet presAssocID="{389C3199-5B2D-4FE9-BAFE-05A83379F507}" presName="negativeSpace" presStyleCnt="0"/>
      <dgm:spPr/>
    </dgm:pt>
    <dgm:pt modelId="{6ACE4B58-C927-4E8E-AA16-390DA1CADEE2}" type="pres">
      <dgm:prSet presAssocID="{389C3199-5B2D-4FE9-BAFE-05A83379F50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A748CFB-2189-41E0-BA5A-A8C058DC86C8}" srcId="{D4C2D0CA-4AFD-420D-9939-F8698256BF2F}" destId="{389C3199-5B2D-4FE9-BAFE-05A83379F507}" srcOrd="2" destOrd="0" parTransId="{44A11CDB-B912-476B-8D2C-15820F328EE6}" sibTransId="{BCC281F4-23EC-4EF2-971C-084E48617B6E}"/>
    <dgm:cxn modelId="{1996A67E-82F3-46EE-BEEC-D7D95E83F401}" type="presOf" srcId="{EBD26506-7206-45DB-833C-9038AED8FEEE}" destId="{0B6924D0-1265-48CE-8ECB-76E408D934BA}" srcOrd="0" destOrd="0" presId="urn:microsoft.com/office/officeart/2005/8/layout/list1"/>
    <dgm:cxn modelId="{96E29C91-2AD7-4041-B958-2261D6A819ED}" type="presOf" srcId="{EBD26506-7206-45DB-833C-9038AED8FEEE}" destId="{EB2799E8-BD9D-4A0E-BBEF-E2EA91BA9A0A}" srcOrd="1" destOrd="0" presId="urn:microsoft.com/office/officeart/2005/8/layout/list1"/>
    <dgm:cxn modelId="{DDA3008F-6152-4C66-BCAE-BEFF0A02AEC3}" type="presOf" srcId="{D4C2D0CA-4AFD-420D-9939-F8698256BF2F}" destId="{0801E72B-7895-4D91-8EA7-2E97EF5CDF65}" srcOrd="0" destOrd="0" presId="urn:microsoft.com/office/officeart/2005/8/layout/list1"/>
    <dgm:cxn modelId="{2B6F2276-49B9-491A-A0D9-0C54E5EE55F8}" srcId="{D4C2D0CA-4AFD-420D-9939-F8698256BF2F}" destId="{EBD26506-7206-45DB-833C-9038AED8FEEE}" srcOrd="1" destOrd="0" parTransId="{97BFDEBF-9ADA-43DF-B804-1C897BEE687B}" sibTransId="{55ACA6D1-FDD1-45A4-A488-BEFA72F2C399}"/>
    <dgm:cxn modelId="{AC77C2B2-7B21-4EA2-BC85-E731CCEDA4F7}" type="presOf" srcId="{389C3199-5B2D-4FE9-BAFE-05A83379F507}" destId="{546A3572-DDD7-42EB-83C6-8F9F71FFD20C}" srcOrd="0" destOrd="0" presId="urn:microsoft.com/office/officeart/2005/8/layout/list1"/>
    <dgm:cxn modelId="{0EA286A8-886B-4026-96D0-316E95FA4FBF}" type="presOf" srcId="{28998CF4-913E-44FB-B957-AB28A3E49719}" destId="{BA544741-097A-460B-8805-58EF4A7CC517}" srcOrd="1" destOrd="0" presId="urn:microsoft.com/office/officeart/2005/8/layout/list1"/>
    <dgm:cxn modelId="{4D610F0A-ADAA-4247-97B8-032EA559FD3E}" type="presOf" srcId="{28998CF4-913E-44FB-B957-AB28A3E49719}" destId="{67FE689D-094E-4289-B6D0-4D0455BD6DC4}" srcOrd="0" destOrd="0" presId="urn:microsoft.com/office/officeart/2005/8/layout/list1"/>
    <dgm:cxn modelId="{2AD244F0-4E53-4882-976D-6198CD846CF1}" type="presOf" srcId="{389C3199-5B2D-4FE9-BAFE-05A83379F507}" destId="{F6B8A560-E649-4CFD-B50E-2700661EA38E}" srcOrd="1" destOrd="0" presId="urn:microsoft.com/office/officeart/2005/8/layout/list1"/>
    <dgm:cxn modelId="{A66DB8A9-404B-40EB-BB96-8DF8305FF7F8}" srcId="{D4C2D0CA-4AFD-420D-9939-F8698256BF2F}" destId="{28998CF4-913E-44FB-B957-AB28A3E49719}" srcOrd="0" destOrd="0" parTransId="{BC2B4B4A-DFAC-4BD6-A1E0-06E60B9677A0}" sibTransId="{98FCA986-BE1C-444D-97A5-224CD4ECEA9E}"/>
    <dgm:cxn modelId="{C785D474-CC93-4AA5-91C4-82E244CD7629}" type="presParOf" srcId="{0801E72B-7895-4D91-8EA7-2E97EF5CDF65}" destId="{4F210ABE-7B67-4382-8C8D-D597F4728127}" srcOrd="0" destOrd="0" presId="urn:microsoft.com/office/officeart/2005/8/layout/list1"/>
    <dgm:cxn modelId="{FF691342-BB68-4FCE-B035-069809E0ED57}" type="presParOf" srcId="{4F210ABE-7B67-4382-8C8D-D597F4728127}" destId="{67FE689D-094E-4289-B6D0-4D0455BD6DC4}" srcOrd="0" destOrd="0" presId="urn:microsoft.com/office/officeart/2005/8/layout/list1"/>
    <dgm:cxn modelId="{83893D37-E49B-4E43-BB27-50D016D3E428}" type="presParOf" srcId="{4F210ABE-7B67-4382-8C8D-D597F4728127}" destId="{BA544741-097A-460B-8805-58EF4A7CC517}" srcOrd="1" destOrd="0" presId="urn:microsoft.com/office/officeart/2005/8/layout/list1"/>
    <dgm:cxn modelId="{77F1711F-56EE-41C0-8629-724EEA2AB229}" type="presParOf" srcId="{0801E72B-7895-4D91-8EA7-2E97EF5CDF65}" destId="{AB6C6358-5C8C-49A2-9C86-9F764874FEFE}" srcOrd="1" destOrd="0" presId="urn:microsoft.com/office/officeart/2005/8/layout/list1"/>
    <dgm:cxn modelId="{F30DFD73-468A-46D3-B7AE-0D3515D9D245}" type="presParOf" srcId="{0801E72B-7895-4D91-8EA7-2E97EF5CDF65}" destId="{53FC2274-3BD4-4E2D-A776-B2359917EFC7}" srcOrd="2" destOrd="0" presId="urn:microsoft.com/office/officeart/2005/8/layout/list1"/>
    <dgm:cxn modelId="{09866ED7-0647-4608-8FD4-BE0E5EE210C5}" type="presParOf" srcId="{0801E72B-7895-4D91-8EA7-2E97EF5CDF65}" destId="{68206814-F9B3-4303-B390-7D23B7066328}" srcOrd="3" destOrd="0" presId="urn:microsoft.com/office/officeart/2005/8/layout/list1"/>
    <dgm:cxn modelId="{7438EC08-4F34-4EFF-AC91-33F22B41222D}" type="presParOf" srcId="{0801E72B-7895-4D91-8EA7-2E97EF5CDF65}" destId="{D8B8E072-436C-4FC2-9B22-1EE33C6171EF}" srcOrd="4" destOrd="0" presId="urn:microsoft.com/office/officeart/2005/8/layout/list1"/>
    <dgm:cxn modelId="{8362DA2F-A413-419E-A9B3-24EFBE2809F7}" type="presParOf" srcId="{D8B8E072-436C-4FC2-9B22-1EE33C6171EF}" destId="{0B6924D0-1265-48CE-8ECB-76E408D934BA}" srcOrd="0" destOrd="0" presId="urn:microsoft.com/office/officeart/2005/8/layout/list1"/>
    <dgm:cxn modelId="{1963AE07-1C11-4559-8F78-65652E6B228D}" type="presParOf" srcId="{D8B8E072-436C-4FC2-9B22-1EE33C6171EF}" destId="{EB2799E8-BD9D-4A0E-BBEF-E2EA91BA9A0A}" srcOrd="1" destOrd="0" presId="urn:microsoft.com/office/officeart/2005/8/layout/list1"/>
    <dgm:cxn modelId="{2C03D964-7A83-4435-9D8B-DE7BE34FDC4C}" type="presParOf" srcId="{0801E72B-7895-4D91-8EA7-2E97EF5CDF65}" destId="{D1C6D7FF-844C-4E4D-8626-B6D33001D147}" srcOrd="5" destOrd="0" presId="urn:microsoft.com/office/officeart/2005/8/layout/list1"/>
    <dgm:cxn modelId="{B845EDAA-E3A2-47B8-BD9E-9EF73A4121AD}" type="presParOf" srcId="{0801E72B-7895-4D91-8EA7-2E97EF5CDF65}" destId="{3C3D11A8-54B2-48E6-8FD9-2848EFB96A91}" srcOrd="6" destOrd="0" presId="urn:microsoft.com/office/officeart/2005/8/layout/list1"/>
    <dgm:cxn modelId="{9CB87C15-2B95-4B4B-AA87-A7D5442A35DA}" type="presParOf" srcId="{0801E72B-7895-4D91-8EA7-2E97EF5CDF65}" destId="{B64B5947-E39F-44EB-89DD-0FDD5B305D12}" srcOrd="7" destOrd="0" presId="urn:microsoft.com/office/officeart/2005/8/layout/list1"/>
    <dgm:cxn modelId="{7F48EFD7-30FF-47F7-A147-40C4990E01FE}" type="presParOf" srcId="{0801E72B-7895-4D91-8EA7-2E97EF5CDF65}" destId="{B4FDED55-F486-4D3F-9217-5E49EB010567}" srcOrd="8" destOrd="0" presId="urn:microsoft.com/office/officeart/2005/8/layout/list1"/>
    <dgm:cxn modelId="{826F081F-A6A8-46FB-9208-D35AA524C2CA}" type="presParOf" srcId="{B4FDED55-F486-4D3F-9217-5E49EB010567}" destId="{546A3572-DDD7-42EB-83C6-8F9F71FFD20C}" srcOrd="0" destOrd="0" presId="urn:microsoft.com/office/officeart/2005/8/layout/list1"/>
    <dgm:cxn modelId="{6ABE7872-7F5C-4D5E-B690-CE9922FCBEE8}" type="presParOf" srcId="{B4FDED55-F486-4D3F-9217-5E49EB010567}" destId="{F6B8A560-E649-4CFD-B50E-2700661EA38E}" srcOrd="1" destOrd="0" presId="urn:microsoft.com/office/officeart/2005/8/layout/list1"/>
    <dgm:cxn modelId="{98E6E450-C2ED-48F6-BDFF-47F8C7A18A3E}" type="presParOf" srcId="{0801E72B-7895-4D91-8EA7-2E97EF5CDF65}" destId="{01C87C09-FBFF-4EA5-B773-891C6D81DBCE}" srcOrd="9" destOrd="0" presId="urn:microsoft.com/office/officeart/2005/8/layout/list1"/>
    <dgm:cxn modelId="{10CB81CE-F886-4921-87A6-6FA2B6E8D75F}" type="presParOf" srcId="{0801E72B-7895-4D91-8EA7-2E97EF5CDF65}" destId="{6ACE4B58-C927-4E8E-AA16-390DA1CADEE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3FC2274-3BD4-4E2D-A776-B2359917EFC7}">
      <dsp:nvSpPr>
        <dsp:cNvPr id="0" name=""/>
        <dsp:cNvSpPr/>
      </dsp:nvSpPr>
      <dsp:spPr>
        <a:xfrm>
          <a:off x="0" y="45743"/>
          <a:ext cx="9144000" cy="856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544741-097A-460B-8805-58EF4A7CC517}">
      <dsp:nvSpPr>
        <dsp:cNvPr id="0" name=""/>
        <dsp:cNvSpPr/>
      </dsp:nvSpPr>
      <dsp:spPr>
        <a:xfrm>
          <a:off x="564481" y="52056"/>
          <a:ext cx="6400800" cy="45037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( طبيعية ) كدلالة : </a:t>
          </a:r>
          <a:r>
            <a:rPr lang="ar-SA" sz="2000" b="1" kern="1200" dirty="0" err="1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أح</a:t>
          </a:r>
          <a:r>
            <a:rPr lang="ar-SA" sz="2000" b="1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 ، </a:t>
          </a:r>
          <a:r>
            <a:rPr lang="ar-SA" sz="2000" b="1" kern="1200" dirty="0" err="1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أح</a:t>
          </a:r>
          <a:r>
            <a:rPr lang="ar-SA" sz="2000" b="1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 على وجع الصدر </a:t>
          </a:r>
          <a:endParaRPr lang="ar-SA" sz="20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sp:txBody>
      <dsp:txXfrm>
        <a:off x="564481" y="52056"/>
        <a:ext cx="6400800" cy="450371"/>
      </dsp:txXfrm>
    </dsp:sp>
    <dsp:sp modelId="{3C3D11A8-54B2-48E6-8FD9-2848EFB96A91}">
      <dsp:nvSpPr>
        <dsp:cNvPr id="0" name=""/>
        <dsp:cNvSpPr/>
      </dsp:nvSpPr>
      <dsp:spPr>
        <a:xfrm>
          <a:off x="0" y="1069733"/>
          <a:ext cx="9144000" cy="856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2799E8-BD9D-4A0E-BBEF-E2EA91BA9A0A}">
      <dsp:nvSpPr>
        <dsp:cNvPr id="0" name=""/>
        <dsp:cNvSpPr/>
      </dsp:nvSpPr>
      <dsp:spPr>
        <a:xfrm>
          <a:off x="457200" y="1086143"/>
          <a:ext cx="6400800" cy="48542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( عقلية ) كدلالة الصوت على حياة صاحبه</a:t>
          </a:r>
          <a:endParaRPr lang="ar-SA" sz="20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sp:txBody>
      <dsp:txXfrm>
        <a:off x="457200" y="1086143"/>
        <a:ext cx="6400800" cy="485429"/>
      </dsp:txXfrm>
    </dsp:sp>
    <dsp:sp modelId="{6ACE4B58-C927-4E8E-AA16-390DA1CADEE2}">
      <dsp:nvSpPr>
        <dsp:cNvPr id="0" name=""/>
        <dsp:cNvSpPr/>
      </dsp:nvSpPr>
      <dsp:spPr>
        <a:xfrm>
          <a:off x="0" y="4169554"/>
          <a:ext cx="9144000" cy="856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B8A560-E649-4CFD-B50E-2700661EA38E}">
      <dsp:nvSpPr>
        <dsp:cNvPr id="0" name=""/>
        <dsp:cNvSpPr/>
      </dsp:nvSpPr>
      <dsp:spPr>
        <a:xfrm>
          <a:off x="396924" y="2110133"/>
          <a:ext cx="8740851" cy="25612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justLow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( وضعية ، وهذه ) الدلالة الوضعية التي هي أحد أقسام اللفظية ( كون اللفظ إذا أطلق فهم ) من إطلاقه ( ما وضع له ، وهي ) أي ودلالة اللفظ الوضعية ( على مسماه ) أي مسمى ذلك </a:t>
          </a:r>
          <a:r>
            <a:rPr lang="ar-SA" sz="2000" b="1" kern="1200" dirty="0" err="1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اللفظ </a:t>
          </a:r>
          <a:r>
            <a:rPr lang="ar-SA" sz="2000" b="1" kern="1200" dirty="0" err="1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(مطابقة </a:t>
          </a:r>
          <a:r>
            <a:rPr lang="ar-SA" sz="2000" b="1" kern="1200" dirty="0" smtClean="0">
              <a:latin typeface="Monotype Koufi" pitchFamily="2" charset="-78"/>
              <a:ea typeface="Monotype Koufi" pitchFamily="2" charset="-78"/>
              <a:cs typeface="Monotype Koufi" pitchFamily="2" charset="-78"/>
            </a:rPr>
            <a:t>) أي : دلالة مطابقة ، كدلالة الإنسان على الحيوان الناطق ، وإنما سميت هذه الدلالة مطابقة . لأن اللفظ موافق لتمام ما وضع له من قولهم : طابق النعل النعل إذا توافقتا . فاللفظ . موافق للمعنى ، لكونه موضوعا بإزائه ( وجزئه ) أي ودلالة اللفظ الوضعية على جزء مسماه ( تضمن ) أي دلالة تضمن</a:t>
          </a:r>
          <a:endParaRPr lang="ar-SA" sz="2000" kern="1200" dirty="0">
            <a:latin typeface="Monotype Koufi" pitchFamily="2" charset="-78"/>
            <a:ea typeface="Monotype Koufi" pitchFamily="2" charset="-78"/>
            <a:cs typeface="Monotype Koufi" pitchFamily="2" charset="-78"/>
          </a:endParaRPr>
        </a:p>
      </dsp:txBody>
      <dsp:txXfrm>
        <a:off x="396924" y="2110133"/>
        <a:ext cx="8740851" cy="25612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46C530C-D218-40A1-81A7-81146CAAC826}" type="datetimeFigureOut">
              <a:rPr lang="ar-SA"/>
              <a:pPr>
                <a:defRPr/>
              </a:pPr>
              <a:t>26/11/34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noProof="0" smtClean="0"/>
              <a:t>انقر لتحرير أنماط النص الرئيسي</a:t>
            </a:r>
          </a:p>
          <a:p>
            <a:pPr lvl="1"/>
            <a:r>
              <a:rPr lang="ar-SA" noProof="0" smtClean="0"/>
              <a:t>المستوى الثاني</a:t>
            </a:r>
          </a:p>
          <a:p>
            <a:pPr lvl="2"/>
            <a:r>
              <a:rPr lang="ar-SA" noProof="0" smtClean="0"/>
              <a:t>المستوى الثالث</a:t>
            </a:r>
          </a:p>
          <a:p>
            <a:pPr lvl="3"/>
            <a:r>
              <a:rPr lang="ar-SA" noProof="0" smtClean="0"/>
              <a:t>المستوى الرابع</a:t>
            </a:r>
          </a:p>
          <a:p>
            <a:pPr lvl="4"/>
            <a:r>
              <a:rPr lang="ar-SA" noProof="0" smtClean="0"/>
              <a:t>المستوى الخامس</a:t>
            </a:r>
            <a:endParaRPr lang="ar-SA" noProof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817F68B-95E0-438C-A94A-1CC3BD7CDB9C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8FD94-9B49-4404-A91E-C3EBC783B7E8}" type="datetimeFigureOut">
              <a:rPr lang="ar-SA"/>
              <a:pPr>
                <a:defRPr/>
              </a:pPr>
              <a:t>26/11/34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92B9D-43F1-46D3-AF7D-AD95BA43A554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D0483-A6BB-4CE5-BAB1-612AA8DEEA1C}" type="datetimeFigureOut">
              <a:rPr lang="ar-SA"/>
              <a:pPr>
                <a:defRPr/>
              </a:pPr>
              <a:t>26/11/34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F8E0B-AA8D-4866-93DF-1CFA46B7346F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00073-BC46-4F05-B341-7B8014FDC4E1}" type="datetimeFigureOut">
              <a:rPr lang="ar-SA"/>
              <a:pPr>
                <a:defRPr/>
              </a:pPr>
              <a:t>26/11/34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302DF-1A09-4537-9DA5-D564107D458A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CAE90-4F62-4724-BE63-FFCB718EA244}" type="datetimeFigureOut">
              <a:rPr lang="ar-SA"/>
              <a:pPr>
                <a:defRPr/>
              </a:pPr>
              <a:t>26/11/34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F6DA4-EAA1-4586-9977-8A21601DBB2D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CE29C-CD8F-429C-AD60-280F4B06DC41}" type="datetimeFigureOut">
              <a:rPr lang="ar-SA"/>
              <a:pPr>
                <a:defRPr/>
              </a:pPr>
              <a:t>26/11/34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2BC21-85AE-4FE5-8F73-762319EA8DE3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78397-5868-40C2-BE92-31414196E444}" type="datetimeFigureOut">
              <a:rPr lang="ar-SA"/>
              <a:pPr>
                <a:defRPr/>
              </a:pPr>
              <a:t>26/11/34</a:t>
            </a:fld>
            <a:endParaRPr lang="ar-SA"/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5AFCE-F155-450A-8B6A-87D838B7EB9C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5CE63-A56C-41DC-B8FC-2A1D01479697}" type="datetimeFigureOut">
              <a:rPr lang="ar-SA"/>
              <a:pPr>
                <a:defRPr/>
              </a:pPr>
              <a:t>26/11/34</a:t>
            </a:fld>
            <a:endParaRPr lang="ar-SA"/>
          </a:p>
        </p:txBody>
      </p:sp>
      <p:sp>
        <p:nvSpPr>
          <p:cNvPr id="8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9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7927B-B1BE-4A71-BDB1-7B9B19052F79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D6DFB-7B37-47D5-9C43-511EEF02E8D7}" type="datetimeFigureOut">
              <a:rPr lang="ar-SA"/>
              <a:pPr>
                <a:defRPr/>
              </a:pPr>
              <a:t>26/11/34</a:t>
            </a:fld>
            <a:endParaRPr lang="ar-SA"/>
          </a:p>
        </p:txBody>
      </p:sp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BD639-0BA0-4E38-8148-22884A0BCC3B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96F7D-EDA0-4F15-A163-429ADFE9F18F}" type="datetimeFigureOut">
              <a:rPr lang="ar-SA"/>
              <a:pPr>
                <a:defRPr/>
              </a:pPr>
              <a:t>26/11/34</a:t>
            </a:fld>
            <a:endParaRPr lang="ar-SA"/>
          </a:p>
        </p:txBody>
      </p:sp>
      <p:sp>
        <p:nvSpPr>
          <p:cNvPr id="3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4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1D9AA-0A7F-48DB-AF5F-EF92B03193F3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7D05E-128D-459F-BBE6-A33720D677EF}" type="datetimeFigureOut">
              <a:rPr lang="ar-SA"/>
              <a:pPr>
                <a:defRPr/>
              </a:pPr>
              <a:t>26/11/34</a:t>
            </a:fld>
            <a:endParaRPr lang="ar-SA"/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F2D7C-6297-491B-B11F-EE0A1ECECD7E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1E1B0-A0A3-4BFA-BB41-B27BAEE146AF}" type="datetimeFigureOut">
              <a:rPr lang="ar-SA"/>
              <a:pPr>
                <a:defRPr/>
              </a:pPr>
              <a:t>26/11/34</a:t>
            </a:fld>
            <a:endParaRPr lang="ar-SA"/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BF281-1144-4956-8648-7891B4075033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عنصر نائب للعنوان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7" name="عنصر نائب للنص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412C5A7-9132-43C6-ADE7-4560B15F0961}" type="datetimeFigureOut">
              <a:rPr lang="ar-SA"/>
              <a:pPr>
                <a:defRPr/>
              </a:pPr>
              <a:t>26/11/34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29C75E1-7A07-402C-9635-28923361B990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raditional Arabic" pitchFamily="2" charset="-78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raditional Arabic" pitchFamily="2" charset="-78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raditional Arabic" pitchFamily="2" charset="-78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raditional Arabic" pitchFamily="2" charset="-78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raditional Arabic" pitchFamily="2" charset="-78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raditional Arabic" pitchFamily="2" charset="-78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raditional Arabic" pitchFamily="2" charset="-78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raditional Arabic" pitchFamily="2" charset="-78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ajalla UI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ajalla UI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ajalla UI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ajalla UI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ajalla UI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F:\ع\عروض بوروبينت\أهمية الأسرة ومكانتها في الإسلام\الخلفية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عنوان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smtClean="0"/>
              <a:t>مقرر أصول فقه -3- (435 سلم)</a:t>
            </a:r>
            <a:endParaRPr lang="ar-SA"/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smtClean="0">
                <a:cs typeface="+mj-cs"/>
              </a:rPr>
              <a:t>وفاء بنت محمد العيسى</a:t>
            </a:r>
            <a:endParaRPr lang="ar-SA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F:\ع\عروض بوروبينت\أهمية الأسرة ومكانتها في الإسلام\الخلفية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rtl="1"/>
            <a:r>
              <a:rPr lang="ar-SA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Mothnna" pitchFamily="2" charset="-78"/>
              </a:rPr>
              <a:t>تقسيمات الدلالة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912222"/>
            <a:ext cx="8229600" cy="3901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2F03-8165-469D-883F-19D896D3833A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214282" y="357166"/>
            <a:ext cx="8501122" cy="280076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400" dirty="0" smtClean="0">
                <a:solidFill>
                  <a:schemeClr val="bg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الدلالة المطلقة ثلاثة أنواع :</a:t>
            </a:r>
          </a:p>
          <a:p>
            <a:pPr algn="ctr"/>
            <a:endParaRPr lang="ar-SA" sz="4400" dirty="0" smtClean="0">
              <a:solidFill>
                <a:schemeClr val="bg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algn="ctr"/>
            <a:endParaRPr lang="ar-SA" sz="4400" dirty="0" smtClean="0">
              <a:solidFill>
                <a:schemeClr val="bg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algn="ctr"/>
            <a:endParaRPr lang="ar-SA" sz="4400" dirty="0">
              <a:solidFill>
                <a:schemeClr val="bg2">
                  <a:lumMod val="5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6000760" y="2214554"/>
            <a:ext cx="2571768" cy="35004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3357554" y="2214554"/>
            <a:ext cx="2500330" cy="35004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ربع نص 6"/>
          <p:cNvSpPr txBox="1"/>
          <p:nvPr/>
        </p:nvSpPr>
        <p:spPr>
          <a:xfrm>
            <a:off x="6000760" y="2571744"/>
            <a:ext cx="2500330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Low"/>
            <a:r>
              <a:rPr lang="ar-SA" sz="2000" b="1" dirty="0" smtClean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الأول : </a:t>
            </a:r>
          </a:p>
          <a:p>
            <a:pPr algn="justLow"/>
            <a:r>
              <a:rPr lang="ar-SA" sz="2000" b="1" dirty="0" smtClean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ما دلالته ( وضعية ) كدلالة الأقدار على </a:t>
            </a:r>
            <a:r>
              <a:rPr lang="ar-SA" sz="2000" b="1" dirty="0" err="1" smtClean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مقدوراتها</a:t>
            </a:r>
            <a:r>
              <a:rPr lang="ar-SA" sz="2000" b="1" dirty="0" smtClean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 ، ومنه دلالة السبب على المسبب ، </a:t>
            </a:r>
            <a:r>
              <a:rPr lang="ar-SA" sz="2000" b="1" dirty="0" err="1" smtClean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كالدلوك</a:t>
            </a:r>
            <a:r>
              <a:rPr lang="ar-SA" sz="2000" b="1" dirty="0" smtClean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 على وجوب الصلاة ، وكدلالة المشروط على وجود الشرط ، كالصلاة على الطهارة ، وإلا لما صحت ( </a:t>
            </a:r>
            <a:r>
              <a:rPr lang="ar-SA" sz="2000" b="1" dirty="0" err="1" smtClean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و</a:t>
            </a:r>
            <a:r>
              <a:rPr lang="ar-SA" sz="2000" b="1" dirty="0" smtClean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 ) </a:t>
            </a:r>
          </a:p>
          <a:p>
            <a:pPr algn="justLow"/>
            <a:endParaRPr lang="ar-SA" sz="2000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3428992" y="2643182"/>
            <a:ext cx="2214578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Low"/>
            <a:r>
              <a:rPr lang="ar-SA" sz="2000" b="1" dirty="0" smtClean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النوع الثاني :</a:t>
            </a:r>
          </a:p>
          <a:p>
            <a:pPr algn="justLow"/>
            <a:r>
              <a:rPr lang="ar-SA" sz="2000" b="1" dirty="0" smtClean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 ما دلالته </a:t>
            </a:r>
          </a:p>
          <a:p>
            <a:pPr algn="justLow"/>
            <a:r>
              <a:rPr lang="ar-SA" sz="2000" b="1" dirty="0" smtClean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( عقلية ) كدلالة الأثر على المؤثر ، ومنه دلالة العالم على موجده ، وهو الله سبحانه وتعالى .</a:t>
            </a:r>
            <a:endParaRPr lang="en-US" sz="2000" b="1" dirty="0" smtClean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  <a:p>
            <a:pPr algn="justLow"/>
            <a:r>
              <a:rPr lang="en-US" sz="2000" b="1" dirty="0" smtClean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 </a:t>
            </a:r>
            <a:br>
              <a:rPr lang="en-US" sz="2000" b="1" dirty="0" smtClean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</a:br>
            <a:endParaRPr lang="ar-SA" sz="2000" b="1" dirty="0" smtClean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  <a:p>
            <a:pPr algn="justLow"/>
            <a:endParaRPr lang="ar-SA" sz="2000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571472" y="2214554"/>
            <a:ext cx="2500330" cy="35004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مربع نص 9"/>
          <p:cNvSpPr txBox="1"/>
          <p:nvPr/>
        </p:nvSpPr>
        <p:spPr>
          <a:xfrm>
            <a:off x="857224" y="2571744"/>
            <a:ext cx="1928826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Low"/>
            <a:r>
              <a:rPr lang="ar-SA" sz="2000" b="1" dirty="0" smtClean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النوع الثالث : </a:t>
            </a:r>
          </a:p>
          <a:p>
            <a:pPr algn="justLow"/>
            <a:r>
              <a:rPr lang="ar-SA" sz="2000" b="1" dirty="0" smtClean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ما دلالته ( لفظية ) أي مستندة إلى وجود اللفظ</a:t>
            </a:r>
            <a:r>
              <a:rPr lang="en-US" sz="2000" b="1" dirty="0" smtClean="0">
                <a:solidFill>
                  <a:schemeClr val="bg1"/>
                </a:solidFill>
                <a:latin typeface="Sakkal Majalla" pitchFamily="2" charset="-78"/>
                <a:cs typeface="Sakkal Majalla" pitchFamily="2" charset="-78"/>
              </a:rPr>
              <a:t>  . </a:t>
            </a:r>
            <a:endParaRPr lang="ar-SA" sz="2000" dirty="0">
              <a:solidFill>
                <a:schemeClr val="bg1"/>
              </a:solidFill>
              <a:latin typeface="Sakkal Majalla" pitchFamily="2" charset="-78"/>
              <a:cs typeface="Sakkal Majalla" pitchFamily="2" charset="-78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357290" y="214290"/>
            <a:ext cx="692948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200" b="1" i="1" dirty="0" smtClean="0">
                <a:solidFill>
                  <a:schemeClr val="accent3">
                    <a:lumMod val="75000"/>
                  </a:schemeClr>
                </a:solidFill>
                <a:cs typeface="Led Italic Font" pitchFamily="2" charset="-78"/>
              </a:rPr>
              <a:t>و الدلالة ( اللفظية ) ثلاثة أقسام :  </a:t>
            </a:r>
          </a:p>
          <a:p>
            <a:endParaRPr lang="ar-SA" b="1" dirty="0" smtClean="0"/>
          </a:p>
        </p:txBody>
      </p:sp>
      <p:graphicFrame>
        <p:nvGraphicFramePr>
          <p:cNvPr id="9" name="رسم تخطيطي 8"/>
          <p:cNvGraphicFramePr/>
          <p:nvPr/>
        </p:nvGraphicFramePr>
        <p:xfrm>
          <a:off x="0" y="928670"/>
          <a:ext cx="9144000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F:\ع\عروض بوروبينت\أهمية الأسرة ومكانتها في الإسلام\الخلفية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rtl="1"/>
            <a:r>
              <a:rPr lang="ar-SA" sz="36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Mothnna" pitchFamily="2" charset="-78"/>
              </a:rPr>
              <a:t>أقسام اللفظ من حيث الدلالة على المعنى</a:t>
            </a:r>
            <a:endParaRPr lang="en-US" sz="3600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Low" rtl="1"/>
            <a:r>
              <a:rPr lang="ar-S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ينقسم اللفظ من حيث الدلالة على المعنى إلى: </a:t>
            </a:r>
          </a:p>
          <a:p>
            <a:pPr marL="514350" indent="-514350" algn="justLow" rtl="1">
              <a:buAutoNum type="arabicParenBoth"/>
            </a:pP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النص: </a:t>
            </a:r>
            <a:r>
              <a:rPr lang="ar-S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وهو الذي لا يحتمل إلا معنى واحداً كقوله تعالى: ”تلك عشرة كاملة“ .</a:t>
            </a:r>
          </a:p>
          <a:p>
            <a:pPr marL="514350" indent="-514350" algn="justLow" rtl="1">
              <a:buAutoNum type="arabicParenBoth"/>
            </a:pP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المجمل: </a:t>
            </a:r>
            <a:r>
              <a:rPr lang="ar-S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وهو أن يحتمل اللفظ أكثر من معنى على السواء كلفظ القرء.</a:t>
            </a:r>
          </a:p>
          <a:p>
            <a:pPr marL="514350" indent="-514350" algn="justLow" rtl="1">
              <a:buAutoNum type="arabicParenBoth"/>
            </a:pPr>
            <a:r>
              <a:rPr lang="ar-SA" sz="2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الظاهر: </a:t>
            </a:r>
            <a:r>
              <a:rPr lang="ar-S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وهو أن يحتمل اللفظ أكثر من معنى لكنه في أحدهما أرجح فالراجح يسمى ظاهراً، مثل الأسد فهو ظاهر في الحيوان المفترس.</a:t>
            </a:r>
          </a:p>
          <a:p>
            <a:pPr marL="514350" indent="-514350" algn="justLow" rtl="1">
              <a:buAutoNum type="arabicParenBoth"/>
            </a:pP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المؤول: </a:t>
            </a:r>
            <a:r>
              <a:rPr lang="ar-S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وهو ما احتمل اللفظ فيه أكثر من معنى وحمل على المعنى المرجوح، مثل حمل الأسد على الرجل الشجاع. فلا بد من قرينة صارفة عن الراجح.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2F03-8165-469D-883F-19D896D3833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F:\ع\عروض بوروبينت\أهمية الأسرة ومكانتها في الإسلام\الخلفية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rtl="1"/>
            <a:r>
              <a:rPr lang="ar-SA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Mothnna" pitchFamily="2" charset="-78"/>
              </a:rPr>
              <a:t>أقسام اللفظ من حيث الدلالة على المعنى</a:t>
            </a:r>
            <a:endParaRPr lang="en-US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Low" rtl="1"/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dvertisingExtraBold" pitchFamily="2" charset="-78"/>
              </a:rPr>
              <a:t>حكم الأقسام: </a:t>
            </a:r>
          </a:p>
          <a:p>
            <a:pPr algn="justLow" rtl="1"/>
            <a:endParaRPr lang="ar-SA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dvertisingExtraBold" pitchFamily="2" charset="-78"/>
            </a:endParaRPr>
          </a:p>
          <a:p>
            <a:pPr algn="justLow" rtl="1"/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dvertisingExtraBold" pitchFamily="2" charset="-78"/>
              </a:rPr>
              <a:t>لا يعدل عن النص إلا بنسخ.</a:t>
            </a:r>
          </a:p>
          <a:p>
            <a:pPr algn="justLow" rtl="1"/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dvertisingExtraBold" pitchFamily="2" charset="-78"/>
              </a:rPr>
              <a:t>لا يعمل بالمجمل إلا بعد البيان.</a:t>
            </a:r>
          </a:p>
          <a:p>
            <a:pPr algn="justLow" rtl="1"/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dvertisingExtraBold" pitchFamily="2" charset="-78"/>
              </a:rPr>
              <a:t>لا يترك الظاهر وينتقل للمؤول إلا بقرينة صارفة.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dvertisingExtraBold" pitchFamily="2" charset="-78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2F03-8165-469D-883F-19D896D3833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C:\Users\wafa\Dropbox\سارة\تدريس عام 1435\أصول فقه3\الخرائط الذهنية\الدلالات_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757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251520" y="500042"/>
            <a:ext cx="8249570" cy="5305222"/>
          </a:xfrm>
          <a:prstGeom prst="roundRect">
            <a:avLst/>
          </a:prstGeom>
          <a:solidFill>
            <a:schemeClr val="accent1">
              <a:alpha val="62000"/>
            </a:schemeClr>
          </a:solidFill>
          <a:ln w="3492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4714876" y="857232"/>
            <a:ext cx="3214710" cy="35394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dirty="0" smtClean="0">
                <a:latin typeface="Sakkal Majalla" pitchFamily="2" charset="-78"/>
                <a:cs typeface="Sakkal Majalla" pitchFamily="2" charset="-78"/>
              </a:rPr>
              <a:t>و صلى الله و سلم على سيدنا محمد و على آله و صحبه أجمعين </a:t>
            </a:r>
            <a:r>
              <a:rPr lang="ar-SA" sz="2800" dirty="0" err="1" smtClean="0">
                <a:latin typeface="Sakkal Majalla" pitchFamily="2" charset="-78"/>
                <a:cs typeface="Sakkal Majalla" pitchFamily="2" charset="-78"/>
              </a:rPr>
              <a:t>..</a:t>
            </a:r>
            <a:r>
              <a:rPr lang="ar-SA" sz="2800" dirty="0" smtClean="0">
                <a:latin typeface="Sakkal Majalla" pitchFamily="2" charset="-78"/>
                <a:cs typeface="Sakkal Majalla" pitchFamily="2" charset="-78"/>
              </a:rPr>
              <a:t> </a:t>
            </a:r>
            <a:endParaRPr lang="ar-SA" sz="2800" dirty="0" smtClean="0">
              <a:latin typeface="Sakkal Majalla" pitchFamily="2" charset="-78"/>
              <a:cs typeface="Sakkal Majalla" pitchFamily="2" charset="-78"/>
            </a:endParaRPr>
          </a:p>
          <a:p>
            <a:endParaRPr lang="ar-SA" sz="2800" dirty="0" smtClean="0">
              <a:latin typeface="Sakkal Majalla" pitchFamily="2" charset="-78"/>
              <a:cs typeface="Sakkal Majalla" pitchFamily="2" charset="-78"/>
            </a:endParaRPr>
          </a:p>
          <a:p>
            <a:endParaRPr lang="ar-SA" sz="2800" dirty="0" smtClean="0">
              <a:latin typeface="Sakkal Majalla" pitchFamily="2" charset="-78"/>
              <a:cs typeface="Sakkal Majalla" pitchFamily="2" charset="-78"/>
            </a:endParaRPr>
          </a:p>
          <a:p>
            <a:endParaRPr lang="ar-SA" sz="2800" dirty="0" smtClean="0">
              <a:latin typeface="Sakkal Majalla" pitchFamily="2" charset="-78"/>
              <a:cs typeface="Sakkal Majalla" pitchFamily="2" charset="-78"/>
            </a:endParaRPr>
          </a:p>
          <a:p>
            <a:r>
              <a:rPr lang="ar-SA" sz="2800" dirty="0" smtClean="0">
                <a:solidFill>
                  <a:schemeClr val="bg1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استفسارات ومداخلات</a:t>
            </a:r>
          </a:p>
          <a:p>
            <a:endParaRPr lang="ar-SA" sz="2800" dirty="0"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4" name="Picture 35" descr="label10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67544" y="3573016"/>
            <a:ext cx="1500198" cy="1687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1" name="Picture 1" descr="F:\ع\عروض بوروبينت\أهمية الأسرة ومكانتها في الإسلام\الخلفية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600" smtClean="0"/>
              <a:t>التكاليف وتوزيع الدرجات</a:t>
            </a:r>
            <a:endParaRPr lang="ar-SA" sz="3600"/>
          </a:p>
        </p:txBody>
      </p:sp>
      <p:graphicFrame>
        <p:nvGraphicFramePr>
          <p:cNvPr id="8" name="عنصر نائب للمحتوى 7"/>
          <p:cNvGraphicFramePr>
            <a:graphicFrameLocks noGrp="1"/>
          </p:cNvGraphicFramePr>
          <p:nvPr>
            <p:ph idx="1"/>
          </p:nvPr>
        </p:nvGraphicFramePr>
        <p:xfrm>
          <a:off x="1115616" y="1412776"/>
          <a:ext cx="6912768" cy="4446078"/>
        </p:xfrm>
        <a:graphic>
          <a:graphicData uri="http://schemas.openxmlformats.org/drawingml/2006/table">
            <a:tbl>
              <a:tblPr rtl="1">
                <a:tableStyleId>{BDBED569-4797-4DF1-A0F4-6AAB3CD982D8}</a:tableStyleId>
              </a:tblPr>
              <a:tblGrid>
                <a:gridCol w="703282"/>
                <a:gridCol w="2062798"/>
                <a:gridCol w="1616657"/>
                <a:gridCol w="1147802"/>
                <a:gridCol w="1382229"/>
              </a:tblGrid>
              <a:tr h="1111519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cs typeface="+mj-cs"/>
                        </a:rPr>
                        <a:t>م</a:t>
                      </a:r>
                      <a:endParaRPr lang="en-US" sz="16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cs typeface="+mj-cs"/>
                        </a:rPr>
                        <a:t>التكليف</a:t>
                      </a:r>
                      <a:endParaRPr lang="en-US" sz="16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cs typeface="+mj-cs"/>
                        </a:rPr>
                        <a:t>عدد الطالبات المتاح اشتراكهن في التكليف</a:t>
                      </a:r>
                      <a:endParaRPr lang="en-US" sz="16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cs typeface="+mj-cs"/>
                        </a:rPr>
                        <a:t>الدرجة</a:t>
                      </a:r>
                      <a:endParaRPr lang="en-US" sz="16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cs typeface="+mj-cs"/>
                        </a:rPr>
                        <a:t>تاريخ التسليم</a:t>
                      </a:r>
                      <a:endParaRPr lang="en-US" sz="16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1111519">
                <a:tc>
                  <a:txBody>
                    <a:bodyPr/>
                    <a:lstStyle/>
                    <a:p>
                      <a:pPr marL="342900" lvl="0" indent="-3429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ar-SA" sz="1600" b="1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+mj-cs"/>
                        </a:rPr>
                        <a:t>1</a:t>
                      </a:r>
                      <a:endParaRPr lang="ar-SA" sz="1600" b="1">
                        <a:solidFill>
                          <a:srgbClr val="FFFFFF"/>
                        </a:solidFill>
                        <a:latin typeface="Times New Roman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cs typeface="+mj-cs"/>
                        </a:rPr>
                        <a:t>واجب ....</a:t>
                      </a:r>
                      <a:endParaRPr lang="en-US" sz="16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cs typeface="+mj-cs"/>
                        </a:rPr>
                        <a:t>1</a:t>
                      </a:r>
                      <a:endParaRPr lang="en-US" sz="16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cs typeface="+mj-cs"/>
                        </a:rPr>
                        <a:t>5</a:t>
                      </a:r>
                      <a:endParaRPr lang="en-US" sz="16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cs typeface="+mj-cs"/>
                        </a:rPr>
                        <a:t>خلال أسبوع وسيحدد التاريخ لاحقا</a:t>
                      </a:r>
                      <a:endParaRPr lang="en-US" sz="16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</a:tr>
              <a:tr h="370507">
                <a:tc>
                  <a:txBody>
                    <a:bodyPr/>
                    <a:lstStyle/>
                    <a:p>
                      <a:pPr marL="342900" lvl="0" indent="-3429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ar-SA" sz="1600" b="1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+mj-cs"/>
                        </a:rPr>
                        <a:t>2</a:t>
                      </a:r>
                      <a:endParaRPr lang="ar-SA" sz="1600" b="1">
                        <a:solidFill>
                          <a:srgbClr val="FFFFFF"/>
                        </a:solidFill>
                        <a:latin typeface="Times New Roman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cs typeface="+mj-cs"/>
                        </a:rPr>
                        <a:t>عروض تقديمية</a:t>
                      </a:r>
                      <a:endParaRPr lang="en-US" sz="16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cs typeface="+mj-cs"/>
                        </a:rPr>
                        <a:t>لايزيد عن 2</a:t>
                      </a:r>
                      <a:endParaRPr lang="en-US" sz="16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cs typeface="+mj-cs"/>
                        </a:rPr>
                        <a:t>10</a:t>
                      </a:r>
                      <a:endParaRPr lang="en-US" sz="16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marL="71755" marR="71755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cs typeface="+mj-cs"/>
                        </a:rPr>
                        <a:t>الأسبوع الخامس عشر</a:t>
                      </a:r>
                      <a:endParaRPr lang="en-US" sz="1600" b="1">
                        <a:cs typeface="+mj-cs"/>
                      </a:endParaRPr>
                    </a:p>
                    <a:p>
                      <a:pPr marL="71755" marR="71755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cs typeface="+mj-cs"/>
                        </a:rPr>
                        <a:t>24/6</a:t>
                      </a:r>
                      <a:endParaRPr lang="en-US" sz="16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 vert="vert270"/>
                </a:tc>
              </a:tr>
              <a:tr h="370507">
                <a:tc>
                  <a:txBody>
                    <a:bodyPr/>
                    <a:lstStyle/>
                    <a:p>
                      <a:pPr marL="342900" lvl="0" indent="-3429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ar-SA" sz="1600" b="1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+mj-cs"/>
                        </a:rPr>
                        <a:t>3</a:t>
                      </a:r>
                      <a:endParaRPr lang="ar-SA" sz="1600" b="1">
                        <a:solidFill>
                          <a:srgbClr val="FFFFFF"/>
                        </a:solidFill>
                        <a:latin typeface="Times New Roman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cs typeface="+mj-cs"/>
                        </a:rPr>
                        <a:t>خريطة ذهنية</a:t>
                      </a:r>
                      <a:endParaRPr lang="en-US" sz="16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cs typeface="+mj-cs"/>
                        </a:rPr>
                        <a:t>1</a:t>
                      </a:r>
                      <a:endParaRPr lang="en-US" sz="16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cs typeface="+mj-cs"/>
                        </a:rPr>
                        <a:t>5</a:t>
                      </a:r>
                      <a:endParaRPr lang="en-US" sz="16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0507">
                <a:tc>
                  <a:txBody>
                    <a:bodyPr/>
                    <a:lstStyle/>
                    <a:p>
                      <a:pPr marL="342900" lvl="0" indent="-3429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ar-SA" sz="1600" b="1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+mj-cs"/>
                        </a:rPr>
                        <a:t>4</a:t>
                      </a:r>
                      <a:endParaRPr lang="ar-SA" sz="1600" b="1">
                        <a:solidFill>
                          <a:srgbClr val="FFFFFF"/>
                        </a:solidFill>
                        <a:latin typeface="Times New Roman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cs typeface="+mj-cs"/>
                        </a:rPr>
                        <a:t>مشاركة داخل القاعة</a:t>
                      </a:r>
                      <a:endParaRPr lang="en-US" sz="16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cs typeface="+mj-cs"/>
                        </a:rPr>
                        <a:t>1</a:t>
                      </a:r>
                      <a:endParaRPr lang="en-US" sz="16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cs typeface="+mj-cs"/>
                        </a:rPr>
                        <a:t>5</a:t>
                      </a:r>
                      <a:endParaRPr lang="en-US" sz="16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0507"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cs typeface="+mj-cs"/>
                        </a:rPr>
                        <a:t>مجموع درجات التكاليف</a:t>
                      </a:r>
                      <a:endParaRPr lang="en-US" sz="16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cs typeface="+mj-cs"/>
                        </a:rPr>
                        <a:t>15</a:t>
                      </a:r>
                      <a:endParaRPr lang="en-US" sz="16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41012"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cs typeface="+mj-cs"/>
                        </a:rPr>
                        <a:t>مجموع درجات الاختبارات</a:t>
                      </a:r>
                      <a:endParaRPr lang="en-US" sz="16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cs typeface="+mj-cs"/>
                        </a:rPr>
                        <a:t>3 اختبارات لكل اختبار 15 درجة</a:t>
                      </a:r>
                      <a:endParaRPr lang="en-US" sz="16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cs typeface="+mj-cs"/>
                        </a:rPr>
                        <a:t>45</a:t>
                      </a:r>
                      <a:endParaRPr lang="en-US" sz="1600" b="1">
                        <a:latin typeface="Calibri"/>
                        <a:ea typeface="Calibri"/>
                        <a:cs typeface="+mj-cs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F:\ع\عروض بوروبينت\أهمية الأسرة ومكانتها في الإسلام\الخلفية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mtClean="0">
                <a:cs typeface="+mj-cs"/>
              </a:rPr>
              <a:t>البريد الالكتروني:</a:t>
            </a:r>
          </a:p>
          <a:p>
            <a:pPr>
              <a:buNone/>
            </a:pPr>
            <a:r>
              <a:rPr lang="en-US" b="1" smtClean="0">
                <a:solidFill>
                  <a:srgbClr val="F11F97"/>
                </a:solidFill>
                <a:cs typeface="+mj-cs"/>
              </a:rPr>
              <a:t>walessa@ksu.edu.sa</a:t>
            </a:r>
            <a:endParaRPr lang="ar-SA" smtClean="0">
              <a:cs typeface="+mj-cs"/>
            </a:endParaRPr>
          </a:p>
          <a:p>
            <a:r>
              <a:rPr lang="ar-SA" smtClean="0">
                <a:cs typeface="+mj-cs"/>
              </a:rPr>
              <a:t>الموقع:</a:t>
            </a:r>
          </a:p>
          <a:p>
            <a:pPr>
              <a:buNone/>
            </a:pPr>
            <a:r>
              <a:rPr lang="en-US" smtClean="0">
                <a:solidFill>
                  <a:schemeClr val="accent2">
                    <a:lumMod val="75000"/>
                  </a:schemeClr>
                </a:solidFill>
                <a:cs typeface="+mj-cs"/>
              </a:rPr>
              <a:t>http://fac.ksu.edu.sa/walessa</a:t>
            </a:r>
            <a:endParaRPr lang="ar-SA">
              <a:solidFill>
                <a:schemeClr val="accent2">
                  <a:lumMod val="75000"/>
                </a:schemeClr>
              </a:solidFill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F:\ع\عروض بوروبينت\أهمية الأسرة ومكانتها في الإسلام\الخلفية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sz="2800" b="1" smtClean="0">
                <a:solidFill>
                  <a:schemeClr val="tx2">
                    <a:lumMod val="75000"/>
                  </a:schemeClr>
                </a:solidFill>
                <a:cs typeface="+mj-cs"/>
              </a:rPr>
              <a:t>تنبيهات ينبغي مراعاتها حين مراسلتي:</a:t>
            </a:r>
          </a:p>
          <a:p>
            <a:pPr>
              <a:buNone/>
            </a:pPr>
            <a:r>
              <a:rPr lang="ar-SA" sz="2400" b="1" smtClean="0">
                <a:cs typeface="+mj-cs"/>
              </a:rPr>
              <a:t>1-      التكاليف والاستفسارات ترسل إلكترونيا عبرالبريد </a:t>
            </a:r>
            <a:r>
              <a:rPr lang="en-US" sz="2400" b="1" smtClean="0">
                <a:solidFill>
                  <a:srgbClr val="F11F97"/>
                </a:solidFill>
                <a:cs typeface="+mj-cs"/>
              </a:rPr>
              <a:t>walessa@ksu.edu.sa</a:t>
            </a:r>
            <a:endParaRPr lang="ar-SA" sz="2400" b="1" smtClean="0">
              <a:solidFill>
                <a:srgbClr val="F11F97"/>
              </a:solidFill>
              <a:cs typeface="+mj-cs"/>
            </a:endParaRPr>
          </a:p>
          <a:p>
            <a:pPr>
              <a:buNone/>
            </a:pPr>
            <a:r>
              <a:rPr lang="ar-SA" sz="2400" b="1" smtClean="0">
                <a:cs typeface="+mj-cs"/>
              </a:rPr>
              <a:t>والتسليم في المواعيد المحددة عداها لن تقبل.</a:t>
            </a:r>
          </a:p>
          <a:p>
            <a:pPr>
              <a:buNone/>
            </a:pPr>
            <a:r>
              <a:rPr lang="ar-SA" sz="2400" b="1" smtClean="0">
                <a:cs typeface="+mj-cs"/>
              </a:rPr>
              <a:t>2-      أن يكون عنوان الرسالة  المرسلة كالتالي:</a:t>
            </a:r>
          </a:p>
          <a:p>
            <a:pPr>
              <a:buNone/>
            </a:pPr>
            <a:r>
              <a:rPr lang="ar-SA" sz="2400" b="1" smtClean="0">
                <a:solidFill>
                  <a:schemeClr val="accent2">
                    <a:lumMod val="75000"/>
                  </a:schemeClr>
                </a:solidFill>
                <a:cs typeface="+mj-cs"/>
              </a:rPr>
              <a:t>(استفسار أو تسليم </a:t>
            </a:r>
            <a:r>
              <a:rPr lang="en-US" sz="2400" b="1" smtClean="0">
                <a:solidFill>
                  <a:schemeClr val="accent2">
                    <a:lumMod val="75000"/>
                  </a:schemeClr>
                </a:solidFill>
                <a:cs typeface="+mj-cs"/>
              </a:rPr>
              <a:t>}</a:t>
            </a:r>
            <a:r>
              <a:rPr lang="ar-SA" sz="2400" b="1" smtClean="0">
                <a:solidFill>
                  <a:schemeClr val="accent2">
                    <a:lumMod val="75000"/>
                  </a:schemeClr>
                </a:solidFill>
                <a:cs typeface="+mj-cs"/>
              </a:rPr>
              <a:t>عنوان التكليف</a:t>
            </a:r>
            <a:r>
              <a:rPr lang="en-US" sz="2400" b="1" smtClean="0">
                <a:solidFill>
                  <a:schemeClr val="accent2">
                    <a:lumMod val="75000"/>
                  </a:schemeClr>
                </a:solidFill>
                <a:cs typeface="+mj-cs"/>
              </a:rPr>
              <a:t>{</a:t>
            </a:r>
            <a:r>
              <a:rPr lang="ar-SA" sz="2400" b="1" smtClean="0">
                <a:solidFill>
                  <a:schemeClr val="accent2">
                    <a:lumMod val="75000"/>
                  </a:schemeClr>
                </a:solidFill>
                <a:cs typeface="+mj-cs"/>
              </a:rPr>
              <a:t> ): اسم المقرر: اسم الطالبة، رقم الشعبة.</a:t>
            </a:r>
          </a:p>
          <a:p>
            <a:pPr>
              <a:buNone/>
            </a:pPr>
            <a:r>
              <a:rPr lang="ar-SA" sz="2400" b="1" smtClean="0">
                <a:cs typeface="+mj-cs"/>
              </a:rPr>
              <a:t>3-      تسليم التكليف في مرفق يعنون بــ اسم الطالبة- عنوان التكليف.</a:t>
            </a:r>
          </a:p>
          <a:p>
            <a:pPr>
              <a:buNone/>
            </a:pPr>
            <a:r>
              <a:rPr lang="ar-SA" sz="2400" b="1" smtClean="0">
                <a:cs typeface="+mj-cs"/>
              </a:rPr>
              <a:t> </a:t>
            </a:r>
          </a:p>
          <a:p>
            <a:pPr>
              <a:buNone/>
            </a:pPr>
            <a:endParaRPr lang="ar-SA" sz="2400" b="1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F:\ع\عروض بوروبينت\أهمية الأسرة ومكانتها في الإسلام\الخلفية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smtClean="0">
                <a:latin typeface="Traditional Arabic" pitchFamily="18" charset="-78"/>
                <a:cs typeface="Traditional Arabic" pitchFamily="18" charset="-78"/>
              </a:rPr>
              <a:t>أهمية طلب العلم</a:t>
            </a:r>
            <a:endParaRPr lang="ar-SA" b="1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 rot="20614793">
            <a:off x="2555902" y="1708980"/>
            <a:ext cx="4226777" cy="4177020"/>
          </a:xfrm>
          <a:solidFill>
            <a:schemeClr val="bg2">
              <a:lumMod val="90000"/>
            </a:schemeClr>
          </a:solidFill>
          <a:ln>
            <a:solidFill>
              <a:srgbClr val="C00000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ar-SA" sz="2800" b="1" smtClean="0">
                <a:solidFill>
                  <a:schemeClr val="accent3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الهمة والصبر في طلب العلم.</a:t>
            </a:r>
          </a:p>
          <a:p>
            <a:pPr>
              <a:buNone/>
            </a:pPr>
            <a:endParaRPr lang="ar-SA" sz="2800" b="1" smtClean="0">
              <a:solidFill>
                <a:schemeClr val="accent3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lvl="0"/>
            <a:r>
              <a:rPr lang="ar-SA" sz="2800" b="1">
                <a:solidFill>
                  <a:schemeClr val="accent3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الإخلاص في طلب العمل والاستمرارية </a:t>
            </a:r>
            <a:r>
              <a:rPr lang="ar-SA" sz="2800" b="1" smtClean="0">
                <a:solidFill>
                  <a:schemeClr val="accent3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فيه.</a:t>
            </a:r>
            <a:endParaRPr lang="en-US" sz="2800" b="1">
              <a:solidFill>
                <a:schemeClr val="accent3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lvl="0"/>
            <a:endParaRPr lang="ar-SA" sz="2800" b="1" smtClean="0">
              <a:solidFill>
                <a:schemeClr val="accent3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lvl="0"/>
            <a:r>
              <a:rPr lang="ar-SA" sz="2800" b="1" smtClean="0">
                <a:solidFill>
                  <a:schemeClr val="accent3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آفة </a:t>
            </a:r>
            <a:r>
              <a:rPr lang="ar-SA" sz="2800" b="1">
                <a:solidFill>
                  <a:schemeClr val="accent3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الزمن العلم بلا </a:t>
            </a:r>
            <a:r>
              <a:rPr lang="ar-SA" sz="2800" b="1" smtClean="0">
                <a:solidFill>
                  <a:schemeClr val="accent3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عمل.</a:t>
            </a:r>
          </a:p>
          <a:p>
            <a:pPr lvl="0"/>
            <a:endParaRPr lang="en-US" sz="2800" b="1">
              <a:solidFill>
                <a:schemeClr val="accent3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lvl="0"/>
            <a:r>
              <a:rPr lang="ar-SA" sz="2800" b="1">
                <a:solidFill>
                  <a:schemeClr val="accent3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ثمار </a:t>
            </a:r>
            <a:r>
              <a:rPr lang="ar-SA" sz="2800" b="1" smtClean="0">
                <a:solidFill>
                  <a:schemeClr val="accent3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العلم.</a:t>
            </a:r>
          </a:p>
          <a:p>
            <a:pPr lvl="0"/>
            <a:endParaRPr lang="en-US" sz="2800" b="1">
              <a:solidFill>
                <a:schemeClr val="accent3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SA" sz="2800" b="1">
                <a:solidFill>
                  <a:schemeClr val="accent3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العلم الذي ينبغي لطالب العلم العمل </a:t>
            </a:r>
            <a:r>
              <a:rPr lang="ar-SA" sz="2800" b="1" smtClean="0">
                <a:solidFill>
                  <a:schemeClr val="accent3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به.</a:t>
            </a:r>
          </a:p>
          <a:p>
            <a:endParaRPr lang="ar-SA" sz="2800" b="1" smtClean="0">
              <a:solidFill>
                <a:schemeClr val="accent3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  <a:p>
            <a:endParaRPr lang="ar-SA" sz="2800" b="1">
              <a:solidFill>
                <a:schemeClr val="accent3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pic>
        <p:nvPicPr>
          <p:cNvPr id="5124" name="Picture 4" descr="C:\Users\ساره\Desktop\ماذا بعد التخرج\Untitled-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924944"/>
            <a:ext cx="2608684" cy="3234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F:\ع\عروض بوروبينت\أهمية الأسرة ومكانتها في الإسلام\الخلفية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ar-SA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دلالة الألفاظ وأقسامها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259632" y="4365104"/>
            <a:ext cx="6400800" cy="17526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Mohanad Bold" pitchFamily="2" charset="-78"/>
              </a:rPr>
              <a:t>وفاء بنت محمد العيسى</a:t>
            </a:r>
          </a:p>
          <a:p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Aramco Bold" pitchFamily="2" charset="-78"/>
              </a:rPr>
              <a:t>أصول فقه 3</a:t>
            </a:r>
          </a:p>
          <a:p>
            <a:endParaRPr lang="en-US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683568" y="332656"/>
            <a:ext cx="7772400" cy="1470025"/>
          </a:xfrm>
          <a:prstGeom prst="rect">
            <a:avLst/>
          </a:prstGeom>
        </p:spPr>
        <p:style>
          <a:lnRef idx="1">
            <a:schemeClr val="accent2"/>
          </a:lnRef>
          <a:fillRef idx="1001">
            <a:schemeClr val="l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dvertisingExtraBold" pitchFamily="2" charset="-78"/>
              </a:rPr>
              <a:t>كلية التربية – قسم الثقافة الإسلامية 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AdvertisingExtraBold" pitchFamily="2" charset="-78"/>
            </a:endParaRPr>
          </a:p>
        </p:txBody>
      </p:sp>
      <p:pic>
        <p:nvPicPr>
          <p:cNvPr id="3074" name="صورة 0" descr="ksu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548680"/>
            <a:ext cx="839787" cy="92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F:\ع\عروض بوروبينت\أهمية الأسرة ومكانتها في الإسلام\الخلفية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rtl="1"/>
            <a:r>
              <a:rPr lang="ar-SA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Mothnna" pitchFamily="2" charset="-78"/>
              </a:rPr>
              <a:t>تعريف الدلالة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600200"/>
            <a:ext cx="820891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2F03-8165-469D-883F-19D896D3833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F:\ع\عروض بوروبينت\أهمية الأسرة ومكانتها في الإسلام\الخلفية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772816"/>
            <a:ext cx="8424936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rtl="1"/>
            <a:r>
              <a:rPr lang="ar-SA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Mothnna" pitchFamily="2" charset="-78"/>
              </a:rPr>
              <a:t>تعريف الدلالة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2F03-8165-469D-883F-19D896D3833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F:\ع\عروض بوروبينت\أهمية الأسرة ومكانتها في الإسلام\الخلفية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893597"/>
            <a:ext cx="8229600" cy="3939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rtl="1"/>
            <a:r>
              <a:rPr lang="ar-SA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l-Mothnna" pitchFamily="2" charset="-78"/>
              </a:rPr>
              <a:t>تقسيمات الدلالة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2F03-8165-469D-883F-19D896D3833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مخصص 1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512539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3016</TotalTime>
  <Words>541</Words>
  <Application>Microsoft Office PowerPoint</Application>
  <PresentationFormat>عرض على الشاشة (3:4)‏</PresentationFormat>
  <Paragraphs>104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سمة Office</vt:lpstr>
      <vt:lpstr>مقرر أصول فقه -3- (435 سلم)</vt:lpstr>
      <vt:lpstr>التكاليف وتوزيع الدرجات</vt:lpstr>
      <vt:lpstr>الشريحة 3</vt:lpstr>
      <vt:lpstr>الشريحة 4</vt:lpstr>
      <vt:lpstr>أهمية طلب العلم</vt:lpstr>
      <vt:lpstr>دلالة الألفاظ وأقسامها</vt:lpstr>
      <vt:lpstr>تعريف الدلالة</vt:lpstr>
      <vt:lpstr>تعريف الدلالة</vt:lpstr>
      <vt:lpstr>تقسيمات الدلالة</vt:lpstr>
      <vt:lpstr>تقسيمات الدلالة</vt:lpstr>
      <vt:lpstr>الشريحة 11</vt:lpstr>
      <vt:lpstr>الشريحة 12</vt:lpstr>
      <vt:lpstr>أقسام اللفظ من حيث الدلالة على المعنى</vt:lpstr>
      <vt:lpstr>أقسام اللفظ من حيث الدلالة على المعنى</vt:lpstr>
      <vt:lpstr>الشريحة 15</vt:lpstr>
      <vt:lpstr>الشريحة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ساره</dc:creator>
  <cp:lastModifiedBy>وفاء بنت محمد العيسى</cp:lastModifiedBy>
  <cp:revision>225</cp:revision>
  <dcterms:modified xsi:type="dcterms:W3CDTF">2013-09-30T04:30:50Z</dcterms:modified>
</cp:coreProperties>
</file>