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5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6E45D-1C2A-459E-BFFE-DCF0E2669F7C}" type="datetimeFigureOut">
              <a:rPr lang="en-US" smtClean="0"/>
              <a:pPr/>
              <a:t>9/14/2012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699145-A038-464D-96AA-770B1E014CC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99145-A038-464D-96AA-770B1E014CCF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99145-A038-464D-96AA-770B1E014CCF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99145-A038-464D-96AA-770B1E014CCF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99145-A038-464D-96AA-770B1E014CCF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99145-A038-464D-96AA-770B1E014CCF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99145-A038-464D-96AA-770B1E014CCF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99145-A038-464D-96AA-770B1E014CCF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99145-A038-464D-96AA-770B1E014CCF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99145-A038-464D-96AA-770B1E014CCF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99145-A038-464D-96AA-770B1E014CCF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99145-A038-464D-96AA-770B1E014CCF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99145-A038-464D-96AA-770B1E014CCF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99145-A038-464D-96AA-770B1E014CCF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99145-A038-464D-96AA-770B1E014CCF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99145-A038-464D-96AA-770B1E014CCF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99145-A038-464D-96AA-770B1E014CCF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99145-A038-464D-96AA-770B1E014CCF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699145-A038-464D-96AA-770B1E014CCF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63A5C-A0B0-459C-AD49-0F73EAE1B0AC}" type="datetimeFigureOut">
              <a:rPr lang="en-US" smtClean="0"/>
              <a:pPr/>
              <a:t>9/14/2012</a:t>
            </a:fld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36B625-1733-4A7F-9981-B1090C98ADF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63A5C-A0B0-459C-AD49-0F73EAE1B0AC}" type="datetimeFigureOut">
              <a:rPr lang="en-US" smtClean="0"/>
              <a:pPr/>
              <a:t>9/14/2012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6B625-1733-4A7F-9981-B1090C98ADF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63A5C-A0B0-459C-AD49-0F73EAE1B0AC}" type="datetimeFigureOut">
              <a:rPr lang="en-US" smtClean="0"/>
              <a:pPr/>
              <a:t>9/14/2012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6B625-1733-4A7F-9981-B1090C98ADF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763A5C-A0B0-459C-AD49-0F73EAE1B0AC}" type="datetimeFigureOut">
              <a:rPr lang="en-US" smtClean="0"/>
              <a:pPr/>
              <a:t>9/14/2012</a:t>
            </a:fld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936B625-1733-4A7F-9981-B1090C98ADF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63A5C-A0B0-459C-AD49-0F73EAE1B0AC}" type="datetimeFigureOut">
              <a:rPr lang="en-US" smtClean="0"/>
              <a:pPr/>
              <a:t>9/14/2012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6B625-1733-4A7F-9981-B1090C98ADF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63A5C-A0B0-459C-AD49-0F73EAE1B0AC}" type="datetimeFigureOut">
              <a:rPr lang="en-US" smtClean="0"/>
              <a:pPr/>
              <a:t>9/14/2012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6B625-1733-4A7F-9981-B1090C98ADF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6B625-1733-4A7F-9981-B1090C98ADF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63A5C-A0B0-459C-AD49-0F73EAE1B0AC}" type="datetimeFigureOut">
              <a:rPr lang="en-US" smtClean="0"/>
              <a:pPr/>
              <a:t>9/14/2012</a:t>
            </a:fld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63A5C-A0B0-459C-AD49-0F73EAE1B0AC}" type="datetimeFigureOut">
              <a:rPr lang="en-US" smtClean="0"/>
              <a:pPr/>
              <a:t>9/14/2012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6B625-1733-4A7F-9981-B1090C98ADF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63A5C-A0B0-459C-AD49-0F73EAE1B0AC}" type="datetimeFigureOut">
              <a:rPr lang="en-US" smtClean="0"/>
              <a:pPr/>
              <a:t>9/14/2012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6B625-1733-4A7F-9981-B1090C98ADF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763A5C-A0B0-459C-AD49-0F73EAE1B0AC}" type="datetimeFigureOut">
              <a:rPr lang="en-US" smtClean="0"/>
              <a:pPr/>
              <a:t>9/14/2012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936B625-1733-4A7F-9981-B1090C98ADF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63A5C-A0B0-459C-AD49-0F73EAE1B0AC}" type="datetimeFigureOut">
              <a:rPr lang="en-US" smtClean="0"/>
              <a:pPr/>
              <a:t>9/14/2012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36B625-1733-4A7F-9981-B1090C98ADF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8763A5C-A0B0-459C-AD49-0F73EAE1B0AC}" type="datetimeFigureOut">
              <a:rPr lang="en-US" smtClean="0"/>
              <a:pPr/>
              <a:t>9/14/2012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936B625-1733-4A7F-9981-B1090C98ADF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5991"/>
            <a:ext cx="7772400" cy="1314459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4" name="Picture 3" descr="minyeturk%20(66)%20(Small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571612"/>
            <a:ext cx="9144000" cy="464344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57356" y="1000108"/>
            <a:ext cx="70166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3200" dirty="0" smtClean="0">
                <a:solidFill>
                  <a:schemeClr val="accent6">
                    <a:lumMod val="50000"/>
                  </a:schemeClr>
                </a:solidFill>
              </a:rPr>
              <a:t>سقوط الدولة العثمانية وتحويل تركيا الي دوله علمانيه</a:t>
            </a:r>
            <a:endParaRPr lang="en-GB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928670"/>
            <a:ext cx="7186584" cy="4678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rtl="1"/>
            <a:r>
              <a:rPr lang="ar-SA" sz="2800" dirty="0" smtClean="0"/>
              <a:t>6)احتجاب السلاطين وعدم ممارستهم السلطة بأنفسهم والاتكال</a:t>
            </a:r>
          </a:p>
          <a:p>
            <a:pPr algn="r" rtl="1"/>
            <a:r>
              <a:rPr lang="ar-SA" sz="2800" dirty="0" smtClean="0"/>
              <a:t> على وزراء جهال</a:t>
            </a:r>
            <a:endParaRPr lang="en-GB" sz="2800" dirty="0" smtClean="0"/>
          </a:p>
          <a:p>
            <a:pPr algn="r" rtl="1"/>
            <a:r>
              <a:rPr lang="ar-SA" sz="2800" dirty="0" smtClean="0"/>
              <a:t>كما ان السلاطين العثمانيين تعوّد أغلبهم بعد </a:t>
            </a:r>
          </a:p>
          <a:p>
            <a:pPr algn="r" rtl="1"/>
            <a:r>
              <a:rPr lang="ar-SA" sz="2800" dirty="0" smtClean="0"/>
              <a:t>عهود المجد والقوة أن لا يقودوا الجيوش بأنفسهم</a:t>
            </a:r>
            <a:endParaRPr lang="en-GB" sz="2800" dirty="0" smtClean="0"/>
          </a:p>
          <a:p>
            <a:pPr algn="r" rtl="1"/>
            <a:r>
              <a:rPr lang="ar-SA" sz="2800" dirty="0" smtClean="0"/>
              <a:t>7)تفكك روابط الأسرة السلطانية بسبب كثرة النساء </a:t>
            </a:r>
          </a:p>
          <a:p>
            <a:pPr algn="r" rtl="1"/>
            <a:r>
              <a:rPr lang="ar-SA" sz="2800" dirty="0" smtClean="0"/>
              <a:t>حتى أصبحت عادة قتل السلطان إخوانه أو أولاده</a:t>
            </a:r>
            <a:endParaRPr lang="en-GB" sz="2800" dirty="0" smtClean="0"/>
          </a:p>
          <a:p>
            <a:pPr algn="r" rtl="1"/>
            <a:r>
              <a:rPr lang="ar-SA" sz="2800" dirty="0" smtClean="0"/>
              <a:t>8)بقاء أولياء العهد مسجونين في دور الحريم </a:t>
            </a:r>
          </a:p>
          <a:p>
            <a:pPr algn="r" rtl="1"/>
            <a:r>
              <a:rPr lang="ar-SA" sz="2800" dirty="0" smtClean="0"/>
              <a:t>فلا يرون من الدنيا شيئاً ولا يعلمون شيئاً</a:t>
            </a:r>
            <a:endParaRPr lang="en-GB" sz="2800" dirty="0" smtClean="0"/>
          </a:p>
          <a:p>
            <a:pPr algn="r" rtl="1"/>
            <a:r>
              <a:rPr lang="ar-SA" sz="2800" dirty="0" smtClean="0"/>
              <a:t>9)تبذير الملوك حتى بلغت نفقات القصور</a:t>
            </a:r>
          </a:p>
          <a:p>
            <a:pPr algn="r" rtl="1"/>
            <a:r>
              <a:rPr lang="ar-SA" sz="2800" dirty="0" smtClean="0"/>
              <a:t> الملكية في بعض الأحيان ثلث واردات الدولة</a:t>
            </a:r>
            <a:endParaRPr lang="en-GB" sz="2800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732216" y="681346"/>
            <a:ext cx="441178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من هو العميل مصطفى كمال اتاتورك</a:t>
            </a:r>
            <a:endParaRPr kumimoji="0" lang="ar-S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 descr="jk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571480"/>
            <a:ext cx="2571768" cy="392909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786182" y="2786058"/>
            <a:ext cx="510428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rtl="1"/>
            <a:r>
              <a:rPr lang="ar-SA" b="1" dirty="0" smtClean="0"/>
              <a:t>سعى اليهود على اقامة دولة لهم فى فلسطين وحاولوا مع السلطان</a:t>
            </a:r>
            <a:endParaRPr lang="en-US" b="1" dirty="0" smtClean="0"/>
          </a:p>
          <a:p>
            <a:pPr rtl="1"/>
            <a:r>
              <a:rPr lang="ar-SA" b="1" dirty="0" smtClean="0"/>
              <a:t> عبد الحميد آخر سلاطين الدولة العثمانية</a:t>
            </a:r>
            <a:endParaRPr lang="en-US" b="1" dirty="0" smtClean="0"/>
          </a:p>
          <a:p>
            <a:pPr rtl="1"/>
            <a:r>
              <a:rPr lang="ar-SA" b="1" dirty="0" smtClean="0"/>
              <a:t> ولكنه قال لهم</a:t>
            </a:r>
            <a:r>
              <a:rPr lang="en-US" b="1" dirty="0" smtClean="0"/>
              <a:t> : </a:t>
            </a:r>
            <a:r>
              <a:rPr lang="ar-SA" b="1" dirty="0" smtClean="0"/>
              <a:t>على جثتى</a:t>
            </a:r>
            <a:r>
              <a:rPr lang="en-US" b="1" dirty="0" smtClean="0"/>
              <a:t>........</a:t>
            </a:r>
            <a:r>
              <a:rPr lang="ar-SA" b="1" dirty="0" smtClean="0"/>
              <a:t>فبدأ اليهود واعوانهم الانجليز</a:t>
            </a:r>
            <a:endParaRPr lang="en-US" b="1" dirty="0" smtClean="0"/>
          </a:p>
          <a:p>
            <a:pPr rtl="1"/>
            <a:r>
              <a:rPr lang="ar-SA" b="1" dirty="0" smtClean="0"/>
              <a:t> فى البحث عن وسيلة لاسقاط الخلافة الاسلامية </a:t>
            </a:r>
            <a:endParaRPr lang="en-US" b="1" dirty="0" smtClean="0"/>
          </a:p>
          <a:p>
            <a:pPr rtl="1"/>
            <a:r>
              <a:rPr lang="ar-SA" b="1" dirty="0" smtClean="0"/>
              <a:t>بتركيا حتى يسهل عليهم احتلال فلسطين....</a:t>
            </a:r>
            <a:endParaRPr lang="en-US" b="1" dirty="0" smtClean="0"/>
          </a:p>
          <a:p>
            <a:pPr rtl="1"/>
            <a:r>
              <a:rPr lang="ar-SA" b="1" dirty="0" smtClean="0"/>
              <a:t>ويسهل عليهم تفتيت المسلمين ويصبحوا بلا خليفه</a:t>
            </a:r>
            <a:endParaRPr lang="en-GB" dirty="0" smtClean="0"/>
          </a:p>
          <a:p>
            <a:pPr rtl="1"/>
            <a:r>
              <a:rPr lang="ar-SA" dirty="0" smtClean="0"/>
              <a:t> </a:t>
            </a:r>
            <a:endParaRPr lang="en-GB" dirty="0" smtClean="0"/>
          </a:p>
          <a:p>
            <a:pPr rtl="1"/>
            <a:r>
              <a:rPr lang="ar-SA" b="1" dirty="0" smtClean="0"/>
              <a:t>وطبعا بدأوا فى صناعة زعيم يساعد على قلب نظام الحكم فى تركيا</a:t>
            </a:r>
            <a:r>
              <a:rPr lang="ar-SA" dirty="0" smtClean="0"/>
              <a:t> 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-46336" y="714356"/>
            <a:ext cx="9190336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وكان هذا الزعيم هو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......</a:t>
            </a:r>
            <a:r>
              <a:rPr kumimoji="0" lang="ar-SA" sz="3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مصطفى كمال أتاتورك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....</a:t>
            </a:r>
            <a:r>
              <a:rPr kumimoji="0" lang="ar-SA" sz="3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وهو يهودى 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الاصل من يهود الدونمة الفارين من الاندلس الى تركيا فأظهر اسلامه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و كان ضابطا عاديا فى الجيش التركى ولكن اليهود و الانجليز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اعدوه خير الاعداد وانشأ جمعية الاتحاد و الترقى لنشر الفكر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العلمانى فى تركيا وانضم له الكثير من ضباط الجيش التركى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وبدأ اعضاء الجمعية يزدادوا وخاصة من الشباب المتطلع للحرية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و الاباحية و تقليد أوروبا.....ونشروا افكارهم بين الناس على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اساس التقدم و الحرية والاخاء و المساواة وهى افكار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ماسونية يهودية...ونبذ الدين بالكلية لانه سبب التخلف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و الرجعية و الجمود...علة حد زعمهم......ونجحوا فعلا فى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قلب نظام الحكم فى تركيا.....</a:t>
            </a:r>
            <a:endParaRPr kumimoji="0" lang="ar-SA" sz="32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0538" y="857232"/>
            <a:ext cx="7067961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r" rtl="1" fontAlgn="base">
              <a:spcBef>
                <a:spcPct val="0"/>
              </a:spcBef>
              <a:spcAft>
                <a:spcPct val="0"/>
              </a:spcAft>
            </a:pPr>
            <a:r>
              <a:rPr lang="ar-SA" sz="2400" b="1" dirty="0" smtClean="0">
                <a:solidFill>
                  <a:srgbClr val="9900CC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وظهر أتاتورك وكأنه المنقذ </a:t>
            </a:r>
            <a:endParaRPr lang="en-US" sz="2400" b="1" dirty="0" smtClean="0">
              <a:solidFill>
                <a:srgbClr val="9900CC"/>
              </a:solidFill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lvl="0" algn="r" rtl="1" fontAlgn="base">
              <a:spcBef>
                <a:spcPct val="0"/>
              </a:spcBef>
              <a:spcAft>
                <a:spcPct val="0"/>
              </a:spcAft>
            </a:pPr>
            <a:r>
              <a:rPr lang="ar-SA" sz="2400" b="1" dirty="0" smtClean="0">
                <a:solidFill>
                  <a:srgbClr val="9900CC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و الزعيم الملهم و الاب الروحى لحركة التجديد و انخدع الكثير</a:t>
            </a:r>
            <a:endParaRPr lang="en-US" sz="2400" b="1" dirty="0" smtClean="0">
              <a:solidFill>
                <a:srgbClr val="9900CC"/>
              </a:solidFill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lvl="0" algn="r" rtl="1" fontAlgn="base">
              <a:spcBef>
                <a:spcPct val="0"/>
              </a:spcBef>
              <a:spcAft>
                <a:spcPct val="0"/>
              </a:spcAft>
            </a:pPr>
            <a:r>
              <a:rPr lang="ar-SA" sz="2400" b="1" dirty="0" smtClean="0">
                <a:solidFill>
                  <a:srgbClr val="9900CC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 من الناس فيه...واصبح اول رئيس للجمهورية التركية الجديدة </a:t>
            </a:r>
            <a:endParaRPr lang="en-US" sz="2400" b="1" dirty="0" smtClean="0">
              <a:solidFill>
                <a:srgbClr val="9900CC"/>
              </a:solidFill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lvl="0" algn="r" rtl="1" fontAlgn="base">
              <a:spcBef>
                <a:spcPct val="0"/>
              </a:spcBef>
              <a:spcAft>
                <a:spcPct val="0"/>
              </a:spcAft>
            </a:pPr>
            <a:r>
              <a:rPr lang="ar-SA" sz="2400" b="1" dirty="0" smtClean="0">
                <a:solidFill>
                  <a:srgbClr val="9900CC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وتم فصل تركية عن الدول العربية تماما وتم ادخال معنى القومية</a:t>
            </a:r>
            <a:endParaRPr lang="en-US" sz="2400" b="1" dirty="0" smtClean="0">
              <a:solidFill>
                <a:srgbClr val="9900CC"/>
              </a:solidFill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lvl="0" algn="r" rtl="1" fontAlgn="base">
              <a:spcBef>
                <a:spcPct val="0"/>
              </a:spcBef>
              <a:spcAft>
                <a:spcPct val="0"/>
              </a:spcAft>
            </a:pPr>
            <a:r>
              <a:rPr lang="ar-SA" sz="2400" b="1" dirty="0" smtClean="0">
                <a:solidFill>
                  <a:srgbClr val="9900CC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 العربية و القومية التركية للفصل و بث الفرقة بين المسلمين </a:t>
            </a:r>
            <a:endParaRPr lang="en-US" sz="2400" b="1" dirty="0" smtClean="0">
              <a:solidFill>
                <a:srgbClr val="9900CC"/>
              </a:solidFill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lvl="0" algn="r" rtl="1" fontAlgn="base">
              <a:spcBef>
                <a:spcPct val="0"/>
              </a:spcBef>
              <a:spcAft>
                <a:spcPct val="0"/>
              </a:spcAft>
            </a:pPr>
            <a:r>
              <a:rPr lang="ar-SA" sz="2400" b="1" dirty="0" smtClean="0">
                <a:solidFill>
                  <a:srgbClr val="9900CC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وساعد ذلك على تفتيت المسلمين اكثر و اكثر وبدأت النعرات </a:t>
            </a:r>
            <a:endParaRPr lang="en-US" sz="2400" b="1" dirty="0" smtClean="0">
              <a:solidFill>
                <a:srgbClr val="9900CC"/>
              </a:solidFill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lvl="0" algn="r" rtl="1" fontAlgn="base">
              <a:spcBef>
                <a:spcPct val="0"/>
              </a:spcBef>
              <a:spcAft>
                <a:spcPct val="0"/>
              </a:spcAft>
            </a:pPr>
            <a:r>
              <a:rPr lang="ar-SA" sz="2400" b="1" dirty="0" smtClean="0">
                <a:solidFill>
                  <a:srgbClr val="9900CC"/>
                </a:solidFill>
                <a:latin typeface="Calibri" pitchFamily="34" charset="0"/>
                <a:ea typeface="Calibri" pitchFamily="34" charset="0"/>
                <a:cs typeface="Arial" pitchFamily="34" charset="0"/>
              </a:rPr>
              <a:t>القومية تعلو فوق السطح واصبح الانتماء للعرق و النسب وليس للدين</a:t>
            </a:r>
            <a:endParaRPr lang="ar-SA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1357298"/>
            <a:ext cx="8398453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3200" b="1" dirty="0" smtClean="0"/>
              <a:t>وطبعا اصبحت فلسطين بلا صاحب فاعلنت انجلترا الانتداب </a:t>
            </a:r>
            <a:endParaRPr lang="en-US" sz="3200" b="1" dirty="0" smtClean="0"/>
          </a:p>
          <a:p>
            <a:r>
              <a:rPr lang="ar-SA" sz="3200" b="1" dirty="0" smtClean="0"/>
              <a:t>على فلسطين ثم وعد بلفور لليهود بجعلها وطن لهم </a:t>
            </a:r>
            <a:endParaRPr lang="en-US" sz="3200" b="1" dirty="0" smtClean="0"/>
          </a:p>
          <a:p>
            <a:r>
              <a:rPr lang="ar-SA" sz="3200" b="1" dirty="0" smtClean="0"/>
              <a:t>وبدأت الهجرات اليهودية للاراضى الفلسطينية ثم احتلها اليهود </a:t>
            </a:r>
            <a:endParaRPr lang="en-US" sz="3200" b="1" dirty="0" smtClean="0"/>
          </a:p>
          <a:p>
            <a:r>
              <a:rPr lang="ar-SA" sz="3200" b="1" dirty="0" smtClean="0"/>
              <a:t>واعلنت دولة اسرائيل فى اليوم التالى لانتهاء الانتداب</a:t>
            </a:r>
            <a:endParaRPr lang="en-US" sz="3200" b="1" dirty="0" smtClean="0"/>
          </a:p>
          <a:p>
            <a:r>
              <a:rPr lang="ar-SA" sz="3200" b="1" dirty="0" smtClean="0"/>
              <a:t> البريطانى لفلسطين فى تمثيلية حقيرة 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0"/>
            <a:ext cx="9131089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</a:br>
            <a: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سقوط الخلافة وبداية العلمانيين </a:t>
            </a:r>
            <a:b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</a:br>
            <a: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يعد عام 1908 م / 1326 هـ عامًا حزينًا في ضمير كل مسلم غيور ؛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rgbClr val="000080"/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لأنه عام تهدمت فيه حقيقة الخلافة الإسلامية المتمثلة بالخلافة العثمانية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rgbClr val="000080"/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،نحن لا ننكر أن ثمة جهلاً وبدعًا وأخطاء وغباء في أواخر عهد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rgbClr val="000080"/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هذه الخلافة ـ كما مرّ معنا في النقاط السابقة ـ التي أصبحوا يسمونها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rgbClr val="000080"/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بالرجل المريض،ولكن هذا شيء وتغيير النظام الإسلامي وجلب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rgbClr val="000080"/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النظام الغربي الوضعي شيء آخر،وقد كانت الصهيونية وراء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rgbClr val="000080"/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هذا الهدم وذلك لأن السلطان (عبدالحميد)رفض أن يحقق أطماعها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rgbClr val="000080"/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في فلسطين وقد وصل يهود الدونمة إلى مناصب عالية في دولة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rgbClr val="000080"/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rgbClr val="00008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الخلافة،وكان هؤلاء يظهرون الإسلام ويبطنون اليهودية</a:t>
            </a:r>
            <a:endParaRPr kumimoji="0" lang="ar-S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71480"/>
            <a:ext cx="9007594" cy="52937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3200" dirty="0" smtClean="0"/>
              <a:t>لقد قام مصطفى كمال باستثارة روح الجهاد في الأتراك ، ورفع القرآن</a:t>
            </a:r>
            <a:endParaRPr lang="en-US" sz="3200" dirty="0" smtClean="0"/>
          </a:p>
          <a:p>
            <a:r>
              <a:rPr lang="ar-SA" sz="3200" dirty="0" smtClean="0"/>
              <a:t> ، ورد اليونانيين على أعقابهم ، في موقعة سقاريا عام 1921م </a:t>
            </a:r>
            <a:endParaRPr lang="en-US" sz="3200" dirty="0" smtClean="0"/>
          </a:p>
          <a:p>
            <a:r>
              <a:rPr lang="ar-SA" sz="3200" dirty="0" smtClean="0"/>
              <a:t>، وتراجعت أمامه قوات الحلفاء بدون أن يستعمل أسلحته </a:t>
            </a:r>
            <a:endParaRPr lang="en-US" sz="3200" dirty="0" smtClean="0"/>
          </a:p>
          <a:p>
            <a:r>
              <a:rPr lang="ar-SA" sz="3200" dirty="0" smtClean="0"/>
              <a:t>، وأخلت أمامه المواقع </a:t>
            </a:r>
            <a:endParaRPr lang="en-US" sz="3200" dirty="0" smtClean="0"/>
          </a:p>
          <a:p>
            <a:r>
              <a:rPr lang="ar-SA" sz="3200" dirty="0" smtClean="0"/>
              <a:t>ولعلها كانت بداية الطعم لإظهار شخصية مصطفى كمال </a:t>
            </a:r>
            <a:endParaRPr lang="en-US" sz="3200" dirty="0" smtClean="0"/>
          </a:p>
          <a:p>
            <a:r>
              <a:rPr lang="ar-SA" sz="3200" dirty="0" smtClean="0"/>
              <a:t>، وجعلها تطفو على السطح تدريجياً فقد ابتهج العالم الإسلامي </a:t>
            </a:r>
            <a:endParaRPr lang="en-US" sz="3200" dirty="0" smtClean="0"/>
          </a:p>
          <a:p>
            <a:r>
              <a:rPr lang="ar-SA" sz="3200" dirty="0" smtClean="0"/>
              <a:t>وأطلق عليه لقب الغازي الذي كان ينفرد به سلاطين آل عثمان الأول </a:t>
            </a:r>
            <a:endParaRPr lang="en-US" sz="3200" dirty="0" smtClean="0"/>
          </a:p>
          <a:p>
            <a:r>
              <a:rPr lang="ar-SA" sz="3200" dirty="0" smtClean="0"/>
              <a:t>، ومدحه الشعراء وأشاد به الخطباء . فأحمد شوقي قرنه </a:t>
            </a:r>
            <a:endParaRPr lang="en-US" sz="3200" dirty="0" smtClean="0"/>
          </a:p>
          <a:p>
            <a:r>
              <a:rPr lang="ar-SA" sz="3200" dirty="0" smtClean="0"/>
              <a:t>بخالد بن الوليد في أول بيت من قصيدة مشهورة : </a:t>
            </a:r>
            <a:br>
              <a:rPr lang="ar-SA" sz="3200" dirty="0" smtClean="0"/>
            </a:br>
            <a:r>
              <a:rPr lang="ar-SA" sz="3200" dirty="0" smtClean="0">
                <a:solidFill>
                  <a:schemeClr val="tx2">
                    <a:lumMod val="25000"/>
                  </a:schemeClr>
                </a:solidFill>
              </a:rPr>
              <a:t>الله أكبر كم في الفتح من عجب يا خالد الترك جدد خالد العرب</a:t>
            </a:r>
            <a:endParaRPr lang="en-GB" sz="3200" dirty="0" smtClean="0">
              <a:solidFill>
                <a:schemeClr val="tx2">
                  <a:lumMod val="25000"/>
                </a:schemeClr>
              </a:solidFill>
            </a:endParaRP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3786190"/>
            <a:ext cx="8196475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3200" dirty="0" smtClean="0"/>
              <a:t>ولكنه لم يلبث غير قليل حتى ظهر على حقيقته </a:t>
            </a:r>
            <a:endParaRPr lang="en-US" sz="3200" dirty="0" smtClean="0"/>
          </a:p>
          <a:p>
            <a:r>
              <a:rPr lang="ar-SA" sz="3200" dirty="0" smtClean="0"/>
              <a:t>، صنيعه لأعداء الإسلام من اليهود والنصارى وخاصة إنجلترا </a:t>
            </a:r>
            <a:endParaRPr lang="en-US" sz="3200" dirty="0" smtClean="0"/>
          </a:p>
          <a:p>
            <a:r>
              <a:rPr lang="ar-SA" sz="3200" dirty="0" smtClean="0"/>
              <a:t>، التي رأت أن إلغاء الخلافة ليس</a:t>
            </a:r>
            <a:endParaRPr lang="en-US" sz="3200" dirty="0" smtClean="0"/>
          </a:p>
          <a:p>
            <a:r>
              <a:rPr lang="ar-SA" sz="3200" dirty="0" smtClean="0"/>
              <a:t> بالأمر الهين ، وإن ذلك لايمكن أن يتم دون اصطناع بطل</a:t>
            </a:r>
            <a:endParaRPr lang="en-GB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142976" y="857232"/>
            <a:ext cx="6566221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3200" dirty="0" smtClean="0"/>
              <a:t>فكان الناس إذا قارنوا كفاح مصطفى كمال المظفر </a:t>
            </a:r>
            <a:endParaRPr lang="en-US" sz="3200" dirty="0" smtClean="0"/>
          </a:p>
          <a:p>
            <a:r>
              <a:rPr lang="ar-SA" sz="3200" dirty="0" smtClean="0"/>
              <a:t>، باستسلام الخليفة القابع في الآستانة ، </a:t>
            </a:r>
            <a:endParaRPr lang="en-US" sz="3200" dirty="0" smtClean="0"/>
          </a:p>
          <a:p>
            <a:r>
              <a:rPr lang="ar-SA" sz="3200" dirty="0" smtClean="0"/>
              <a:t>مستكينا لما يجري عليه من ذل ،</a:t>
            </a:r>
            <a:endParaRPr lang="en-US" sz="3200" dirty="0" smtClean="0"/>
          </a:p>
          <a:p>
            <a:r>
              <a:rPr lang="ar-SA" sz="3200" dirty="0" smtClean="0"/>
              <a:t> كبر في نظرهم الأول ، بمقدار ما يهون الثاني</a:t>
            </a:r>
            <a:r>
              <a:rPr lang="ar-SA" dirty="0" smtClean="0"/>
              <a:t>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00100" y="857232"/>
            <a:ext cx="774923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2800" dirty="0" smtClean="0"/>
              <a:t>وفي عام 1341هـ / 1923م أعلنت الجمعية الوطنية التركية </a:t>
            </a:r>
            <a:endParaRPr lang="en-US" sz="2800" dirty="0" smtClean="0"/>
          </a:p>
          <a:p>
            <a:r>
              <a:rPr lang="ar-SA" sz="2800" dirty="0" smtClean="0"/>
              <a:t>قيام الجمهورية في تركيا ، وانتخبت مصطفى كمال أول رئيس لها </a:t>
            </a:r>
            <a:endParaRPr lang="en-US" sz="2800" dirty="0" smtClean="0"/>
          </a:p>
          <a:p>
            <a:r>
              <a:rPr lang="ar-SA" sz="2800" dirty="0" smtClean="0"/>
              <a:t>وفصل بذلك بين السلطة والخلافة ، وتظاهر بالاحتفاظ مؤقتا بالخلافة</a:t>
            </a:r>
            <a:endParaRPr lang="en-US" sz="2800" dirty="0" smtClean="0"/>
          </a:p>
          <a:p>
            <a:r>
              <a:rPr lang="ar-SA" sz="2800" dirty="0" smtClean="0"/>
              <a:t> . فاختير عبد المجيد بن السلطان عبد العزيز خليفة </a:t>
            </a:r>
            <a:endParaRPr lang="en-GB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658985" y="3071810"/>
            <a:ext cx="848501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2800" dirty="0" smtClean="0"/>
              <a:t>وفي عام 1342هـ / 1924م قدم مصطفى كمال أعظم هدية للغرب ، وهي </a:t>
            </a:r>
          </a:p>
          <a:p>
            <a:r>
              <a:rPr lang="ar-SA" sz="2800" dirty="0" smtClean="0"/>
              <a:t>إلغاء الخلافة </a:t>
            </a:r>
            <a:endParaRPr lang="en-GB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785786" y="4000504"/>
            <a:ext cx="7898316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3200" dirty="0" smtClean="0"/>
              <a:t>فأثار بذلك موجة من الاستياء الشديد عمت العالم الإسلامي . </a:t>
            </a:r>
          </a:p>
          <a:p>
            <a:r>
              <a:rPr lang="ar-SA" sz="3200" dirty="0" smtClean="0"/>
              <a:t>فشوقي الذي مدحه سابقا بكى الخلافة ، وهاجم مصطفى كمال</a:t>
            </a:r>
          </a:p>
          <a:p>
            <a:r>
              <a:rPr lang="ar-SA" sz="3200" dirty="0" smtClean="0"/>
              <a:t> في عنف ، لا يعدله إلا تحمسه له بالأمس ، فيقول : </a:t>
            </a:r>
            <a:br>
              <a:rPr lang="ar-SA" sz="3200" dirty="0" smtClean="0"/>
            </a:br>
            <a:r>
              <a:rPr lang="ar-SA" sz="3200" dirty="0" smtClean="0"/>
              <a:t>بكت الصلاة وتلك فتنة عابث بالشرع عربيد القضاء وقاح </a:t>
            </a:r>
            <a:br>
              <a:rPr lang="ar-SA" sz="3200" dirty="0" smtClean="0"/>
            </a:br>
            <a:r>
              <a:rPr lang="ar-SA" sz="3200" dirty="0" smtClean="0"/>
              <a:t>أفتى خز عبلة وقال ضلالة وأتى بكفر في البلاد بواح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4127338967261c2c681rk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572264" y="714356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642918"/>
            <a:ext cx="8268610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2400" dirty="0"/>
              <a:t>لماذا اختيار هذا </a:t>
            </a:r>
            <a:r>
              <a:rPr lang="ar-SA" sz="2400" dirty="0" smtClean="0"/>
              <a:t>الموضوع؟</a:t>
            </a:r>
          </a:p>
          <a:p>
            <a:pPr algn="r"/>
            <a:r>
              <a:rPr lang="ar-SA" sz="2400" dirty="0" smtClean="0"/>
              <a:t>أهمية </a:t>
            </a:r>
            <a:r>
              <a:rPr lang="ar-SA" sz="2400" dirty="0"/>
              <a:t>البحث في مثل هذه المواضيع </a:t>
            </a:r>
            <a:r>
              <a:rPr lang="ar-SA" sz="2400" dirty="0" smtClean="0"/>
              <a:t>؟</a:t>
            </a:r>
          </a:p>
          <a:p>
            <a:pPr algn="r"/>
            <a:r>
              <a:rPr lang="ar-SA" sz="2400" dirty="0" smtClean="0"/>
              <a:t> </a:t>
            </a:r>
            <a:r>
              <a:rPr lang="ar-SA" sz="2400" dirty="0"/>
              <a:t/>
            </a:r>
            <a:br>
              <a:rPr lang="ar-SA" sz="2400" dirty="0"/>
            </a:br>
            <a:r>
              <a:rPr lang="ar-SA" sz="2800" b="1" dirty="0">
                <a:solidFill>
                  <a:schemeClr val="accent6">
                    <a:lumMod val="50000"/>
                  </a:schemeClr>
                </a:solidFill>
              </a:rPr>
              <a:t>لقد دعا القرآن الكريم إلى دراسة شؤون الأمم الغابرة </a:t>
            </a:r>
            <a:endParaRPr lang="ar-SA" sz="28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r"/>
            <a:r>
              <a:rPr lang="ar-SA" sz="2800" b="1" dirty="0" smtClean="0">
                <a:solidFill>
                  <a:schemeClr val="accent6">
                    <a:lumMod val="50000"/>
                  </a:schemeClr>
                </a:solidFill>
              </a:rPr>
              <a:t>وبين </a:t>
            </a:r>
            <a:r>
              <a:rPr lang="ar-SA" sz="2800" b="1" dirty="0">
                <a:solidFill>
                  <a:schemeClr val="accent6">
                    <a:lumMod val="50000"/>
                  </a:schemeClr>
                </a:solidFill>
              </a:rPr>
              <a:t>كيف أنها سقطت </a:t>
            </a:r>
            <a:r>
              <a:rPr lang="ar-SA" sz="2800" b="1" dirty="0" smtClean="0">
                <a:solidFill>
                  <a:schemeClr val="accent6">
                    <a:lumMod val="50000"/>
                  </a:schemeClr>
                </a:solidFill>
              </a:rPr>
              <a:t>وتلاشت</a:t>
            </a:r>
          </a:p>
          <a:p>
            <a:pPr algn="r"/>
            <a:r>
              <a:rPr lang="ar-SA" sz="2800" b="1" dirty="0" smtClean="0">
                <a:solidFill>
                  <a:schemeClr val="accent6">
                    <a:lumMod val="50000"/>
                  </a:schemeClr>
                </a:solidFill>
              </a:rPr>
              <a:t>حينما ظلمت</a:t>
            </a:r>
          </a:p>
          <a:p>
            <a:pPr algn="r"/>
            <a:r>
              <a:rPr lang="ar-SA" sz="2800" b="1" dirty="0" smtClean="0">
                <a:solidFill>
                  <a:schemeClr val="accent6">
                    <a:lumMod val="50000"/>
                  </a:schemeClr>
                </a:solidFill>
              </a:rPr>
              <a:t>{ </a:t>
            </a:r>
            <a:r>
              <a:rPr lang="ar-SA" sz="2800" b="1" dirty="0">
                <a:solidFill>
                  <a:schemeClr val="accent6">
                    <a:lumMod val="50000"/>
                  </a:schemeClr>
                </a:solidFill>
              </a:rPr>
              <a:t>ولو أن أهل القرى آمنوا واتقوا لفتحنا عليهم بركات </a:t>
            </a:r>
            <a:endParaRPr lang="ar-SA" sz="28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r"/>
            <a:r>
              <a:rPr lang="ar-SA" sz="2800" b="1" dirty="0" smtClean="0">
                <a:solidFill>
                  <a:schemeClr val="accent6">
                    <a:lumMod val="50000"/>
                  </a:schemeClr>
                </a:solidFill>
              </a:rPr>
              <a:t>من </a:t>
            </a:r>
            <a:r>
              <a:rPr lang="ar-SA" sz="2800" b="1" dirty="0">
                <a:solidFill>
                  <a:schemeClr val="accent6">
                    <a:lumMod val="50000"/>
                  </a:schemeClr>
                </a:solidFill>
              </a:rPr>
              <a:t>السماء والأرض ولكن كذبوا فأخذناهم بما كانوا يكسبون } </a:t>
            </a:r>
            <a:br>
              <a:rPr lang="ar-SA" sz="2800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ar-SA" sz="2800" b="1" dirty="0">
                <a:solidFill>
                  <a:schemeClr val="accent6">
                    <a:lumMod val="50000"/>
                  </a:schemeClr>
                </a:solidFill>
              </a:rPr>
              <a:t>{ و إذا أردناأن نهلك قريةأمرنا مترفيها ففسقوا فيها </a:t>
            </a:r>
            <a:r>
              <a:rPr lang="ar-SA" sz="2800" b="1" dirty="0" smtClean="0">
                <a:solidFill>
                  <a:schemeClr val="accent6">
                    <a:lumMod val="50000"/>
                  </a:schemeClr>
                </a:solidFill>
              </a:rPr>
              <a:t>فحق</a:t>
            </a:r>
          </a:p>
          <a:p>
            <a:pPr algn="r"/>
            <a:r>
              <a:rPr lang="ar-SA" sz="28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ar-SA" sz="2800" b="1" dirty="0">
                <a:solidFill>
                  <a:schemeClr val="accent6">
                    <a:lumMod val="50000"/>
                  </a:schemeClr>
                </a:solidFill>
              </a:rPr>
              <a:t>عليها القول فدمرناها تدميرا</a:t>
            </a:r>
            <a:endParaRPr lang="en-GB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3534346" y="1214422"/>
            <a:ext cx="12032846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ar-SA" sz="2400" dirty="0" smtClean="0"/>
              <a:t>نبذه عن الدولة العثمانيه:</a:t>
            </a:r>
          </a:p>
          <a:p>
            <a:pPr algn="r"/>
            <a:endParaRPr lang="ar-SA" sz="2400" dirty="0" smtClean="0"/>
          </a:p>
          <a:p>
            <a:pPr algn="r"/>
            <a:r>
              <a:rPr lang="ar-SA" sz="2400" dirty="0" smtClean="0"/>
              <a:t>وكانت </a:t>
            </a:r>
            <a:r>
              <a:rPr lang="ar-SA" sz="2400" dirty="0"/>
              <a:t>الدوله الاسلاميه في عصر الخلافة العثمانية في اوج اشراقها </a:t>
            </a:r>
            <a:endParaRPr lang="ar-SA" sz="2400" dirty="0" smtClean="0"/>
          </a:p>
          <a:p>
            <a:pPr algn="r"/>
            <a:r>
              <a:rPr lang="ar-SA" sz="2400" dirty="0" smtClean="0"/>
              <a:t>فكانت  </a:t>
            </a:r>
            <a:r>
              <a:rPr lang="ar-SA" sz="2400" dirty="0"/>
              <a:t>تشمل البلاد العربية كلها باستثناء المغرب إضافة إلى </a:t>
            </a:r>
            <a:r>
              <a:rPr lang="ar-SA" sz="2400" dirty="0" smtClean="0"/>
              <a:t>شرقي إفريقيا </a:t>
            </a:r>
          </a:p>
          <a:p>
            <a:pPr algn="r"/>
            <a:r>
              <a:rPr lang="ar-SA" sz="2400" dirty="0" smtClean="0"/>
              <a:t>وتشاد وتركيا </a:t>
            </a:r>
            <a:r>
              <a:rPr lang="ar-SA" sz="2400" dirty="0"/>
              <a:t>وبلاد </a:t>
            </a:r>
            <a:r>
              <a:rPr lang="ar-SA" sz="2400" dirty="0" smtClean="0"/>
              <a:t>القفقاس </a:t>
            </a:r>
            <a:r>
              <a:rPr lang="ar-SA" sz="2400" dirty="0"/>
              <a:t>وبلاد التتار وقبرص وأوروبا بحيث وصلت مساحتها </a:t>
            </a:r>
            <a:endParaRPr lang="ar-SA" sz="2400" dirty="0" smtClean="0"/>
          </a:p>
          <a:p>
            <a:pPr algn="r"/>
            <a:r>
              <a:rPr lang="en-US" sz="2400" dirty="0" smtClean="0"/>
              <a:t>.</a:t>
            </a:r>
            <a:r>
              <a:rPr lang="ar-SA" sz="2400" dirty="0" smtClean="0"/>
              <a:t>حوالي 20 مليون كيلومتر مربع</a:t>
            </a:r>
          </a:p>
          <a:p>
            <a:r>
              <a:rPr lang="ar-SA" dirty="0" smtClean="0"/>
              <a:t>-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177650" y="1785926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ar-SA" dirty="0" smtClean="0"/>
              <a:t> 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2143108" y="1500174"/>
            <a:ext cx="4572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ar-SA" sz="2400" dirty="0"/>
              <a:t>كانت أوروبا تقابل العثمانيين على أنهم مسلمون لا بصفتهم أتراكاً ، وتقف في وجههم بحقد صليبي وترى فيهم أنهم قد أحيوا الروح الإسلامية القتالية من جديد ، أو أنهم أثاروا الجهاد بعد أن خمد في النفوس مدة من الزمن ، وترى فيهم مداً إسلامياً جديداً بعد أن ضعف المسلمون ضعفاً جدياً وتنتظر أوروبا قليلاً لتدمرهم ، والأتراك العثمانيون حالوا بينهم وبين المد الصليبي في الشرق والغرب الإسلامي ، الأمر الذي جعل أوروبا تحقد على العثمانيين وتكرههم</a:t>
            </a:r>
            <a:r>
              <a:rPr lang="ar-SA" dirty="0"/>
              <a:t>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28693" y="1214422"/>
            <a:ext cx="7693196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ar-SA" sz="3200" dirty="0"/>
              <a:t>أن العثمانيين هم الذين أزالوا </a:t>
            </a:r>
            <a:endParaRPr lang="ar-SA" sz="3200" dirty="0" smtClean="0"/>
          </a:p>
          <a:p>
            <a:pPr algn="r"/>
            <a:r>
              <a:rPr lang="ar-SA" sz="3200" dirty="0" smtClean="0"/>
              <a:t>من </a:t>
            </a:r>
            <a:r>
              <a:rPr lang="ar-SA" sz="3200" dirty="0"/>
              <a:t>خريطة العالم أعتى أمبراطورية صليبية . </a:t>
            </a:r>
            <a:endParaRPr lang="ar-SA" sz="3200" dirty="0" smtClean="0"/>
          </a:p>
          <a:p>
            <a:pPr algn="r"/>
            <a:endParaRPr lang="ar-SA" sz="3200" dirty="0"/>
          </a:p>
          <a:p>
            <a:pPr algn="r"/>
            <a:r>
              <a:rPr lang="ar-SA" sz="3200" dirty="0" smtClean="0"/>
              <a:t>هى </a:t>
            </a:r>
            <a:r>
              <a:rPr lang="ar-SA" sz="3200" dirty="0"/>
              <a:t>الأمبراطورية البيزنطية،وفتحوا عاصمتها سنة 857 هـ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2907" y="1428736"/>
            <a:ext cx="786625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ar-SA" sz="2800" dirty="0"/>
              <a:t>وكان للعثمانيين دورهم في أوروبا إذ قضوا على نظام الإقطاع </a:t>
            </a:r>
            <a:r>
              <a:rPr lang="ar-SA" sz="2800" dirty="0" smtClean="0"/>
              <a:t>،</a:t>
            </a:r>
          </a:p>
          <a:p>
            <a:pPr algn="r"/>
            <a:r>
              <a:rPr lang="ar-SA" sz="2800" dirty="0" smtClean="0"/>
              <a:t> </a:t>
            </a:r>
            <a:r>
              <a:rPr lang="ar-SA" sz="2800" dirty="0"/>
              <a:t>وأنهوا مرحلة العبودية </a:t>
            </a:r>
            <a:endParaRPr lang="ar-SA" sz="2800" dirty="0" smtClean="0"/>
          </a:p>
          <a:p>
            <a:pPr algn="r"/>
            <a:r>
              <a:rPr lang="ar-SA" sz="2800" dirty="0" smtClean="0"/>
              <a:t>التي </a:t>
            </a:r>
            <a:r>
              <a:rPr lang="ar-SA" sz="2800" dirty="0"/>
              <a:t>كانت </a:t>
            </a:r>
            <a:r>
              <a:rPr lang="ar-SA" sz="2800" dirty="0" smtClean="0"/>
              <a:t>في </a:t>
            </a:r>
            <a:r>
              <a:rPr lang="ar-SA" sz="2800" dirty="0"/>
              <a:t>أوروبا حيث يولد الفلاح عبداً </a:t>
            </a:r>
            <a:r>
              <a:rPr lang="ar-SA" sz="2800" dirty="0" smtClean="0"/>
              <a:t>وينشأ كذلك</a:t>
            </a:r>
          </a:p>
          <a:p>
            <a:pPr algn="r"/>
            <a:r>
              <a:rPr lang="ar-SA" sz="2800" dirty="0" smtClean="0"/>
              <a:t> </a:t>
            </a:r>
            <a:r>
              <a:rPr lang="ar-SA" sz="2800" dirty="0"/>
              <a:t>ويقضي حياته في عبودية لسيده مالك الأرض وأهتم السلاطين بتقديم </a:t>
            </a:r>
            <a:endParaRPr lang="ar-SA" sz="2800" dirty="0" smtClean="0"/>
          </a:p>
          <a:p>
            <a:pPr algn="r"/>
            <a:r>
              <a:rPr lang="ar-SA" sz="2800" dirty="0" smtClean="0"/>
              <a:t>الصدقات </a:t>
            </a:r>
            <a:r>
              <a:rPr lang="ar-SA" sz="2800" dirty="0"/>
              <a:t>والعطايا </a:t>
            </a:r>
            <a:r>
              <a:rPr lang="ar-SA" sz="2800" dirty="0" smtClean="0"/>
              <a:t>للمواط</a:t>
            </a:r>
            <a:r>
              <a:rPr lang="ar-SA" dirty="0" smtClean="0"/>
              <a:t>نين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714348" y="785794"/>
            <a:ext cx="8008987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اساليب الغرب في تفتيت الامه الاسلاميه:</a:t>
            </a:r>
          </a:p>
          <a:p>
            <a:pPr lvl="0" algn="r" rtl="1" fontAlgn="base">
              <a:spcBef>
                <a:spcPct val="0"/>
              </a:spcBef>
              <a:spcAft>
                <a:spcPct val="0"/>
              </a:spcAft>
            </a:pPr>
            <a: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ar-SA" sz="3200" b="1" dirty="0" smtClean="0"/>
              <a:t>لقد حاول اعداء الاسلام من اليهود و المشركين و الملحدين </a:t>
            </a:r>
          </a:p>
          <a:p>
            <a:pPr lvl="0" algn="r" rtl="1" fontAlgn="base">
              <a:spcBef>
                <a:spcPct val="0"/>
              </a:spcBef>
              <a:spcAft>
                <a:spcPct val="0"/>
              </a:spcAft>
            </a:pPr>
            <a:r>
              <a:rPr lang="ar-SA" sz="3200" b="1" dirty="0" smtClean="0"/>
              <a:t>مرارا وتكرارا اضعاف الامه الاسلاميه وهدم كيانها منذ </a:t>
            </a:r>
          </a:p>
          <a:p>
            <a:pPr lvl="0" algn="r" rtl="1" fontAlgn="base">
              <a:spcBef>
                <a:spcPct val="0"/>
              </a:spcBef>
              <a:spcAft>
                <a:spcPct val="0"/>
              </a:spcAft>
            </a:pPr>
            <a:r>
              <a:rPr lang="ar-SA" sz="3200" b="1" dirty="0" smtClean="0"/>
              <a:t>الحملات الصليبيه و التتاريه مرورا بالحملات والاستعمار</a:t>
            </a:r>
          </a:p>
          <a:p>
            <a:pPr lvl="0" algn="r" rtl="1" fontAlgn="base">
              <a:spcBef>
                <a:spcPct val="0"/>
              </a:spcBef>
              <a:spcAft>
                <a:spcPct val="0"/>
              </a:spcAft>
            </a:pPr>
            <a:r>
              <a:rPr lang="ar-SA" sz="3200" b="1" dirty="0" smtClean="0"/>
              <a:t> الانجليزي و الفرنسى لبلاد المسلمين ولكن لعلمهم بانهم</a:t>
            </a:r>
          </a:p>
          <a:p>
            <a:pPr lvl="0" algn="r" rtl="1" fontAlgn="base">
              <a:spcBef>
                <a:spcPct val="0"/>
              </a:spcBef>
              <a:spcAft>
                <a:spcPct val="0"/>
              </a:spcAft>
            </a:pPr>
            <a:r>
              <a:rPr lang="ar-SA" sz="3200" b="1" dirty="0" smtClean="0"/>
              <a:t> لا قبل لهم بمواجهة المسلمين وهم متحدون فلابد اذا من </a:t>
            </a:r>
          </a:p>
          <a:p>
            <a:pPr lvl="0" algn="r" rtl="1" fontAlgn="base">
              <a:spcBef>
                <a:spcPct val="0"/>
              </a:spcBef>
              <a:spcAft>
                <a:spcPct val="0"/>
              </a:spcAft>
            </a:pPr>
            <a:r>
              <a:rPr lang="ar-SA" sz="3200" b="1" dirty="0" smtClean="0"/>
              <a:t>تفريقهم للسيطرة عليهم عملا بالمبدأ الاستعمارى الشهير</a:t>
            </a:r>
            <a:r>
              <a:rPr lang="en-US" sz="3200" b="1" dirty="0" smtClean="0"/>
              <a:t> </a:t>
            </a:r>
            <a:endParaRPr lang="ar-SA" sz="3200" b="1" dirty="0" smtClean="0"/>
          </a:p>
          <a:p>
            <a:pPr lvl="0" algn="r" rtl="1" fontAlgn="base">
              <a:spcBef>
                <a:spcPct val="0"/>
              </a:spcBef>
              <a:spcAft>
                <a:spcPct val="0"/>
              </a:spcAft>
            </a:pPr>
            <a:endParaRPr lang="ar-SA" sz="3200" b="1" dirty="0" smtClean="0"/>
          </a:p>
          <a:p>
            <a:pPr lvl="0" algn="r" rtl="1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/>
              <a:t>"</a:t>
            </a:r>
            <a:r>
              <a:rPr lang="ar-SA" sz="3200" b="1" dirty="0" smtClean="0"/>
              <a:t>فرق تسد" فعمل الغرب جاهدا على تفريق المسلمين </a:t>
            </a:r>
          </a:p>
          <a:p>
            <a:pPr lvl="0" algn="r" rtl="1" fontAlgn="base">
              <a:spcBef>
                <a:spcPct val="0"/>
              </a:spcBef>
              <a:spcAft>
                <a:spcPct val="0"/>
              </a:spcAft>
            </a:pPr>
            <a:r>
              <a:rPr lang="ar-SA" sz="3200" b="1" dirty="0" smtClean="0"/>
              <a:t>و تفتيت قواهم باكثر من اسلوب منها</a:t>
            </a:r>
            <a:r>
              <a:rPr lang="en-US" sz="3200" b="1" dirty="0" smtClean="0"/>
              <a:t>: </a:t>
            </a:r>
            <a:endParaRPr kumimoji="0" lang="ar-S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209907" y="714356"/>
            <a:ext cx="9353907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ar-SA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الغزو العسكرى :</a:t>
            </a:r>
            <a:r>
              <a:rPr lang="ar-SA" sz="2400" b="1" dirty="0" smtClean="0"/>
              <a:t> عن طريق الاستعمار بالقوة العسكريه </a:t>
            </a:r>
            <a:r>
              <a:rPr lang="en-US" sz="2400" b="1" dirty="0" smtClean="0"/>
              <a:t> </a:t>
            </a:r>
            <a:br>
              <a:rPr lang="en-US" sz="2400" b="1" dirty="0" smtClean="0"/>
            </a:br>
            <a:endParaRPr lang="ar-SA" sz="2400" b="1" dirty="0" smtClean="0"/>
          </a:p>
          <a:p>
            <a:pPr algn="r"/>
            <a:r>
              <a:rPr lang="en-US" sz="2400" b="1" dirty="0" smtClean="0"/>
              <a:t>- </a:t>
            </a:r>
            <a:r>
              <a:rPr lang="ar-SA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الغزو السياسى :</a:t>
            </a:r>
            <a:r>
              <a:rPr lang="ar-SA" sz="2400" b="1" dirty="0" smtClean="0"/>
              <a:t> عن طريق حياكة المؤامرات و الخدع السياسيه </a:t>
            </a:r>
          </a:p>
          <a:p>
            <a:pPr algn="r"/>
            <a:r>
              <a:rPr lang="ar-SA" sz="2400" b="1" dirty="0" smtClean="0"/>
              <a:t>و المعاهدات الخبيثه التى استهدفت تفريق المسلمين</a:t>
            </a:r>
            <a:r>
              <a:rPr lang="en-US" sz="2400" b="1" dirty="0" smtClean="0"/>
              <a:t> </a:t>
            </a:r>
            <a:br>
              <a:rPr lang="en-US" sz="2400" b="1" dirty="0" smtClean="0"/>
            </a:br>
            <a:r>
              <a:rPr lang="en-US" sz="2400" b="1" dirty="0" smtClean="0"/>
              <a:t>- </a:t>
            </a:r>
            <a:r>
              <a:rPr lang="ar-SA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الغزو الاقتصادى:</a:t>
            </a:r>
            <a:r>
              <a:rPr lang="ar-SA" sz="2400" b="1" dirty="0" smtClean="0"/>
              <a:t> عن طريق امتلاك ثروات الامه الاسلاميه وتحويل بلاد المسلمين الى سوق </a:t>
            </a:r>
          </a:p>
          <a:p>
            <a:pPr algn="r"/>
            <a:endParaRPr lang="ar-SA" sz="2400" b="1" dirty="0" smtClean="0"/>
          </a:p>
          <a:p>
            <a:pPr algn="r"/>
            <a:r>
              <a:rPr lang="ar-SA" sz="2400" b="1" dirty="0" smtClean="0"/>
              <a:t>لمنتجات الغرب واصبحنا امه مستهلكه وليست منتجه وتحكم الغرب فى اقتصادنا تماما</a:t>
            </a:r>
            <a:r>
              <a:rPr lang="en-US" sz="2400" b="1" dirty="0" smtClean="0"/>
              <a:t> </a:t>
            </a:r>
            <a:br>
              <a:rPr lang="en-US" sz="2400" b="1" dirty="0" smtClean="0"/>
            </a:br>
            <a:endParaRPr lang="ar-SA" sz="2400" b="1" dirty="0" smtClean="0"/>
          </a:p>
          <a:p>
            <a:pPr algn="r">
              <a:buFontTx/>
              <a:buChar char="-"/>
            </a:pPr>
            <a:r>
              <a:rPr lang="ar-SA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الغزو الاخلاقى:</a:t>
            </a:r>
            <a:r>
              <a:rPr lang="ar-SA" sz="2400" b="1" dirty="0" smtClean="0"/>
              <a:t> عن طريق الجنس و المخدرات و نشر اخلاقيات الغرب المنحلة</a:t>
            </a:r>
            <a:r>
              <a:rPr lang="en-US" sz="2400" b="1" dirty="0" smtClean="0"/>
              <a:t> </a:t>
            </a:r>
            <a:br>
              <a:rPr lang="en-US" sz="2400" b="1" dirty="0" smtClean="0"/>
            </a:br>
            <a:endParaRPr lang="ar-SA" sz="2400" b="1" dirty="0" smtClean="0"/>
          </a:p>
          <a:p>
            <a:pPr algn="r">
              <a:buFontTx/>
              <a:buChar char="-"/>
            </a:pPr>
            <a:r>
              <a:rPr lang="en-US" sz="2400" b="1" dirty="0" smtClean="0"/>
              <a:t>- </a:t>
            </a:r>
            <a:r>
              <a:rPr lang="ar-SA" sz="24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الغزو الفكرى و العقائدى :</a:t>
            </a:r>
            <a:r>
              <a:rPr lang="ar-SA" sz="2400" b="1" dirty="0" smtClean="0"/>
              <a:t> وهو اخطر انواع الغزو لانه يعبث بالعقول </a:t>
            </a:r>
          </a:p>
          <a:p>
            <a:pPr algn="r"/>
            <a:r>
              <a:rPr lang="ar-SA" sz="2400" b="1" dirty="0" smtClean="0"/>
              <a:t>ويغير المفاهيم ويغير العقيده ويقلب الحق باطلا و يقلب الباطل حقا وينشر افكار هدامة</a:t>
            </a:r>
            <a:r>
              <a:rPr lang="ar-SA" b="1" dirty="0" smtClean="0"/>
              <a:t>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5028257" y="332910"/>
            <a:ext cx="3829959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32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اسباب سقوط الدوله العثمانيه</a:t>
            </a: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ar-SA" sz="3200" dirty="0" smtClean="0">
              <a:latin typeface="Calibri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500826" y="1357298"/>
            <a:ext cx="217399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dirty="0" smtClean="0"/>
              <a:t> 1) مخالفة منهج الله </a:t>
            </a:r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214414" y="2285992"/>
            <a:ext cx="729882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SA" sz="2400" dirty="0" smtClean="0"/>
              <a:t>2) الحروب الصليبية التي شنت على الدولة </a:t>
            </a:r>
          </a:p>
          <a:p>
            <a:endParaRPr lang="ar-SA" dirty="0" smtClean="0"/>
          </a:p>
          <a:p>
            <a:pPr algn="r"/>
            <a:r>
              <a:rPr lang="ar-SA" sz="2400" dirty="0" smtClean="0"/>
              <a:t>3)توسع رقعة الدولة</a:t>
            </a:r>
          </a:p>
          <a:p>
            <a:pPr algn="r"/>
            <a:endParaRPr lang="ar-SA" dirty="0" smtClean="0"/>
          </a:p>
          <a:p>
            <a:endParaRPr lang="en-GB" dirty="0"/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1365024" y="3672966"/>
            <a:ext cx="7326109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4) الامتيازات التي كانت تمنح للأجانب اعتباطاً بسخاء وكرم لا مبرر لهما</a:t>
            </a: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5) الغرور الذي أصاب سلاطين بني عثمانباتخاذهم</a:t>
            </a:r>
            <a:r>
              <a:rPr kumimoji="0" lang="en-GB" sz="24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ar-SA" sz="24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ألقاب يكادون</a:t>
            </a:r>
          </a:p>
          <a:p>
            <a:pPr algn="r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يشاركون بها الله تعالى في صفاته</a:t>
            </a:r>
            <a:r>
              <a:rPr kumimoji="0" lang="ar-SA" sz="2400" b="0" i="0" u="none" strike="noStrike" cap="none" normalizeH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126</TotalTime>
  <Words>953</Words>
  <Application>Microsoft Office PowerPoint</Application>
  <PresentationFormat>عرض على الشاشة (3:4)‏</PresentationFormat>
  <Paragraphs>149</Paragraphs>
  <Slides>18</Slides>
  <Notes>18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18</vt:i4>
      </vt:variant>
    </vt:vector>
  </HeadingPairs>
  <TitlesOfParts>
    <vt:vector size="19" baseType="lpstr">
      <vt:lpstr>Paper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Hibah</dc:creator>
  <cp:lastModifiedBy>COMPUTER</cp:lastModifiedBy>
  <cp:revision>14</cp:revision>
  <dcterms:created xsi:type="dcterms:W3CDTF">2010-04-23T21:42:58Z</dcterms:created>
  <dcterms:modified xsi:type="dcterms:W3CDTF">2012-09-14T13:34:04Z</dcterms:modified>
</cp:coreProperties>
</file>