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8" name="عنوان 7"/>
          <p:cNvSpPr>
            <a:spLocks noGrp="1"/>
          </p:cNvSpPr>
          <p:nvPr>
            <p:ph type="ctrTitle"/>
          </p:nvPr>
        </p:nvSpPr>
        <p:spPr>
          <a:xfrm>
            <a:off x="422030" y="1371600"/>
            <a:ext cx="8229600" cy="1828800"/>
          </a:xfrm>
        </p:spPr>
        <p:txBody>
          <a:bodyPr vert="horz" lIns="45720" tIns="0" rIns="45720" bIns="0" anchor="b">
            <a:normAutofit/>
            <a:scene3d>
              <a:camera prst="orthographicFront"/>
              <a:lightRig rig="soft" dir="t">
                <a:rot lat="0" lon="0" rev="17220000"/>
              </a:lightRig>
            </a:scene3d>
            <a:sp3d prstMaterial="softEdge">
              <a:bevelT w="38100" h="38100"/>
            </a:sp3d>
          </a:bodyPr>
          <a:lstStyle>
            <a:lvl1pPr>
              <a:defRPr sz="4800" b="1" cap="all"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27000" dist="200000" dir="2700000" algn="tl" rotWithShape="0">
                    <a:srgbClr val="000000">
                      <a:alpha val="30000"/>
                    </a:srgbClr>
                  </a:outerShdw>
                </a:effectLst>
              </a:defRPr>
            </a:lvl1pPr>
          </a:lstStyle>
          <a:p>
            <a:r>
              <a:rPr kumimoji="0" lang="ar-SA" smtClean="0"/>
              <a:t>انقر لتحرير نمط العنوان الرئيسي</a:t>
            </a:r>
            <a:endParaRPr kumimoji="0" lang="en-US"/>
          </a:p>
        </p:txBody>
      </p:sp>
      <p:sp>
        <p:nvSpPr>
          <p:cNvPr id="28" name="عنصر نائب للتاريخ 27"/>
          <p:cNvSpPr>
            <a:spLocks noGrp="1"/>
          </p:cNvSpPr>
          <p:nvPr>
            <p:ph type="dt" sz="half" idx="10"/>
          </p:nvPr>
        </p:nvSpPr>
        <p:spPr/>
        <p:txBody>
          <a:bodyPr/>
          <a:lstStyle/>
          <a:p>
            <a:fld id="{50ECF8B4-373B-4E76-A0DE-F9927C3C7B8A}" type="datetimeFigureOut">
              <a:rPr lang="ar-SA" smtClean="0"/>
              <a:pPr/>
              <a:t>21/12/33</a:t>
            </a:fld>
            <a:endParaRPr lang="ar-SA"/>
          </a:p>
        </p:txBody>
      </p:sp>
      <p:sp>
        <p:nvSpPr>
          <p:cNvPr id="17" name="عنصر نائب للتذييل 16"/>
          <p:cNvSpPr>
            <a:spLocks noGrp="1"/>
          </p:cNvSpPr>
          <p:nvPr>
            <p:ph type="ftr" sz="quarter" idx="11"/>
          </p:nvPr>
        </p:nvSpPr>
        <p:spPr/>
        <p:txBody>
          <a:bodyPr/>
          <a:lstStyle/>
          <a:p>
            <a:endParaRPr lang="ar-SA"/>
          </a:p>
        </p:txBody>
      </p:sp>
      <p:sp>
        <p:nvSpPr>
          <p:cNvPr id="29" name="عنصر نائب لرقم الشريحة 28"/>
          <p:cNvSpPr>
            <a:spLocks noGrp="1"/>
          </p:cNvSpPr>
          <p:nvPr>
            <p:ph type="sldNum" sz="quarter" idx="12"/>
          </p:nvPr>
        </p:nvSpPr>
        <p:spPr/>
        <p:txBody>
          <a:bodyPr/>
          <a:lstStyle/>
          <a:p>
            <a:fld id="{842C7845-517D-4D56-BF01-17928BB7FE53}" type="slidenum">
              <a:rPr lang="ar-SA" smtClean="0"/>
              <a:pPr/>
              <a:t>‹#›</a:t>
            </a:fld>
            <a:endParaRPr lang="ar-SA"/>
          </a:p>
        </p:txBody>
      </p:sp>
      <p:sp>
        <p:nvSpPr>
          <p:cNvPr id="9" name="عنوان فرعي 8"/>
          <p:cNvSpPr>
            <a:spLocks noGrp="1"/>
          </p:cNvSpPr>
          <p:nvPr>
            <p:ph type="subTitle" idx="1"/>
          </p:nvPr>
        </p:nvSpPr>
        <p:spPr>
          <a:xfrm>
            <a:off x="1371600" y="3331698"/>
            <a:ext cx="6400800" cy="1752600"/>
          </a:xfrm>
        </p:spPr>
        <p:txBody>
          <a:bodyPr/>
          <a:lstStyle>
            <a:lvl1pPr marL="0" indent="0" algn="ct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ar-SA" smtClean="0"/>
              <a:t>انقر لتحرير نمط العنوان الثانوي الرئيسي</a:t>
            </a:r>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50ECF8B4-373B-4E76-A0DE-F9927C3C7B8A}" type="datetimeFigureOut">
              <a:rPr lang="ar-SA" smtClean="0"/>
              <a:pPr/>
              <a:t>21/12/33</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842C7845-517D-4D56-BF01-17928BB7FE53}"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50ECF8B4-373B-4E76-A0DE-F9927C3C7B8A}" type="datetimeFigureOut">
              <a:rPr lang="ar-SA" smtClean="0"/>
              <a:pPr/>
              <a:t>21/12/33</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842C7845-517D-4D56-BF01-17928BB7FE53}"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محتوى 2"/>
          <p:cNvSpPr>
            <a:spLocks noGrp="1"/>
          </p:cNvSpPr>
          <p:nvPr>
            <p:ph idx="1"/>
          </p:nvPr>
        </p:nvSpPr>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50ECF8B4-373B-4E76-A0DE-F9927C3C7B8A}" type="datetimeFigureOut">
              <a:rPr lang="ar-SA" smtClean="0"/>
              <a:pPr/>
              <a:t>21/12/33</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842C7845-517D-4D56-BF01-17928BB7FE53}"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bg>
      <p:bgRef idx="1003">
        <a:schemeClr val="bg2"/>
      </p:bgRef>
    </p:bg>
    <p:spTree>
      <p:nvGrpSpPr>
        <p:cNvPr id="1" name=""/>
        <p:cNvGrpSpPr/>
        <p:nvPr/>
      </p:nvGrpSpPr>
      <p:grpSpPr>
        <a:xfrm>
          <a:off x="0" y="0"/>
          <a:ext cx="0" cy="0"/>
          <a:chOff x="0" y="0"/>
          <a:chExt cx="0" cy="0"/>
        </a:xfrm>
      </p:grpSpPr>
      <p:sp>
        <p:nvSpPr>
          <p:cNvPr id="2" name="عنوان 1"/>
          <p:cNvSpPr>
            <a:spLocks noGrp="1"/>
          </p:cNvSpPr>
          <p:nvPr>
            <p:ph type="title"/>
          </p:nvPr>
        </p:nvSpPr>
        <p:spPr>
          <a:xfrm>
            <a:off x="1600200" y="609600"/>
            <a:ext cx="7086600" cy="1828800"/>
          </a:xfrm>
        </p:spPr>
        <p:txBody>
          <a:bodyPr vert="horz" bIns="0" anchor="b">
            <a:noAutofit/>
            <a:scene3d>
              <a:camera prst="orthographicFront"/>
              <a:lightRig rig="soft" dir="t">
                <a:rot lat="0" lon="0" rev="17220000"/>
              </a:lightRig>
            </a:scene3d>
            <a:sp3d prstMaterial="softEdge">
              <a:bevelT w="38100" h="38100"/>
              <a:contourClr>
                <a:schemeClr val="tx2">
                  <a:shade val="50000"/>
                </a:schemeClr>
              </a:contourClr>
            </a:sp3d>
          </a:bodyPr>
          <a:lstStyle>
            <a:lvl1pPr algn="l" rtl="0">
              <a:spcBef>
                <a:spcPct val="0"/>
              </a:spcBef>
              <a:buNone/>
              <a:defRPr sz="4800" b="1" cap="none" baseline="0">
                <a:ln w="6350">
                  <a:noFill/>
                </a:ln>
                <a:solidFill>
                  <a:schemeClr val="accent1">
                    <a:tint val="90000"/>
                    <a:satMod val="120000"/>
                  </a:schemeClr>
                </a:solidFill>
                <a:effectLst>
                  <a:outerShdw blurRad="114300" dist="101600" dir="2700000" algn="tl" rotWithShape="0">
                    <a:srgbClr val="000000">
                      <a:alpha val="40000"/>
                    </a:srgbClr>
                  </a:outerShdw>
                </a:effectLst>
                <a:latin typeface="+mj-lt"/>
                <a:ea typeface="+mj-ea"/>
                <a:cs typeface="+mj-cs"/>
              </a:defRPr>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1600200" y="2507786"/>
            <a:ext cx="7086600" cy="1509712"/>
          </a:xfrm>
        </p:spPr>
        <p:txBody>
          <a:bodyPr anchor="t"/>
          <a:lstStyle>
            <a:lvl1pPr marL="73152" indent="0" algn="l">
              <a:buNone/>
              <a:defRPr sz="20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50ECF8B4-373B-4E76-A0DE-F9927C3C7B8A}" type="datetimeFigureOut">
              <a:rPr lang="ar-SA" smtClean="0"/>
              <a:pPr/>
              <a:t>21/12/33</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a:xfrm>
            <a:off x="7924800" y="6416675"/>
            <a:ext cx="762000" cy="365125"/>
          </a:xfrm>
        </p:spPr>
        <p:txBody>
          <a:bodyPr/>
          <a:lstStyle/>
          <a:p>
            <a:fld id="{842C7845-517D-4D56-BF01-17928BB7FE53}" type="slidenum">
              <a:rPr lang="ar-SA" smtClean="0"/>
              <a:pPr/>
              <a:t>‹#›</a:t>
            </a:fld>
            <a:endParaRPr lang="ar-SA"/>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محتوى 2"/>
          <p:cNvSpPr>
            <a:spLocks noGrp="1"/>
          </p:cNvSpPr>
          <p:nvPr>
            <p:ph sz="half" idx="1"/>
          </p:nvPr>
        </p:nvSpPr>
        <p:spPr>
          <a:xfrm>
            <a:off x="457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2"/>
          </p:nvPr>
        </p:nvSpPr>
        <p:spPr>
          <a:xfrm>
            <a:off x="4648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p>
            <a:fld id="{50ECF8B4-373B-4E76-A0DE-F9927C3C7B8A}" type="datetimeFigureOut">
              <a:rPr lang="ar-SA" smtClean="0"/>
              <a:pPr/>
              <a:t>21/12/33</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842C7845-517D-4D56-BF01-17928BB7FE53}"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8229600" cy="1143000"/>
          </a:xfrm>
        </p:spPr>
        <p:txBody>
          <a:bodyPr anchor="ctr"/>
          <a:lstStyle>
            <a:lvl1pPr>
              <a:defRPr/>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457200" y="1535112"/>
            <a:ext cx="4040188"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ar-SA" smtClean="0"/>
              <a:t>انقر لتحرير أنماط النص الرئيسي</a:t>
            </a:r>
          </a:p>
        </p:txBody>
      </p:sp>
      <p:sp>
        <p:nvSpPr>
          <p:cNvPr id="4" name="عنصر نائب للنص 3"/>
          <p:cNvSpPr>
            <a:spLocks noGrp="1"/>
          </p:cNvSpPr>
          <p:nvPr>
            <p:ph type="body" sz="half" idx="3"/>
          </p:nvPr>
        </p:nvSpPr>
        <p:spPr>
          <a:xfrm>
            <a:off x="4645025" y="1535112"/>
            <a:ext cx="4041775"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ar-SA" smtClean="0"/>
              <a:t>انقر لتحرير أنماط النص الرئيسي</a:t>
            </a:r>
          </a:p>
        </p:txBody>
      </p:sp>
      <p:sp>
        <p:nvSpPr>
          <p:cNvPr id="5" name="عنصر نائب للمحتوى 4"/>
          <p:cNvSpPr>
            <a:spLocks noGrp="1"/>
          </p:cNvSpPr>
          <p:nvPr>
            <p:ph sz="quarter" idx="2"/>
          </p:nvPr>
        </p:nvSpPr>
        <p:spPr>
          <a:xfrm>
            <a:off x="457200" y="2362200"/>
            <a:ext cx="4040188"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عنصر نائب للمحتوى 5"/>
          <p:cNvSpPr>
            <a:spLocks noGrp="1"/>
          </p:cNvSpPr>
          <p:nvPr>
            <p:ph sz="quarter" idx="4"/>
          </p:nvPr>
        </p:nvSpPr>
        <p:spPr>
          <a:xfrm>
            <a:off x="4645025" y="2362200"/>
            <a:ext cx="4041775"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0"/>
          </p:nvPr>
        </p:nvSpPr>
        <p:spPr/>
        <p:txBody>
          <a:bodyPr/>
          <a:lstStyle/>
          <a:p>
            <a:fld id="{50ECF8B4-373B-4E76-A0DE-F9927C3C7B8A}" type="datetimeFigureOut">
              <a:rPr lang="ar-SA" smtClean="0"/>
              <a:pPr/>
              <a:t>21/12/33</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842C7845-517D-4D56-BF01-17928BB7FE53}"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تاريخ 2"/>
          <p:cNvSpPr>
            <a:spLocks noGrp="1"/>
          </p:cNvSpPr>
          <p:nvPr>
            <p:ph type="dt" sz="half" idx="10"/>
          </p:nvPr>
        </p:nvSpPr>
        <p:spPr/>
        <p:txBody>
          <a:bodyPr/>
          <a:lstStyle/>
          <a:p>
            <a:fld id="{50ECF8B4-373B-4E76-A0DE-F9927C3C7B8A}" type="datetimeFigureOut">
              <a:rPr lang="ar-SA" smtClean="0"/>
              <a:pPr/>
              <a:t>21/12/33</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842C7845-517D-4D56-BF01-17928BB7FE53}"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50ECF8B4-373B-4E76-A0DE-F9927C3C7B8A}" type="datetimeFigureOut">
              <a:rPr lang="ar-SA" smtClean="0"/>
              <a:pPr/>
              <a:t>21/12/33</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842C7845-517D-4D56-BF01-17928BB7FE53}"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vert="horz" anchor="b">
            <a:normAutofit/>
            <a:sp3d prstMaterial="softEdge"/>
          </a:bodyPr>
          <a:lstStyle>
            <a:lvl1pPr algn="l">
              <a:buNone/>
              <a:defRPr sz="2200" b="0">
                <a:ln w="6350">
                  <a:noFill/>
                </a:ln>
                <a:solidFill>
                  <a:schemeClr val="accent1">
                    <a:tint val="73000"/>
                    <a:satMod val="180000"/>
                  </a:schemeClr>
                </a:solidFill>
              </a:defRPr>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457200" y="1524000"/>
            <a:ext cx="3008313" cy="4602163"/>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ar-SA" smtClean="0"/>
              <a:t>انقر لتحرير أنماط النص الرئيسي</a:t>
            </a:r>
          </a:p>
        </p:txBody>
      </p:sp>
      <p:sp>
        <p:nvSpPr>
          <p:cNvPr id="4" name="عنصر نائب للمحتوى 3"/>
          <p:cNvSpPr>
            <a:spLocks noGrp="1"/>
          </p:cNvSpPr>
          <p:nvPr>
            <p:ph sz="half" idx="1"/>
          </p:nvPr>
        </p:nvSpPr>
        <p:spPr>
          <a:xfrm>
            <a:off x="3575050" y="273050"/>
            <a:ext cx="5111750" cy="5853113"/>
          </a:xfrm>
        </p:spPr>
        <p:txBody>
          <a:bodyPr/>
          <a:lstStyle>
            <a:lvl1pPr>
              <a:defRPr sz="2600"/>
            </a:lvl1pPr>
            <a:lvl2pPr>
              <a:defRPr sz="2400"/>
            </a:lvl2pPr>
            <a:lvl3pPr>
              <a:defRPr sz="2200"/>
            </a:lvl3pPr>
            <a:lvl4pPr>
              <a:defRPr sz="20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p>
            <a:fld id="{50ECF8B4-373B-4E76-A0DE-F9927C3C7B8A}" type="datetimeFigureOut">
              <a:rPr lang="ar-SA" smtClean="0"/>
              <a:pPr/>
              <a:t>21/12/33</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842C7845-517D-4D56-BF01-17928BB7FE53}"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828800" y="609600"/>
            <a:ext cx="5486400" cy="522288"/>
          </a:xfrm>
        </p:spPr>
        <p:txBody>
          <a:bodyPr lIns="45720" rIns="45720" bIns="0" anchor="b">
            <a:sp3d prstMaterial="softEdge"/>
          </a:bodyPr>
          <a:lstStyle>
            <a:lvl1pPr algn="ctr">
              <a:buNone/>
              <a:defRPr sz="2000" b="1"/>
            </a:lvl1pPr>
          </a:lstStyle>
          <a:p>
            <a:r>
              <a:rPr kumimoji="0" lang="ar-SA" smtClean="0"/>
              <a:t>انقر لتحرير نمط العنوان الرئيسي</a:t>
            </a:r>
            <a:endParaRPr kumimoji="0" lang="en-US"/>
          </a:p>
        </p:txBody>
      </p:sp>
      <p:sp>
        <p:nvSpPr>
          <p:cNvPr id="3" name="عنصر نائب للصورة 2"/>
          <p:cNvSpPr>
            <a:spLocks noGrp="1"/>
          </p:cNvSpPr>
          <p:nvPr>
            <p:ph type="pic" idx="1"/>
          </p:nvPr>
        </p:nvSpPr>
        <p:spPr>
          <a:xfrm>
            <a:off x="1828800" y="1831975"/>
            <a:ext cx="5486400" cy="3962400"/>
          </a:xfrm>
          <a:solidFill>
            <a:schemeClr val="bg2"/>
          </a:solidFill>
          <a:ln w="44450" cap="sq" cmpd="sng" algn="ctr">
            <a:solidFill>
              <a:srgbClr val="FFFFFF"/>
            </a:solidFill>
            <a:prstDash val="solid"/>
            <a:miter lim="800000"/>
          </a:ln>
          <a:effectLst>
            <a:outerShdw blurRad="190500" dist="228600" dir="2700000" sy="90000">
              <a:srgbClr val="000000">
                <a:alpha val="25000"/>
              </a:srgbClr>
            </a:outerShdw>
          </a:effectLst>
          <a:scene3d>
            <a:camera prst="orthographicFront">
              <a:rot lat="0" lon="0" rev="0"/>
            </a:camera>
            <a:lightRig rig="balanced" dir="tr">
              <a:rot lat="0" lon="0" rev="2700000"/>
            </a:lightRig>
          </a:scene3d>
          <a:sp3d prstMaterial="matte">
            <a:contourClr>
              <a:schemeClr val="tx2">
                <a:shade val="50000"/>
              </a:schemeClr>
            </a:contourClr>
          </a:sp3d>
        </p:spPr>
        <p:style>
          <a:lnRef idx="3">
            <a:schemeClr val="lt1"/>
          </a:lnRef>
          <a:fillRef idx="1">
            <a:schemeClr val="accent1"/>
          </a:fillRef>
          <a:effectRef idx="1">
            <a:schemeClr val="accent1"/>
          </a:effectRef>
          <a:fontRef idx="minor">
            <a:schemeClr val="lt1"/>
          </a:fontRef>
        </p:style>
        <p:txBody>
          <a:bodyPr anchor="t"/>
          <a:lstStyle>
            <a:lvl1pPr indent="0">
              <a:buNone/>
              <a:defRPr sz="3200"/>
            </a:lvl1pPr>
          </a:lstStyle>
          <a:p>
            <a:pPr marL="0" algn="l" rtl="0" eaLnBrk="1" latinLnBrk="0" hangingPunct="1"/>
            <a:r>
              <a:rPr kumimoji="0" lang="ar-SA" smtClean="0">
                <a:solidFill>
                  <a:schemeClr val="lt1"/>
                </a:solidFill>
                <a:latin typeface="+mn-lt"/>
                <a:ea typeface="+mn-ea"/>
                <a:cs typeface="+mn-cs"/>
              </a:rPr>
              <a:t>انقر فوق الرمز لإضافة صورة</a:t>
            </a:r>
            <a:endParaRPr kumimoji="0" lang="en-US" dirty="0">
              <a:solidFill>
                <a:schemeClr val="lt1"/>
              </a:solidFill>
              <a:latin typeface="+mn-lt"/>
              <a:ea typeface="+mn-ea"/>
              <a:cs typeface="+mn-cs"/>
            </a:endParaRPr>
          </a:p>
        </p:txBody>
      </p:sp>
      <p:sp>
        <p:nvSpPr>
          <p:cNvPr id="4" name="عنصر نائب للنص 3"/>
          <p:cNvSpPr>
            <a:spLocks noGrp="1"/>
          </p:cNvSpPr>
          <p:nvPr>
            <p:ph type="body" sz="half" idx="2"/>
          </p:nvPr>
        </p:nvSpPr>
        <p:spPr>
          <a:xfrm>
            <a:off x="1828800" y="1166787"/>
            <a:ext cx="5486400" cy="530352"/>
          </a:xfrm>
        </p:spPr>
        <p:txBody>
          <a:bodyPr lIns="45720" tIns="45720" rIns="45720" anchor="t"/>
          <a:lstStyle>
            <a:lvl1pPr marL="0" indent="0" algn="ctr">
              <a:buNone/>
              <a:defRPr sz="1400"/>
            </a:lvl1pPr>
            <a:lvl2pPr>
              <a:defRPr sz="1200"/>
            </a:lvl2pPr>
            <a:lvl3pPr>
              <a:defRPr sz="1000"/>
            </a:lvl3pPr>
            <a:lvl4pPr>
              <a:defRPr sz="900"/>
            </a:lvl4pPr>
            <a:lvl5pPr>
              <a:defRPr sz="900"/>
            </a:lvl5pPr>
          </a:lstStyle>
          <a:p>
            <a:pPr lvl="0" eaLnBrk="1" latinLnBrk="0" hangingPunct="1"/>
            <a:r>
              <a:rPr kumimoji="0"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50ECF8B4-373B-4E76-A0DE-F9927C3C7B8A}" type="datetimeFigureOut">
              <a:rPr lang="ar-SA" smtClean="0"/>
              <a:pPr/>
              <a:t>21/12/33</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842C7845-517D-4D56-BF01-17928BB7FE53}"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2" name="عنصر نائب للعنوان 21"/>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rot lat="0" lon="0" rev="16800000"/>
              </a:lightRig>
            </a:scene3d>
            <a:sp3d prstMaterial="softEdge">
              <a:bevelT w="38100" h="38100"/>
            </a:sp3d>
          </a:bodyPr>
          <a:lstStyle/>
          <a:p>
            <a:r>
              <a:rPr kumimoji="0" lang="ar-SA" smtClean="0"/>
              <a:t>انقر لتحرير نمط العنوان الرئيسي</a:t>
            </a:r>
            <a:endParaRPr kumimoji="0" lang="en-US"/>
          </a:p>
        </p:txBody>
      </p:sp>
      <p:sp>
        <p:nvSpPr>
          <p:cNvPr id="13" name="عنصر نائب للنص 12"/>
          <p:cNvSpPr>
            <a:spLocks noGrp="1"/>
          </p:cNvSpPr>
          <p:nvPr>
            <p:ph type="body" idx="1"/>
          </p:nvPr>
        </p:nvSpPr>
        <p:spPr>
          <a:xfrm>
            <a:off x="457200" y="1600200"/>
            <a:ext cx="8229600" cy="4709160"/>
          </a:xfrm>
          <a:prstGeom prst="rect">
            <a:avLst/>
          </a:prstGeom>
        </p:spPr>
        <p:txBody>
          <a:bodyPr vert="horz">
            <a:normAutofit/>
          </a:bodyPr>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14" name="عنصر نائب للتاريخ 13"/>
          <p:cNvSpPr>
            <a:spLocks noGrp="1"/>
          </p:cNvSpPr>
          <p:nvPr>
            <p:ph type="dt" sz="half" idx="2"/>
          </p:nvPr>
        </p:nvSpPr>
        <p:spPr>
          <a:xfrm>
            <a:off x="457200" y="6416675"/>
            <a:ext cx="2133600" cy="365125"/>
          </a:xfrm>
          <a:prstGeom prst="rect">
            <a:avLst/>
          </a:prstGeom>
        </p:spPr>
        <p:txBody>
          <a:bodyPr vert="horz" anchor="b"/>
          <a:lstStyle>
            <a:lvl1pPr algn="l" eaLnBrk="1" latinLnBrk="0" hangingPunct="1">
              <a:defRPr kumimoji="0" sz="1200">
                <a:solidFill>
                  <a:schemeClr val="tx1">
                    <a:shade val="50000"/>
                  </a:schemeClr>
                </a:solidFill>
              </a:defRPr>
            </a:lvl1pPr>
          </a:lstStyle>
          <a:p>
            <a:fld id="{50ECF8B4-373B-4E76-A0DE-F9927C3C7B8A}" type="datetimeFigureOut">
              <a:rPr lang="ar-SA" smtClean="0"/>
              <a:pPr/>
              <a:t>21/12/33</a:t>
            </a:fld>
            <a:endParaRPr lang="ar-SA"/>
          </a:p>
        </p:txBody>
      </p:sp>
      <p:sp>
        <p:nvSpPr>
          <p:cNvPr id="3" name="عنصر نائب للتذييل 2"/>
          <p:cNvSpPr>
            <a:spLocks noGrp="1"/>
          </p:cNvSpPr>
          <p:nvPr>
            <p:ph type="ftr" sz="quarter" idx="3"/>
          </p:nvPr>
        </p:nvSpPr>
        <p:spPr>
          <a:xfrm>
            <a:off x="3124200" y="6416675"/>
            <a:ext cx="2895600" cy="365125"/>
          </a:xfrm>
          <a:prstGeom prst="rect">
            <a:avLst/>
          </a:prstGeom>
        </p:spPr>
        <p:txBody>
          <a:bodyPr vert="horz" anchor="b"/>
          <a:lstStyle>
            <a:lvl1pPr algn="ctr" eaLnBrk="1" latinLnBrk="0" hangingPunct="1">
              <a:defRPr kumimoji="0" sz="1200">
                <a:solidFill>
                  <a:schemeClr val="tx1">
                    <a:shade val="50000"/>
                  </a:schemeClr>
                </a:solidFill>
              </a:defRPr>
            </a:lvl1pPr>
          </a:lstStyle>
          <a:p>
            <a:endParaRPr lang="ar-SA"/>
          </a:p>
        </p:txBody>
      </p:sp>
      <p:sp>
        <p:nvSpPr>
          <p:cNvPr id="23" name="عنصر نائب لرقم الشريحة 22"/>
          <p:cNvSpPr>
            <a:spLocks noGrp="1"/>
          </p:cNvSpPr>
          <p:nvPr>
            <p:ph type="sldNum" sz="quarter" idx="4"/>
          </p:nvPr>
        </p:nvSpPr>
        <p:spPr>
          <a:xfrm>
            <a:off x="7924800" y="6416675"/>
            <a:ext cx="762000" cy="365125"/>
          </a:xfrm>
          <a:prstGeom prst="rect">
            <a:avLst/>
          </a:prstGeom>
        </p:spPr>
        <p:txBody>
          <a:bodyPr vert="horz" lIns="0" rIns="0" anchor="b"/>
          <a:lstStyle>
            <a:lvl1pPr algn="r" eaLnBrk="1" latinLnBrk="0" hangingPunct="1">
              <a:defRPr kumimoji="0" sz="1200">
                <a:solidFill>
                  <a:schemeClr val="tx1">
                    <a:shade val="50000"/>
                  </a:schemeClr>
                </a:solidFill>
              </a:defRPr>
            </a:lvl1pPr>
          </a:lstStyle>
          <a:p>
            <a:fld id="{842C7845-517D-4D56-BF01-17928BB7FE53}" type="slidenum">
              <a:rPr lang="ar-SA" smtClean="0"/>
              <a:pPr/>
              <a:t>‹#›</a:t>
            </a:fld>
            <a:endParaRPr lang="ar-SA"/>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rtl="1" eaLnBrk="1" latinLnBrk="0" hangingPunct="1">
        <a:spcBef>
          <a:spcPct val="0"/>
        </a:spcBef>
        <a:buNone/>
        <a:defRPr kumimoji="0" sz="4100" b="1" kern="1200" cap="none"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14300" dist="101600" dir="2700000" algn="tl" rotWithShape="0">
              <a:srgbClr val="000000">
                <a:alpha val="40000"/>
              </a:srgbClr>
            </a:outerShdw>
          </a:effectLst>
          <a:latin typeface="+mj-lt"/>
          <a:ea typeface="+mj-ea"/>
          <a:cs typeface="+mj-cs"/>
        </a:defRPr>
      </a:lvl1pPr>
    </p:titleStyle>
    <p:bodyStyle>
      <a:lvl1pPr marL="548640" indent="-411480" algn="r" rtl="1" eaLnBrk="1" latinLnBrk="0" hangingPunct="1">
        <a:spcBef>
          <a:spcPct val="20000"/>
        </a:spcBef>
        <a:buClr>
          <a:schemeClr val="tx1">
            <a:shade val="95000"/>
          </a:schemeClr>
        </a:buClr>
        <a:buSzPct val="65000"/>
        <a:buFont typeface="Wingdings 2"/>
        <a:buChar char=""/>
        <a:defRPr kumimoji="0" sz="2800" kern="1200">
          <a:solidFill>
            <a:schemeClr val="tx1"/>
          </a:solidFill>
          <a:latin typeface="+mn-lt"/>
          <a:ea typeface="+mn-ea"/>
          <a:cs typeface="+mn-cs"/>
        </a:defRPr>
      </a:lvl1pPr>
      <a:lvl2pPr marL="868680" indent="-283464" algn="r" rtl="1" eaLnBrk="1" latinLnBrk="0" hangingPunct="1">
        <a:spcBef>
          <a:spcPct val="20000"/>
        </a:spcBef>
        <a:buClr>
          <a:schemeClr val="tx1"/>
        </a:buClr>
        <a:buSzPct val="80000"/>
        <a:buFont typeface="Wingdings 2"/>
        <a:buChar char=""/>
        <a:defRPr kumimoji="0" sz="2400" kern="1200">
          <a:solidFill>
            <a:schemeClr val="tx1"/>
          </a:solidFill>
          <a:latin typeface="+mn-lt"/>
          <a:ea typeface="+mn-ea"/>
          <a:cs typeface="+mn-cs"/>
        </a:defRPr>
      </a:lvl2pPr>
      <a:lvl3pPr marL="1133856" indent="-228600" algn="r" rtl="1" eaLnBrk="1" latinLnBrk="0" hangingPunct="1">
        <a:spcBef>
          <a:spcPct val="20000"/>
        </a:spcBef>
        <a:buClr>
          <a:schemeClr val="tx1"/>
        </a:buClr>
        <a:buSzPct val="95000"/>
        <a:buFont typeface="Wingdings"/>
        <a:buChar char=""/>
        <a:defRPr kumimoji="0" sz="2200" kern="1200">
          <a:solidFill>
            <a:schemeClr val="tx1"/>
          </a:solidFill>
          <a:latin typeface="+mn-lt"/>
          <a:ea typeface="+mn-ea"/>
          <a:cs typeface="+mn-cs"/>
        </a:defRPr>
      </a:lvl3pPr>
      <a:lvl4pPr marL="1353312" indent="-182880" algn="r" rtl="1" eaLnBrk="1" latinLnBrk="0" hangingPunct="1">
        <a:spcBef>
          <a:spcPct val="20000"/>
        </a:spcBef>
        <a:buClr>
          <a:schemeClr val="tx1"/>
        </a:buClr>
        <a:buSzPct val="100000"/>
        <a:buFont typeface="Wingdings 3"/>
        <a:buChar char=""/>
        <a:defRPr kumimoji="0" sz="2000" kern="1200">
          <a:solidFill>
            <a:schemeClr val="tx1"/>
          </a:solidFill>
          <a:latin typeface="+mn-lt"/>
          <a:ea typeface="+mn-ea"/>
          <a:cs typeface="+mn-cs"/>
        </a:defRPr>
      </a:lvl4pPr>
      <a:lvl5pPr marL="1545336" indent="-182880" algn="r" rtl="1" eaLnBrk="1" latinLnBrk="0" hangingPunct="1">
        <a:spcBef>
          <a:spcPct val="20000"/>
        </a:spcBef>
        <a:buClr>
          <a:schemeClr val="tx1"/>
        </a:buClr>
        <a:buFont typeface="Wingdings 2"/>
        <a:buChar char=""/>
        <a:defRPr kumimoji="0" sz="2000" kern="1200">
          <a:solidFill>
            <a:schemeClr val="tx1"/>
          </a:solidFill>
          <a:latin typeface="+mn-lt"/>
          <a:ea typeface="+mn-ea"/>
          <a:cs typeface="+mn-cs"/>
        </a:defRPr>
      </a:lvl5pPr>
      <a:lvl6pPr marL="1764792" indent="-182880" algn="r" rtl="1" eaLnBrk="1" latinLnBrk="0" hangingPunct="1">
        <a:spcBef>
          <a:spcPct val="20000"/>
        </a:spcBef>
        <a:buClr>
          <a:schemeClr val="tx1"/>
        </a:buClr>
        <a:buFont typeface="Wingdings 3"/>
        <a:buChar char=""/>
        <a:defRPr kumimoji="0" sz="1800" kern="1200">
          <a:solidFill>
            <a:schemeClr val="tx1"/>
          </a:solidFill>
          <a:latin typeface="+mn-lt"/>
          <a:ea typeface="+mn-ea"/>
          <a:cs typeface="+mn-cs"/>
        </a:defRPr>
      </a:lvl6pPr>
      <a:lvl7pPr marL="1965960" indent="-182880" algn="r" rtl="1" eaLnBrk="1" latinLnBrk="0" hangingPunct="1">
        <a:spcBef>
          <a:spcPct val="20000"/>
        </a:spcBef>
        <a:buClr>
          <a:schemeClr val="tx1"/>
        </a:buClr>
        <a:buFont typeface="Wingdings 2"/>
        <a:buChar char=""/>
        <a:defRPr kumimoji="0" sz="1600" kern="1200">
          <a:solidFill>
            <a:schemeClr val="tx1"/>
          </a:solidFill>
          <a:latin typeface="+mn-lt"/>
          <a:ea typeface="+mn-ea"/>
          <a:cs typeface="+mn-cs"/>
        </a:defRPr>
      </a:lvl7pPr>
      <a:lvl8pPr marL="2167128" indent="-182880" algn="r" rtl="1" eaLnBrk="1" latinLnBrk="0" hangingPunct="1">
        <a:spcBef>
          <a:spcPct val="20000"/>
        </a:spcBef>
        <a:buClr>
          <a:schemeClr val="tx1"/>
        </a:buClr>
        <a:buFont typeface="Wingdings 2"/>
        <a:buChar char=""/>
        <a:defRPr kumimoji="0" sz="1400" kern="1200">
          <a:solidFill>
            <a:schemeClr val="tx1"/>
          </a:solidFill>
          <a:latin typeface="+mn-lt"/>
          <a:ea typeface="+mn-ea"/>
          <a:cs typeface="+mn-cs"/>
        </a:defRPr>
      </a:lvl8pPr>
      <a:lvl9pPr marL="2368296" indent="-182880" algn="r" rtl="1" eaLnBrk="1" latinLnBrk="0" hangingPunct="1">
        <a:spcBef>
          <a:spcPct val="20000"/>
        </a:spcBef>
        <a:buClr>
          <a:schemeClr val="tx1"/>
        </a:buClr>
        <a:buFont typeface="Wingdings 2"/>
        <a:buChar char=""/>
        <a:defRPr kumimoji="0" sz="1400" kern="1200" baseline="0">
          <a:solidFill>
            <a:schemeClr val="tx1"/>
          </a:solidFill>
          <a:latin typeface="+mn-lt"/>
          <a:ea typeface="+mn-ea"/>
          <a:cs typeface="+mn-cs"/>
        </a:defRPr>
      </a:lvl9pPr>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ar.wikipedia.org/wiki/%D8%B4%D8%B1%D9%83%D8%A9"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422030" y="500042"/>
            <a:ext cx="8229600" cy="2700358"/>
          </a:xfrm>
        </p:spPr>
        <p:txBody>
          <a:bodyPr/>
          <a:lstStyle/>
          <a:p>
            <a:r>
              <a:rPr lang="ar-SA" dirty="0" smtClean="0"/>
              <a:t>تابع الديون الخارجية وتأثيراتها </a:t>
            </a:r>
            <a:br>
              <a:rPr lang="ar-SA" dirty="0" smtClean="0"/>
            </a:br>
            <a:r>
              <a:rPr lang="ar-SA" dirty="0" smtClean="0"/>
              <a:t>الشركات متعددة الجنسيات </a:t>
            </a:r>
            <a:endParaRPr lang="ar-SA" dirty="0"/>
          </a:p>
        </p:txBody>
      </p:sp>
      <p:sp>
        <p:nvSpPr>
          <p:cNvPr id="3" name="عنوان فرعي 2"/>
          <p:cNvSpPr>
            <a:spLocks noGrp="1"/>
          </p:cNvSpPr>
          <p:nvPr>
            <p:ph type="subTitle" idx="1"/>
          </p:nvPr>
        </p:nvSpPr>
        <p:spPr>
          <a:xfrm>
            <a:off x="1371600" y="3331698"/>
            <a:ext cx="6400800" cy="2526194"/>
          </a:xfrm>
        </p:spPr>
        <p:txBody>
          <a:bodyPr/>
          <a:lstStyle/>
          <a:p>
            <a:r>
              <a:rPr lang="ar-SA" dirty="0" smtClean="0"/>
              <a:t>إن إسهام الدول الرأسمالية والدول الغنية في إمداد الدول النامية الفقيرة بالأموال يكون في صور مختلفة ، فهي إما أن تكون في صورة استثمارات أو في صورة معونات أو في صورة قروض ، وفي الغالب لا تقدم هذه الأموال بدون مقابل أو بدون ضمانات ، وشروط </a:t>
            </a:r>
            <a:endParaRPr lang="ar-SA"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أمثلة</a:t>
            </a:r>
            <a:endParaRPr lang="ar-SA" dirty="0"/>
          </a:p>
        </p:txBody>
      </p:sp>
      <p:sp>
        <p:nvSpPr>
          <p:cNvPr id="3" name="عنصر نائب للمحتوى 2"/>
          <p:cNvSpPr>
            <a:spLocks noGrp="1"/>
          </p:cNvSpPr>
          <p:nvPr>
            <p:ph idx="1"/>
          </p:nvPr>
        </p:nvSpPr>
        <p:spPr/>
        <p:txBody>
          <a:bodyPr/>
          <a:lstStyle/>
          <a:p>
            <a:r>
              <a:rPr lang="ar-SA" b="1" dirty="0" smtClean="0"/>
              <a:t>• جنرال إلكتريك للالكترونيات.</a:t>
            </a:r>
            <a:r>
              <a:rPr lang="ar-SA" dirty="0" smtClean="0"/>
              <a:t/>
            </a:r>
            <a:br>
              <a:rPr lang="ar-SA" dirty="0" smtClean="0"/>
            </a:br>
            <a:r>
              <a:rPr lang="ar-SA" b="1" dirty="0" smtClean="0"/>
              <a:t>• أكسون </a:t>
            </a:r>
            <a:r>
              <a:rPr lang="ar-SA" b="1" dirty="0" err="1" smtClean="0"/>
              <a:t>موبل</a:t>
            </a:r>
            <a:r>
              <a:rPr lang="ar-SA" b="1" dirty="0" smtClean="0"/>
              <a:t> للتنقيب عن النفط وتكريره .</a:t>
            </a:r>
            <a:r>
              <a:rPr lang="ar-SA" dirty="0" smtClean="0"/>
              <a:t/>
            </a:r>
            <a:br>
              <a:rPr lang="ar-SA" dirty="0" smtClean="0"/>
            </a:br>
            <a:r>
              <a:rPr lang="ar-SA" b="1" dirty="0" smtClean="0"/>
              <a:t>• جنرال موتور للسيارات.</a:t>
            </a:r>
            <a:r>
              <a:rPr lang="ar-SA" dirty="0" smtClean="0"/>
              <a:t/>
            </a:r>
            <a:br>
              <a:rPr lang="ar-SA" dirty="0" smtClean="0"/>
            </a:br>
            <a:r>
              <a:rPr lang="ar-SA" b="1" dirty="0" smtClean="0"/>
              <a:t>• فورد موتور للسيارات .</a:t>
            </a:r>
            <a:r>
              <a:rPr lang="ar-SA" dirty="0" smtClean="0"/>
              <a:t/>
            </a:r>
            <a:br>
              <a:rPr lang="ar-SA" dirty="0" smtClean="0"/>
            </a:br>
            <a:r>
              <a:rPr lang="ar-SA" b="1" dirty="0" smtClean="0"/>
              <a:t>• أي </a:t>
            </a:r>
            <a:r>
              <a:rPr lang="ar-SA" b="1" dirty="0" err="1" smtClean="0"/>
              <a:t>بي</a:t>
            </a:r>
            <a:r>
              <a:rPr lang="ar-SA" b="1" dirty="0" smtClean="0"/>
              <a:t> أم للحواسيب </a:t>
            </a:r>
            <a:r>
              <a:rPr lang="ar-SA" b="1" dirty="0" smtClean="0"/>
              <a:t>الالكترونية</a:t>
            </a:r>
          </a:p>
          <a:p>
            <a:r>
              <a:rPr lang="ar-SA" b="1" smtClean="0"/>
              <a:t> </a:t>
            </a:r>
            <a:r>
              <a:rPr lang="ar-SA" b="1" smtClean="0"/>
              <a:t>  تويوتا</a:t>
            </a:r>
            <a:r>
              <a:rPr lang="ar-SA" b="1" dirty="0" smtClean="0"/>
              <a:t> للسيارات</a:t>
            </a:r>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dirty="0"/>
          </a:p>
        </p:txBody>
      </p:sp>
      <p:sp>
        <p:nvSpPr>
          <p:cNvPr id="3" name="عنصر نائب للمحتوى 2"/>
          <p:cNvSpPr>
            <a:spLocks noGrp="1"/>
          </p:cNvSpPr>
          <p:nvPr>
            <p:ph idx="1"/>
          </p:nvPr>
        </p:nvSpPr>
        <p:spPr/>
        <p:txBody>
          <a:bodyPr>
            <a:normAutofit/>
          </a:bodyPr>
          <a:lstStyle/>
          <a:p>
            <a:r>
              <a:rPr lang="ar-SA" sz="3600" dirty="0" smtClean="0"/>
              <a:t>ومن أمثلة هذه الشروط ذلك الشرط الذي وضعه البنك الدولي عندما طلبت الأردن قرضًا لبناء سد على نهر الأردن فقد اشترط هذا البنك موافقة إسرائيل على بناء السد وتعهدها بعدم تدميره وهو بالطبع الأمر الذي منع إتمام هذا القرض ، وحدث نفس الأمر عندما اشترط موافقة الولايات المتحدة الأمريكية عندما طلبت مصر تمويل بناء السد العالي في الستينات من البنك الدولي وهذا الشرط لم يتوفر بالطبع. </a:t>
            </a:r>
            <a:endParaRPr lang="ar-SA" sz="36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الآثار السياسية والاقتصادية والاجتماعية للديون الخارجية</a:t>
            </a:r>
            <a:r>
              <a:rPr lang="en-US" dirty="0" smtClean="0"/>
              <a:t> :</a:t>
            </a:r>
            <a:br>
              <a:rPr lang="en-US" dirty="0" smtClean="0"/>
            </a:br>
            <a:endParaRPr lang="ar-SA" dirty="0"/>
          </a:p>
        </p:txBody>
      </p:sp>
      <p:sp>
        <p:nvSpPr>
          <p:cNvPr id="3" name="عنصر نائب للمحتوى 2"/>
          <p:cNvSpPr>
            <a:spLocks noGrp="1"/>
          </p:cNvSpPr>
          <p:nvPr>
            <p:ph idx="1"/>
          </p:nvPr>
        </p:nvSpPr>
        <p:spPr>
          <a:xfrm>
            <a:off x="457200" y="1428736"/>
            <a:ext cx="8229600" cy="4880624"/>
          </a:xfrm>
        </p:spPr>
        <p:txBody>
          <a:bodyPr>
            <a:normAutofit fontScale="92500" lnSpcReduction="10000"/>
          </a:bodyPr>
          <a:lstStyle/>
          <a:p>
            <a:r>
              <a:rPr lang="ar-SA" dirty="0" smtClean="0"/>
              <a:t>أولا : الآثار السياسية</a:t>
            </a:r>
            <a:r>
              <a:rPr lang="en-US" dirty="0" smtClean="0"/>
              <a:t> :</a:t>
            </a:r>
            <a:br>
              <a:rPr lang="en-US" dirty="0" smtClean="0"/>
            </a:br>
            <a:r>
              <a:rPr lang="ar-SA" dirty="0" smtClean="0"/>
              <a:t>إن من أهم الآثار السلبية السياسية للديون الخارجية في الدول النامية أنها تزيد من حدة التدخل الأجنبي في تلك الدول وتؤثر سلبيًا على حرية صناعة القرار السياسي وتعرضه للمزيد من الضغوطات</a:t>
            </a:r>
            <a:r>
              <a:rPr lang="en-US" dirty="0" smtClean="0"/>
              <a:t> .</a:t>
            </a:r>
            <a:br>
              <a:rPr lang="en-US" dirty="0" smtClean="0"/>
            </a:br>
            <a:endParaRPr lang="ar-SA" dirty="0" smtClean="0"/>
          </a:p>
          <a:p>
            <a:r>
              <a:rPr lang="ar-SA" dirty="0" smtClean="0"/>
              <a:t>وفي ظل تيار العولمة المتنامي في العصر الحالي تزيد هيمنة الدول الدائنة خلف ستار مؤسساتها الدولية المالية المختلفة من بنك النقد الدولي إلى صندوق النقد إلى الشركات المتعددة الجنسية وفي كل ذلك مساس بالسيادة الوطنية واستقلال القرار السياسي ، فمن المعروف تورط العديد من الشركات وبتشجيع من حكومات الدول الدائنة في تمويل الأحزاب الموالية لها والتدخل في الانتخابات في الدول النامية</a:t>
            </a:r>
            <a:r>
              <a:rPr lang="en-US" dirty="0" smtClean="0"/>
              <a:t/>
            </a:r>
            <a:br>
              <a:rPr lang="en-US" dirty="0" smtClean="0"/>
            </a:br>
            <a:r>
              <a:rPr lang="en-US" dirty="0" smtClean="0"/>
              <a:t>.</a:t>
            </a:r>
            <a:br>
              <a:rPr lang="en-US" dirty="0" smtClean="0"/>
            </a:br>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809318"/>
          </a:xfrm>
        </p:spPr>
        <p:txBody>
          <a:bodyPr/>
          <a:lstStyle/>
          <a:p>
            <a:r>
              <a:rPr lang="ar-SA" dirty="0" smtClean="0"/>
              <a:t>ثانيًا :الآثار الاقتصادية</a:t>
            </a:r>
            <a:r>
              <a:rPr lang="en-US" dirty="0" smtClean="0"/>
              <a:t> :</a:t>
            </a:r>
            <a:br>
              <a:rPr lang="en-US" dirty="0" smtClean="0"/>
            </a:br>
            <a:r>
              <a:rPr lang="ar-SA" dirty="0" smtClean="0"/>
              <a:t>أن الوضع الاقتصادي للدول النامية يتسم بالتبعية الاقتصادية كما إن من أهم المظاهر المشتركة للدول النامية هو التخلف الاقتصادي ، وإن كانت تختلف حدته وسماته من دولة إلى أخرى ، وهناك العديد من التعريفات والمفاهيم لمصطلح التخلف الاقتصادي ومن هذه التعريفات</a:t>
            </a:r>
            <a:r>
              <a:rPr lang="en-US" dirty="0" smtClean="0"/>
              <a:t> :</a:t>
            </a:r>
            <a:br>
              <a:rPr lang="en-US" dirty="0" smtClean="0"/>
            </a:br>
            <a:r>
              <a:rPr lang="en-US" dirty="0" smtClean="0"/>
              <a:t>- </a:t>
            </a:r>
            <a:r>
              <a:rPr lang="ar-SA" dirty="0" smtClean="0"/>
              <a:t>عدم الاستغلال الأمثل للموارد المادية والبشرية ، مما يؤدي إلى انخفاض المستوى المعيشي للسكان (4)</a:t>
            </a:r>
            <a:r>
              <a:rPr lang="en-US" dirty="0" smtClean="0"/>
              <a:t/>
            </a:r>
            <a:br>
              <a:rPr lang="en-US" dirty="0" smtClean="0"/>
            </a:br>
            <a:endParaRPr lang="ar-SA"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737880"/>
          </a:xfrm>
        </p:spPr>
        <p:txBody>
          <a:bodyPr>
            <a:normAutofit/>
          </a:bodyPr>
          <a:lstStyle/>
          <a:p>
            <a:r>
              <a:rPr lang="ar-SA" dirty="0" smtClean="0"/>
              <a:t>سمات الاقتصاد المتخلف</a:t>
            </a:r>
            <a:r>
              <a:rPr lang="en-US" dirty="0" smtClean="0"/>
              <a:t> :</a:t>
            </a:r>
            <a:br>
              <a:rPr lang="en-US" dirty="0" smtClean="0"/>
            </a:br>
            <a:r>
              <a:rPr lang="en-US" dirty="0" smtClean="0"/>
              <a:t>- </a:t>
            </a:r>
            <a:r>
              <a:rPr lang="ar-SA" dirty="0" smtClean="0"/>
              <a:t>انخفاض مستوى الدخل القومي للدولة الأمر الذي ينعكس سلبيًا على المستوى المعيشي فيها</a:t>
            </a:r>
            <a:r>
              <a:rPr lang="en-US" dirty="0" smtClean="0"/>
              <a:t> .</a:t>
            </a:r>
            <a:br>
              <a:rPr lang="en-US" dirty="0" smtClean="0"/>
            </a:br>
            <a:r>
              <a:rPr lang="en-US" dirty="0" smtClean="0"/>
              <a:t>- </a:t>
            </a:r>
            <a:r>
              <a:rPr lang="ar-SA" dirty="0" smtClean="0"/>
              <a:t>تدني مستوى </a:t>
            </a:r>
            <a:r>
              <a:rPr lang="ar-SA" dirty="0" err="1" smtClean="0"/>
              <a:t>البنى</a:t>
            </a:r>
            <a:r>
              <a:rPr lang="ar-SA" dirty="0" smtClean="0"/>
              <a:t> التحتية في شتى القطاعات التي لا يستثمر القطاع الخاص فيها عادة كالطرق والموانئ والكهرباء ، والتي لا غنى للاقتصاد القومي عنها</a:t>
            </a:r>
            <a:r>
              <a:rPr lang="en-US" dirty="0" smtClean="0"/>
              <a:t> .</a:t>
            </a:r>
            <a:br>
              <a:rPr lang="en-US" dirty="0" smtClean="0"/>
            </a:br>
            <a:r>
              <a:rPr lang="en-US" dirty="0" smtClean="0"/>
              <a:t>- </a:t>
            </a:r>
            <a:r>
              <a:rPr lang="ar-SA" dirty="0" smtClean="0"/>
              <a:t>انخفاض القوة الشرائية للنقد وضعف حوافز الاستثمار</a:t>
            </a:r>
            <a:r>
              <a:rPr lang="en-US" dirty="0" smtClean="0"/>
              <a:t> .</a:t>
            </a:r>
            <a:br>
              <a:rPr lang="en-US" dirty="0" smtClean="0"/>
            </a:br>
            <a:r>
              <a:rPr lang="en-US" dirty="0" smtClean="0"/>
              <a:t>- </a:t>
            </a:r>
            <a:r>
              <a:rPr lang="ar-SA" dirty="0" smtClean="0"/>
              <a:t>القصور الشديد في الموارد المادية والبشرية المؤهلة</a:t>
            </a:r>
            <a:r>
              <a:rPr lang="en-US" dirty="0" smtClean="0"/>
              <a:t> .</a:t>
            </a:r>
            <a:br>
              <a:rPr lang="en-US" dirty="0" smtClean="0"/>
            </a:br>
            <a:r>
              <a:rPr lang="en-US" dirty="0" smtClean="0"/>
              <a:t>- </a:t>
            </a:r>
            <a:r>
              <a:rPr lang="ar-SA" dirty="0" smtClean="0"/>
              <a:t> انخفاض المستوى الصحي والتعليمي وانتشار الأوبئة والأمية والفقر</a:t>
            </a:r>
            <a:r>
              <a:rPr lang="en-US" dirty="0" smtClean="0"/>
              <a:t> .</a:t>
            </a:r>
            <a:br>
              <a:rPr lang="en-US" dirty="0" smtClean="0"/>
            </a:br>
            <a:r>
              <a:rPr lang="en-US" dirty="0" smtClean="0"/>
              <a:t> - </a:t>
            </a:r>
            <a:r>
              <a:rPr lang="ar-SA" dirty="0" smtClean="0"/>
              <a:t>تبعية الاقتصاد المتخلف للدول الصناعية في سبيل إيجاد أسواق للمواد</a:t>
            </a:r>
            <a:endParaRPr lang="ar-SA"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285728"/>
            <a:ext cx="8229600" cy="6023632"/>
          </a:xfrm>
        </p:spPr>
        <p:txBody>
          <a:bodyPr>
            <a:normAutofit fontScale="92500" lnSpcReduction="10000"/>
          </a:bodyPr>
          <a:lstStyle/>
          <a:p>
            <a:r>
              <a:rPr lang="ar-SA" dirty="0" smtClean="0"/>
              <a:t>الآثار الاجتماعية للديون الخارجية</a:t>
            </a:r>
            <a:r>
              <a:rPr lang="en-US" dirty="0" smtClean="0"/>
              <a:t> :.</a:t>
            </a:r>
            <a:br>
              <a:rPr lang="en-US" dirty="0" smtClean="0"/>
            </a:br>
            <a:r>
              <a:rPr lang="ar-SA" dirty="0" smtClean="0"/>
              <a:t>إن من أهم المشاكل التي تعاني منها الدول النامية هي مشاكل التمويل الإنمائي ،حيث يلاحظ أن التمويل في الدول النامية يعتمد بشكل كبير جدًا على القروض والمساعدات الخارجية وبالتالي الوقوع في شراك الديون للدول الرأسمالية والاستمرار في التبعية الاقتصادية لهذه الدول ، فقد ذكرت بعض التقارير إلى أن ديون بعض الدول النامية تصل إلى ٢٠٠ % من إنتاجها القومي, فلا تستطيع سداد ديونها </a:t>
            </a:r>
            <a:r>
              <a:rPr lang="en-US" dirty="0" smtClean="0"/>
              <a:t> .</a:t>
            </a:r>
            <a:br>
              <a:rPr lang="en-US" dirty="0" smtClean="0"/>
            </a:br>
            <a:r>
              <a:rPr lang="en-US" dirty="0" smtClean="0"/>
              <a:t/>
            </a:r>
            <a:br>
              <a:rPr lang="en-US" dirty="0" smtClean="0"/>
            </a:br>
            <a:r>
              <a:rPr lang="ar-SA" dirty="0" smtClean="0"/>
              <a:t>إن  الإجراءات التي وضعها صندوق النقد الدولي في بعض الدول المدينة لم يزد الأمور إلا تعقيدًا بالنسبة للأوضاع المعيشية للسكان كارتفاع الأسعار وزيادة البطالة وارتفاع أسعار الخدمات الاجتماعية</a:t>
            </a:r>
            <a:r>
              <a:rPr lang="en-US" dirty="0" smtClean="0"/>
              <a:t> .</a:t>
            </a:r>
            <a:endParaRPr lang="ar-SA" dirty="0" smtClean="0"/>
          </a:p>
          <a:p>
            <a:r>
              <a:rPr lang="en-US" dirty="0" smtClean="0"/>
              <a:t/>
            </a:r>
            <a:br>
              <a:rPr lang="en-US" dirty="0" smtClean="0"/>
            </a:br>
            <a:r>
              <a:rPr lang="ar-SA" dirty="0" smtClean="0"/>
              <a:t>وقد لجأت معظم الدول النامية إلى تطبيق هذه الإجراءات وكل هذه الأمور انعكس سلبيًا على مستويات المعيشة لغالبية الدول المدينة مما أدى إلى تفاقم الفقر وارتفاع معدلات البطالة ....وبالطبع استمرار مشكلة الديون الخارجية</a:t>
            </a:r>
            <a:r>
              <a:rPr lang="en-US" dirty="0" smtClean="0"/>
              <a:t> !</a:t>
            </a:r>
          </a:p>
          <a:p>
            <a:endParaRPr lang="ar-SA"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الشركات المتعدد الجنسيات:</a:t>
            </a:r>
            <a:endParaRPr lang="ar-SA" dirty="0"/>
          </a:p>
        </p:txBody>
      </p:sp>
      <p:sp>
        <p:nvSpPr>
          <p:cNvPr id="3" name="عنصر نائب للمحتوى 2"/>
          <p:cNvSpPr>
            <a:spLocks noGrp="1"/>
          </p:cNvSpPr>
          <p:nvPr>
            <p:ph idx="1"/>
          </p:nvPr>
        </p:nvSpPr>
        <p:spPr/>
        <p:txBody>
          <a:bodyPr/>
          <a:lstStyle/>
          <a:p>
            <a:r>
              <a:rPr lang="ar-SA" sz="3600" dirty="0" smtClean="0"/>
              <a:t>الشركة المتعددة الجنسيات</a:t>
            </a:r>
            <a:r>
              <a:rPr lang="en-US" sz="3600" dirty="0" smtClean="0"/>
              <a:t> </a:t>
            </a:r>
            <a:r>
              <a:rPr lang="ar-SA" sz="3600" dirty="0" smtClean="0"/>
              <a:t> هي</a:t>
            </a:r>
            <a:r>
              <a:rPr lang="en-US" sz="3600" dirty="0" smtClean="0"/>
              <a:t> </a:t>
            </a:r>
            <a:r>
              <a:rPr lang="ar-SA" sz="3600" dirty="0" smtClean="0">
                <a:hlinkClick r:id="rId2" tooltip="شركة"/>
              </a:rPr>
              <a:t>شركة</a:t>
            </a:r>
            <a:r>
              <a:rPr lang="en-US" sz="3600" dirty="0" smtClean="0"/>
              <a:t> </a:t>
            </a:r>
            <a:r>
              <a:rPr lang="ar-SA" sz="3600" dirty="0" smtClean="0">
                <a:solidFill>
                  <a:srgbClr val="FF0000"/>
                </a:solidFill>
              </a:rPr>
              <a:t>ملكيتها تخضع لسيطرة جنسيات متعددة كما يتولى إدارتها أشخاص من جنسيات متعددة وتمارس نشاطها في بلاد أجنبية متعددة </a:t>
            </a:r>
            <a:r>
              <a:rPr lang="ar-SA" sz="3600" dirty="0" smtClean="0"/>
              <a:t>على الرغم من أن إستراتيجياتها وسياساتها وخطط عملها تصمم في مركزها الرئيسي الذي يوجد في دولة معينة تسمى الدولة الأم ، إلا أن نشاطها يتجاوز الحدود الوطنية والإقليمية لهذه الدولة وتتوسع في نشاطها إلى دول أخرى تسمى الدول المضيفة </a:t>
            </a:r>
            <a:endParaRPr lang="ar-SA" sz="3600"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لها العديد من السلبيات على الاقتصاد القومي للدول النامية ، ومن هذه الآثار السلبية ما يلي</a:t>
            </a:r>
            <a:endParaRPr lang="ar-SA" dirty="0"/>
          </a:p>
        </p:txBody>
      </p:sp>
      <p:sp>
        <p:nvSpPr>
          <p:cNvPr id="3" name="عنصر نائب للمحتوى 2"/>
          <p:cNvSpPr>
            <a:spLocks noGrp="1"/>
          </p:cNvSpPr>
          <p:nvPr>
            <p:ph idx="1"/>
          </p:nvPr>
        </p:nvSpPr>
        <p:spPr/>
        <p:txBody>
          <a:bodyPr>
            <a:normAutofit lnSpcReduction="10000"/>
          </a:bodyPr>
          <a:lstStyle/>
          <a:p>
            <a:r>
              <a:rPr lang="en-US" dirty="0" smtClean="0"/>
              <a:t>:</a:t>
            </a:r>
            <a:br>
              <a:rPr lang="en-US" dirty="0" smtClean="0"/>
            </a:br>
            <a:r>
              <a:rPr lang="en-US" dirty="0" smtClean="0"/>
              <a:t>- </a:t>
            </a:r>
            <a:r>
              <a:rPr lang="ar-SA" dirty="0" smtClean="0"/>
              <a:t>إن الأرباح </a:t>
            </a:r>
            <a:r>
              <a:rPr lang="ar-SA" dirty="0" err="1" smtClean="0"/>
              <a:t>ا</a:t>
            </a:r>
            <a:r>
              <a:rPr lang="ar-SA" dirty="0" smtClean="0"/>
              <a:t> لمالية التي يجنيها المستثمر الأجنبي تصدر للبلد الأم وفي هذا تأثير على ميزان المدفوعات في الدولة المستضيفة , </a:t>
            </a:r>
          </a:p>
          <a:p>
            <a:r>
              <a:rPr lang="ar-SA" dirty="0" smtClean="0"/>
              <a:t>تعميق تخصص الدول النامية في إنتاج المواد الأولية وتصديرها</a:t>
            </a:r>
            <a:r>
              <a:rPr lang="en-US" dirty="0" smtClean="0"/>
              <a:t> </a:t>
            </a:r>
            <a:r>
              <a:rPr lang="ar-SA" dirty="0" smtClean="0"/>
              <a:t>وتفرغ الدول الصناعية لإنتاج المواد المصنعة مما يحرم الدول النامية من التقدم في مجال التصنيع وما يتبع ذلك من رفع المستوى المعيشة  </a:t>
            </a:r>
          </a:p>
          <a:p>
            <a:r>
              <a:rPr lang="ar-SA" dirty="0" smtClean="0"/>
              <a:t>تركيز المستثمر الأجنبي على القطاعات التي يستفيد هو منها في المقام الأول مثل استخراج المواد الأولية والخام من الدول النامية التي يتواجد فيها مما ينعكس سلبيًا على القطاعات الأخرى.</a:t>
            </a:r>
            <a:endParaRPr lang="en-US" dirty="0" smtClean="0"/>
          </a:p>
          <a:p>
            <a:r>
              <a:rPr lang="ar-SA" dirty="0" smtClean="0"/>
              <a:t>-</a:t>
            </a:r>
            <a:endParaRPr lang="ar-SA"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880756"/>
          </a:xfrm>
        </p:spPr>
        <p:txBody>
          <a:bodyPr/>
          <a:lstStyle/>
          <a:p>
            <a:r>
              <a:rPr lang="ar-SA" dirty="0" smtClean="0"/>
              <a:t>نشر القيم الاستهلاكية , وتكريس الفجوة بين شرائح المجتمع , وخلق فئة تتعايش على حساب  فئات أخرى.مما يؤدي لعدم الاستقرار السياسي والاجتماعي وحدوث أزمات في الدول النامية.</a:t>
            </a:r>
          </a:p>
          <a:p>
            <a:r>
              <a:rPr lang="ar-SA" sz="3600" dirty="0" smtClean="0">
                <a:solidFill>
                  <a:srgbClr val="FF0000"/>
                </a:solidFill>
              </a:rPr>
              <a:t>كيف تتجنب الدول النامية خطورتها ؟</a:t>
            </a:r>
            <a:endParaRPr lang="en-US" sz="3600" dirty="0" smtClean="0">
              <a:solidFill>
                <a:srgbClr val="FF0000"/>
              </a:solidFill>
            </a:endParaRPr>
          </a:p>
          <a:p>
            <a:r>
              <a:rPr lang="ar-SA" dirty="0" smtClean="0"/>
              <a:t>لابد أن تعي الدول النامية خطورتها على الجوانب اقتصادية والسياسية والاجتماعية, وانعكاساتها على الأهداف التنمية والسيادة الوطنية. </a:t>
            </a:r>
          </a:p>
          <a:p>
            <a:r>
              <a:rPr lang="ar-SA" dirty="0" smtClean="0"/>
              <a:t>لذلك يجب على الدول النامية وضع الشروط التي ترفع من مساهمتها في التنمية من خلال التسويق والتصدير , مراقبة نشاطها بصورة مستمرة, والاعتماد على القدرات المحلية الوطنية, وعدم الاعتماد عليها بل اعتبارها عامل مساعد على </a:t>
            </a:r>
            <a:r>
              <a:rPr lang="ar-SA" smtClean="0"/>
              <a:t>التنمية .والاهتمام </a:t>
            </a:r>
            <a:r>
              <a:rPr lang="ar-SA" dirty="0" smtClean="0"/>
              <a:t>بالتنمية البيئية وعدم السماح بإضرار البيئة بنشاطات هذه الشركات.</a:t>
            </a:r>
            <a:endParaRPr lang="en-US" dirty="0" smtClean="0"/>
          </a:p>
          <a:p>
            <a:endParaRPr lang="ar-SA"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ذروة">
  <a:themeElements>
    <a:clrScheme name="ذروة">
      <a:dk1>
        <a:sysClr val="windowText" lastClr="000000"/>
      </a:dk1>
      <a:lt1>
        <a:sysClr val="window" lastClr="FFFFFF"/>
      </a:lt1>
      <a:dk2>
        <a:srgbClr val="69676D"/>
      </a:dk2>
      <a:lt2>
        <a:srgbClr val="C9C2D1"/>
      </a:lt2>
      <a:accent1>
        <a:srgbClr val="CEB966"/>
      </a:accent1>
      <a:accent2>
        <a:srgbClr val="9CB084"/>
      </a:accent2>
      <a:accent3>
        <a:srgbClr val="6BB1C9"/>
      </a:accent3>
      <a:accent4>
        <a:srgbClr val="6585CF"/>
      </a:accent4>
      <a:accent5>
        <a:srgbClr val="7E6BC9"/>
      </a:accent5>
      <a:accent6>
        <a:srgbClr val="A379BB"/>
      </a:accent6>
      <a:hlink>
        <a:srgbClr val="410082"/>
      </a:hlink>
      <a:folHlink>
        <a:srgbClr val="932968"/>
      </a:folHlink>
    </a:clrScheme>
    <a:fontScheme name="ذروة">
      <a:majorFont>
        <a:latin typeface="Lucida Sans"/>
        <a:ea typeface=""/>
        <a:cs typeface=""/>
        <a:font script="Grek" typeface="Arial"/>
        <a:font script="Cyrl" typeface="Arial"/>
        <a:font script="Jpan" typeface="HG丸ｺﾞｼｯｸM-PRO"/>
        <a:font script="Hang" typeface="휴먼옛체"/>
        <a:font script="Hans" typeface="黑体"/>
        <a:font script="Hant" typeface="微軟正黑體"/>
        <a:font script="Arab" typeface="Tahoma"/>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Book Antiqua"/>
        <a:ea typeface=""/>
        <a:cs typeface=""/>
        <a:font script="Grek" typeface="Times New Roman"/>
        <a:font script="Cyrl" typeface="Times New Roman"/>
        <a:font script="Jpan" typeface="HG明朝B"/>
        <a:font script="Hang" typeface="돋움"/>
        <a:font script="Hans" typeface="宋体"/>
        <a:font script="Hant" typeface="新細明體"/>
        <a:font script="Arab" typeface="Times New Roman"/>
        <a:font script="Hebr" typeface="David"/>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ذروة">
      <a:fillStyleLst>
        <a:solidFill>
          <a:schemeClr val="phClr"/>
        </a:solidFill>
        <a:gradFill rotWithShape="1">
          <a:gsLst>
            <a:gs pos="20000">
              <a:schemeClr val="phClr">
                <a:tint val="9000"/>
              </a:schemeClr>
            </a:gs>
            <a:gs pos="100000">
              <a:schemeClr val="phClr">
                <a:tint val="70000"/>
                <a:satMod val="100000"/>
              </a:schemeClr>
            </a:gs>
          </a:gsLst>
          <a:path path="circle">
            <a:fillToRect l="-15000" t="-15000" r="115000" b="115000"/>
          </a:path>
        </a:gradFill>
        <a:gradFill rotWithShape="1">
          <a:gsLst>
            <a:gs pos="0">
              <a:schemeClr val="phClr">
                <a:shade val="60000"/>
              </a:schemeClr>
            </a:gs>
            <a:gs pos="33000">
              <a:schemeClr val="phClr">
                <a:tint val="86500"/>
              </a:schemeClr>
            </a:gs>
            <a:gs pos="46750">
              <a:schemeClr val="phClr">
                <a:tint val="71000"/>
                <a:satMod val="112000"/>
              </a:schemeClr>
            </a:gs>
            <a:gs pos="53000">
              <a:schemeClr val="phClr">
                <a:tint val="71000"/>
                <a:satMod val="112000"/>
              </a:schemeClr>
            </a:gs>
            <a:gs pos="68000">
              <a:schemeClr val="phClr">
                <a:tint val="86000"/>
              </a:schemeClr>
            </a:gs>
            <a:gs pos="100000">
              <a:schemeClr val="phClr">
                <a:shade val="60000"/>
              </a:schemeClr>
            </a:gs>
          </a:gsLst>
          <a:lin ang="8350000" scaled="1"/>
        </a:gradFill>
      </a:fillStyleLst>
      <a:lnStyleLst>
        <a:ln w="9525" cap="flat" cmpd="sng" algn="ctr">
          <a:solidFill>
            <a:schemeClr val="phClr">
              <a:shade val="48000"/>
              <a:satMod val="110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130000" dist="101600" dir="2700000" algn="tl" rotWithShape="0">
              <a:srgbClr val="000000">
                <a:alpha val="35000"/>
              </a:srgbClr>
            </a:outerShdw>
          </a:effectLst>
        </a:effectStyle>
        <a:effectStyle>
          <a:effectLst>
            <a:outerShdw blurRad="190500" dist="228600" dir="2700000" sy="90000" rotWithShape="0">
              <a:srgbClr val="000000">
                <a:alpha val="25500"/>
              </a:srgbClr>
            </a:outerShdw>
          </a:effectLst>
        </a:effectStyle>
        <a:effectStyle>
          <a:effectLst>
            <a:outerShdw blurRad="190500" dist="228600" dir="2700000" sy="90000" rotWithShape="0">
              <a:srgbClr val="000000">
                <a:alpha val="25500"/>
              </a:srgbClr>
            </a:outerShdw>
          </a:effectLst>
          <a:scene3d>
            <a:camera prst="orthographicFront" fov="0">
              <a:rot lat="0" lon="0" rev="0"/>
            </a:camera>
            <a:lightRig rig="soft" dir="tl">
              <a:rot lat="0" lon="0" rev="20100000"/>
            </a:lightRig>
          </a:scene3d>
          <a:sp3d>
            <a:bevelT w="50800" h="50800"/>
          </a:sp3d>
        </a:effectStyle>
      </a:effectStyleLst>
      <a:bgFillStyleLst>
        <a:solidFill>
          <a:schemeClr val="phClr"/>
        </a:solidFill>
        <a:gradFill rotWithShape="1">
          <a:gsLst>
            <a:gs pos="0">
              <a:schemeClr val="phClr">
                <a:tint val="50000"/>
                <a:satMod val="180000"/>
              </a:schemeClr>
            </a:gs>
            <a:gs pos="100000">
              <a:schemeClr val="phClr">
                <a:shade val="45000"/>
                <a:satMod val="120000"/>
              </a:schemeClr>
            </a:gs>
          </a:gsLst>
          <a:path path="circle">
            <a:fillToRect r="100000" b="100000"/>
          </a:path>
        </a:gradFill>
        <a:blipFill>
          <a:blip xmlns:r="http://schemas.openxmlformats.org/officeDocument/2006/relationships" r:embed="rId1">
            <a:duotone>
              <a:schemeClr val="phClr">
                <a:shade val="3000"/>
                <a:satMod val="110000"/>
              </a:schemeClr>
              <a:schemeClr val="phClr">
                <a:tint val="60000"/>
                <a:satMod val="425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Apex</Template>
  <TotalTime>27</TotalTime>
  <Words>276</Words>
  <Application>Microsoft Office PowerPoint</Application>
  <PresentationFormat>عرض على الشاشة (3:4)‏</PresentationFormat>
  <Paragraphs>24</Paragraphs>
  <Slides>10</Slides>
  <Notes>0</Notes>
  <HiddenSlides>0</HiddenSlides>
  <MMClips>0</MMClips>
  <ScaleCrop>false</ScaleCrop>
  <HeadingPairs>
    <vt:vector size="4" baseType="variant">
      <vt:variant>
        <vt:lpstr>سمة</vt:lpstr>
      </vt:variant>
      <vt:variant>
        <vt:i4>1</vt:i4>
      </vt:variant>
      <vt:variant>
        <vt:lpstr>عناوين الشرائح</vt:lpstr>
      </vt:variant>
      <vt:variant>
        <vt:i4>10</vt:i4>
      </vt:variant>
    </vt:vector>
  </HeadingPairs>
  <TitlesOfParts>
    <vt:vector size="11" baseType="lpstr">
      <vt:lpstr>ذروة</vt:lpstr>
      <vt:lpstr>تابع الديون الخارجية وتأثيراتها  الشركات متعددة الجنسيات </vt:lpstr>
      <vt:lpstr>الشريحة 2</vt:lpstr>
      <vt:lpstr>الآثار السياسية والاقتصادية والاجتماعية للديون الخارجية : </vt:lpstr>
      <vt:lpstr>الشريحة 4</vt:lpstr>
      <vt:lpstr>الشريحة 5</vt:lpstr>
      <vt:lpstr>الشريحة 6</vt:lpstr>
      <vt:lpstr>الشركات المتعدد الجنسيات:</vt:lpstr>
      <vt:lpstr>لها العديد من السلبيات على الاقتصاد القومي للدول النامية ، ومن هذه الآثار السلبية ما يلي</vt:lpstr>
      <vt:lpstr>الشريحة 9</vt:lpstr>
      <vt:lpstr>أمثلة</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تابع الديون الخارجية وتأثيراتها  الشركات متعددة الجنسيات </dc:title>
  <dc:creator>toshiba</dc:creator>
  <cp:lastModifiedBy>toshiba</cp:lastModifiedBy>
  <cp:revision>11</cp:revision>
  <dcterms:created xsi:type="dcterms:W3CDTF">2012-11-04T23:47:45Z</dcterms:created>
  <dcterms:modified xsi:type="dcterms:W3CDTF">2012-11-05T01:23:02Z</dcterms:modified>
</cp:coreProperties>
</file>

<file path=docProps/thumbnail.jpeg>
</file>