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51" r:id="rId1"/>
  </p:sldMasterIdLst>
  <p:notesMasterIdLst>
    <p:notesMasterId r:id="rId14"/>
  </p:notesMasterIdLst>
  <p:handoutMasterIdLst>
    <p:handoutMasterId r:id="rId15"/>
  </p:handoutMasterIdLst>
  <p:sldIdLst>
    <p:sldId id="270" r:id="rId2"/>
    <p:sldId id="257" r:id="rId3"/>
    <p:sldId id="259" r:id="rId4"/>
    <p:sldId id="260" r:id="rId5"/>
    <p:sldId id="261" r:id="rId6"/>
    <p:sldId id="262" r:id="rId7"/>
    <p:sldId id="268" r:id="rId8"/>
    <p:sldId id="266" r:id="rId9"/>
    <p:sldId id="265" r:id="rId10"/>
    <p:sldId id="267" r:id="rId11"/>
    <p:sldId id="269" r:id="rId12"/>
    <p:sldId id="256" r:id="rId13"/>
  </p:sldIdLst>
  <p:sldSz cx="9144000" cy="6858000" type="screen4x3"/>
  <p:notesSz cx="6858000" cy="9144000"/>
  <p:defaultTextStyle>
    <a:defPPr>
      <a:defRPr lang="ar-SA"/>
    </a:defPPr>
    <a:lvl1pPr algn="l" rtl="0" eaLnBrk="0" fontAlgn="base" hangingPunct="0">
      <a:spcBef>
        <a:spcPct val="0"/>
      </a:spcBef>
      <a:spcAft>
        <a:spcPct val="0"/>
      </a:spcAft>
      <a:defRPr kern="1200">
        <a:solidFill>
          <a:schemeClr val="tx1"/>
        </a:solidFill>
        <a:latin typeface="Arial"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Arial"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Arial"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Arial"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7500"/>
    <a:srgbClr val="800080"/>
    <a:srgbClr val="995F1F"/>
    <a:srgbClr val="5F5F5F"/>
    <a:srgbClr val="777777"/>
    <a:srgbClr val="993366"/>
    <a:srgbClr val="CC3300"/>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eaLnBrk="1" hangingPunct="1">
              <a:defRPr sz="1200">
                <a:latin typeface="Times New Roman" pitchFamily="18" charset="0"/>
              </a:defRPr>
            </a:lvl1pPr>
          </a:lstStyle>
          <a:p>
            <a:endParaRPr lang="en-US"/>
          </a:p>
        </p:txBody>
      </p:sp>
      <p:sp>
        <p:nvSpPr>
          <p:cNvPr id="7171"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1" eaLnBrk="1" hangingPunct="1">
              <a:defRPr sz="1200">
                <a:latin typeface="Times New Roman" pitchFamily="18" charset="0"/>
              </a:defRPr>
            </a:lvl1pPr>
          </a:lstStyle>
          <a:p>
            <a:endParaRPr lang="en-US"/>
          </a:p>
        </p:txBody>
      </p:sp>
      <p:sp>
        <p:nvSpPr>
          <p:cNvPr id="7172"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eaLnBrk="1" hangingPunct="1">
              <a:defRPr sz="1200">
                <a:latin typeface="Times New Roman" pitchFamily="18" charset="0"/>
              </a:defRPr>
            </a:lvl1pPr>
          </a:lstStyle>
          <a:p>
            <a:endParaRPr lang="en-US"/>
          </a:p>
        </p:txBody>
      </p:sp>
      <p:sp>
        <p:nvSpPr>
          <p:cNvPr id="7173"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1" eaLnBrk="1" hangingPunct="1">
              <a:defRPr sz="1200">
                <a:latin typeface="Times New Roman" pitchFamily="18" charset="0"/>
              </a:defRPr>
            </a:lvl1pPr>
          </a:lstStyle>
          <a:p>
            <a:fld id="{2AB23631-D13F-4AC7-8B3D-D6E2B709C022}" type="slidenum">
              <a:rPr lang="ar-SA"/>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rtl="1" eaLnBrk="1" hangingPunct="1">
              <a:defRPr sz="1200">
                <a:latin typeface="Times New Roman" pitchFamily="18" charset="0"/>
              </a:defRPr>
            </a:lvl1pPr>
          </a:lstStyle>
          <a:p>
            <a:endParaRPr lang="en-US"/>
          </a:p>
        </p:txBody>
      </p:sp>
      <p:sp>
        <p:nvSpPr>
          <p:cNvPr id="6147"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1" eaLnBrk="1" hangingPunct="1">
              <a:defRPr sz="1200">
                <a:latin typeface="Times New Roman" pitchFamily="18" charset="0"/>
              </a:defRPr>
            </a:lvl1pPr>
          </a:lstStyle>
          <a:p>
            <a:endParaRPr lang="en-US"/>
          </a:p>
        </p:txBody>
      </p:sp>
      <p:sp>
        <p:nvSpPr>
          <p:cNvPr id="614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6150"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1" eaLnBrk="1" hangingPunct="1">
              <a:defRPr sz="1200">
                <a:latin typeface="Times New Roman" pitchFamily="18" charset="0"/>
              </a:defRPr>
            </a:lvl1pPr>
          </a:lstStyle>
          <a:p>
            <a:endParaRPr lang="en-US"/>
          </a:p>
        </p:txBody>
      </p:sp>
      <p:sp>
        <p:nvSpPr>
          <p:cNvPr id="6151"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rtl="1" eaLnBrk="1" hangingPunct="1">
              <a:defRPr sz="1200">
                <a:latin typeface="Times New Roman" pitchFamily="18" charset="0"/>
              </a:defRPr>
            </a:lvl1pPr>
          </a:lstStyle>
          <a:p>
            <a:fld id="{F0511906-17E0-47EC-B4BC-279CDF58B295}" type="slidenum">
              <a:rPr lang="ar-SA"/>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Times New Roman" pitchFamily="18" charset="0"/>
        <a:ea typeface="+mn-ea"/>
        <a:cs typeface="Arial" pitchFamily="34" charset="0"/>
      </a:defRPr>
    </a:lvl1pPr>
    <a:lvl2pPr marL="457200" algn="r" rtl="1" fontAlgn="base">
      <a:spcBef>
        <a:spcPct val="30000"/>
      </a:spcBef>
      <a:spcAft>
        <a:spcPct val="0"/>
      </a:spcAft>
      <a:defRPr sz="1200" kern="1200">
        <a:solidFill>
          <a:schemeClr val="tx1"/>
        </a:solidFill>
        <a:latin typeface="Times New Roman" pitchFamily="18" charset="0"/>
        <a:ea typeface="+mn-ea"/>
        <a:cs typeface="Arial" pitchFamily="34" charset="0"/>
      </a:defRPr>
    </a:lvl2pPr>
    <a:lvl3pPr marL="914400" algn="r" rtl="1" fontAlgn="base">
      <a:spcBef>
        <a:spcPct val="30000"/>
      </a:spcBef>
      <a:spcAft>
        <a:spcPct val="0"/>
      </a:spcAft>
      <a:defRPr sz="1200" kern="1200">
        <a:solidFill>
          <a:schemeClr val="tx1"/>
        </a:solidFill>
        <a:latin typeface="Times New Roman" pitchFamily="18" charset="0"/>
        <a:ea typeface="+mn-ea"/>
        <a:cs typeface="Arial" pitchFamily="34" charset="0"/>
      </a:defRPr>
    </a:lvl3pPr>
    <a:lvl4pPr marL="1371600" algn="r" rtl="1" fontAlgn="base">
      <a:spcBef>
        <a:spcPct val="30000"/>
      </a:spcBef>
      <a:spcAft>
        <a:spcPct val="0"/>
      </a:spcAft>
      <a:defRPr sz="1200" kern="1200">
        <a:solidFill>
          <a:schemeClr val="tx1"/>
        </a:solidFill>
        <a:latin typeface="Times New Roman" pitchFamily="18" charset="0"/>
        <a:ea typeface="+mn-ea"/>
        <a:cs typeface="Arial" pitchFamily="34" charset="0"/>
      </a:defRPr>
    </a:lvl4pPr>
    <a:lvl5pPr marL="1828800" algn="r" rtl="1" fontAlgn="base">
      <a:spcBef>
        <a:spcPct val="30000"/>
      </a:spcBef>
      <a:spcAft>
        <a:spcPct val="0"/>
      </a:spcAft>
      <a:defRPr sz="1200" kern="1200">
        <a:solidFill>
          <a:schemeClr val="tx1"/>
        </a:solidFill>
        <a:latin typeface="Times New Roman" pitchFamily="18"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5F1F3325-1451-4E02-BD77-B5DE47065D15}" type="slidenum">
              <a:rPr lang="ar-SA"/>
              <a:pPr/>
              <a:t>‹#›</a:t>
            </a:fld>
            <a:endParaRPr lang="en-US"/>
          </a:p>
        </p:txBody>
      </p:sp>
    </p:spTree>
  </p:cSld>
  <p:clrMapOvr>
    <a:masterClrMapping/>
  </p:clrMapOvr>
  <p:transition spd="slow">
    <p:cover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21151AF3-3013-47E8-B5E0-B052E897866F}" type="slidenum">
              <a:rPr lang="ar-SA"/>
              <a:pPr/>
              <a:t>‹#›</a:t>
            </a:fld>
            <a:endParaRPr lang="en-US"/>
          </a:p>
        </p:txBody>
      </p:sp>
    </p:spTree>
  </p:cSld>
  <p:clrMapOvr>
    <a:masterClrMapping/>
  </p:clrMapOvr>
  <p:transition spd="slow">
    <p:cover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21FADD86-4D2C-4B9D-920D-EEA5A5566755}" type="slidenum">
              <a:rPr lang="ar-SA"/>
              <a:pPr/>
              <a:t>‹#›</a:t>
            </a:fld>
            <a:endParaRPr lang="en-US"/>
          </a:p>
        </p:txBody>
      </p:sp>
    </p:spTree>
  </p:cSld>
  <p:clrMapOvr>
    <a:masterClrMapping/>
  </p:clrMapOvr>
  <p:transition spd="slow">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1E1A084-4F4B-4519-ACE5-812FBD466BAD}" type="slidenum">
              <a:rPr lang="ar-SA"/>
              <a:pPr/>
              <a:t>‹#›</a:t>
            </a:fld>
            <a:endParaRPr lang="en-US"/>
          </a:p>
        </p:txBody>
      </p:sp>
    </p:spTree>
  </p:cSld>
  <p:clrMapOvr>
    <a:masterClrMapping/>
  </p:clrMapOvr>
  <p:transition spd="slow">
    <p:cover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A334DA7-27D0-4D7B-A729-E6CEAECB66BF}" type="slidenum">
              <a:rPr lang="ar-SA"/>
              <a:pPr/>
              <a:t>‹#›</a:t>
            </a:fld>
            <a:endParaRPr lang="en-US"/>
          </a:p>
        </p:txBody>
      </p:sp>
    </p:spTree>
  </p:cSld>
  <p:clrMapOvr>
    <a:masterClrMapping/>
  </p:clrMapOvr>
  <p:transition spd="slow">
    <p:cover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195C5188-8CF5-4DCA-A47C-FE6FF94BBF21}" type="slidenum">
              <a:rPr lang="ar-SA"/>
              <a:pPr/>
              <a:t>‹#›</a:t>
            </a:fld>
            <a:endParaRPr lang="en-US"/>
          </a:p>
        </p:txBody>
      </p:sp>
    </p:spTree>
  </p:cSld>
  <p:clrMapOvr>
    <a:masterClrMapping/>
  </p:clrMapOvr>
  <p:transition spd="slow">
    <p:cover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5A99FCB9-F649-4D09-B367-89987C17004E}" type="slidenum">
              <a:rPr lang="ar-SA"/>
              <a:pPr/>
              <a:t>‹#›</a:t>
            </a:fld>
            <a:endParaRPr lang="en-US"/>
          </a:p>
        </p:txBody>
      </p:sp>
    </p:spTree>
  </p:cSld>
  <p:clrMapOvr>
    <a:masterClrMapping/>
  </p:clrMapOvr>
  <p:transition spd="slow">
    <p:cover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9FE7AD3E-82CD-43DC-BB51-35D025F465FD}" type="slidenum">
              <a:rPr lang="ar-SA"/>
              <a:pPr/>
              <a:t>‹#›</a:t>
            </a:fld>
            <a:endParaRPr lang="en-US"/>
          </a:p>
        </p:txBody>
      </p:sp>
    </p:spTree>
  </p:cSld>
  <p:clrMapOvr>
    <a:masterClrMapping/>
  </p:clrMapOvr>
  <p:transition spd="slow">
    <p:cover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CDFD0B98-DD5B-4DAD-A208-99DC5E61D5B7}" type="slidenum">
              <a:rPr lang="ar-SA"/>
              <a:pPr/>
              <a:t>‹#›</a:t>
            </a:fld>
            <a:endParaRPr lang="en-US"/>
          </a:p>
        </p:txBody>
      </p:sp>
    </p:spTree>
  </p:cSld>
  <p:clrMapOvr>
    <a:masterClrMapping/>
  </p:clrMapOvr>
  <p:transition spd="slow">
    <p:cover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76E71CBD-D24E-4373-9CFF-9CDDC1148D60}" type="slidenum">
              <a:rPr lang="ar-SA"/>
              <a:pPr/>
              <a:t>‹#›</a:t>
            </a:fld>
            <a:endParaRPr lang="en-US"/>
          </a:p>
        </p:txBody>
      </p:sp>
    </p:spTree>
  </p:cSld>
  <p:clrMapOvr>
    <a:masterClrMapping/>
  </p:clrMapOvr>
  <p:transition spd="slow">
    <p:cover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6B147FE5-10F7-4924-A675-D0FEE8E04F70}" type="slidenum">
              <a:rPr lang="ar-SA"/>
              <a:pPr/>
              <a:t>‹#›</a:t>
            </a:fld>
            <a:endParaRPr lang="en-US"/>
          </a:p>
        </p:txBody>
      </p:sp>
    </p:spTree>
  </p:cSld>
  <p:clrMapOvr>
    <a:masterClrMapping/>
  </p:clrMapOvr>
  <p:transition spd="slow">
    <p:cover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45059"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506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mn-lt"/>
              </a:defRPr>
            </a:lvl1pPr>
          </a:lstStyle>
          <a:p>
            <a:endParaRPr lang="en-US"/>
          </a:p>
        </p:txBody>
      </p:sp>
      <p:sp>
        <p:nvSpPr>
          <p:cNvPr id="4506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mn-lt"/>
              </a:defRPr>
            </a:lvl1pPr>
          </a:lstStyle>
          <a:p>
            <a:endParaRPr lang="en-US"/>
          </a:p>
        </p:txBody>
      </p:sp>
      <p:sp>
        <p:nvSpPr>
          <p:cNvPr id="4506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mn-lt"/>
              </a:defRPr>
            </a:lvl1pPr>
          </a:lstStyle>
          <a:p>
            <a:fld id="{134C6F6C-5394-4DF0-9C2F-898EF63B5FD5}"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ransition spd="slow">
    <p:cover dir="d"/>
  </p:transition>
  <p:timing>
    <p:tnLst>
      <p:par>
        <p:cTn id="1" dur="indefinite" restart="never" nodeType="tmRoot"/>
      </p:par>
    </p:tnLst>
  </p:timing>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Times New Roman" pitchFamily="18" charset="0"/>
          <a:cs typeface="Arial" pitchFamily="34" charset="0"/>
        </a:defRPr>
      </a:lvl2pPr>
      <a:lvl3pPr algn="ctr" rtl="1" fontAlgn="base">
        <a:spcBef>
          <a:spcPct val="0"/>
        </a:spcBef>
        <a:spcAft>
          <a:spcPct val="0"/>
        </a:spcAft>
        <a:defRPr sz="4400">
          <a:solidFill>
            <a:schemeClr val="tx2"/>
          </a:solidFill>
          <a:latin typeface="Times New Roman" pitchFamily="18" charset="0"/>
          <a:cs typeface="Arial" pitchFamily="34" charset="0"/>
        </a:defRPr>
      </a:lvl3pPr>
      <a:lvl4pPr algn="ctr" rtl="1" fontAlgn="base">
        <a:spcBef>
          <a:spcPct val="0"/>
        </a:spcBef>
        <a:spcAft>
          <a:spcPct val="0"/>
        </a:spcAft>
        <a:defRPr sz="4400">
          <a:solidFill>
            <a:schemeClr val="tx2"/>
          </a:solidFill>
          <a:latin typeface="Times New Roman" pitchFamily="18" charset="0"/>
          <a:cs typeface="Arial" pitchFamily="34" charset="0"/>
        </a:defRPr>
      </a:lvl4pPr>
      <a:lvl5pPr algn="ctr" rtl="1" fontAlgn="base">
        <a:spcBef>
          <a:spcPct val="0"/>
        </a:spcBef>
        <a:spcAft>
          <a:spcPct val="0"/>
        </a:spcAft>
        <a:defRPr sz="4400">
          <a:solidFill>
            <a:schemeClr val="tx2"/>
          </a:solidFill>
          <a:latin typeface="Times New Roman" pitchFamily="18" charset="0"/>
          <a:cs typeface="Arial" pitchFamily="34" charset="0"/>
        </a:defRPr>
      </a:lvl5pPr>
      <a:lvl6pPr marL="457200" algn="ctr" rtl="1" fontAlgn="base">
        <a:spcBef>
          <a:spcPct val="0"/>
        </a:spcBef>
        <a:spcAft>
          <a:spcPct val="0"/>
        </a:spcAft>
        <a:defRPr sz="4400">
          <a:solidFill>
            <a:schemeClr val="tx2"/>
          </a:solidFill>
          <a:latin typeface="Times New Roman" pitchFamily="18" charset="0"/>
          <a:cs typeface="Arial" pitchFamily="34" charset="0"/>
        </a:defRPr>
      </a:lvl6pPr>
      <a:lvl7pPr marL="914400" algn="ctr" rtl="1" fontAlgn="base">
        <a:spcBef>
          <a:spcPct val="0"/>
        </a:spcBef>
        <a:spcAft>
          <a:spcPct val="0"/>
        </a:spcAft>
        <a:defRPr sz="4400">
          <a:solidFill>
            <a:schemeClr val="tx2"/>
          </a:solidFill>
          <a:latin typeface="Times New Roman" pitchFamily="18" charset="0"/>
          <a:cs typeface="Arial" pitchFamily="34" charset="0"/>
        </a:defRPr>
      </a:lvl7pPr>
      <a:lvl8pPr marL="1371600" algn="ctr" rtl="1" fontAlgn="base">
        <a:spcBef>
          <a:spcPct val="0"/>
        </a:spcBef>
        <a:spcAft>
          <a:spcPct val="0"/>
        </a:spcAft>
        <a:defRPr sz="4400">
          <a:solidFill>
            <a:schemeClr val="tx2"/>
          </a:solidFill>
          <a:latin typeface="Times New Roman" pitchFamily="18" charset="0"/>
          <a:cs typeface="Arial" pitchFamily="34" charset="0"/>
        </a:defRPr>
      </a:lvl8pPr>
      <a:lvl9pPr marL="1828800" algn="ctr" rtl="1" fontAlgn="base">
        <a:spcBef>
          <a:spcPct val="0"/>
        </a:spcBef>
        <a:spcAft>
          <a:spcPct val="0"/>
        </a:spcAft>
        <a:defRPr sz="4400">
          <a:solidFill>
            <a:schemeClr val="tx2"/>
          </a:solidFill>
          <a:latin typeface="Times New Roman" pitchFamily="18"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endParaRPr lang="en-US"/>
          </a:p>
        </p:txBody>
      </p:sp>
      <p:sp>
        <p:nvSpPr>
          <p:cNvPr id="43011" name="Rectangle 3"/>
          <p:cNvSpPr>
            <a:spLocks noGrp="1" noChangeArrowheads="1"/>
          </p:cNvSpPr>
          <p:nvPr>
            <p:ph type="body" idx="1"/>
          </p:nvPr>
        </p:nvSpPr>
        <p:spPr/>
        <p:txBody>
          <a:bodyPr/>
          <a:lstStyle/>
          <a:p>
            <a:endParaRPr lang="en-US"/>
          </a:p>
        </p:txBody>
      </p:sp>
      <p:pic>
        <p:nvPicPr>
          <p:cNvPr id="43012" name="Picture 4" descr="27717_1175191494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012"/>
                                        </p:tgtEl>
                                        <p:attrNameLst>
                                          <p:attrName>style.visibility</p:attrName>
                                        </p:attrNameLst>
                                      </p:cBhvr>
                                      <p:to>
                                        <p:strVal val="visible"/>
                                      </p:to>
                                    </p:set>
                                    <p:animEffect transition="in" filter="fade">
                                      <p:cBhvr>
                                        <p:cTn id="7" dur="2000"/>
                                        <p:tgtEl>
                                          <p:spTgt spid="430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940" name="Picture 4" descr="t9e3h0"/>
          <p:cNvPicPr>
            <a:picLocks noChangeAspect="1" noChangeArrowheads="1"/>
          </p:cNvPicPr>
          <p:nvPr/>
        </p:nvPicPr>
        <p:blipFill>
          <a:blip r:embed="rId2">
            <a:lum bright="36000" contrast="-58000"/>
          </a:blip>
          <a:srcRect/>
          <a:stretch>
            <a:fillRect/>
          </a:stretch>
        </p:blipFill>
        <p:spPr bwMode="auto">
          <a:xfrm>
            <a:off x="0" y="0"/>
            <a:ext cx="9144000" cy="6858000"/>
          </a:xfrm>
          <a:prstGeom prst="rect">
            <a:avLst/>
          </a:prstGeom>
          <a:noFill/>
          <a:ln w="9525">
            <a:noFill/>
            <a:miter lim="800000"/>
            <a:headEnd/>
            <a:tailEnd/>
          </a:ln>
        </p:spPr>
      </p:pic>
      <p:sp>
        <p:nvSpPr>
          <p:cNvPr id="39938" name="Rectangle 2"/>
          <p:cNvSpPr>
            <a:spLocks noGrp="1" noChangeArrowheads="1"/>
          </p:cNvSpPr>
          <p:nvPr>
            <p:ph type="title"/>
          </p:nvPr>
        </p:nvSpPr>
        <p:spPr>
          <a:effectLst>
            <a:outerShdw dist="35921" dir="2700000" algn="ctr" rotWithShape="0">
              <a:schemeClr val="tx2"/>
            </a:outerShdw>
          </a:effectLst>
        </p:spPr>
        <p:txBody>
          <a:bodyPr/>
          <a:lstStyle/>
          <a:p>
            <a:r>
              <a:rPr lang="ar-SA" sz="6600">
                <a:solidFill>
                  <a:srgbClr val="800080"/>
                </a:solidFill>
              </a:rPr>
              <a:t>وسائل الإعلام</a:t>
            </a:r>
            <a:endParaRPr lang="en-US" sz="6600">
              <a:solidFill>
                <a:srgbClr val="800080"/>
              </a:solidFill>
            </a:endParaRPr>
          </a:p>
        </p:txBody>
      </p:sp>
      <p:sp>
        <p:nvSpPr>
          <p:cNvPr id="39939" name="Rectangle 3"/>
          <p:cNvSpPr>
            <a:spLocks noGrp="1" noChangeArrowheads="1"/>
          </p:cNvSpPr>
          <p:nvPr>
            <p:ph type="body" idx="1"/>
          </p:nvPr>
        </p:nvSpPr>
        <p:spPr>
          <a:xfrm>
            <a:off x="755650" y="1916113"/>
            <a:ext cx="7772400" cy="4114800"/>
          </a:xfrm>
          <a:effectLst>
            <a:outerShdw dist="35921" dir="2700000" algn="ctr" rotWithShape="0">
              <a:schemeClr val="tx2"/>
            </a:outerShdw>
          </a:effectLst>
        </p:spPr>
        <p:txBody>
          <a:bodyPr/>
          <a:lstStyle/>
          <a:p>
            <a:pPr algn="ctr">
              <a:buFontTx/>
              <a:buNone/>
            </a:pPr>
            <a:endParaRPr lang="ar-SA" sz="4000">
              <a:solidFill>
                <a:srgbClr val="800080"/>
              </a:solidFill>
            </a:endParaRPr>
          </a:p>
          <a:p>
            <a:pPr algn="ctr">
              <a:buFontTx/>
              <a:buNone/>
            </a:pPr>
            <a:r>
              <a:rPr lang="ar-SA" sz="4000">
                <a:solidFill>
                  <a:srgbClr val="800080"/>
                </a:solidFill>
              </a:rPr>
              <a:t>وهي أخطر بكثير من التعليم ؛ لأن الإعلام يخاطب الجميع والملايين وربما في وقت واحد !! فالإعلام له تأثير خطير على القيم والأخلاق ، فإذا تم القضاء عليهما انحرف المجتمع</a:t>
            </a:r>
            <a:endParaRPr lang="en-US" sz="4000">
              <a:solidFill>
                <a:srgbClr val="800080"/>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fade">
                                      <p:cBhvr>
                                        <p:cTn id="7" dur="2000"/>
                                        <p:tgtEl>
                                          <p:spTgt spid="3993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9939">
                                            <p:txEl>
                                              <p:pRg st="1" end="1"/>
                                            </p:txEl>
                                          </p:spTgt>
                                        </p:tgtEl>
                                        <p:attrNameLst>
                                          <p:attrName>style.visibility</p:attrName>
                                        </p:attrNameLst>
                                      </p:cBhvr>
                                      <p:to>
                                        <p:strVal val="visible"/>
                                      </p:to>
                                    </p:set>
                                    <p:animEffect transition="in" filter="fade">
                                      <p:cBhvr>
                                        <p:cTn id="11" dur="2000"/>
                                        <p:tgtEl>
                                          <p:spTgt spid="3993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p:bldP spid="39939"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988" name="Picture 4" descr="542187710"/>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41986" name="Rectangle 2"/>
          <p:cNvSpPr>
            <a:spLocks noGrp="1" noChangeArrowheads="1"/>
          </p:cNvSpPr>
          <p:nvPr>
            <p:ph type="title"/>
          </p:nvPr>
        </p:nvSpPr>
        <p:spPr>
          <a:effectLst>
            <a:outerShdw dist="35921" dir="2700000" algn="ctr" rotWithShape="0">
              <a:schemeClr val="bg1"/>
            </a:outerShdw>
          </a:effectLst>
        </p:spPr>
        <p:txBody>
          <a:bodyPr/>
          <a:lstStyle/>
          <a:p>
            <a:r>
              <a:rPr lang="ar-SA" sz="5400"/>
              <a:t>وفي الختام لا يسعني إلا أن أقول</a:t>
            </a:r>
            <a:endParaRPr lang="en-US" sz="5400"/>
          </a:p>
        </p:txBody>
      </p:sp>
      <p:sp>
        <p:nvSpPr>
          <p:cNvPr id="41987" name="Rectangle 3"/>
          <p:cNvSpPr>
            <a:spLocks noGrp="1" noChangeArrowheads="1"/>
          </p:cNvSpPr>
          <p:nvPr>
            <p:ph type="body" idx="1"/>
          </p:nvPr>
        </p:nvSpPr>
        <p:spPr>
          <a:effectLst>
            <a:outerShdw dist="35921" dir="2700000" algn="ctr" rotWithShape="0">
              <a:schemeClr val="bg1"/>
            </a:outerShdw>
          </a:effectLst>
        </p:spPr>
        <p:txBody>
          <a:bodyPr/>
          <a:lstStyle/>
          <a:p>
            <a:pPr algn="ctr">
              <a:buFontTx/>
              <a:buNone/>
            </a:pPr>
            <a:r>
              <a:rPr lang="ar-SA" sz="3600">
                <a:solidFill>
                  <a:schemeClr val="tx2"/>
                </a:solidFill>
              </a:rPr>
              <a:t>اللهم أنصر الأسلام وأعز المسلمين في كل وقت وحين </a:t>
            </a:r>
            <a:br>
              <a:rPr lang="ar-SA" sz="3600">
                <a:solidFill>
                  <a:schemeClr val="tx2"/>
                </a:solidFill>
              </a:rPr>
            </a:br>
            <a:r>
              <a:rPr lang="ar-SA" sz="3600">
                <a:solidFill>
                  <a:schemeClr val="tx2"/>
                </a:solidFill>
              </a:rPr>
              <a:t>اللهم من أرادانا والإسلام والمسلمين بخير فوفقه إلي كل خير ومن أرادنا والأسلام والمسلمين بسوء </a:t>
            </a:r>
            <a:br>
              <a:rPr lang="ar-SA" sz="3600">
                <a:solidFill>
                  <a:schemeClr val="tx2"/>
                </a:solidFill>
              </a:rPr>
            </a:br>
            <a:r>
              <a:rPr lang="ar-SA" sz="3600">
                <a:solidFill>
                  <a:schemeClr val="tx2"/>
                </a:solidFill>
              </a:rPr>
              <a:t>اللهم أجعل كيده في نحره وأهلكه كما أهلكت عاد وثمود </a:t>
            </a:r>
            <a:endParaRPr lang="en-US" sz="3600">
              <a:solidFill>
                <a:schemeClr val="tx2"/>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2000"/>
                                        <p:tgtEl>
                                          <p:spTgt spid="4198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1987">
                                            <p:txEl>
                                              <p:pRg st="0" end="0"/>
                                            </p:txEl>
                                          </p:spTgt>
                                        </p:tgtEl>
                                        <p:attrNameLst>
                                          <p:attrName>style.visibility</p:attrName>
                                        </p:attrNameLst>
                                      </p:cBhvr>
                                      <p:to>
                                        <p:strVal val="visible"/>
                                      </p:to>
                                    </p:set>
                                    <p:animEffect transition="in" filter="fade">
                                      <p:cBhvr>
                                        <p:cTn id="11" dur="2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6" grpId="0"/>
      <p:bldP spid="41987"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8200" name="Picture 8" descr="image003"/>
          <p:cNvPicPr>
            <a:picLocks noChangeAspect="1" noChangeArrowheads="1"/>
          </p:cNvPicPr>
          <p:nvPr/>
        </p:nvPicPr>
        <p:blipFill>
          <a:blip r:embed="rId2">
            <a:lum bright="54000" contrast="-70000"/>
          </a:blip>
          <a:srcRect/>
          <a:stretch>
            <a:fillRect/>
          </a:stretch>
        </p:blipFill>
        <p:spPr bwMode="auto">
          <a:xfrm>
            <a:off x="0" y="0"/>
            <a:ext cx="9144000" cy="6858000"/>
          </a:xfrm>
          <a:prstGeom prst="rect">
            <a:avLst/>
          </a:prstGeom>
          <a:noFill/>
          <a:ln w="9525">
            <a:noFill/>
            <a:miter lim="800000"/>
            <a:headEnd/>
            <a:tailEnd/>
          </a:ln>
        </p:spPr>
      </p:pic>
      <p:sp>
        <p:nvSpPr>
          <p:cNvPr id="8198" name="Text Box 6"/>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sp>
        <p:nvSpPr>
          <p:cNvPr id="8199" name="Text Box 7"/>
          <p:cNvSpPr txBox="1">
            <a:spLocks noChangeArrowheads="1"/>
          </p:cNvSpPr>
          <p:nvPr/>
        </p:nvSpPr>
        <p:spPr bwMode="auto">
          <a:xfrm>
            <a:off x="684213" y="0"/>
            <a:ext cx="8135937" cy="884238"/>
          </a:xfrm>
          <a:prstGeom prst="rect">
            <a:avLst/>
          </a:prstGeom>
          <a:noFill/>
          <a:ln w="9525">
            <a:noFill/>
            <a:miter lim="800000"/>
            <a:headEnd/>
            <a:tailEnd/>
          </a:ln>
          <a:effectLst/>
        </p:spPr>
        <p:txBody>
          <a:bodyPr>
            <a:spAutoFit/>
          </a:bodyPr>
          <a:lstStyle/>
          <a:p>
            <a:pPr algn="r" rtl="1" eaLnBrk="1" hangingPunct="1"/>
            <a:endParaRPr lang="ar-SA" sz="2800">
              <a:solidFill>
                <a:schemeClr val="bg1"/>
              </a:solidFill>
              <a:latin typeface="Arial Black" pitchFamily="34" charset="0"/>
            </a:endParaRPr>
          </a:p>
          <a:p>
            <a:pPr algn="r" rtl="1" eaLnBrk="1" hangingPunct="1"/>
            <a:endParaRPr lang="ar-SA" sz="2400">
              <a:solidFill>
                <a:schemeClr val="bg1"/>
              </a:solidFill>
              <a:latin typeface="Arial Black" pitchFamily="34" charset="0"/>
            </a:endParaRPr>
          </a:p>
        </p:txBody>
      </p:sp>
      <p:sp>
        <p:nvSpPr>
          <p:cNvPr id="8201" name="Rectangle 9"/>
          <p:cNvSpPr>
            <a:spLocks noChangeArrowheads="1"/>
          </p:cNvSpPr>
          <p:nvPr/>
        </p:nvSpPr>
        <p:spPr bwMode="auto">
          <a:xfrm>
            <a:off x="611188" y="188913"/>
            <a:ext cx="8172450" cy="6802437"/>
          </a:xfrm>
          <a:prstGeom prst="rect">
            <a:avLst/>
          </a:prstGeom>
          <a:noFill/>
          <a:ln w="9525">
            <a:noFill/>
            <a:miter lim="800000"/>
            <a:headEnd/>
            <a:tailEnd/>
          </a:ln>
          <a:effectLst/>
        </p:spPr>
        <p:txBody>
          <a:bodyPr>
            <a:spAutoFit/>
          </a:bodyPr>
          <a:lstStyle/>
          <a:p>
            <a:pPr algn="r" rtl="1" eaLnBrk="1" hangingPunct="1"/>
            <a:endParaRPr lang="ar-SA">
              <a:solidFill>
                <a:schemeClr val="bg1"/>
              </a:solidFill>
              <a:latin typeface="Arial Black" pitchFamily="34" charset="0"/>
            </a:endParaRPr>
          </a:p>
          <a:p>
            <a:pPr algn="r" rtl="1" eaLnBrk="1" hangingPunct="1"/>
            <a:endParaRPr lang="ar-SA">
              <a:solidFill>
                <a:schemeClr val="bg1"/>
              </a:solidFill>
              <a:latin typeface="Arial Black" pitchFamily="34" charset="0"/>
            </a:endParaRPr>
          </a:p>
          <a:p>
            <a:pPr algn="r" rtl="1" eaLnBrk="1" hangingPunct="1"/>
            <a:endParaRPr lang="ar-SA">
              <a:solidFill>
                <a:schemeClr val="bg1"/>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endParaRPr lang="ar-SA" b="1">
              <a:solidFill>
                <a:srgbClr val="660066"/>
              </a:solidFill>
              <a:latin typeface="Arial Black" pitchFamily="34" charset="0"/>
            </a:endParaRPr>
          </a:p>
          <a:p>
            <a:pPr algn="r" rtl="1" eaLnBrk="1" hangingPunct="1"/>
            <a:r>
              <a:rPr lang="ar-SA" b="1">
                <a:solidFill>
                  <a:srgbClr val="660066"/>
                </a:solidFill>
                <a:latin typeface="Arial Black" pitchFamily="34" charset="0"/>
              </a:rPr>
              <a:t>                          </a:t>
            </a:r>
            <a:endParaRPr lang="ar-SA" sz="8000" b="1">
              <a:solidFill>
                <a:srgbClr val="CC3300"/>
              </a:solidFill>
              <a:effectLst>
                <a:outerShdw blurRad="38100" dist="38100" dir="2700000" algn="tl">
                  <a:srgbClr val="C0C0C0"/>
                </a:outerShdw>
              </a:effectLst>
              <a:latin typeface="Arial Black" pitchFamily="34" charset="0"/>
              <a:cs typeface="Old Antic Bold" pitchFamily="2" charset="-78"/>
            </a:endParaRPr>
          </a:p>
          <a:p>
            <a:pPr algn="r" rtl="1" eaLnBrk="1" hangingPunct="1"/>
            <a:endParaRPr lang="ar-SA" sz="8000" b="1">
              <a:solidFill>
                <a:srgbClr val="CC3300"/>
              </a:solidFill>
              <a:latin typeface="Arial Black" pitchFamily="34" charset="0"/>
              <a:cs typeface="Old Antic Bold" pitchFamily="2" charset="-78"/>
            </a:endParaRPr>
          </a:p>
          <a:p>
            <a:pPr algn="r" rtl="1" eaLnBrk="1" hangingPunct="1"/>
            <a:endParaRPr lang="ar-SA" sz="2800">
              <a:solidFill>
                <a:srgbClr val="CC3300"/>
              </a:solidFill>
              <a:latin typeface="Arial Black" pitchFamily="34" charset="0"/>
            </a:endParaRPr>
          </a:p>
          <a:p>
            <a:pPr algn="r" rtl="1" eaLnBrk="1" hangingPunct="1"/>
            <a:endParaRPr lang="ar-SA" sz="3200" b="1">
              <a:solidFill>
                <a:srgbClr val="CC3300"/>
              </a:solidFill>
              <a:effectLst>
                <a:outerShdw blurRad="38100" dist="38100" dir="2700000" algn="tl">
                  <a:srgbClr val="C0C0C0"/>
                </a:outerShdw>
              </a:effectLst>
              <a:latin typeface="Arabic Typesetting" pitchFamily="66" charset="-78"/>
              <a:cs typeface="Andalus" pitchFamily="2" charset="-78"/>
            </a:endParaRPr>
          </a:p>
          <a:p>
            <a:pPr algn="r" rtl="1" eaLnBrk="1" hangingPunct="1">
              <a:spcBef>
                <a:spcPct val="50000"/>
              </a:spcBef>
            </a:pPr>
            <a:endParaRPr lang="en-US" sz="3200">
              <a:solidFill>
                <a:srgbClr val="CC3300"/>
              </a:solidFill>
              <a:latin typeface="Arabic Typesetting" pitchFamily="66" charset="-78"/>
              <a:cs typeface="Andalus" pitchFamily="2" charset="-78"/>
            </a:endParaRPr>
          </a:p>
        </p:txBody>
      </p:sp>
      <p:sp>
        <p:nvSpPr>
          <p:cNvPr id="8205" name="Rectangle 13"/>
          <p:cNvSpPr>
            <a:spLocks noGrp="1" noChangeArrowheads="1"/>
          </p:cNvSpPr>
          <p:nvPr>
            <p:ph type="ctrTitle"/>
          </p:nvPr>
        </p:nvSpPr>
        <p:spPr/>
        <p:txBody>
          <a:bodyPr/>
          <a:lstStyle/>
          <a:p>
            <a:r>
              <a:rPr lang="ar-SA" sz="4800">
                <a:solidFill>
                  <a:schemeClr val="tx1"/>
                </a:solidFill>
                <a:cs typeface="Andalus" pitchFamily="2" charset="-78"/>
              </a:rPr>
              <a:t>إعداد الطالبتين :</a:t>
            </a:r>
            <a:endParaRPr lang="en-US" sz="4800">
              <a:solidFill>
                <a:schemeClr val="tx1"/>
              </a:solidFill>
              <a:cs typeface="Andalus" pitchFamily="2" charset="-78"/>
            </a:endParaRPr>
          </a:p>
        </p:txBody>
      </p:sp>
      <p:sp>
        <p:nvSpPr>
          <p:cNvPr id="8206" name="Rectangle 14"/>
          <p:cNvSpPr>
            <a:spLocks noGrp="1" noChangeArrowheads="1"/>
          </p:cNvSpPr>
          <p:nvPr>
            <p:ph type="subTitle" idx="1"/>
          </p:nvPr>
        </p:nvSpPr>
        <p:spPr/>
        <p:txBody>
          <a:bodyPr/>
          <a:lstStyle/>
          <a:p>
            <a:r>
              <a:rPr lang="ar-SA">
                <a:cs typeface="Andalus" pitchFamily="2" charset="-78"/>
              </a:rPr>
              <a:t>ألماس العبد الرحمــ</a:t>
            </a:r>
            <a:r>
              <a:rPr lang="en-US">
                <a:latin typeface="Andalus" pitchFamily="2" charset="-78"/>
                <a:cs typeface="Andalus" pitchFamily="2" charset="-78"/>
              </a:rPr>
              <a:t>'</a:t>
            </a:r>
            <a:r>
              <a:rPr lang="ar-SA">
                <a:cs typeface="Andalus" pitchFamily="2" charset="-78"/>
              </a:rPr>
              <a:t>ــن</a:t>
            </a:r>
          </a:p>
          <a:p>
            <a:r>
              <a:rPr lang="ar-SA">
                <a:cs typeface="Andalus" pitchFamily="2" charset="-78"/>
              </a:rPr>
              <a:t>لمى الجعــــفر</a:t>
            </a:r>
            <a:endParaRPr lang="en-US">
              <a:cs typeface="Andalus" pitchFamily="2"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8205"/>
                                        </p:tgtEl>
                                        <p:attrNameLst>
                                          <p:attrName>style.visibility</p:attrName>
                                        </p:attrNameLst>
                                      </p:cBhvr>
                                      <p:to>
                                        <p:strVal val="visible"/>
                                      </p:to>
                                    </p:set>
                                    <p:animEffect transition="in" filter="randombar(horizontal)">
                                      <p:cBhvr>
                                        <p:cTn id="7" dur="1000">
                                          <p:stCondLst>
                                            <p:cond delay="0"/>
                                          </p:stCondLst>
                                        </p:cTn>
                                        <p:tgtEl>
                                          <p:spTgt spid="8205"/>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8206">
                                            <p:txEl>
                                              <p:pRg st="0" end="0"/>
                                            </p:txEl>
                                          </p:spTgt>
                                        </p:tgtEl>
                                        <p:attrNameLst>
                                          <p:attrName>style.visibility</p:attrName>
                                        </p:attrNameLst>
                                      </p:cBhvr>
                                      <p:to>
                                        <p:strVal val="visible"/>
                                      </p:to>
                                    </p:set>
                                    <p:animEffect transition="in" filter="randombar(horizontal)">
                                      <p:cBhvr>
                                        <p:cTn id="11" dur="1000">
                                          <p:stCondLst>
                                            <p:cond delay="0"/>
                                          </p:stCondLst>
                                        </p:cTn>
                                        <p:tgtEl>
                                          <p:spTgt spid="8206">
                                            <p:txEl>
                                              <p:pRg st="0" end="0"/>
                                            </p:txEl>
                                          </p:spTgt>
                                        </p:tgtEl>
                                      </p:cBhvr>
                                    </p:animEffect>
                                  </p:childTnLst>
                                </p:cTn>
                              </p:par>
                            </p:childTnLst>
                          </p:cTn>
                        </p:par>
                        <p:par>
                          <p:cTn id="12" fill="hold">
                            <p:stCondLst>
                              <p:cond delay="2000"/>
                            </p:stCondLst>
                            <p:childTnLst>
                              <p:par>
                                <p:cTn id="13" presetID="14" presetClass="entr" presetSubtype="10" fill="hold" grpId="0" nodeType="afterEffect">
                                  <p:stCondLst>
                                    <p:cond delay="0"/>
                                  </p:stCondLst>
                                  <p:childTnLst>
                                    <p:set>
                                      <p:cBhvr>
                                        <p:cTn id="14" dur="1" fill="hold">
                                          <p:stCondLst>
                                            <p:cond delay="0"/>
                                          </p:stCondLst>
                                        </p:cTn>
                                        <p:tgtEl>
                                          <p:spTgt spid="8206">
                                            <p:txEl>
                                              <p:pRg st="1" end="1"/>
                                            </p:txEl>
                                          </p:spTgt>
                                        </p:tgtEl>
                                        <p:attrNameLst>
                                          <p:attrName>style.visibility</p:attrName>
                                        </p:attrNameLst>
                                      </p:cBhvr>
                                      <p:to>
                                        <p:strVal val="visible"/>
                                      </p:to>
                                    </p:set>
                                    <p:animEffect transition="in" filter="randombar(horizontal)">
                                      <p:cBhvr>
                                        <p:cTn id="15" dur="1000">
                                          <p:stCondLst>
                                            <p:cond delay="0"/>
                                          </p:stCondLst>
                                        </p:cTn>
                                        <p:tgtEl>
                                          <p:spTgt spid="8206">
                                            <p:txEl>
                                              <p:pRg st="1" end="1"/>
                                            </p:txEl>
                                          </p:spTgt>
                                        </p:tgtEl>
                                      </p:cBhvr>
                                    </p:animEffect>
                                  </p:childTnLst>
                                </p:cTn>
                              </p:par>
                            </p:childTnLst>
                          </p:cTn>
                        </p:par>
                        <p:par>
                          <p:cTn id="16" fill="hold">
                            <p:stCondLst>
                              <p:cond delay="3000"/>
                            </p:stCondLst>
                            <p:childTnLst>
                              <p:par>
                                <p:cTn id="17" presetID="7" presetClass="entr" presetSubtype="4" fill="hold" grpId="0" nodeType="afterEffect">
                                  <p:stCondLst>
                                    <p:cond delay="0"/>
                                  </p:stCondLst>
                                  <p:childTnLst>
                                    <p:set>
                                      <p:cBhvr>
                                        <p:cTn id="18" dur="1" fill="hold">
                                          <p:stCondLst>
                                            <p:cond delay="0"/>
                                          </p:stCondLst>
                                        </p:cTn>
                                        <p:tgtEl>
                                          <p:spTgt spid="8201"/>
                                        </p:tgtEl>
                                        <p:attrNameLst>
                                          <p:attrName>style.visibility</p:attrName>
                                        </p:attrNameLst>
                                      </p:cBhvr>
                                      <p:to>
                                        <p:strVal val="visible"/>
                                      </p:to>
                                    </p:set>
                                    <p:anim calcmode="lin" valueType="num">
                                      <p:cBhvr additive="base">
                                        <p:cTn id="19" dur="5000" fill="hold"/>
                                        <p:tgtEl>
                                          <p:spTgt spid="8201"/>
                                        </p:tgtEl>
                                        <p:attrNameLst>
                                          <p:attrName>ppt_x</p:attrName>
                                        </p:attrNameLst>
                                      </p:cBhvr>
                                      <p:tavLst>
                                        <p:tav tm="0">
                                          <p:val>
                                            <p:strVal val="#ppt_x"/>
                                          </p:val>
                                        </p:tav>
                                        <p:tav tm="100000">
                                          <p:val>
                                            <p:strVal val="#ppt_x"/>
                                          </p:val>
                                        </p:tav>
                                      </p:tavLst>
                                    </p:anim>
                                    <p:anim calcmode="lin" valueType="num">
                                      <p:cBhvr additive="base">
                                        <p:cTn id="20" dur="5000" fill="hold"/>
                                        <p:tgtEl>
                                          <p:spTgt spid="820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1" grpId="0"/>
      <p:bldP spid="8205" grpId="0"/>
      <p:bldP spid="8206"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sp>
        <p:nvSpPr>
          <p:cNvPr id="12310" name="Text Box 22"/>
          <p:cNvSpPr txBox="1">
            <a:spLocks noChangeArrowheads="1"/>
          </p:cNvSpPr>
          <p:nvPr/>
        </p:nvSpPr>
        <p:spPr bwMode="auto">
          <a:xfrm>
            <a:off x="3203575" y="3024188"/>
            <a:ext cx="2684463"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sp>
        <p:nvSpPr>
          <p:cNvPr id="12311" name="Rectangle 23"/>
          <p:cNvSpPr>
            <a:spLocks noChangeArrowheads="1"/>
          </p:cNvSpPr>
          <p:nvPr/>
        </p:nvSpPr>
        <p:spPr bwMode="auto">
          <a:xfrm>
            <a:off x="0" y="0"/>
            <a:ext cx="8964613" cy="915988"/>
          </a:xfrm>
          <a:prstGeom prst="rect">
            <a:avLst/>
          </a:prstGeom>
          <a:noFill/>
          <a:ln w="9525">
            <a:noFill/>
            <a:miter lim="800000"/>
            <a:headEnd/>
            <a:tailEnd/>
          </a:ln>
          <a:effectLst/>
        </p:spPr>
        <p:txBody>
          <a:bodyPr>
            <a:spAutoFit/>
          </a:bodyPr>
          <a:lstStyle/>
          <a:p>
            <a:pPr algn="r" rtl="1" eaLnBrk="1" hangingPunct="1"/>
            <a:endParaRPr lang="ar-SA">
              <a:latin typeface="Arial Black" pitchFamily="34" charset="0"/>
            </a:endParaRPr>
          </a:p>
          <a:p>
            <a:pPr algn="r" rtl="1" eaLnBrk="1" hangingPunct="1"/>
            <a:endParaRPr lang="ar-SA">
              <a:latin typeface="Arial Black" pitchFamily="34" charset="0"/>
            </a:endParaRPr>
          </a:p>
          <a:p>
            <a:pPr algn="r" rtl="1" eaLnBrk="1" hangingPunct="1"/>
            <a:endParaRPr lang="ar-SA">
              <a:latin typeface="Arial Black" pitchFamily="34" charset="0"/>
            </a:endParaRPr>
          </a:p>
        </p:txBody>
      </p:sp>
      <p:pic>
        <p:nvPicPr>
          <p:cNvPr id="12312" name="Picture 24" descr="imagesCAV8NSDX"/>
          <p:cNvPicPr>
            <a:picLocks noChangeAspect="1" noChangeArrowheads="1"/>
          </p:cNvPicPr>
          <p:nvPr/>
        </p:nvPicPr>
        <p:blipFill>
          <a:blip r:embed="rId2">
            <a:lum bright="34000" contrast="-44000"/>
          </a:blip>
          <a:srcRect/>
          <a:stretch>
            <a:fillRect/>
          </a:stretch>
        </p:blipFill>
        <p:spPr bwMode="auto">
          <a:xfrm>
            <a:off x="0" y="0"/>
            <a:ext cx="9144000" cy="6858000"/>
          </a:xfrm>
          <a:prstGeom prst="rect">
            <a:avLst/>
          </a:prstGeom>
          <a:noFill/>
          <a:ln w="9525">
            <a:noFill/>
            <a:miter lim="800000"/>
            <a:headEnd/>
            <a:tailEnd/>
          </a:ln>
        </p:spPr>
      </p:pic>
      <p:sp>
        <p:nvSpPr>
          <p:cNvPr id="12313" name="Rectangle 25"/>
          <p:cNvSpPr>
            <a:spLocks noChangeArrowheads="1"/>
          </p:cNvSpPr>
          <p:nvPr/>
        </p:nvSpPr>
        <p:spPr bwMode="auto">
          <a:xfrm>
            <a:off x="250825" y="260350"/>
            <a:ext cx="8569325" cy="5310188"/>
          </a:xfrm>
          <a:prstGeom prst="rect">
            <a:avLst/>
          </a:prstGeom>
          <a:noFill/>
          <a:ln w="9525">
            <a:noFill/>
            <a:miter lim="800000"/>
            <a:headEnd/>
            <a:tailEnd/>
          </a:ln>
          <a:effectLst>
            <a:outerShdw dist="35921" dir="2700000" algn="ctr" rotWithShape="0">
              <a:schemeClr val="hlink"/>
            </a:outerShdw>
          </a:effectLst>
        </p:spPr>
        <p:txBody>
          <a:bodyPr>
            <a:spAutoFit/>
          </a:bodyPr>
          <a:lstStyle/>
          <a:p>
            <a:pPr algn="r" rtl="1" eaLnBrk="1" hangingPunct="1"/>
            <a:endParaRPr lang="ar-SA">
              <a:latin typeface="Arial Black" pitchFamily="34" charset="0"/>
            </a:endParaRPr>
          </a:p>
          <a:p>
            <a:pPr algn="r" rtl="1" eaLnBrk="1" hangingPunct="1"/>
            <a:endParaRPr lang="ar-SA" sz="3600">
              <a:solidFill>
                <a:schemeClr val="bg1"/>
              </a:solidFill>
              <a:latin typeface="Arial Black" pitchFamily="34" charset="0"/>
            </a:endParaRPr>
          </a:p>
          <a:p>
            <a:pPr algn="r" rtl="1" eaLnBrk="1" hangingPunct="1"/>
            <a:endParaRPr lang="ar-SA" sz="3600">
              <a:solidFill>
                <a:schemeClr val="bg1"/>
              </a:solidFill>
              <a:latin typeface="Arial Black" pitchFamily="34" charset="0"/>
            </a:endParaRPr>
          </a:p>
          <a:p>
            <a:pPr algn="r" rtl="1" eaLnBrk="1" hangingPunct="1"/>
            <a:endParaRPr lang="en-US" sz="3600">
              <a:solidFill>
                <a:schemeClr val="bg1"/>
              </a:solidFill>
              <a:latin typeface="Arial Black" pitchFamily="34" charset="0"/>
            </a:endParaRPr>
          </a:p>
          <a:p>
            <a:pPr algn="r" rtl="1" eaLnBrk="1" hangingPunct="1"/>
            <a:r>
              <a:rPr lang="ar-SA" sz="3600">
                <a:latin typeface="Arial Black" pitchFamily="34" charset="0"/>
              </a:rPr>
              <a:t>لقد حاول اعداء الاسلام من اليهود و المشركين و الملحدين مرارا وتكرارا اضعاف الامه الاسلاميه وهدم كيانها منذ الحملات الصليبيه لعلمهم بانهم لا قبل لهم بمواجهة المسلمين وهم متحدون فلابد اذا من تفريقهم للسيطرة عليهم  </a:t>
            </a:r>
            <a:endParaRPr lang="en-US" sz="3600">
              <a:latin typeface="Arial Black" pitchFamily="34" charset="0"/>
            </a:endParaRPr>
          </a:p>
          <a:p>
            <a:pPr algn="r" rtl="1" eaLnBrk="1" hangingPunct="1"/>
            <a:r>
              <a:rPr lang="ar-SA" sz="3600">
                <a:latin typeface="Arial Black" pitchFamily="34" charset="0"/>
              </a:rPr>
              <a:t> فعمل الغرب جاهدا على تفريق المسلمين و تفتيت قواهم باكثر من اسلوب منها:</a:t>
            </a:r>
            <a:endParaRPr lang="en-US" sz="3600">
              <a:latin typeface="Arial Black" pitchFamily="34"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313"/>
                                        </p:tgtEl>
                                        <p:attrNameLst>
                                          <p:attrName>style.visibility</p:attrName>
                                        </p:attrNameLst>
                                      </p:cBhvr>
                                      <p:to>
                                        <p:strVal val="visible"/>
                                      </p:to>
                                    </p:set>
                                    <p:animEffect transition="in" filter="fade">
                                      <p:cBhvr>
                                        <p:cTn id="7" dur="2000"/>
                                        <p:tgtEl>
                                          <p:spTgt spid="123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13"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38" name="Picture 2" descr="image007"/>
          <p:cNvPicPr>
            <a:picLocks noChangeAspect="1" noChangeArrowheads="1"/>
          </p:cNvPicPr>
          <p:nvPr/>
        </p:nvPicPr>
        <p:blipFill>
          <a:blip r:embed="rId2">
            <a:lum bright="56000" contrast="-70000"/>
          </a:blip>
          <a:srcRect/>
          <a:stretch>
            <a:fillRect/>
          </a:stretch>
        </p:blipFill>
        <p:spPr bwMode="auto">
          <a:xfrm>
            <a:off x="71438" y="0"/>
            <a:ext cx="9072562" cy="6858000"/>
          </a:xfrm>
          <a:prstGeom prst="rect">
            <a:avLst/>
          </a:prstGeom>
          <a:noFill/>
          <a:ln w="9525">
            <a:noFill/>
            <a:miter lim="800000"/>
            <a:headEnd/>
            <a:tailEnd/>
          </a:ln>
        </p:spPr>
      </p:pic>
      <p:sp>
        <p:nvSpPr>
          <p:cNvPr id="14339" name="Text Box 3"/>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pic>
        <p:nvPicPr>
          <p:cNvPr id="14340" name="Picture 4" descr="_new_كتاببببب_390_310_"/>
          <p:cNvPicPr>
            <a:picLocks noChangeAspect="1" noChangeArrowheads="1"/>
          </p:cNvPicPr>
          <p:nvPr/>
        </p:nvPicPr>
        <p:blipFill>
          <a:blip r:embed="rId3">
            <a:lum bright="22000" contrast="-48000"/>
          </a:blip>
          <a:srcRect/>
          <a:stretch>
            <a:fillRect/>
          </a:stretch>
        </p:blipFill>
        <p:spPr bwMode="auto">
          <a:xfrm>
            <a:off x="0" y="0"/>
            <a:ext cx="9144000" cy="6858000"/>
          </a:xfrm>
          <a:prstGeom prst="rect">
            <a:avLst/>
          </a:prstGeom>
          <a:noFill/>
          <a:ln w="9525">
            <a:noFill/>
            <a:miter lim="800000"/>
            <a:headEnd/>
            <a:tailEnd/>
          </a:ln>
        </p:spPr>
      </p:pic>
      <p:sp>
        <p:nvSpPr>
          <p:cNvPr id="14341" name="Rectangle 5"/>
          <p:cNvSpPr>
            <a:spLocks noGrp="1" noChangeArrowheads="1"/>
          </p:cNvSpPr>
          <p:nvPr>
            <p:ph type="ctrTitle"/>
          </p:nvPr>
        </p:nvSpPr>
        <p:spPr>
          <a:effectLst>
            <a:outerShdw dist="35921" dir="2700000" algn="ctr" rotWithShape="0">
              <a:schemeClr val="tx2"/>
            </a:outerShdw>
          </a:effectLst>
        </p:spPr>
        <p:txBody>
          <a:bodyPr/>
          <a:lstStyle/>
          <a:p>
            <a:r>
              <a:rPr lang="ar-SA" sz="7200" i="1">
                <a:solidFill>
                  <a:srgbClr val="660066"/>
                </a:solidFill>
              </a:rPr>
              <a:t>الغزو الفكرى و العقائدى</a:t>
            </a:r>
            <a:endParaRPr lang="en-US" sz="7200" i="1">
              <a:solidFill>
                <a:srgbClr val="660066"/>
              </a:solidFill>
            </a:endParaRPr>
          </a:p>
        </p:txBody>
      </p:sp>
      <p:sp>
        <p:nvSpPr>
          <p:cNvPr id="14342" name="Rectangle 6"/>
          <p:cNvSpPr>
            <a:spLocks noGrp="1" noChangeArrowheads="1"/>
          </p:cNvSpPr>
          <p:nvPr>
            <p:ph type="subTitle" idx="1"/>
          </p:nvPr>
        </p:nvSpPr>
        <p:spPr>
          <a:effectLst>
            <a:outerShdw dist="35921" dir="2700000" algn="ctr" rotWithShape="0">
              <a:schemeClr val="tx2"/>
            </a:outerShdw>
          </a:effectLst>
        </p:spPr>
        <p:txBody>
          <a:bodyPr/>
          <a:lstStyle/>
          <a:p>
            <a:r>
              <a:rPr lang="ar-SA" sz="3600">
                <a:solidFill>
                  <a:srgbClr val="660066"/>
                </a:solidFill>
              </a:rPr>
              <a:t>وهو اخطر انواع الغزو لانه يعبث بالعقول ويغير المفاهيم ويغير العقيده ويقلب الحق باطلا و يقلب الباطل حقا وينشر افكار هدامة</a:t>
            </a:r>
            <a:endParaRPr lang="en-US" sz="3600">
              <a:solidFill>
                <a:srgbClr val="660066"/>
              </a:solidFill>
            </a:endParaRPr>
          </a:p>
          <a:p>
            <a:endParaRPr lang="en-US"/>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341"/>
                                        </p:tgtEl>
                                        <p:attrNameLst>
                                          <p:attrName>style.visibility</p:attrName>
                                        </p:attrNameLst>
                                      </p:cBhvr>
                                      <p:to>
                                        <p:strVal val="visible"/>
                                      </p:to>
                                    </p:set>
                                    <p:animEffect transition="in" filter="fade">
                                      <p:cBhvr>
                                        <p:cTn id="7" dur="2000"/>
                                        <p:tgtEl>
                                          <p:spTgt spid="1434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4342">
                                            <p:txEl>
                                              <p:pRg st="0" end="0"/>
                                            </p:txEl>
                                          </p:spTgt>
                                        </p:tgtEl>
                                        <p:attrNameLst>
                                          <p:attrName>style.visibility</p:attrName>
                                        </p:attrNameLst>
                                      </p:cBhvr>
                                      <p:to>
                                        <p:strVal val="visible"/>
                                      </p:to>
                                    </p:set>
                                    <p:animEffect transition="in" filter="fade">
                                      <p:cBhvr>
                                        <p:cTn id="11" dur="2000"/>
                                        <p:tgtEl>
                                          <p:spTgt spid="143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p:bldP spid="14342" grpId="0" build="p"/>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2" name="Picture 2" descr="image007"/>
          <p:cNvPicPr>
            <a:picLocks noChangeAspect="1" noChangeArrowheads="1"/>
          </p:cNvPicPr>
          <p:nvPr/>
        </p:nvPicPr>
        <p:blipFill>
          <a:blip r:embed="rId2">
            <a:lum bright="56000" contrast="-70000"/>
          </a:blip>
          <a:srcRect/>
          <a:stretch>
            <a:fillRect/>
          </a:stretch>
        </p:blipFill>
        <p:spPr bwMode="auto">
          <a:xfrm>
            <a:off x="71438" y="0"/>
            <a:ext cx="9072562" cy="6858000"/>
          </a:xfrm>
          <a:prstGeom prst="rect">
            <a:avLst/>
          </a:prstGeom>
          <a:noFill/>
          <a:ln w="9525">
            <a:noFill/>
            <a:miter lim="800000"/>
            <a:headEnd/>
            <a:tailEnd/>
          </a:ln>
        </p:spPr>
      </p:pic>
      <p:sp>
        <p:nvSpPr>
          <p:cNvPr id="15363" name="Text Box 3"/>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pic>
        <p:nvPicPr>
          <p:cNvPr id="15364" name="Picture 4" descr="large_625"/>
          <p:cNvPicPr>
            <a:picLocks noChangeAspect="1" noChangeArrowheads="1"/>
          </p:cNvPicPr>
          <p:nvPr/>
        </p:nvPicPr>
        <p:blipFill>
          <a:blip r:embed="rId3">
            <a:lum bright="20000" contrast="-34000"/>
          </a:blip>
          <a:srcRect/>
          <a:stretch>
            <a:fillRect/>
          </a:stretch>
        </p:blipFill>
        <p:spPr bwMode="auto">
          <a:xfrm>
            <a:off x="0" y="0"/>
            <a:ext cx="9144000" cy="6858000"/>
          </a:xfrm>
          <a:prstGeom prst="rect">
            <a:avLst/>
          </a:prstGeom>
          <a:noFill/>
          <a:ln w="9525">
            <a:noFill/>
            <a:miter lim="800000"/>
            <a:headEnd/>
            <a:tailEnd/>
          </a:ln>
        </p:spPr>
      </p:pic>
      <p:sp>
        <p:nvSpPr>
          <p:cNvPr id="15365" name="Rectangle 5"/>
          <p:cNvSpPr>
            <a:spLocks noGrp="1" noChangeArrowheads="1"/>
          </p:cNvSpPr>
          <p:nvPr>
            <p:ph type="title"/>
          </p:nvPr>
        </p:nvSpPr>
        <p:spPr>
          <a:xfrm>
            <a:off x="250825" y="301625"/>
            <a:ext cx="8569325" cy="6367463"/>
          </a:xfrm>
          <a:effectLst>
            <a:outerShdw dist="35921" dir="2700000" algn="ctr" rotWithShape="0">
              <a:schemeClr val="tx2"/>
            </a:outerShdw>
          </a:effectLst>
        </p:spPr>
        <p:txBody>
          <a:bodyPr/>
          <a:lstStyle/>
          <a:p>
            <a:r>
              <a:rPr lang="ar-SA" sz="3600">
                <a:solidFill>
                  <a:srgbClr val="777777"/>
                </a:solidFill>
              </a:rPr>
              <a:t> </a:t>
            </a:r>
            <a:r>
              <a:rPr lang="ar-SA" sz="3200">
                <a:solidFill>
                  <a:srgbClr val="777777"/>
                </a:solidFill>
              </a:rPr>
              <a:t>بدأ اعداء الاسلام فى بث سمومهم لطمس الهويه الاسلاميه للفرد العادى وبدأ الغزو الفكرى و الاخلاقى فتم التركيز على المرأه التى هى نصف المجتمع وهى التى تربى الرجال وهى</a:t>
            </a:r>
            <a:r>
              <a:rPr lang="ar-SA" sz="3600">
                <a:solidFill>
                  <a:srgbClr val="777777"/>
                </a:solidFill>
              </a:rPr>
              <a:t> </a:t>
            </a:r>
            <a:r>
              <a:rPr lang="ar-SA" sz="3200">
                <a:solidFill>
                  <a:srgbClr val="777777"/>
                </a:solidFill>
              </a:rPr>
              <a:t>التى تحمل هم الدين على اكتافها</a:t>
            </a:r>
            <a:r>
              <a:rPr lang="ar-SA" sz="3600">
                <a:solidFill>
                  <a:srgbClr val="777777"/>
                </a:solidFill>
              </a:rPr>
              <a:t> </a:t>
            </a:r>
            <a:r>
              <a:rPr lang="ar-SA" sz="3200">
                <a:solidFill>
                  <a:srgbClr val="777777"/>
                </a:solidFill>
              </a:rPr>
              <a:t>فصور لها الغرب الاسلام على انه</a:t>
            </a:r>
            <a:r>
              <a:rPr lang="ar-SA" sz="3600">
                <a:solidFill>
                  <a:srgbClr val="777777"/>
                </a:solidFill>
              </a:rPr>
              <a:t> </a:t>
            </a:r>
            <a:r>
              <a:rPr lang="ar-SA" sz="3200">
                <a:solidFill>
                  <a:srgbClr val="777777"/>
                </a:solidFill>
              </a:rPr>
              <a:t>جمود و تخلف ورجعيه وسجن للمرأه وعليها ان تتحرر وتفك القيود</a:t>
            </a:r>
            <a:r>
              <a:rPr lang="ar-SA" sz="3600">
                <a:solidFill>
                  <a:srgbClr val="777777"/>
                </a:solidFill>
              </a:rPr>
              <a:t> </a:t>
            </a:r>
            <a:r>
              <a:rPr lang="ar-SA" sz="3200">
                <a:solidFill>
                  <a:srgbClr val="777777"/>
                </a:solidFill>
              </a:rPr>
              <a:t>واصبحت ترى الحريه والانطلاق فى حياة الغرب واصبحت المرأه الغربيه مثل اعلى لها فخلعت حجابها الذى فرضه الله عليها وضاع حياؤها ووصل الامر ان بناتنا اصبحن يدخنن الشيشه</a:t>
            </a:r>
            <a:r>
              <a:rPr lang="ar-SA" sz="4000">
                <a:solidFill>
                  <a:srgbClr val="777777"/>
                </a:solidFill>
              </a:rPr>
              <a:t> </a:t>
            </a:r>
            <a:r>
              <a:rPr lang="ar-SA" sz="2800">
                <a:solidFill>
                  <a:srgbClr val="777777"/>
                </a:solidFill>
              </a:rPr>
              <a:t>و</a:t>
            </a:r>
            <a:r>
              <a:rPr lang="ar-SA" sz="3200">
                <a:solidFill>
                  <a:srgbClr val="777777"/>
                </a:solidFill>
              </a:rPr>
              <a:t> السجائر</a:t>
            </a:r>
            <a:r>
              <a:rPr lang="ar-SA">
                <a:solidFill>
                  <a:srgbClr val="777777"/>
                </a:solidFill>
              </a:rPr>
              <a:t> </a:t>
            </a:r>
            <a:br>
              <a:rPr lang="ar-SA">
                <a:solidFill>
                  <a:srgbClr val="777777"/>
                </a:solidFill>
              </a:rPr>
            </a:br>
            <a:r>
              <a:rPr lang="ar-SA" sz="3200">
                <a:solidFill>
                  <a:srgbClr val="777777"/>
                </a:solidFill>
              </a:rPr>
              <a:t>مع ان الاسلام هو الذى كرم المرأه ووضعها فى اعلى المنازل وصان كرامتها وعفتها</a:t>
            </a:r>
            <a:endParaRPr lang="en-US" sz="3200">
              <a:solidFill>
                <a:srgbClr val="777777"/>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365"/>
                                        </p:tgtEl>
                                        <p:attrNameLst>
                                          <p:attrName>style.visibility</p:attrName>
                                        </p:attrNameLst>
                                      </p:cBhvr>
                                      <p:to>
                                        <p:strVal val="visible"/>
                                      </p:to>
                                    </p:set>
                                    <p:animEffect transition="in" filter="fade">
                                      <p:cBhvr>
                                        <p:cTn id="7" dur="2000"/>
                                        <p:tgtEl>
                                          <p:spTgt spid="15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6386" name="Picture 2" descr="image007"/>
          <p:cNvPicPr>
            <a:picLocks noChangeAspect="1" noChangeArrowheads="1"/>
          </p:cNvPicPr>
          <p:nvPr/>
        </p:nvPicPr>
        <p:blipFill>
          <a:blip r:embed="rId2">
            <a:lum bright="56000" contrast="-70000"/>
          </a:blip>
          <a:srcRect/>
          <a:stretch>
            <a:fillRect/>
          </a:stretch>
        </p:blipFill>
        <p:spPr bwMode="auto">
          <a:xfrm>
            <a:off x="71438" y="0"/>
            <a:ext cx="9072562" cy="6858000"/>
          </a:xfrm>
          <a:prstGeom prst="rect">
            <a:avLst/>
          </a:prstGeom>
          <a:noFill/>
          <a:ln w="9525">
            <a:noFill/>
            <a:miter lim="800000"/>
            <a:headEnd/>
            <a:tailEnd/>
          </a:ln>
        </p:spPr>
      </p:pic>
      <p:sp>
        <p:nvSpPr>
          <p:cNvPr id="16387" name="Text Box 3"/>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pic>
        <p:nvPicPr>
          <p:cNvPr id="16388" name="Picture 4" descr="imagesCAZVYG9S"/>
          <p:cNvPicPr>
            <a:picLocks noChangeAspect="1" noChangeArrowheads="1"/>
          </p:cNvPicPr>
          <p:nvPr/>
        </p:nvPicPr>
        <p:blipFill>
          <a:blip r:embed="rId3">
            <a:lum bright="12000" contrast="-42000"/>
          </a:blip>
          <a:srcRect/>
          <a:stretch>
            <a:fillRect/>
          </a:stretch>
        </p:blipFill>
        <p:spPr bwMode="auto">
          <a:xfrm>
            <a:off x="0" y="0"/>
            <a:ext cx="9144000" cy="6858000"/>
          </a:xfrm>
          <a:prstGeom prst="rect">
            <a:avLst/>
          </a:prstGeom>
          <a:noFill/>
          <a:ln w="9525">
            <a:noFill/>
            <a:miter lim="800000"/>
            <a:headEnd/>
            <a:tailEnd/>
          </a:ln>
        </p:spPr>
      </p:pic>
      <p:sp>
        <p:nvSpPr>
          <p:cNvPr id="16389" name="Rectangle 5"/>
          <p:cNvSpPr>
            <a:spLocks noGrp="1" noChangeArrowheads="1"/>
          </p:cNvSpPr>
          <p:nvPr>
            <p:ph type="title"/>
          </p:nvPr>
        </p:nvSpPr>
        <p:spPr>
          <a:xfrm>
            <a:off x="685800" y="301625"/>
            <a:ext cx="7772400" cy="5287963"/>
          </a:xfrm>
          <a:effectLst>
            <a:outerShdw dist="35921" dir="2700000" algn="ctr" rotWithShape="0">
              <a:schemeClr val="tx2"/>
            </a:outerShdw>
          </a:effectLst>
        </p:spPr>
        <p:txBody>
          <a:bodyPr/>
          <a:lstStyle/>
          <a:p>
            <a:r>
              <a:rPr lang="ar-SA">
                <a:solidFill>
                  <a:srgbClr val="777777"/>
                </a:solidFill>
              </a:rPr>
              <a:t/>
            </a:r>
            <a:br>
              <a:rPr lang="ar-SA">
                <a:solidFill>
                  <a:srgbClr val="777777"/>
                </a:solidFill>
              </a:rPr>
            </a:br>
            <a:r>
              <a:rPr lang="ar-SA">
                <a:solidFill>
                  <a:srgbClr val="5F5F5F"/>
                </a:solidFill>
              </a:rPr>
              <a:t/>
            </a:r>
            <a:br>
              <a:rPr lang="ar-SA">
                <a:solidFill>
                  <a:srgbClr val="5F5F5F"/>
                </a:solidFill>
              </a:rPr>
            </a:br>
            <a:r>
              <a:rPr lang="ar-SA">
                <a:solidFill>
                  <a:srgbClr val="5F5F5F"/>
                </a:solidFill>
              </a:rPr>
              <a:t>وتم التركيز على الشباب الذى هو عصب الامه واملها فتم تدمير الشباب تماما والعبث بعقولهم وتغذيتها بافكار هدامه ومدمرة وبث روح الهيافه و الميوعه واصبحت اهتمامات الشباب تافهه</a:t>
            </a:r>
            <a:br>
              <a:rPr lang="ar-SA">
                <a:solidFill>
                  <a:srgbClr val="5F5F5F"/>
                </a:solidFill>
              </a:rPr>
            </a:br>
            <a:r>
              <a:rPr lang="ar-SA">
                <a:solidFill>
                  <a:srgbClr val="5F5F5F"/>
                </a:solidFill>
              </a:rPr>
              <a:t> يتطلع الى الحياة الغربيه و يقلد الغرب تقليد اعمى فى السلوك و المظهر </a:t>
            </a:r>
            <a:br>
              <a:rPr lang="ar-SA">
                <a:solidFill>
                  <a:srgbClr val="5F5F5F"/>
                </a:solidFill>
              </a:rPr>
            </a:br>
            <a:endParaRPr lang="en-US">
              <a:solidFill>
                <a:srgbClr val="5F5F5F"/>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389"/>
                                        </p:tgtEl>
                                        <p:attrNameLst>
                                          <p:attrName>style.visibility</p:attrName>
                                        </p:attrNameLst>
                                      </p:cBhvr>
                                      <p:to>
                                        <p:strVal val="visible"/>
                                      </p:to>
                                    </p:set>
                                    <p:animEffect transition="in" filter="fade">
                                      <p:cBhvr>
                                        <p:cTn id="7" dur="2000"/>
                                        <p:tgtEl>
                                          <p:spTgt spid="163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0" name="Picture 2" descr="image007"/>
          <p:cNvPicPr>
            <a:picLocks noChangeAspect="1" noChangeArrowheads="1"/>
          </p:cNvPicPr>
          <p:nvPr/>
        </p:nvPicPr>
        <p:blipFill>
          <a:blip r:embed="rId2">
            <a:lum bright="56000" contrast="-70000"/>
          </a:blip>
          <a:srcRect/>
          <a:stretch>
            <a:fillRect/>
          </a:stretch>
        </p:blipFill>
        <p:spPr bwMode="auto">
          <a:xfrm>
            <a:off x="71438" y="0"/>
            <a:ext cx="9072562" cy="6858000"/>
          </a:xfrm>
          <a:prstGeom prst="rect">
            <a:avLst/>
          </a:prstGeom>
          <a:noFill/>
          <a:ln w="9525">
            <a:noFill/>
            <a:miter lim="800000"/>
            <a:headEnd/>
            <a:tailEnd/>
          </a:ln>
        </p:spPr>
      </p:pic>
      <p:sp>
        <p:nvSpPr>
          <p:cNvPr id="17411" name="Text Box 3"/>
          <p:cNvSpPr txBox="1">
            <a:spLocks noChangeArrowheads="1"/>
          </p:cNvSpPr>
          <p:nvPr/>
        </p:nvSpPr>
        <p:spPr bwMode="auto">
          <a:xfrm>
            <a:off x="2339975" y="1989138"/>
            <a:ext cx="5184775" cy="366712"/>
          </a:xfrm>
          <a:prstGeom prst="rect">
            <a:avLst/>
          </a:prstGeom>
          <a:noFill/>
          <a:ln w="9525">
            <a:noFill/>
            <a:miter lim="800000"/>
            <a:headEnd/>
            <a:tailEnd/>
          </a:ln>
          <a:effectLst/>
        </p:spPr>
        <p:txBody>
          <a:bodyPr>
            <a:spAutoFit/>
          </a:bodyPr>
          <a:lstStyle/>
          <a:p>
            <a:pPr algn="r" rtl="1" eaLnBrk="1" hangingPunct="1"/>
            <a:endParaRPr lang="en-US">
              <a:latin typeface="Arial Black" pitchFamily="34" charset="0"/>
            </a:endParaRPr>
          </a:p>
        </p:txBody>
      </p:sp>
      <p:pic>
        <p:nvPicPr>
          <p:cNvPr id="17413" name="Picture 5" descr="9643lmada"/>
          <p:cNvPicPr>
            <a:picLocks noChangeAspect="1" noChangeArrowheads="1"/>
          </p:cNvPicPr>
          <p:nvPr/>
        </p:nvPicPr>
        <p:blipFill>
          <a:blip r:embed="rId3">
            <a:lum bright="34000" contrast="-50000"/>
          </a:blip>
          <a:srcRect/>
          <a:stretch>
            <a:fillRect/>
          </a:stretch>
        </p:blipFill>
        <p:spPr bwMode="auto">
          <a:xfrm>
            <a:off x="0" y="0"/>
            <a:ext cx="9144000" cy="6858000"/>
          </a:xfrm>
          <a:prstGeom prst="rect">
            <a:avLst/>
          </a:prstGeom>
          <a:noFill/>
          <a:ln w="9525">
            <a:noFill/>
            <a:miter lim="800000"/>
            <a:headEnd/>
            <a:tailEnd/>
          </a:ln>
        </p:spPr>
      </p:pic>
      <p:sp>
        <p:nvSpPr>
          <p:cNvPr id="17414" name="Rectangle 6"/>
          <p:cNvSpPr>
            <a:spLocks noGrp="1" noChangeArrowheads="1"/>
          </p:cNvSpPr>
          <p:nvPr>
            <p:ph type="ctrTitle"/>
          </p:nvPr>
        </p:nvSpPr>
        <p:spPr>
          <a:xfrm>
            <a:off x="685800" y="765175"/>
            <a:ext cx="7772400" cy="1727200"/>
          </a:xfrm>
          <a:effectLst>
            <a:outerShdw dist="35921" dir="2700000" algn="ctr" rotWithShape="0">
              <a:schemeClr val="tx2"/>
            </a:outerShdw>
          </a:effectLst>
        </p:spPr>
        <p:txBody>
          <a:bodyPr/>
          <a:lstStyle/>
          <a:p>
            <a:r>
              <a:rPr lang="ar-SA"/>
              <a:t> </a:t>
            </a:r>
            <a:r>
              <a:rPr lang="ar-SA" sz="6000" i="1">
                <a:solidFill>
                  <a:srgbClr val="5F5F5F"/>
                </a:solidFill>
              </a:rPr>
              <a:t>الدعوة</a:t>
            </a:r>
            <a:r>
              <a:rPr lang="ar-SA" sz="6000">
                <a:solidFill>
                  <a:srgbClr val="777777"/>
                </a:solidFill>
              </a:rPr>
              <a:t> </a:t>
            </a:r>
            <a:r>
              <a:rPr lang="ar-SA" sz="6000" i="1">
                <a:solidFill>
                  <a:srgbClr val="5F5F5F"/>
                </a:solidFill>
              </a:rPr>
              <a:t>إلى التحلل والإباحية</a:t>
            </a:r>
            <a:endParaRPr lang="en-US" sz="6000" i="1">
              <a:solidFill>
                <a:srgbClr val="5F5F5F"/>
              </a:solidFill>
            </a:endParaRPr>
          </a:p>
        </p:txBody>
      </p:sp>
      <p:sp>
        <p:nvSpPr>
          <p:cNvPr id="17415" name="Rectangle 7"/>
          <p:cNvSpPr>
            <a:spLocks noGrp="1" noChangeArrowheads="1"/>
          </p:cNvSpPr>
          <p:nvPr>
            <p:ph type="subTitle" idx="1"/>
          </p:nvPr>
        </p:nvSpPr>
        <p:spPr>
          <a:xfrm>
            <a:off x="1476375" y="3213100"/>
            <a:ext cx="6400800" cy="1752600"/>
          </a:xfrm>
          <a:effectLst>
            <a:outerShdw dist="35921" dir="2700000" algn="ctr" rotWithShape="0">
              <a:schemeClr val="tx2"/>
            </a:outerShdw>
          </a:effectLst>
        </p:spPr>
        <p:txBody>
          <a:bodyPr/>
          <a:lstStyle/>
          <a:p>
            <a:r>
              <a:rPr lang="ar-SA" sz="4000">
                <a:solidFill>
                  <a:srgbClr val="5F5F5F"/>
                </a:solidFill>
              </a:rPr>
              <a:t>من أجل طعن الأمة في أخلاقها وقيمها، وقد شاعت في المجتمعات الإسلامية أمور تعافها الفطر السليمة ولكنه الانحراف الذي لا يعترف بالقيم الفاضلة.</a:t>
            </a:r>
            <a:endParaRPr lang="en-US" sz="4000">
              <a:solidFill>
                <a:srgbClr val="5F5F5F"/>
              </a:solidFill>
            </a:endParaRPr>
          </a:p>
          <a:p>
            <a:endParaRPr lang="en-US" sz="4000">
              <a:solidFill>
                <a:srgbClr val="5F5F5F"/>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2000"/>
                                        <p:tgtEl>
                                          <p:spTgt spid="1741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7415">
                                            <p:txEl>
                                              <p:pRg st="0" end="0"/>
                                            </p:txEl>
                                          </p:spTgt>
                                        </p:tgtEl>
                                        <p:attrNameLst>
                                          <p:attrName>style.visibility</p:attrName>
                                        </p:attrNameLst>
                                      </p:cBhvr>
                                      <p:to>
                                        <p:strVal val="visible"/>
                                      </p:to>
                                    </p:set>
                                    <p:animEffect transition="in" filter="fade">
                                      <p:cBhvr>
                                        <p:cTn id="11" dur="2000"/>
                                        <p:tgtEl>
                                          <p:spTgt spid="174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p:bldP spid="17415"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64" name="Picture 4" descr="image001"/>
          <p:cNvPicPr>
            <a:picLocks noChangeAspect="1" noChangeArrowheads="1"/>
          </p:cNvPicPr>
          <p:nvPr/>
        </p:nvPicPr>
        <p:blipFill>
          <a:blip r:embed="rId2">
            <a:lum bright="20000" contrast="-50000"/>
          </a:blip>
          <a:srcRect/>
          <a:stretch>
            <a:fillRect/>
          </a:stretch>
        </p:blipFill>
        <p:spPr bwMode="auto">
          <a:xfrm>
            <a:off x="0" y="0"/>
            <a:ext cx="9144000" cy="6858000"/>
          </a:xfrm>
          <a:prstGeom prst="rect">
            <a:avLst/>
          </a:prstGeom>
          <a:noFill/>
          <a:ln w="9525">
            <a:noFill/>
            <a:miter lim="800000"/>
            <a:headEnd/>
            <a:tailEnd/>
          </a:ln>
        </p:spPr>
      </p:pic>
      <p:sp>
        <p:nvSpPr>
          <p:cNvPr id="40962" name="Rectangle 2"/>
          <p:cNvSpPr>
            <a:spLocks noGrp="1" noChangeArrowheads="1"/>
          </p:cNvSpPr>
          <p:nvPr>
            <p:ph type="title"/>
          </p:nvPr>
        </p:nvSpPr>
        <p:spPr>
          <a:xfrm>
            <a:off x="827088" y="333375"/>
            <a:ext cx="7772400" cy="1462088"/>
          </a:xfrm>
          <a:effectLst>
            <a:outerShdw dist="35921" dir="2700000" algn="ctr" rotWithShape="0">
              <a:schemeClr val="bg2"/>
            </a:outerShdw>
          </a:effectLst>
        </p:spPr>
        <p:txBody>
          <a:bodyPr/>
          <a:lstStyle/>
          <a:p>
            <a:r>
              <a:rPr lang="ar-SA" i="1"/>
              <a:t>إبعاد العلماء والدعاة عن مراكز التوجيه والسلطة والقيادة</a:t>
            </a:r>
            <a:endParaRPr lang="en-US" i="1"/>
          </a:p>
        </p:txBody>
      </p:sp>
      <p:sp>
        <p:nvSpPr>
          <p:cNvPr id="40963" name="Rectangle 3"/>
          <p:cNvSpPr>
            <a:spLocks noGrp="1" noChangeArrowheads="1"/>
          </p:cNvSpPr>
          <p:nvPr>
            <p:ph type="body" idx="1"/>
          </p:nvPr>
        </p:nvSpPr>
        <p:spPr>
          <a:effectLst>
            <a:outerShdw dist="35921" dir="2700000" algn="ctr" rotWithShape="0">
              <a:schemeClr val="bg2"/>
            </a:outerShdw>
          </a:effectLst>
        </p:spPr>
        <p:txBody>
          <a:bodyPr/>
          <a:lstStyle/>
          <a:p>
            <a:pPr>
              <a:lnSpc>
                <a:spcPct val="90000"/>
              </a:lnSpc>
            </a:pPr>
            <a:endParaRPr lang="en-US"/>
          </a:p>
          <a:p>
            <a:pPr algn="ctr">
              <a:lnSpc>
                <a:spcPct val="90000"/>
              </a:lnSpc>
              <a:buFontTx/>
              <a:buNone/>
            </a:pPr>
            <a:r>
              <a:rPr lang="ar-SA" sz="3600">
                <a:solidFill>
                  <a:schemeClr val="tx2"/>
                </a:solidFill>
              </a:rPr>
              <a:t>وذلك أمر له خطورته وفي بعض المجتمعات تقلص دور العلماء وأصبح قاصراً على خطبة الجمعة وبعض الأحاديث التي تخضع للعيون الساهرة والمراقبة الدقيقة وأصبح بعض العلماء يجرون وراء المناصب جرياً تذل له الجباه ويطلبون المناصب بما لهم من مآثر في الأتباع وأياد</a:t>
            </a:r>
            <a:r>
              <a:rPr lang="ar-SA" sz="3600">
                <a:solidFill>
                  <a:srgbClr val="EA7500"/>
                </a:solidFill>
              </a:rPr>
              <a:t> </a:t>
            </a:r>
            <a:r>
              <a:rPr lang="ar-SA" sz="3600">
                <a:solidFill>
                  <a:schemeClr val="tx2"/>
                </a:solidFill>
              </a:rPr>
              <a:t>في التصفيق والتأييد</a:t>
            </a:r>
            <a:endParaRPr lang="en-US" sz="3600">
              <a:solidFill>
                <a:schemeClr val="tx2"/>
              </a:solidFill>
            </a:endParaRPr>
          </a:p>
          <a:p>
            <a:pPr algn="ctr">
              <a:lnSpc>
                <a:spcPct val="90000"/>
              </a:lnSpc>
            </a:pPr>
            <a:endParaRPr lang="en-US" sz="3600">
              <a:solidFill>
                <a:srgbClr val="EA7500"/>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0962"/>
                                        </p:tgtEl>
                                        <p:attrNameLst>
                                          <p:attrName>style.visibility</p:attrName>
                                        </p:attrNameLst>
                                      </p:cBhvr>
                                      <p:to>
                                        <p:strVal val="visible"/>
                                      </p:to>
                                    </p:set>
                                    <p:animEffect transition="in" filter="fade">
                                      <p:cBhvr>
                                        <p:cTn id="7" dur="2000"/>
                                        <p:tgtEl>
                                          <p:spTgt spid="4096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0963">
                                            <p:txEl>
                                              <p:pRg st="1" end="1"/>
                                            </p:txEl>
                                          </p:spTgt>
                                        </p:tgtEl>
                                        <p:attrNameLst>
                                          <p:attrName>style.visibility</p:attrName>
                                        </p:attrNameLst>
                                      </p:cBhvr>
                                      <p:to>
                                        <p:strVal val="visible"/>
                                      </p:to>
                                    </p:set>
                                    <p:animEffect transition="in" filter="fade">
                                      <p:cBhvr>
                                        <p:cTn id="11" dur="2000"/>
                                        <p:tgtEl>
                                          <p:spTgt spid="4096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P spid="4096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93" name="Picture 5" descr="4153114340_1918a7fcf0_o"/>
          <p:cNvPicPr>
            <a:picLocks noChangeAspect="1" noChangeArrowheads="1"/>
          </p:cNvPicPr>
          <p:nvPr/>
        </p:nvPicPr>
        <p:blipFill>
          <a:blip r:embed="rId2">
            <a:lum bright="12000" contrast="-46000"/>
          </a:blip>
          <a:srcRect/>
          <a:stretch>
            <a:fillRect/>
          </a:stretch>
        </p:blipFill>
        <p:spPr bwMode="auto">
          <a:xfrm>
            <a:off x="0" y="0"/>
            <a:ext cx="9144000" cy="6858000"/>
          </a:xfrm>
          <a:prstGeom prst="rect">
            <a:avLst/>
          </a:prstGeom>
          <a:noFill/>
          <a:ln w="9525">
            <a:noFill/>
            <a:miter lim="800000"/>
            <a:headEnd/>
            <a:tailEnd/>
          </a:ln>
        </p:spPr>
      </p:pic>
      <p:sp>
        <p:nvSpPr>
          <p:cNvPr id="37894" name="Rectangle 6"/>
          <p:cNvSpPr>
            <a:spLocks noGrp="1" noChangeArrowheads="1"/>
          </p:cNvSpPr>
          <p:nvPr>
            <p:ph type="ctrTitle"/>
          </p:nvPr>
        </p:nvSpPr>
        <p:spPr>
          <a:xfrm>
            <a:off x="684213" y="333375"/>
            <a:ext cx="7991475" cy="1582738"/>
          </a:xfrm>
          <a:effectLst>
            <a:outerShdw dist="35921" dir="2700000" algn="ctr" rotWithShape="0">
              <a:schemeClr val="tx2"/>
            </a:outerShdw>
          </a:effectLst>
        </p:spPr>
        <p:txBody>
          <a:bodyPr/>
          <a:lstStyle/>
          <a:p>
            <a:r>
              <a:rPr lang="ar-SA" sz="4000" i="1">
                <a:solidFill>
                  <a:schemeClr val="bg1"/>
                </a:solidFill>
              </a:rPr>
              <a:t>التعليم والثقافة ولا يخفى أن الغزو الفكري ينتشر من خلال مدارس التعليم ومعاهده وجامعاته أفضل من أي مظهر آخر</a:t>
            </a:r>
            <a:endParaRPr lang="en-US" sz="4000" i="1">
              <a:solidFill>
                <a:schemeClr val="bg1"/>
              </a:solidFill>
            </a:endParaRPr>
          </a:p>
        </p:txBody>
      </p:sp>
      <p:sp>
        <p:nvSpPr>
          <p:cNvPr id="37895" name="Rectangle 7"/>
          <p:cNvSpPr>
            <a:spLocks noGrp="1" noChangeArrowheads="1"/>
          </p:cNvSpPr>
          <p:nvPr>
            <p:ph type="subTitle" idx="1"/>
          </p:nvPr>
        </p:nvSpPr>
        <p:spPr>
          <a:xfrm>
            <a:off x="611188" y="2205038"/>
            <a:ext cx="8064500" cy="4392612"/>
          </a:xfrm>
        </p:spPr>
        <p:txBody>
          <a:bodyPr/>
          <a:lstStyle/>
          <a:p>
            <a:pPr>
              <a:lnSpc>
                <a:spcPct val="80000"/>
              </a:lnSpc>
            </a:pPr>
            <a:endParaRPr lang="en-US" sz="800"/>
          </a:p>
          <a:p>
            <a:pPr>
              <a:lnSpc>
                <a:spcPct val="80000"/>
              </a:lnSpc>
            </a:pPr>
            <a:endParaRPr lang="ar-SA" sz="2800">
              <a:solidFill>
                <a:schemeClr val="accent2"/>
              </a:solidFill>
            </a:endParaRPr>
          </a:p>
          <a:p>
            <a:pPr>
              <a:lnSpc>
                <a:spcPct val="80000"/>
              </a:lnSpc>
            </a:pPr>
            <a:r>
              <a:rPr lang="ar-SA" sz="2800" b="1">
                <a:solidFill>
                  <a:schemeClr val="accent2"/>
                </a:solidFill>
              </a:rPr>
              <a:t>وقد دخل الغزو الفكري إلى العالم الإسلامي، من باب يخيل إلى السطحيين من الناس أنه الباب الطبيعي. إذ حمل اسم العلم والمعرفة والتمدن</a:t>
            </a:r>
            <a:endParaRPr lang="en-US" sz="2800" b="1">
              <a:solidFill>
                <a:schemeClr val="accent2"/>
              </a:solidFill>
            </a:endParaRPr>
          </a:p>
          <a:p>
            <a:pPr>
              <a:lnSpc>
                <a:spcPct val="80000"/>
              </a:lnSpc>
            </a:pPr>
            <a:r>
              <a:rPr lang="ar-SA" sz="2800" b="1">
                <a:solidFill>
                  <a:schemeClr val="accent2"/>
                </a:solidFill>
              </a:rPr>
              <a:t>ومن المعروف أن المسلمين أقبلوا على هذه المدارس بكثرة كاثرة يلتهمون كل ما احتوته من عقيدة وفكر لا يميزون صحيحها من فاسدها ونفعها من ضرها</a:t>
            </a:r>
            <a:endParaRPr lang="en-US" sz="2800" b="1">
              <a:solidFill>
                <a:schemeClr val="accent2"/>
              </a:solidFill>
            </a:endParaRPr>
          </a:p>
          <a:p>
            <a:pPr>
              <a:lnSpc>
                <a:spcPct val="80000"/>
              </a:lnSpc>
            </a:pPr>
            <a:r>
              <a:rPr lang="ar-SA" sz="2800" b="1">
                <a:solidFill>
                  <a:schemeClr val="accent2"/>
                </a:solidFill>
              </a:rPr>
              <a:t>وبما أن الثقافة ليست علوماً ومعارف وأدباً وفنوناً فحسب بل مناهج فكر وخلق تصطبغ حياة الأمة بصبغتها فإن (الغزو الفكري) استطاع من خلال الثقافة أن يلقي بمزيج من الأخلاط الغربية الملتمسة من الفكر الغريب المنحرف والتوجيه الفاسد القائم على التخطيط الشرير</a:t>
            </a:r>
            <a:endParaRPr lang="en-US" sz="2800" b="1">
              <a:solidFill>
                <a:schemeClr val="accent2"/>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7894"/>
                                        </p:tgtEl>
                                        <p:attrNameLst>
                                          <p:attrName>style.visibility</p:attrName>
                                        </p:attrNameLst>
                                      </p:cBhvr>
                                      <p:to>
                                        <p:strVal val="visible"/>
                                      </p:to>
                                    </p:set>
                                    <p:animEffect transition="in" filter="fade">
                                      <p:cBhvr>
                                        <p:cTn id="7" dur="2000"/>
                                        <p:tgtEl>
                                          <p:spTgt spid="37894"/>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7895">
                                            <p:txEl>
                                              <p:pRg st="2" end="2"/>
                                            </p:txEl>
                                          </p:spTgt>
                                        </p:tgtEl>
                                        <p:attrNameLst>
                                          <p:attrName>style.visibility</p:attrName>
                                        </p:attrNameLst>
                                      </p:cBhvr>
                                      <p:to>
                                        <p:strVal val="visible"/>
                                      </p:to>
                                    </p:set>
                                    <p:animEffect transition="in" filter="fade">
                                      <p:cBhvr>
                                        <p:cTn id="11" dur="2000"/>
                                        <p:tgtEl>
                                          <p:spTgt spid="37895">
                                            <p:txEl>
                                              <p:pRg st="2" end="2"/>
                                            </p:txEl>
                                          </p:spTgt>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7895">
                                            <p:txEl>
                                              <p:pRg st="3" end="3"/>
                                            </p:txEl>
                                          </p:spTgt>
                                        </p:tgtEl>
                                        <p:attrNameLst>
                                          <p:attrName>style.visibility</p:attrName>
                                        </p:attrNameLst>
                                      </p:cBhvr>
                                      <p:to>
                                        <p:strVal val="visible"/>
                                      </p:to>
                                    </p:set>
                                    <p:animEffect transition="in" filter="fade">
                                      <p:cBhvr>
                                        <p:cTn id="15" dur="2000"/>
                                        <p:tgtEl>
                                          <p:spTgt spid="37895">
                                            <p:txEl>
                                              <p:pRg st="3" end="3"/>
                                            </p:txEl>
                                          </p:spTgt>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7895">
                                            <p:txEl>
                                              <p:pRg st="4" end="4"/>
                                            </p:txEl>
                                          </p:spTgt>
                                        </p:tgtEl>
                                        <p:attrNameLst>
                                          <p:attrName>style.visibility</p:attrName>
                                        </p:attrNameLst>
                                      </p:cBhvr>
                                      <p:to>
                                        <p:strVal val="visible"/>
                                      </p:to>
                                    </p:set>
                                    <p:animEffect transition="in" filter="fade">
                                      <p:cBhvr>
                                        <p:cTn id="19" dur="2000"/>
                                        <p:tgtEl>
                                          <p:spTgt spid="378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4" grpId="0"/>
      <p:bldP spid="37895"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8" name="Picture 4" descr="0901[1]-thumb2"/>
          <p:cNvPicPr>
            <a:picLocks noChangeAspect="1" noChangeArrowheads="1"/>
          </p:cNvPicPr>
          <p:nvPr/>
        </p:nvPicPr>
        <p:blipFill>
          <a:blip r:embed="rId2">
            <a:lum bright="36000" contrast="-68000"/>
          </a:blip>
          <a:srcRect/>
          <a:stretch>
            <a:fillRect/>
          </a:stretch>
        </p:blipFill>
        <p:spPr bwMode="auto">
          <a:xfrm>
            <a:off x="0" y="0"/>
            <a:ext cx="9324975" cy="6858000"/>
          </a:xfrm>
          <a:prstGeom prst="rect">
            <a:avLst/>
          </a:prstGeom>
          <a:noFill/>
          <a:ln w="9525">
            <a:noFill/>
            <a:miter lim="800000"/>
            <a:headEnd/>
            <a:tailEnd/>
          </a:ln>
        </p:spPr>
      </p:pic>
      <p:sp>
        <p:nvSpPr>
          <p:cNvPr id="36866" name="Rectangle 2"/>
          <p:cNvSpPr>
            <a:spLocks noGrp="1" noChangeArrowheads="1"/>
          </p:cNvSpPr>
          <p:nvPr>
            <p:ph type="ctrTitle"/>
          </p:nvPr>
        </p:nvSpPr>
        <p:spPr>
          <a:xfrm>
            <a:off x="684213" y="908050"/>
            <a:ext cx="7772400" cy="1627188"/>
          </a:xfrm>
          <a:effectLst>
            <a:outerShdw dist="35921" dir="2700000" algn="ctr" rotWithShape="0">
              <a:schemeClr val="tx2"/>
            </a:outerShdw>
          </a:effectLst>
        </p:spPr>
        <p:txBody>
          <a:bodyPr/>
          <a:lstStyle/>
          <a:p>
            <a:r>
              <a:rPr lang="ar-SA"/>
              <a:t> </a:t>
            </a:r>
            <a:r>
              <a:rPr lang="ar-SA" sz="6000">
                <a:solidFill>
                  <a:srgbClr val="995F1F"/>
                </a:solidFill>
              </a:rPr>
              <a:t>الخدمات الاجتماعية</a:t>
            </a:r>
            <a:endParaRPr lang="en-US" sz="6000">
              <a:solidFill>
                <a:srgbClr val="995F1F"/>
              </a:solidFill>
            </a:endParaRPr>
          </a:p>
        </p:txBody>
      </p:sp>
      <p:sp>
        <p:nvSpPr>
          <p:cNvPr id="36867" name="Rectangle 3"/>
          <p:cNvSpPr>
            <a:spLocks noGrp="1" noChangeArrowheads="1"/>
          </p:cNvSpPr>
          <p:nvPr>
            <p:ph type="subTitle" idx="1"/>
          </p:nvPr>
        </p:nvSpPr>
        <p:spPr>
          <a:xfrm>
            <a:off x="1371600" y="2852738"/>
            <a:ext cx="6400800" cy="2786062"/>
          </a:xfrm>
          <a:effectLst>
            <a:outerShdw dist="35921" dir="2700000" algn="ctr" rotWithShape="0">
              <a:schemeClr val="tx2"/>
            </a:outerShdw>
          </a:effectLst>
        </p:spPr>
        <p:txBody>
          <a:bodyPr/>
          <a:lstStyle/>
          <a:p>
            <a:pPr>
              <a:lnSpc>
                <a:spcPct val="90000"/>
              </a:lnSpc>
            </a:pPr>
            <a:r>
              <a:rPr lang="ar-SA" sz="4000">
                <a:solidFill>
                  <a:srgbClr val="995F1F"/>
                </a:solidFill>
              </a:rPr>
              <a:t>واستغلالها كطريق يساعد على إمرار ما يراد إمراره ولذلك أصبحت المخيمات والمستشفيات والمستوصفات والجمعيات الخيرية ووكالات الإغاثة ودور الأيتام والمسنين وغيرها مراكز غزو!!</a:t>
            </a:r>
            <a:endParaRPr lang="en-US" sz="4000">
              <a:solidFill>
                <a:srgbClr val="995F1F"/>
              </a:solidFill>
            </a:endParaRPr>
          </a:p>
          <a:p>
            <a:pPr>
              <a:lnSpc>
                <a:spcPct val="90000"/>
              </a:lnSpc>
            </a:pPr>
            <a:endParaRPr lang="en-US" sz="4000">
              <a:solidFill>
                <a:srgbClr val="995F1F"/>
              </a:solidFill>
            </a:endParaRPr>
          </a:p>
        </p:txBody>
      </p:sp>
    </p:spTree>
  </p:cSld>
  <p:clrMapOvr>
    <a:masterClrMapping/>
  </p:clrMapOvr>
  <p:transition spd="slow">
    <p:cover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fade">
                                      <p:cBhvr>
                                        <p:cTn id="7" dur="2000"/>
                                        <p:tgtEl>
                                          <p:spTgt spid="3686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36867">
                                            <p:txEl>
                                              <p:pRg st="0" end="0"/>
                                            </p:txEl>
                                          </p:spTgt>
                                        </p:tgtEl>
                                        <p:attrNameLst>
                                          <p:attrName>style.visibility</p:attrName>
                                        </p:attrNameLst>
                                      </p:cBhvr>
                                      <p:to>
                                        <p:strVal val="visible"/>
                                      </p:to>
                                    </p:set>
                                    <p:animEffect transition="in" filter="fade">
                                      <p:cBhvr>
                                        <p:cTn id="11" dur="2000"/>
                                        <p:tgtEl>
                                          <p:spTgt spid="3686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P spid="36867" grpId="0" build="p"/>
    </p:bld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تصميم افتراضي">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تصميم افتراضي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تصميم افتراضي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تصميم افتراض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تصميم افتراض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439</Words>
  <Application>Microsoft PowerPoint</Application>
  <PresentationFormat>عرض على الشاشة (3:4)‏</PresentationFormat>
  <Paragraphs>48</Paragraphs>
  <Slides>12</Slides>
  <Notes>0</Notes>
  <HiddenSlides>0</HiddenSlides>
  <MMClips>0</MMClips>
  <ScaleCrop>false</ScaleCrop>
  <HeadingPairs>
    <vt:vector size="6" baseType="variant">
      <vt:variant>
        <vt:lpstr>الخطوط المستخدمة</vt:lpstr>
      </vt:variant>
      <vt:variant>
        <vt:i4>6</vt:i4>
      </vt:variant>
      <vt:variant>
        <vt:lpstr>سمة</vt:lpstr>
      </vt:variant>
      <vt:variant>
        <vt:i4>1</vt:i4>
      </vt:variant>
      <vt:variant>
        <vt:lpstr>عناوين الشرائح</vt:lpstr>
      </vt:variant>
      <vt:variant>
        <vt:i4>12</vt:i4>
      </vt:variant>
    </vt:vector>
  </HeadingPairs>
  <TitlesOfParts>
    <vt:vector size="19" baseType="lpstr">
      <vt:lpstr>Times New Roman</vt:lpstr>
      <vt:lpstr>Arial</vt:lpstr>
      <vt:lpstr>Arial Black</vt:lpstr>
      <vt:lpstr>Old Antic Bold</vt:lpstr>
      <vt:lpstr>Arabic Typesetting</vt:lpstr>
      <vt:lpstr>Andalus</vt:lpstr>
      <vt:lpstr>تصميم افتراضي</vt:lpstr>
      <vt:lpstr>الشريحة 1</vt:lpstr>
      <vt:lpstr>الشريحة 2</vt:lpstr>
      <vt:lpstr>الغزو الفكرى و العقائدى</vt:lpstr>
      <vt:lpstr> بدأ اعداء الاسلام فى بث سمومهم لطمس الهويه الاسلاميه للفرد العادى وبدأ الغزو الفكرى و الاخلاقى فتم التركيز على المرأه التى هى نصف المجتمع وهى التى تربى الرجال وهى التى تحمل هم الدين على اكتافها فصور لها الغرب الاسلام على انه جمود و تخلف ورجعيه وسجن للمرأه وعليها ان تتحرر وتفك القيود واصبحت ترى الحريه والانطلاق فى حياة الغرب واصبحت المرأه الغربيه مثل اعلى لها فخلعت حجابها الذى فرضه الله عليها وضاع حياؤها ووصل الامر ان بناتنا اصبحن يدخنن الشيشه و السجائر  مع ان الاسلام هو الذى كرم المرأه ووضعها فى اعلى المنازل وصان كرامتها وعفتها</vt:lpstr>
      <vt:lpstr>  وتم التركيز على الشباب الذى هو عصب الامه واملها فتم تدمير الشباب تماما والعبث بعقولهم وتغذيتها بافكار هدامه ومدمرة وبث روح الهيافه و الميوعه واصبحت اهتمامات الشباب تافهه  يتطلع الى الحياة الغربيه و يقلد الغرب تقليد اعمى فى السلوك و المظهر  </vt:lpstr>
      <vt:lpstr> الدعوة إلى التحلل والإباحية</vt:lpstr>
      <vt:lpstr>إبعاد العلماء والدعاة عن مراكز التوجيه والسلطة والقيادة</vt:lpstr>
      <vt:lpstr>التعليم والثقافة ولا يخفى أن الغزو الفكري ينتشر من خلال مدارس التعليم ومعاهده وجامعاته أفضل من أي مظهر آخر</vt:lpstr>
      <vt:lpstr> الخدمات الاجتماعية</vt:lpstr>
      <vt:lpstr>وسائل الإعلام</vt:lpstr>
      <vt:lpstr>وفي الختام لا يسعني إلا أن أقول</vt:lpstr>
      <vt:lpstr>إعداد الطالبتين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من PowerPoint</dc:title>
  <dc:creator/>
  <cp:lastModifiedBy/>
  <cp:revision>3</cp:revision>
  <cp:lastPrinted>1601-01-01T00:00:00Z</cp:lastPrinted>
  <dcterms:created xsi:type="dcterms:W3CDTF">1601-01-01T00:00:00Z</dcterms:created>
  <dcterms:modified xsi:type="dcterms:W3CDTF">2012-09-14T13:32:41Z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LCID">
    <vt:i4>1025</vt:i4>
  </property>
</Properties>
</file>