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7" r:id="rId8"/>
    <p:sldId id="264" r:id="rId9"/>
    <p:sldId id="268" r:id="rId10"/>
    <p:sldId id="269" r:id="rId11"/>
    <p:sldId id="271" r:id="rId12"/>
    <p:sldId id="272" r:id="rId13"/>
    <p:sldId id="273" r:id="rId14"/>
    <p:sldId id="275" r:id="rId15"/>
    <p:sldId id="276" r:id="rId16"/>
    <p:sldId id="270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3DBC"/>
    <a:srgbClr val="FF99FF"/>
    <a:srgbClr val="D8129F"/>
    <a:srgbClr val="FF66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نمط فاتح 2 - تمييز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85387" autoAdjust="0"/>
  </p:normalViewPr>
  <p:slideViewPr>
    <p:cSldViewPr>
      <p:cViewPr>
        <p:scale>
          <a:sx n="60" d="100"/>
          <a:sy n="60" d="100"/>
        </p:scale>
        <p:origin x="-78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9A5830-66E7-4C90-9347-85DEA2D3B516}" type="doc">
      <dgm:prSet loTypeId="urn:microsoft.com/office/officeart/2005/8/layout/hierarchy3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FF66B3A1-8907-4842-A503-835E77F82601}">
      <dgm:prSet phldrT="[نص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800" b="1" dirty="0" smtClean="0">
              <a:solidFill>
                <a:schemeClr val="tx2"/>
              </a:solidFill>
            </a:rPr>
            <a:t>4/ لا تجوز من شخص عليه دَين يُنقص الدينَ</a:t>
          </a:r>
          <a:endParaRPr lang="ar-SA" sz="2800" b="1" dirty="0">
            <a:solidFill>
              <a:schemeClr val="tx2"/>
            </a:solidFill>
          </a:endParaRPr>
        </a:p>
      </dgm:t>
    </dgm:pt>
    <dgm:pt modelId="{695338A6-1B63-4DB4-8483-D9090A63E695}" type="parTrans" cxnId="{F9AB2DDF-211E-473A-B307-1A949218FD9D}">
      <dgm:prSet/>
      <dgm:spPr/>
      <dgm:t>
        <a:bodyPr/>
        <a:lstStyle/>
        <a:p>
          <a:pPr rtl="1"/>
          <a:endParaRPr lang="ar-SA"/>
        </a:p>
      </dgm:t>
    </dgm:pt>
    <dgm:pt modelId="{86FE386D-8F02-452E-B7B4-8CB258E7DF26}" type="sibTrans" cxnId="{F9AB2DDF-211E-473A-B307-1A949218FD9D}">
      <dgm:prSet/>
      <dgm:spPr/>
      <dgm:t>
        <a:bodyPr/>
        <a:lstStyle/>
        <a:p>
          <a:pPr rtl="1"/>
          <a:endParaRPr lang="ar-SA"/>
        </a:p>
      </dgm:t>
    </dgm:pt>
    <dgm:pt modelId="{A5D46A68-133F-4B6D-A389-F66086175DD2}">
      <dgm:prSet phldrT="[نص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800" b="1" dirty="0" smtClean="0">
              <a:solidFill>
                <a:schemeClr val="tx2"/>
              </a:solidFill>
            </a:rPr>
            <a:t>3/ المُلك</a:t>
          </a:r>
          <a:endParaRPr lang="ar-SA" sz="2800" b="1" dirty="0">
            <a:solidFill>
              <a:schemeClr val="tx2"/>
            </a:solidFill>
          </a:endParaRPr>
        </a:p>
      </dgm:t>
    </dgm:pt>
    <dgm:pt modelId="{B949332D-CBD2-4881-93DA-F10C809EF04F}" type="parTrans" cxnId="{57BB1724-C7F2-42AF-BA6E-B67D56FBBE9D}">
      <dgm:prSet/>
      <dgm:spPr/>
      <dgm:t>
        <a:bodyPr/>
        <a:lstStyle/>
        <a:p>
          <a:pPr rtl="1"/>
          <a:endParaRPr lang="ar-SA"/>
        </a:p>
      </dgm:t>
    </dgm:pt>
    <dgm:pt modelId="{206B7EFA-F1A0-4C57-A4B8-77B6A1A2B851}" type="sibTrans" cxnId="{57BB1724-C7F2-42AF-BA6E-B67D56FBBE9D}">
      <dgm:prSet/>
      <dgm:spPr/>
      <dgm:t>
        <a:bodyPr/>
        <a:lstStyle/>
        <a:p>
          <a:pPr rtl="1"/>
          <a:endParaRPr lang="ar-SA"/>
        </a:p>
      </dgm:t>
    </dgm:pt>
    <dgm:pt modelId="{DB7F9E60-D690-4419-94ED-FED4BAC99E69}">
      <dgm:prSet phldrT="[نص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800" b="1" dirty="0" smtClean="0">
              <a:solidFill>
                <a:schemeClr val="tx2"/>
              </a:solidFill>
            </a:rPr>
            <a:t>2/ البلوغ</a:t>
          </a:r>
          <a:endParaRPr lang="ar-SA" sz="2800" b="1" dirty="0">
            <a:solidFill>
              <a:schemeClr val="tx2"/>
            </a:solidFill>
          </a:endParaRPr>
        </a:p>
      </dgm:t>
    </dgm:pt>
    <dgm:pt modelId="{CD760A04-DB10-408E-AD92-CB127F3ED9E6}" type="parTrans" cxnId="{BCA4E407-5D55-4DDD-ABEA-F1BD408291E3}">
      <dgm:prSet/>
      <dgm:spPr/>
      <dgm:t>
        <a:bodyPr/>
        <a:lstStyle/>
        <a:p>
          <a:pPr rtl="1"/>
          <a:endParaRPr lang="ar-SA"/>
        </a:p>
      </dgm:t>
    </dgm:pt>
    <dgm:pt modelId="{B23FAD58-C81D-478E-8D76-2A519D7AE609}" type="sibTrans" cxnId="{BCA4E407-5D55-4DDD-ABEA-F1BD408291E3}">
      <dgm:prSet/>
      <dgm:spPr/>
      <dgm:t>
        <a:bodyPr/>
        <a:lstStyle/>
        <a:p>
          <a:pPr rtl="1"/>
          <a:endParaRPr lang="ar-SA"/>
        </a:p>
      </dgm:t>
    </dgm:pt>
    <dgm:pt modelId="{955AE582-F339-4A8A-8D54-0A36198C34F0}">
      <dgm:prSet phldrT="[نص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800" b="1" dirty="0" smtClean="0">
              <a:solidFill>
                <a:schemeClr val="tx2"/>
              </a:solidFill>
            </a:rPr>
            <a:t>1/ العقل</a:t>
          </a:r>
          <a:endParaRPr lang="ar-SA" sz="2800" b="1" dirty="0">
            <a:solidFill>
              <a:schemeClr val="tx2"/>
            </a:solidFill>
          </a:endParaRPr>
        </a:p>
      </dgm:t>
    </dgm:pt>
    <dgm:pt modelId="{9CEE5D1A-E690-46E8-9836-19DDFBC9BF7F}" type="parTrans" cxnId="{60AFAC68-F0D3-4F50-9732-C269ACCCE18C}">
      <dgm:prSet/>
      <dgm:spPr/>
      <dgm:t>
        <a:bodyPr/>
        <a:lstStyle/>
        <a:p>
          <a:pPr rtl="1"/>
          <a:endParaRPr lang="ar-SA"/>
        </a:p>
      </dgm:t>
    </dgm:pt>
    <dgm:pt modelId="{86F805FC-CFF2-4A2D-B119-13784969FC23}" type="sibTrans" cxnId="{60AFAC68-F0D3-4F50-9732-C269ACCCE18C}">
      <dgm:prSet/>
      <dgm:spPr/>
      <dgm:t>
        <a:bodyPr/>
        <a:lstStyle/>
        <a:p>
          <a:pPr rtl="1"/>
          <a:endParaRPr lang="ar-SA"/>
        </a:p>
      </dgm:t>
    </dgm:pt>
    <dgm:pt modelId="{67932259-406C-4EBB-B515-E0A4B37B17FE}" type="pres">
      <dgm:prSet presAssocID="{279A5830-66E7-4C90-9347-85DEA2D3B51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EBA3C0F3-1962-40D9-9FD2-316928B711CF}" type="pres">
      <dgm:prSet presAssocID="{FF66B3A1-8907-4842-A503-835E77F82601}" presName="root" presStyleCnt="0"/>
      <dgm:spPr/>
    </dgm:pt>
    <dgm:pt modelId="{88835BE1-8613-47AC-88E6-351D4DCB2529}" type="pres">
      <dgm:prSet presAssocID="{FF66B3A1-8907-4842-A503-835E77F82601}" presName="rootComposite" presStyleCnt="0"/>
      <dgm:spPr/>
    </dgm:pt>
    <dgm:pt modelId="{86EF5625-B9FA-40FF-B0DE-6046951FC6B9}" type="pres">
      <dgm:prSet presAssocID="{FF66B3A1-8907-4842-A503-835E77F82601}" presName="rootText" presStyleLbl="node1" presStyleIdx="0" presStyleCnt="4" custScaleX="76588" custScaleY="94319" custLinFactY="19346" custLinFactNeighborX="27666" custLinFactNeighborY="100000"/>
      <dgm:spPr/>
      <dgm:t>
        <a:bodyPr/>
        <a:lstStyle/>
        <a:p>
          <a:pPr rtl="1"/>
          <a:endParaRPr lang="ar-SA"/>
        </a:p>
      </dgm:t>
    </dgm:pt>
    <dgm:pt modelId="{4277EDB5-4792-41DC-AB8A-722D75F7F02A}" type="pres">
      <dgm:prSet presAssocID="{FF66B3A1-8907-4842-A503-835E77F82601}" presName="rootConnector" presStyleLbl="node1" presStyleIdx="0" presStyleCnt="4"/>
      <dgm:spPr/>
      <dgm:t>
        <a:bodyPr/>
        <a:lstStyle/>
        <a:p>
          <a:pPr rtl="1"/>
          <a:endParaRPr lang="ar-SA"/>
        </a:p>
      </dgm:t>
    </dgm:pt>
    <dgm:pt modelId="{E40FA434-B7B7-49BD-8CF5-D8657F260A4E}" type="pres">
      <dgm:prSet presAssocID="{FF66B3A1-8907-4842-A503-835E77F82601}" presName="childShape" presStyleCnt="0"/>
      <dgm:spPr/>
    </dgm:pt>
    <dgm:pt modelId="{6AAFF08B-B645-486F-98D0-017339EDDE90}" type="pres">
      <dgm:prSet presAssocID="{A5D46A68-133F-4B6D-A389-F66086175DD2}" presName="root" presStyleCnt="0"/>
      <dgm:spPr/>
    </dgm:pt>
    <dgm:pt modelId="{487FF2A7-E2EA-4F95-82F2-4FC2702954F4}" type="pres">
      <dgm:prSet presAssocID="{A5D46A68-133F-4B6D-A389-F66086175DD2}" presName="rootComposite" presStyleCnt="0"/>
      <dgm:spPr/>
    </dgm:pt>
    <dgm:pt modelId="{0887FAB3-5F75-42AF-BD9B-B15EBC72B974}" type="pres">
      <dgm:prSet presAssocID="{A5D46A68-133F-4B6D-A389-F66086175DD2}" presName="rootText" presStyleLbl="node1" presStyleIdx="1" presStyleCnt="4" custScaleX="52479" custScaleY="54588" custLinFactNeighborX="9371" custLinFactNeighborY="58265"/>
      <dgm:spPr/>
      <dgm:t>
        <a:bodyPr/>
        <a:lstStyle/>
        <a:p>
          <a:pPr rtl="1"/>
          <a:endParaRPr lang="ar-SA"/>
        </a:p>
      </dgm:t>
    </dgm:pt>
    <dgm:pt modelId="{AAAF53D2-77B0-4DE9-8E17-19BC7461A545}" type="pres">
      <dgm:prSet presAssocID="{A5D46A68-133F-4B6D-A389-F66086175DD2}" presName="rootConnector" presStyleLbl="node1" presStyleIdx="1" presStyleCnt="4"/>
      <dgm:spPr/>
      <dgm:t>
        <a:bodyPr/>
        <a:lstStyle/>
        <a:p>
          <a:pPr rtl="1"/>
          <a:endParaRPr lang="ar-SA"/>
        </a:p>
      </dgm:t>
    </dgm:pt>
    <dgm:pt modelId="{BD2B6CD7-EF16-4F0F-BB83-C6CDAD382A74}" type="pres">
      <dgm:prSet presAssocID="{A5D46A68-133F-4B6D-A389-F66086175DD2}" presName="childShape" presStyleCnt="0"/>
      <dgm:spPr/>
    </dgm:pt>
    <dgm:pt modelId="{A6EBD235-9BA5-4834-A327-7D03A7944727}" type="pres">
      <dgm:prSet presAssocID="{DB7F9E60-D690-4419-94ED-FED4BAC99E69}" presName="root" presStyleCnt="0"/>
      <dgm:spPr/>
    </dgm:pt>
    <dgm:pt modelId="{135A5EC4-6002-4EA6-AC77-BA337FC81E05}" type="pres">
      <dgm:prSet presAssocID="{DB7F9E60-D690-4419-94ED-FED4BAC99E69}" presName="rootComposite" presStyleCnt="0"/>
      <dgm:spPr/>
    </dgm:pt>
    <dgm:pt modelId="{96AA28EA-D9FA-42DC-B0B1-11B0EE799E13}" type="pres">
      <dgm:prSet presAssocID="{DB7F9E60-D690-4419-94ED-FED4BAC99E69}" presName="rootText" presStyleLbl="node1" presStyleIdx="2" presStyleCnt="4" custScaleX="47237" custScaleY="53570" custLinFactNeighborX="-9804" custLinFactNeighborY="-2816"/>
      <dgm:spPr/>
      <dgm:t>
        <a:bodyPr/>
        <a:lstStyle/>
        <a:p>
          <a:pPr rtl="1"/>
          <a:endParaRPr lang="ar-SA"/>
        </a:p>
      </dgm:t>
    </dgm:pt>
    <dgm:pt modelId="{478BFDB2-676D-4848-8622-2BC223467B4E}" type="pres">
      <dgm:prSet presAssocID="{DB7F9E60-D690-4419-94ED-FED4BAC99E69}" presName="rootConnector" presStyleLbl="node1" presStyleIdx="2" presStyleCnt="4"/>
      <dgm:spPr/>
      <dgm:t>
        <a:bodyPr/>
        <a:lstStyle/>
        <a:p>
          <a:pPr rtl="1"/>
          <a:endParaRPr lang="ar-SA"/>
        </a:p>
      </dgm:t>
    </dgm:pt>
    <dgm:pt modelId="{7CE53BD6-B7E4-4DA3-A1DE-EA935AD1E457}" type="pres">
      <dgm:prSet presAssocID="{DB7F9E60-D690-4419-94ED-FED4BAC99E69}" presName="childShape" presStyleCnt="0"/>
      <dgm:spPr/>
    </dgm:pt>
    <dgm:pt modelId="{A3201A0E-A581-4541-A4F4-25D57198FA12}" type="pres">
      <dgm:prSet presAssocID="{955AE582-F339-4A8A-8D54-0A36198C34F0}" presName="root" presStyleCnt="0"/>
      <dgm:spPr/>
    </dgm:pt>
    <dgm:pt modelId="{E4D54586-743C-409B-A15E-F5F2580F5D90}" type="pres">
      <dgm:prSet presAssocID="{955AE582-F339-4A8A-8D54-0A36198C34F0}" presName="rootComposite" presStyleCnt="0"/>
      <dgm:spPr/>
    </dgm:pt>
    <dgm:pt modelId="{049630CA-DFFE-4A73-B522-52059BB9B6AA}" type="pres">
      <dgm:prSet presAssocID="{955AE582-F339-4A8A-8D54-0A36198C34F0}" presName="rootText" presStyleLbl="node1" presStyleIdx="3" presStyleCnt="4" custScaleX="48353" custScaleY="55190" custLinFactNeighborX="-32065" custLinFactNeighborY="-69450"/>
      <dgm:spPr/>
      <dgm:t>
        <a:bodyPr/>
        <a:lstStyle/>
        <a:p>
          <a:pPr rtl="1"/>
          <a:endParaRPr lang="ar-SA"/>
        </a:p>
      </dgm:t>
    </dgm:pt>
    <dgm:pt modelId="{C202D2EA-0C56-4664-ADD8-012AE4F008BD}" type="pres">
      <dgm:prSet presAssocID="{955AE582-F339-4A8A-8D54-0A36198C34F0}" presName="rootConnector" presStyleLbl="node1" presStyleIdx="3" presStyleCnt="4"/>
      <dgm:spPr/>
      <dgm:t>
        <a:bodyPr/>
        <a:lstStyle/>
        <a:p>
          <a:pPr rtl="1"/>
          <a:endParaRPr lang="ar-SA"/>
        </a:p>
      </dgm:t>
    </dgm:pt>
    <dgm:pt modelId="{DB99490B-5DB3-46F9-9725-35EC609698D2}" type="pres">
      <dgm:prSet presAssocID="{955AE582-F339-4A8A-8D54-0A36198C34F0}" presName="childShape" presStyleCnt="0"/>
      <dgm:spPr/>
    </dgm:pt>
  </dgm:ptLst>
  <dgm:cxnLst>
    <dgm:cxn modelId="{57F4C219-4B1E-4D2E-9585-00154AAF3FC7}" type="presOf" srcId="{DB7F9E60-D690-4419-94ED-FED4BAC99E69}" destId="{478BFDB2-676D-4848-8622-2BC223467B4E}" srcOrd="1" destOrd="0" presId="urn:microsoft.com/office/officeart/2005/8/layout/hierarchy3"/>
    <dgm:cxn modelId="{0FF8EB27-92B4-4B9F-9F0D-338ADC203547}" type="presOf" srcId="{A5D46A68-133F-4B6D-A389-F66086175DD2}" destId="{AAAF53D2-77B0-4DE9-8E17-19BC7461A545}" srcOrd="1" destOrd="0" presId="urn:microsoft.com/office/officeart/2005/8/layout/hierarchy3"/>
    <dgm:cxn modelId="{BCA4E407-5D55-4DDD-ABEA-F1BD408291E3}" srcId="{279A5830-66E7-4C90-9347-85DEA2D3B516}" destId="{DB7F9E60-D690-4419-94ED-FED4BAC99E69}" srcOrd="2" destOrd="0" parTransId="{CD760A04-DB10-408E-AD92-CB127F3ED9E6}" sibTransId="{B23FAD58-C81D-478E-8D76-2A519D7AE609}"/>
    <dgm:cxn modelId="{3DD2735A-CEEC-4192-8263-F0E51AC685D2}" type="presOf" srcId="{955AE582-F339-4A8A-8D54-0A36198C34F0}" destId="{C202D2EA-0C56-4664-ADD8-012AE4F008BD}" srcOrd="1" destOrd="0" presId="urn:microsoft.com/office/officeart/2005/8/layout/hierarchy3"/>
    <dgm:cxn modelId="{D14BBEE5-846C-4E32-BA73-129E3E2B3454}" type="presOf" srcId="{955AE582-F339-4A8A-8D54-0A36198C34F0}" destId="{049630CA-DFFE-4A73-B522-52059BB9B6AA}" srcOrd="0" destOrd="0" presId="urn:microsoft.com/office/officeart/2005/8/layout/hierarchy3"/>
    <dgm:cxn modelId="{57BB1724-C7F2-42AF-BA6E-B67D56FBBE9D}" srcId="{279A5830-66E7-4C90-9347-85DEA2D3B516}" destId="{A5D46A68-133F-4B6D-A389-F66086175DD2}" srcOrd="1" destOrd="0" parTransId="{B949332D-CBD2-4881-93DA-F10C809EF04F}" sibTransId="{206B7EFA-F1A0-4C57-A4B8-77B6A1A2B851}"/>
    <dgm:cxn modelId="{A8782987-254F-4334-9107-D5A694E3D5BE}" type="presOf" srcId="{DB7F9E60-D690-4419-94ED-FED4BAC99E69}" destId="{96AA28EA-D9FA-42DC-B0B1-11B0EE799E13}" srcOrd="0" destOrd="0" presId="urn:microsoft.com/office/officeart/2005/8/layout/hierarchy3"/>
    <dgm:cxn modelId="{20A912B9-2135-4E8E-B0CD-E3C454907C56}" type="presOf" srcId="{FF66B3A1-8907-4842-A503-835E77F82601}" destId="{86EF5625-B9FA-40FF-B0DE-6046951FC6B9}" srcOrd="0" destOrd="0" presId="urn:microsoft.com/office/officeart/2005/8/layout/hierarchy3"/>
    <dgm:cxn modelId="{E9B639A1-0048-47E5-B591-A04D699BE9D9}" type="presOf" srcId="{A5D46A68-133F-4B6D-A389-F66086175DD2}" destId="{0887FAB3-5F75-42AF-BD9B-B15EBC72B974}" srcOrd="0" destOrd="0" presId="urn:microsoft.com/office/officeart/2005/8/layout/hierarchy3"/>
    <dgm:cxn modelId="{F9AB2DDF-211E-473A-B307-1A949218FD9D}" srcId="{279A5830-66E7-4C90-9347-85DEA2D3B516}" destId="{FF66B3A1-8907-4842-A503-835E77F82601}" srcOrd="0" destOrd="0" parTransId="{695338A6-1B63-4DB4-8483-D9090A63E695}" sibTransId="{86FE386D-8F02-452E-B7B4-8CB258E7DF26}"/>
    <dgm:cxn modelId="{60AFAC68-F0D3-4F50-9732-C269ACCCE18C}" srcId="{279A5830-66E7-4C90-9347-85DEA2D3B516}" destId="{955AE582-F339-4A8A-8D54-0A36198C34F0}" srcOrd="3" destOrd="0" parTransId="{9CEE5D1A-E690-46E8-9836-19DDFBC9BF7F}" sibTransId="{86F805FC-CFF2-4A2D-B119-13784969FC23}"/>
    <dgm:cxn modelId="{1F124BE7-5997-442B-AD18-A282670D64F3}" type="presOf" srcId="{279A5830-66E7-4C90-9347-85DEA2D3B516}" destId="{67932259-406C-4EBB-B515-E0A4B37B17FE}" srcOrd="0" destOrd="0" presId="urn:microsoft.com/office/officeart/2005/8/layout/hierarchy3"/>
    <dgm:cxn modelId="{00A6BA97-D713-43ED-886E-F35DA8C5D2D2}" type="presOf" srcId="{FF66B3A1-8907-4842-A503-835E77F82601}" destId="{4277EDB5-4792-41DC-AB8A-722D75F7F02A}" srcOrd="1" destOrd="0" presId="urn:microsoft.com/office/officeart/2005/8/layout/hierarchy3"/>
    <dgm:cxn modelId="{8EFF352F-2C9D-4DD1-89A2-65D2859C022D}" type="presParOf" srcId="{67932259-406C-4EBB-B515-E0A4B37B17FE}" destId="{EBA3C0F3-1962-40D9-9FD2-316928B711CF}" srcOrd="0" destOrd="0" presId="urn:microsoft.com/office/officeart/2005/8/layout/hierarchy3"/>
    <dgm:cxn modelId="{E539DF5B-C1D9-4061-91FD-D8C28B1A6427}" type="presParOf" srcId="{EBA3C0F3-1962-40D9-9FD2-316928B711CF}" destId="{88835BE1-8613-47AC-88E6-351D4DCB2529}" srcOrd="0" destOrd="0" presId="urn:microsoft.com/office/officeart/2005/8/layout/hierarchy3"/>
    <dgm:cxn modelId="{1759B33D-21D6-4D79-8144-B3D5363779D4}" type="presParOf" srcId="{88835BE1-8613-47AC-88E6-351D4DCB2529}" destId="{86EF5625-B9FA-40FF-B0DE-6046951FC6B9}" srcOrd="0" destOrd="0" presId="urn:microsoft.com/office/officeart/2005/8/layout/hierarchy3"/>
    <dgm:cxn modelId="{AA1312C0-BB4C-4C51-BCA3-2CF8D8A00CE2}" type="presParOf" srcId="{88835BE1-8613-47AC-88E6-351D4DCB2529}" destId="{4277EDB5-4792-41DC-AB8A-722D75F7F02A}" srcOrd="1" destOrd="0" presId="urn:microsoft.com/office/officeart/2005/8/layout/hierarchy3"/>
    <dgm:cxn modelId="{67B7DC19-FEE5-4482-9AE0-F36D9FDB2F9E}" type="presParOf" srcId="{EBA3C0F3-1962-40D9-9FD2-316928B711CF}" destId="{E40FA434-B7B7-49BD-8CF5-D8657F260A4E}" srcOrd="1" destOrd="0" presId="urn:microsoft.com/office/officeart/2005/8/layout/hierarchy3"/>
    <dgm:cxn modelId="{FD14EE43-DD29-4EEF-8023-4A79489432DC}" type="presParOf" srcId="{67932259-406C-4EBB-B515-E0A4B37B17FE}" destId="{6AAFF08B-B645-486F-98D0-017339EDDE90}" srcOrd="1" destOrd="0" presId="urn:microsoft.com/office/officeart/2005/8/layout/hierarchy3"/>
    <dgm:cxn modelId="{2D7D9DD4-013E-46AE-A9B9-C549ECA2993C}" type="presParOf" srcId="{6AAFF08B-B645-486F-98D0-017339EDDE90}" destId="{487FF2A7-E2EA-4F95-82F2-4FC2702954F4}" srcOrd="0" destOrd="0" presId="urn:microsoft.com/office/officeart/2005/8/layout/hierarchy3"/>
    <dgm:cxn modelId="{EDAFD026-8739-4432-8D23-A6202C2E17F2}" type="presParOf" srcId="{487FF2A7-E2EA-4F95-82F2-4FC2702954F4}" destId="{0887FAB3-5F75-42AF-BD9B-B15EBC72B974}" srcOrd="0" destOrd="0" presId="urn:microsoft.com/office/officeart/2005/8/layout/hierarchy3"/>
    <dgm:cxn modelId="{58765C94-9106-4408-9A0A-2080785A25BC}" type="presParOf" srcId="{487FF2A7-E2EA-4F95-82F2-4FC2702954F4}" destId="{AAAF53D2-77B0-4DE9-8E17-19BC7461A545}" srcOrd="1" destOrd="0" presId="urn:microsoft.com/office/officeart/2005/8/layout/hierarchy3"/>
    <dgm:cxn modelId="{77BEB7C2-C26E-4D5A-93BA-44AB5E45311B}" type="presParOf" srcId="{6AAFF08B-B645-486F-98D0-017339EDDE90}" destId="{BD2B6CD7-EF16-4F0F-BB83-C6CDAD382A74}" srcOrd="1" destOrd="0" presId="urn:microsoft.com/office/officeart/2005/8/layout/hierarchy3"/>
    <dgm:cxn modelId="{F7AE1DC0-29F4-492E-B06B-185922541720}" type="presParOf" srcId="{67932259-406C-4EBB-B515-E0A4B37B17FE}" destId="{A6EBD235-9BA5-4834-A327-7D03A7944727}" srcOrd="2" destOrd="0" presId="urn:microsoft.com/office/officeart/2005/8/layout/hierarchy3"/>
    <dgm:cxn modelId="{C6B79BFB-35F6-43A5-8EAC-3394715520B2}" type="presParOf" srcId="{A6EBD235-9BA5-4834-A327-7D03A7944727}" destId="{135A5EC4-6002-4EA6-AC77-BA337FC81E05}" srcOrd="0" destOrd="0" presId="urn:microsoft.com/office/officeart/2005/8/layout/hierarchy3"/>
    <dgm:cxn modelId="{E1CEC642-C2AC-4D42-87BC-1062BE705FA4}" type="presParOf" srcId="{135A5EC4-6002-4EA6-AC77-BA337FC81E05}" destId="{96AA28EA-D9FA-42DC-B0B1-11B0EE799E13}" srcOrd="0" destOrd="0" presId="urn:microsoft.com/office/officeart/2005/8/layout/hierarchy3"/>
    <dgm:cxn modelId="{AF03EB02-EFA5-4340-8B07-862C5CC28C64}" type="presParOf" srcId="{135A5EC4-6002-4EA6-AC77-BA337FC81E05}" destId="{478BFDB2-676D-4848-8622-2BC223467B4E}" srcOrd="1" destOrd="0" presId="urn:microsoft.com/office/officeart/2005/8/layout/hierarchy3"/>
    <dgm:cxn modelId="{378C6476-FD7B-4DCA-8507-09B073E7D27F}" type="presParOf" srcId="{A6EBD235-9BA5-4834-A327-7D03A7944727}" destId="{7CE53BD6-B7E4-4DA3-A1DE-EA935AD1E457}" srcOrd="1" destOrd="0" presId="urn:microsoft.com/office/officeart/2005/8/layout/hierarchy3"/>
    <dgm:cxn modelId="{97DA141F-0F8B-4721-8740-C1FEECC1E3E1}" type="presParOf" srcId="{67932259-406C-4EBB-B515-E0A4B37B17FE}" destId="{A3201A0E-A581-4541-A4F4-25D57198FA12}" srcOrd="3" destOrd="0" presId="urn:microsoft.com/office/officeart/2005/8/layout/hierarchy3"/>
    <dgm:cxn modelId="{E070D8CA-0B17-4257-B269-8FEC70C6F5F3}" type="presParOf" srcId="{A3201A0E-A581-4541-A4F4-25D57198FA12}" destId="{E4D54586-743C-409B-A15E-F5F2580F5D90}" srcOrd="0" destOrd="0" presId="urn:microsoft.com/office/officeart/2005/8/layout/hierarchy3"/>
    <dgm:cxn modelId="{FDF8F68A-BDC6-4D7B-84A7-227E0BE76E9B}" type="presParOf" srcId="{E4D54586-743C-409B-A15E-F5F2580F5D90}" destId="{049630CA-DFFE-4A73-B522-52059BB9B6AA}" srcOrd="0" destOrd="0" presId="urn:microsoft.com/office/officeart/2005/8/layout/hierarchy3"/>
    <dgm:cxn modelId="{25DBF1BD-E24E-4F88-957A-D5AB7F452BCF}" type="presParOf" srcId="{E4D54586-743C-409B-A15E-F5F2580F5D90}" destId="{C202D2EA-0C56-4664-ADD8-012AE4F008BD}" srcOrd="1" destOrd="0" presId="urn:microsoft.com/office/officeart/2005/8/layout/hierarchy3"/>
    <dgm:cxn modelId="{F0E20C49-43B7-444A-954B-12DBDCBD29B5}" type="presParOf" srcId="{A3201A0E-A581-4541-A4F4-25D57198FA12}" destId="{DB99490B-5DB3-46F9-9725-35EC609698D2}" srcOrd="1" destOrd="0" presId="urn:microsoft.com/office/officeart/2005/8/layout/hierarchy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84FE00-A441-45E0-BA1B-31067F750118}" type="doc">
      <dgm:prSet loTypeId="urn:microsoft.com/office/officeart/2005/8/layout/chevron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357385F9-6ECB-4FDA-930E-FD3998F376EA}">
      <dgm:prSet phldrT="[نص]"/>
      <dgm:spPr/>
      <dgm:t>
        <a:bodyPr/>
        <a:lstStyle/>
        <a:p>
          <a:pPr rtl="1"/>
          <a:r>
            <a:rPr lang="ar-SA" dirty="0" smtClean="0"/>
            <a:t> 1</a:t>
          </a:r>
          <a:endParaRPr lang="ar-SA" dirty="0"/>
        </a:p>
      </dgm:t>
    </dgm:pt>
    <dgm:pt modelId="{D131B2D1-34EE-4FE7-ACA7-A1EDEE1FFA2A}" type="parTrans" cxnId="{D9BEF2A0-29AE-478D-B884-7753E55133C0}">
      <dgm:prSet/>
      <dgm:spPr/>
      <dgm:t>
        <a:bodyPr/>
        <a:lstStyle/>
        <a:p>
          <a:pPr rtl="1"/>
          <a:endParaRPr lang="ar-SA"/>
        </a:p>
      </dgm:t>
    </dgm:pt>
    <dgm:pt modelId="{0C5FB2CB-6D05-480D-B0F1-E83902CC9371}" type="sibTrans" cxnId="{D9BEF2A0-29AE-478D-B884-7753E55133C0}">
      <dgm:prSet/>
      <dgm:spPr/>
      <dgm:t>
        <a:bodyPr/>
        <a:lstStyle/>
        <a:p>
          <a:pPr rtl="1"/>
          <a:endParaRPr lang="ar-SA"/>
        </a:p>
      </dgm:t>
    </dgm:pt>
    <dgm:pt modelId="{00089B41-8772-4939-A5DA-600CD85D6647}">
      <dgm:prSet phldrT="[نص]" custT="1"/>
      <dgm:spPr/>
      <dgm:t>
        <a:bodyPr/>
        <a:lstStyle/>
        <a:p>
          <a:pPr rtl="1"/>
          <a:r>
            <a:rPr lang="ar-SA" sz="2800" b="1" dirty="0" smtClean="0"/>
            <a:t>أن يكون المال عين مباحة النفع بلا حاجة</a:t>
          </a:r>
          <a:endParaRPr lang="ar-SA" sz="2800" b="1" dirty="0"/>
        </a:p>
      </dgm:t>
    </dgm:pt>
    <dgm:pt modelId="{2BA88981-51EF-45CC-9EAA-C32CC3BB2100}" type="parTrans" cxnId="{DA9C091C-3939-4571-AA76-942F53C6FD29}">
      <dgm:prSet/>
      <dgm:spPr/>
      <dgm:t>
        <a:bodyPr/>
        <a:lstStyle/>
        <a:p>
          <a:pPr rtl="1"/>
          <a:endParaRPr lang="ar-SA"/>
        </a:p>
      </dgm:t>
    </dgm:pt>
    <dgm:pt modelId="{BF22B1F0-9E17-47C3-8472-2D5AD9EAA003}" type="sibTrans" cxnId="{DA9C091C-3939-4571-AA76-942F53C6FD29}">
      <dgm:prSet/>
      <dgm:spPr/>
      <dgm:t>
        <a:bodyPr/>
        <a:lstStyle/>
        <a:p>
          <a:pPr rtl="1"/>
          <a:endParaRPr lang="ar-SA"/>
        </a:p>
      </dgm:t>
    </dgm:pt>
    <dgm:pt modelId="{A7E2B039-7455-41A6-8D08-1B8B7C8CB87B}">
      <dgm:prSet phldrT="[نص]"/>
      <dgm:spPr/>
      <dgm:t>
        <a:bodyPr/>
        <a:lstStyle/>
        <a:p>
          <a:pPr rtl="1"/>
          <a:r>
            <a:rPr lang="ar-SA" dirty="0" smtClean="0"/>
            <a:t> 2</a:t>
          </a:r>
          <a:endParaRPr lang="ar-SA" dirty="0"/>
        </a:p>
      </dgm:t>
    </dgm:pt>
    <dgm:pt modelId="{1389D50E-3498-4EC9-A5BA-2DCE280ED2F5}" type="parTrans" cxnId="{909358A1-66E2-48AB-B2BC-FD36791B62B1}">
      <dgm:prSet/>
      <dgm:spPr/>
      <dgm:t>
        <a:bodyPr/>
        <a:lstStyle/>
        <a:p>
          <a:pPr rtl="1"/>
          <a:endParaRPr lang="ar-SA"/>
        </a:p>
      </dgm:t>
    </dgm:pt>
    <dgm:pt modelId="{B3A6F3E0-4339-4D51-BBF9-224A4FFBE2B4}" type="sibTrans" cxnId="{909358A1-66E2-48AB-B2BC-FD36791B62B1}">
      <dgm:prSet/>
      <dgm:spPr/>
      <dgm:t>
        <a:bodyPr/>
        <a:lstStyle/>
        <a:p>
          <a:pPr rtl="1"/>
          <a:endParaRPr lang="ar-SA"/>
        </a:p>
      </dgm:t>
    </dgm:pt>
    <dgm:pt modelId="{B7EA382B-C895-47E9-89FD-3E12F307EB63}">
      <dgm:prSet phldrT="[نص]"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2800" b="1" dirty="0" smtClean="0"/>
            <a:t>· أن يكون الموهوب من مال الواهب</a:t>
          </a:r>
        </a:p>
        <a:p>
          <a:pPr marL="57150" indent="0" defTabSz="400050" rtl="1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ar-SA" sz="2900" dirty="0"/>
        </a:p>
      </dgm:t>
    </dgm:pt>
    <dgm:pt modelId="{58D98440-7986-4D9A-AE22-3D1F224FA3D0}" type="parTrans" cxnId="{80182B7A-1DA3-412A-8664-3E6E399CC967}">
      <dgm:prSet/>
      <dgm:spPr/>
      <dgm:t>
        <a:bodyPr/>
        <a:lstStyle/>
        <a:p>
          <a:pPr rtl="1"/>
          <a:endParaRPr lang="ar-SA"/>
        </a:p>
      </dgm:t>
    </dgm:pt>
    <dgm:pt modelId="{5D50458E-B114-4A21-ACE6-44C26CE7AA79}" type="sibTrans" cxnId="{80182B7A-1DA3-412A-8664-3E6E399CC967}">
      <dgm:prSet/>
      <dgm:spPr/>
      <dgm:t>
        <a:bodyPr/>
        <a:lstStyle/>
        <a:p>
          <a:pPr rtl="1"/>
          <a:endParaRPr lang="ar-SA"/>
        </a:p>
      </dgm:t>
    </dgm:pt>
    <dgm:pt modelId="{D3831A58-756B-4CE0-8F07-8E8959697537}">
      <dgm:prSet phldrT="[نص]"/>
      <dgm:spPr/>
      <dgm:t>
        <a:bodyPr/>
        <a:lstStyle/>
        <a:p>
          <a:pPr rtl="1"/>
          <a:r>
            <a:rPr lang="ar-SA" dirty="0" smtClean="0"/>
            <a:t> 3</a:t>
          </a:r>
          <a:endParaRPr lang="ar-SA" dirty="0"/>
        </a:p>
      </dgm:t>
    </dgm:pt>
    <dgm:pt modelId="{A0DC6FE3-4EE9-4012-92D0-8E1B810FA83D}" type="parTrans" cxnId="{F1DBF19C-EB73-4E8B-9D5F-FFE04A515217}">
      <dgm:prSet/>
      <dgm:spPr/>
      <dgm:t>
        <a:bodyPr/>
        <a:lstStyle/>
        <a:p>
          <a:pPr rtl="1"/>
          <a:endParaRPr lang="ar-SA"/>
        </a:p>
      </dgm:t>
    </dgm:pt>
    <dgm:pt modelId="{1D4F9F25-F34E-4078-A8D6-385FC43EB36C}" type="sibTrans" cxnId="{F1DBF19C-EB73-4E8B-9D5F-FFE04A515217}">
      <dgm:prSet/>
      <dgm:spPr/>
      <dgm:t>
        <a:bodyPr/>
        <a:lstStyle/>
        <a:p>
          <a:pPr rtl="1"/>
          <a:endParaRPr lang="ar-SA"/>
        </a:p>
      </dgm:t>
    </dgm:pt>
    <dgm:pt modelId="{E0317102-DAD0-40C6-8D3A-584A4E2AA529}">
      <dgm:prSet phldrT="[نص]" custT="1"/>
      <dgm:spPr/>
      <dgm:t>
        <a:bodyPr/>
        <a:lstStyle/>
        <a:p>
          <a:pPr marL="57150" marR="0" indent="0" defTabSz="400050" rtl="1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ar-SA" sz="2800" b="1" dirty="0" smtClean="0"/>
            <a:t> أن يكون معلوم وخرج به المجهول</a:t>
          </a:r>
        </a:p>
        <a:p>
          <a:pPr marL="57150" indent="0" defTabSz="400050" rtl="1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ar-SA" sz="2900" dirty="0"/>
        </a:p>
      </dgm:t>
    </dgm:pt>
    <dgm:pt modelId="{6402A98D-824E-467D-8197-E9B42D631415}" type="parTrans" cxnId="{16A99C3D-60AE-4804-B567-A2D3829A636C}">
      <dgm:prSet/>
      <dgm:spPr/>
      <dgm:t>
        <a:bodyPr/>
        <a:lstStyle/>
        <a:p>
          <a:pPr rtl="1"/>
          <a:endParaRPr lang="ar-SA"/>
        </a:p>
      </dgm:t>
    </dgm:pt>
    <dgm:pt modelId="{FA47B305-A34C-4F41-B04E-F24D89C31A13}" type="sibTrans" cxnId="{16A99C3D-60AE-4804-B567-A2D3829A636C}">
      <dgm:prSet/>
      <dgm:spPr/>
      <dgm:t>
        <a:bodyPr/>
        <a:lstStyle/>
        <a:p>
          <a:pPr rtl="1"/>
          <a:endParaRPr lang="ar-SA"/>
        </a:p>
      </dgm:t>
    </dgm:pt>
    <dgm:pt modelId="{83DDA4A6-774D-49C7-B4B2-771A042EDC41}" type="pres">
      <dgm:prSet presAssocID="{8B84FE00-A441-45E0-BA1B-31067F75011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3F64F7B-CA85-4C94-9214-3C8E4AB0C7F4}" type="pres">
      <dgm:prSet presAssocID="{357385F9-6ECB-4FDA-930E-FD3998F376EA}" presName="composite" presStyleCnt="0"/>
      <dgm:spPr/>
      <dgm:t>
        <a:bodyPr/>
        <a:lstStyle/>
        <a:p>
          <a:pPr rtl="1"/>
          <a:endParaRPr lang="ar-SA"/>
        </a:p>
      </dgm:t>
    </dgm:pt>
    <dgm:pt modelId="{A02150D4-C214-45AB-A15D-DD8DB8CE0D37}" type="pres">
      <dgm:prSet presAssocID="{357385F9-6ECB-4FDA-930E-FD3998F376E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BE78F7E-063D-4650-9D66-40870A4833DB}" type="pres">
      <dgm:prSet presAssocID="{357385F9-6ECB-4FDA-930E-FD3998F376E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4D69475-2F4B-4B50-9170-F709CB8B149C}" type="pres">
      <dgm:prSet presAssocID="{0C5FB2CB-6D05-480D-B0F1-E83902CC9371}" presName="sp" presStyleCnt="0"/>
      <dgm:spPr/>
      <dgm:t>
        <a:bodyPr/>
        <a:lstStyle/>
        <a:p>
          <a:pPr rtl="1"/>
          <a:endParaRPr lang="ar-SA"/>
        </a:p>
      </dgm:t>
    </dgm:pt>
    <dgm:pt modelId="{6E86C013-BE0C-45FA-8EF5-C3AE163A6628}" type="pres">
      <dgm:prSet presAssocID="{A7E2B039-7455-41A6-8D08-1B8B7C8CB87B}" presName="composite" presStyleCnt="0"/>
      <dgm:spPr/>
      <dgm:t>
        <a:bodyPr/>
        <a:lstStyle/>
        <a:p>
          <a:pPr rtl="1"/>
          <a:endParaRPr lang="ar-SA"/>
        </a:p>
      </dgm:t>
    </dgm:pt>
    <dgm:pt modelId="{4AE52974-2998-48D5-B704-1EF00535C2BD}" type="pres">
      <dgm:prSet presAssocID="{A7E2B039-7455-41A6-8D08-1B8B7C8CB87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C99C460-632B-45B4-AC7C-6B76E5504A87}" type="pres">
      <dgm:prSet presAssocID="{A7E2B039-7455-41A6-8D08-1B8B7C8CB87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35ADD5D-96DB-4FF9-A788-0747FDEFD3F4}" type="pres">
      <dgm:prSet presAssocID="{B3A6F3E0-4339-4D51-BBF9-224A4FFBE2B4}" presName="sp" presStyleCnt="0"/>
      <dgm:spPr/>
      <dgm:t>
        <a:bodyPr/>
        <a:lstStyle/>
        <a:p>
          <a:pPr rtl="1"/>
          <a:endParaRPr lang="ar-SA"/>
        </a:p>
      </dgm:t>
    </dgm:pt>
    <dgm:pt modelId="{8201D218-112A-4475-9F51-6AB8B8B02AB5}" type="pres">
      <dgm:prSet presAssocID="{D3831A58-756B-4CE0-8F07-8E8959697537}" presName="composite" presStyleCnt="0"/>
      <dgm:spPr/>
      <dgm:t>
        <a:bodyPr/>
        <a:lstStyle/>
        <a:p>
          <a:pPr rtl="1"/>
          <a:endParaRPr lang="ar-SA"/>
        </a:p>
      </dgm:t>
    </dgm:pt>
    <dgm:pt modelId="{3CFF364A-E8BA-4C66-AF39-F46173901B38}" type="pres">
      <dgm:prSet presAssocID="{D3831A58-756B-4CE0-8F07-8E8959697537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D63E366-F39C-4DD9-AF3C-7E73FDA64048}" type="pres">
      <dgm:prSet presAssocID="{D3831A58-756B-4CE0-8F07-8E8959697537}" presName="descendantText" presStyleLbl="alignAcc1" presStyleIdx="2" presStyleCnt="3" custLinFactNeighborX="549" custLinFactNeighborY="-135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CAC2709-70B6-4AD4-92BF-AE33AE5E30DF}" type="presOf" srcId="{8B84FE00-A441-45E0-BA1B-31067F750118}" destId="{83DDA4A6-774D-49C7-B4B2-771A042EDC41}" srcOrd="0" destOrd="0" presId="urn:microsoft.com/office/officeart/2005/8/layout/chevron2"/>
    <dgm:cxn modelId="{909358A1-66E2-48AB-B2BC-FD36791B62B1}" srcId="{8B84FE00-A441-45E0-BA1B-31067F750118}" destId="{A7E2B039-7455-41A6-8D08-1B8B7C8CB87B}" srcOrd="1" destOrd="0" parTransId="{1389D50E-3498-4EC9-A5BA-2DCE280ED2F5}" sibTransId="{B3A6F3E0-4339-4D51-BBF9-224A4FFBE2B4}"/>
    <dgm:cxn modelId="{2549F181-EF05-49F9-8C2E-D2F09FC1657E}" type="presOf" srcId="{357385F9-6ECB-4FDA-930E-FD3998F376EA}" destId="{A02150D4-C214-45AB-A15D-DD8DB8CE0D37}" srcOrd="0" destOrd="0" presId="urn:microsoft.com/office/officeart/2005/8/layout/chevron2"/>
    <dgm:cxn modelId="{ABD496F8-DA3F-4B7E-AD26-6E376B62EA29}" type="presOf" srcId="{A7E2B039-7455-41A6-8D08-1B8B7C8CB87B}" destId="{4AE52974-2998-48D5-B704-1EF00535C2BD}" srcOrd="0" destOrd="0" presId="urn:microsoft.com/office/officeart/2005/8/layout/chevron2"/>
    <dgm:cxn modelId="{DA9C091C-3939-4571-AA76-942F53C6FD29}" srcId="{357385F9-6ECB-4FDA-930E-FD3998F376EA}" destId="{00089B41-8772-4939-A5DA-600CD85D6647}" srcOrd="0" destOrd="0" parTransId="{2BA88981-51EF-45CC-9EAA-C32CC3BB2100}" sibTransId="{BF22B1F0-9E17-47C3-8472-2D5AD9EAA003}"/>
    <dgm:cxn modelId="{F68CBC95-DF28-4BCF-8B9D-6A24CB08D860}" type="presOf" srcId="{D3831A58-756B-4CE0-8F07-8E8959697537}" destId="{3CFF364A-E8BA-4C66-AF39-F46173901B38}" srcOrd="0" destOrd="0" presId="urn:microsoft.com/office/officeart/2005/8/layout/chevron2"/>
    <dgm:cxn modelId="{768036E4-3E39-4B1C-A3DA-5B821687F25B}" type="presOf" srcId="{00089B41-8772-4939-A5DA-600CD85D6647}" destId="{BBE78F7E-063D-4650-9D66-40870A4833DB}" srcOrd="0" destOrd="0" presId="urn:microsoft.com/office/officeart/2005/8/layout/chevron2"/>
    <dgm:cxn modelId="{80182B7A-1DA3-412A-8664-3E6E399CC967}" srcId="{A7E2B039-7455-41A6-8D08-1B8B7C8CB87B}" destId="{B7EA382B-C895-47E9-89FD-3E12F307EB63}" srcOrd="0" destOrd="0" parTransId="{58D98440-7986-4D9A-AE22-3D1F224FA3D0}" sibTransId="{5D50458E-B114-4A21-ACE6-44C26CE7AA79}"/>
    <dgm:cxn modelId="{D9BEF2A0-29AE-478D-B884-7753E55133C0}" srcId="{8B84FE00-A441-45E0-BA1B-31067F750118}" destId="{357385F9-6ECB-4FDA-930E-FD3998F376EA}" srcOrd="0" destOrd="0" parTransId="{D131B2D1-34EE-4FE7-ACA7-A1EDEE1FFA2A}" sibTransId="{0C5FB2CB-6D05-480D-B0F1-E83902CC9371}"/>
    <dgm:cxn modelId="{402AEF87-AE93-477B-86AC-1BD6BCF439A8}" type="presOf" srcId="{E0317102-DAD0-40C6-8D3A-584A4E2AA529}" destId="{2D63E366-F39C-4DD9-AF3C-7E73FDA64048}" srcOrd="0" destOrd="0" presId="urn:microsoft.com/office/officeart/2005/8/layout/chevron2"/>
    <dgm:cxn modelId="{F1DBF19C-EB73-4E8B-9D5F-FFE04A515217}" srcId="{8B84FE00-A441-45E0-BA1B-31067F750118}" destId="{D3831A58-756B-4CE0-8F07-8E8959697537}" srcOrd="2" destOrd="0" parTransId="{A0DC6FE3-4EE9-4012-92D0-8E1B810FA83D}" sibTransId="{1D4F9F25-F34E-4078-A8D6-385FC43EB36C}"/>
    <dgm:cxn modelId="{4B7D0E18-0A1C-4696-90DA-222638549343}" type="presOf" srcId="{B7EA382B-C895-47E9-89FD-3E12F307EB63}" destId="{1C99C460-632B-45B4-AC7C-6B76E5504A87}" srcOrd="0" destOrd="0" presId="urn:microsoft.com/office/officeart/2005/8/layout/chevron2"/>
    <dgm:cxn modelId="{16A99C3D-60AE-4804-B567-A2D3829A636C}" srcId="{D3831A58-756B-4CE0-8F07-8E8959697537}" destId="{E0317102-DAD0-40C6-8D3A-584A4E2AA529}" srcOrd="0" destOrd="0" parTransId="{6402A98D-824E-467D-8197-E9B42D631415}" sibTransId="{FA47B305-A34C-4F41-B04E-F24D89C31A13}"/>
    <dgm:cxn modelId="{68BD7A07-7294-4AC9-928B-3EEDF8D446C8}" type="presParOf" srcId="{83DDA4A6-774D-49C7-B4B2-771A042EDC41}" destId="{03F64F7B-CA85-4C94-9214-3C8E4AB0C7F4}" srcOrd="0" destOrd="0" presId="urn:microsoft.com/office/officeart/2005/8/layout/chevron2"/>
    <dgm:cxn modelId="{4EA236C2-E2BD-4DCF-B798-49605C433FC3}" type="presParOf" srcId="{03F64F7B-CA85-4C94-9214-3C8E4AB0C7F4}" destId="{A02150D4-C214-45AB-A15D-DD8DB8CE0D37}" srcOrd="0" destOrd="0" presId="urn:microsoft.com/office/officeart/2005/8/layout/chevron2"/>
    <dgm:cxn modelId="{90E5555E-0ACF-49F7-B770-3C5FD803EE3E}" type="presParOf" srcId="{03F64F7B-CA85-4C94-9214-3C8E4AB0C7F4}" destId="{BBE78F7E-063D-4650-9D66-40870A4833DB}" srcOrd="1" destOrd="0" presId="urn:microsoft.com/office/officeart/2005/8/layout/chevron2"/>
    <dgm:cxn modelId="{74B3E1A3-0DF4-47F1-BE7A-F193E35F8D87}" type="presParOf" srcId="{83DDA4A6-774D-49C7-B4B2-771A042EDC41}" destId="{84D69475-2F4B-4B50-9170-F709CB8B149C}" srcOrd="1" destOrd="0" presId="urn:microsoft.com/office/officeart/2005/8/layout/chevron2"/>
    <dgm:cxn modelId="{0F868A0F-1088-4D90-9F8E-65FDB4E0BFAC}" type="presParOf" srcId="{83DDA4A6-774D-49C7-B4B2-771A042EDC41}" destId="{6E86C013-BE0C-45FA-8EF5-C3AE163A6628}" srcOrd="2" destOrd="0" presId="urn:microsoft.com/office/officeart/2005/8/layout/chevron2"/>
    <dgm:cxn modelId="{084101EA-1850-4545-886A-F7851A002123}" type="presParOf" srcId="{6E86C013-BE0C-45FA-8EF5-C3AE163A6628}" destId="{4AE52974-2998-48D5-B704-1EF00535C2BD}" srcOrd="0" destOrd="0" presId="urn:microsoft.com/office/officeart/2005/8/layout/chevron2"/>
    <dgm:cxn modelId="{F457CEF5-8284-4E00-AF9D-B7AB7F59188B}" type="presParOf" srcId="{6E86C013-BE0C-45FA-8EF5-C3AE163A6628}" destId="{1C99C460-632B-45B4-AC7C-6B76E5504A87}" srcOrd="1" destOrd="0" presId="urn:microsoft.com/office/officeart/2005/8/layout/chevron2"/>
    <dgm:cxn modelId="{F52701D3-E7DC-4804-B2A4-2400C31C57AA}" type="presParOf" srcId="{83DDA4A6-774D-49C7-B4B2-771A042EDC41}" destId="{535ADD5D-96DB-4FF9-A788-0747FDEFD3F4}" srcOrd="3" destOrd="0" presId="urn:microsoft.com/office/officeart/2005/8/layout/chevron2"/>
    <dgm:cxn modelId="{0023B97F-B6E6-421D-9058-45420C85150E}" type="presParOf" srcId="{83DDA4A6-774D-49C7-B4B2-771A042EDC41}" destId="{8201D218-112A-4475-9F51-6AB8B8B02AB5}" srcOrd="4" destOrd="0" presId="urn:microsoft.com/office/officeart/2005/8/layout/chevron2"/>
    <dgm:cxn modelId="{9688D099-A3EE-4269-937A-B457F6F509A8}" type="presParOf" srcId="{8201D218-112A-4475-9F51-6AB8B8B02AB5}" destId="{3CFF364A-E8BA-4C66-AF39-F46173901B38}" srcOrd="0" destOrd="0" presId="urn:microsoft.com/office/officeart/2005/8/layout/chevron2"/>
    <dgm:cxn modelId="{8DC64EAF-25C9-4229-9D9B-DB319660859A}" type="presParOf" srcId="{8201D218-112A-4475-9F51-6AB8B8B02AB5}" destId="{2D63E366-F39C-4DD9-AF3C-7E73FDA64048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DB205E-1750-4BCF-A4C8-7FE90283F7CE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BF7DA4E-B825-45DC-92A0-ACE60A98D068}">
      <dgm:prSet phldrT="[نص]"/>
      <dgm:spPr/>
      <dgm:t>
        <a:bodyPr/>
        <a:lstStyle/>
        <a:p>
          <a:pPr rtl="1"/>
          <a:r>
            <a:rPr lang="ar-SA" dirty="0" smtClean="0"/>
            <a:t>1</a:t>
          </a:r>
          <a:endParaRPr lang="ar-SA" dirty="0"/>
        </a:p>
      </dgm:t>
    </dgm:pt>
    <dgm:pt modelId="{7846DCD4-4B9E-463D-96E6-0E094E63A07B}" type="parTrans" cxnId="{5C295E72-57BA-47B8-A319-F005FD8E3F76}">
      <dgm:prSet/>
      <dgm:spPr/>
      <dgm:t>
        <a:bodyPr/>
        <a:lstStyle/>
        <a:p>
          <a:pPr rtl="1"/>
          <a:endParaRPr lang="ar-SA"/>
        </a:p>
      </dgm:t>
    </dgm:pt>
    <dgm:pt modelId="{89D8073A-5BB1-40FD-8A52-FEB01888BA6F}" type="sibTrans" cxnId="{5C295E72-57BA-47B8-A319-F005FD8E3F76}">
      <dgm:prSet/>
      <dgm:spPr/>
      <dgm:t>
        <a:bodyPr/>
        <a:lstStyle/>
        <a:p>
          <a:pPr rtl="1"/>
          <a:endParaRPr lang="ar-SA"/>
        </a:p>
      </dgm:t>
    </dgm:pt>
    <dgm:pt modelId="{7D6F83B7-60D5-487B-8CA8-62C3AE40F3B1}">
      <dgm:prSet phldrT="[نص]"/>
      <dgm:spPr/>
      <dgm:t>
        <a:bodyPr/>
        <a:lstStyle/>
        <a:p>
          <a:pPr rtl="1"/>
          <a:r>
            <a:rPr lang="ar-SA" dirty="0" smtClean="0"/>
            <a:t>أن تكون الهبة عبارة عن تمليك المال للموهوب له ليس انتفاع فقط كالعارية </a:t>
          </a:r>
          <a:endParaRPr lang="ar-SA" dirty="0"/>
        </a:p>
      </dgm:t>
    </dgm:pt>
    <dgm:pt modelId="{52549297-0C7C-4466-9DFC-8890B9642B5D}" type="parTrans" cxnId="{13660B29-033C-4502-91C2-CBDDD120AA5F}">
      <dgm:prSet/>
      <dgm:spPr/>
      <dgm:t>
        <a:bodyPr/>
        <a:lstStyle/>
        <a:p>
          <a:pPr rtl="1"/>
          <a:endParaRPr lang="ar-SA"/>
        </a:p>
      </dgm:t>
    </dgm:pt>
    <dgm:pt modelId="{6F2F325E-0760-4411-B398-EDD0A0F4927C}" type="sibTrans" cxnId="{13660B29-033C-4502-91C2-CBDDD120AA5F}">
      <dgm:prSet/>
      <dgm:spPr/>
      <dgm:t>
        <a:bodyPr/>
        <a:lstStyle/>
        <a:p>
          <a:pPr rtl="1"/>
          <a:endParaRPr lang="ar-SA"/>
        </a:p>
      </dgm:t>
    </dgm:pt>
    <dgm:pt modelId="{13933274-A13C-42D3-AD95-DADE35E3DBB1}">
      <dgm:prSet phldrT="[نص]"/>
      <dgm:spPr/>
      <dgm:t>
        <a:bodyPr/>
        <a:lstStyle/>
        <a:p>
          <a:pPr rtl="1"/>
          <a:r>
            <a:rPr lang="ar-SA" dirty="0" smtClean="0"/>
            <a:t>2</a:t>
          </a:r>
          <a:endParaRPr lang="ar-SA" dirty="0"/>
        </a:p>
      </dgm:t>
    </dgm:pt>
    <dgm:pt modelId="{445E20C6-8341-4C5D-AFC8-F71D9A76CB2E}" type="parTrans" cxnId="{55376B1C-C6F8-49D2-8537-982B375FF056}">
      <dgm:prSet/>
      <dgm:spPr/>
      <dgm:t>
        <a:bodyPr/>
        <a:lstStyle/>
        <a:p>
          <a:pPr rtl="1"/>
          <a:endParaRPr lang="ar-SA"/>
        </a:p>
      </dgm:t>
    </dgm:pt>
    <dgm:pt modelId="{CF417C83-9EF7-4F24-977D-886D9920CA3A}" type="sibTrans" cxnId="{55376B1C-C6F8-49D2-8537-982B375FF056}">
      <dgm:prSet/>
      <dgm:spPr/>
      <dgm:t>
        <a:bodyPr/>
        <a:lstStyle/>
        <a:p>
          <a:pPr rtl="1"/>
          <a:endParaRPr lang="ar-SA"/>
        </a:p>
      </dgm:t>
    </dgm:pt>
    <dgm:pt modelId="{54B872A3-2858-4EE6-9F63-C0064F3D125B}">
      <dgm:prSet phldrT="[نص]"/>
      <dgm:spPr/>
      <dgm:t>
        <a:bodyPr/>
        <a:lstStyle/>
        <a:p>
          <a:pPr rtl="1"/>
          <a:r>
            <a:rPr lang="ar-SA" dirty="0" smtClean="0"/>
            <a:t>أن لا يأخذ على الهبة </a:t>
          </a:r>
          <a:r>
            <a:rPr lang="ar-SA" dirty="0" err="1" smtClean="0"/>
            <a:t>مقابلاً .</a:t>
          </a:r>
          <a:r>
            <a:rPr lang="ar-SA" dirty="0" smtClean="0"/>
            <a:t> </a:t>
          </a:r>
          <a:endParaRPr lang="ar-SA" dirty="0"/>
        </a:p>
      </dgm:t>
    </dgm:pt>
    <dgm:pt modelId="{EC1408E3-2A42-4724-869F-ED7A0403965E}" type="parTrans" cxnId="{FD00AE48-7D00-48FE-90B7-66B7C266DE7A}">
      <dgm:prSet/>
      <dgm:spPr/>
      <dgm:t>
        <a:bodyPr/>
        <a:lstStyle/>
        <a:p>
          <a:pPr rtl="1"/>
          <a:endParaRPr lang="ar-SA"/>
        </a:p>
      </dgm:t>
    </dgm:pt>
    <dgm:pt modelId="{49D7929D-BA53-47D8-B1AC-711A60168D8A}" type="sibTrans" cxnId="{FD00AE48-7D00-48FE-90B7-66B7C266DE7A}">
      <dgm:prSet/>
      <dgm:spPr/>
      <dgm:t>
        <a:bodyPr/>
        <a:lstStyle/>
        <a:p>
          <a:pPr rtl="1"/>
          <a:endParaRPr lang="ar-SA"/>
        </a:p>
      </dgm:t>
    </dgm:pt>
    <dgm:pt modelId="{D8DA080C-0BB7-4A73-8BE8-7B7F35E8140A}">
      <dgm:prSet phldrT="[نص]"/>
      <dgm:spPr/>
      <dgm:t>
        <a:bodyPr/>
        <a:lstStyle/>
        <a:p>
          <a:pPr rtl="1"/>
          <a:r>
            <a:rPr lang="ar-SA" dirty="0" smtClean="0"/>
            <a:t>3</a:t>
          </a:r>
          <a:endParaRPr lang="ar-SA" dirty="0"/>
        </a:p>
      </dgm:t>
    </dgm:pt>
    <dgm:pt modelId="{E0AEE13D-9413-4653-B471-4F6523CC0509}" type="parTrans" cxnId="{83318943-EC6D-4A7E-8486-A492F9323D12}">
      <dgm:prSet/>
      <dgm:spPr/>
      <dgm:t>
        <a:bodyPr/>
        <a:lstStyle/>
        <a:p>
          <a:pPr rtl="1"/>
          <a:endParaRPr lang="ar-SA"/>
        </a:p>
      </dgm:t>
    </dgm:pt>
    <dgm:pt modelId="{C4468E84-D3E9-46A7-AA26-6F33669F5EC0}" type="sibTrans" cxnId="{83318943-EC6D-4A7E-8486-A492F9323D12}">
      <dgm:prSet/>
      <dgm:spPr/>
      <dgm:t>
        <a:bodyPr/>
        <a:lstStyle/>
        <a:p>
          <a:pPr rtl="1"/>
          <a:endParaRPr lang="ar-SA"/>
        </a:p>
      </dgm:t>
    </dgm:pt>
    <dgm:pt modelId="{CF16033B-A09C-4153-954C-0DF0DF55EDC0}">
      <dgm:prSet phldrT="[نص]"/>
      <dgm:spPr/>
      <dgm:t>
        <a:bodyPr/>
        <a:lstStyle/>
        <a:p>
          <a:pPr rtl="1"/>
          <a:r>
            <a:rPr lang="ar-SA" dirty="0" smtClean="0"/>
            <a:t>أن يكون وقت انعقاد الهبة في حياته </a:t>
          </a:r>
          <a:endParaRPr lang="ar-SA" dirty="0"/>
        </a:p>
      </dgm:t>
    </dgm:pt>
    <dgm:pt modelId="{5F7C5D5E-DD16-4D00-9C3D-86D7341F1AB5}" type="parTrans" cxnId="{EBC6A25D-EEF5-40A5-B4A9-78242BEEC560}">
      <dgm:prSet/>
      <dgm:spPr/>
      <dgm:t>
        <a:bodyPr/>
        <a:lstStyle/>
        <a:p>
          <a:pPr rtl="1"/>
          <a:endParaRPr lang="ar-SA"/>
        </a:p>
      </dgm:t>
    </dgm:pt>
    <dgm:pt modelId="{FE59C646-3E7A-4288-B7D8-FD9ED2A87986}" type="sibTrans" cxnId="{EBC6A25D-EEF5-40A5-B4A9-78242BEEC560}">
      <dgm:prSet/>
      <dgm:spPr/>
      <dgm:t>
        <a:bodyPr/>
        <a:lstStyle/>
        <a:p>
          <a:pPr rtl="1"/>
          <a:endParaRPr lang="ar-SA"/>
        </a:p>
      </dgm:t>
    </dgm:pt>
    <dgm:pt modelId="{652E3194-5D79-46B6-92F9-323015F93876}" type="pres">
      <dgm:prSet presAssocID="{ECDB205E-1750-4BCF-A4C8-7FE90283F7C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85884CC-FA63-4D11-904C-76A50F3E9A25}" type="pres">
      <dgm:prSet presAssocID="{8BF7DA4E-B825-45DC-92A0-ACE60A98D068}" presName="composite" presStyleCnt="0"/>
      <dgm:spPr/>
    </dgm:pt>
    <dgm:pt modelId="{D4326B91-0572-4E91-AF9E-88AA118F1276}" type="pres">
      <dgm:prSet presAssocID="{8BF7DA4E-B825-45DC-92A0-ACE60A98D06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CE0DC5E-4CEA-4C9C-A713-034C09CF9DFA}" type="pres">
      <dgm:prSet presAssocID="{8BF7DA4E-B825-45DC-92A0-ACE60A98D06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3C63595-2A40-4C48-A12F-7AFACC065A44}" type="pres">
      <dgm:prSet presAssocID="{89D8073A-5BB1-40FD-8A52-FEB01888BA6F}" presName="sp" presStyleCnt="0"/>
      <dgm:spPr/>
    </dgm:pt>
    <dgm:pt modelId="{95DF053B-B93F-4980-8D1A-72430CFB0E5C}" type="pres">
      <dgm:prSet presAssocID="{13933274-A13C-42D3-AD95-DADE35E3DBB1}" presName="composite" presStyleCnt="0"/>
      <dgm:spPr/>
    </dgm:pt>
    <dgm:pt modelId="{1AF81273-DF16-47F1-93F7-6A1DAFC327FC}" type="pres">
      <dgm:prSet presAssocID="{13933274-A13C-42D3-AD95-DADE35E3DBB1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20E1F77-7665-4E5E-93A1-5E1027CFBE94}" type="pres">
      <dgm:prSet presAssocID="{13933274-A13C-42D3-AD95-DADE35E3DBB1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6D10C75-032D-44EC-8395-C5444640B1BE}" type="pres">
      <dgm:prSet presAssocID="{CF417C83-9EF7-4F24-977D-886D9920CA3A}" presName="sp" presStyleCnt="0"/>
      <dgm:spPr/>
    </dgm:pt>
    <dgm:pt modelId="{E2D4F5FE-1ABA-40E1-B24A-D5C14DD7E28A}" type="pres">
      <dgm:prSet presAssocID="{D8DA080C-0BB7-4A73-8BE8-7B7F35E8140A}" presName="composite" presStyleCnt="0"/>
      <dgm:spPr/>
    </dgm:pt>
    <dgm:pt modelId="{F68E950F-5683-41D3-8700-933F7B092A1C}" type="pres">
      <dgm:prSet presAssocID="{D8DA080C-0BB7-4A73-8BE8-7B7F35E8140A}" presName="parentText" presStyleLbl="alignNode1" presStyleIdx="2" presStyleCnt="3" custLinFactNeighborX="0" custLinFactNeighborY="-88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53250E-D3B7-42A4-8B04-7F7A465F0AAF}" type="pres">
      <dgm:prSet presAssocID="{D8DA080C-0BB7-4A73-8BE8-7B7F35E8140A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9DF15FC-5195-4168-A79F-21A9C0A90BBF}" type="presOf" srcId="{13933274-A13C-42D3-AD95-DADE35E3DBB1}" destId="{1AF81273-DF16-47F1-93F7-6A1DAFC327FC}" srcOrd="0" destOrd="0" presId="urn:microsoft.com/office/officeart/2005/8/layout/chevron2"/>
    <dgm:cxn modelId="{7CED48C4-6976-43AC-BA72-DD23FADBE84B}" type="presOf" srcId="{7D6F83B7-60D5-487B-8CA8-62C3AE40F3B1}" destId="{1CE0DC5E-4CEA-4C9C-A713-034C09CF9DFA}" srcOrd="0" destOrd="0" presId="urn:microsoft.com/office/officeart/2005/8/layout/chevron2"/>
    <dgm:cxn modelId="{5C295E72-57BA-47B8-A319-F005FD8E3F76}" srcId="{ECDB205E-1750-4BCF-A4C8-7FE90283F7CE}" destId="{8BF7DA4E-B825-45DC-92A0-ACE60A98D068}" srcOrd="0" destOrd="0" parTransId="{7846DCD4-4B9E-463D-96E6-0E094E63A07B}" sibTransId="{89D8073A-5BB1-40FD-8A52-FEB01888BA6F}"/>
    <dgm:cxn modelId="{13660B29-033C-4502-91C2-CBDDD120AA5F}" srcId="{8BF7DA4E-B825-45DC-92A0-ACE60A98D068}" destId="{7D6F83B7-60D5-487B-8CA8-62C3AE40F3B1}" srcOrd="0" destOrd="0" parTransId="{52549297-0C7C-4466-9DFC-8890B9642B5D}" sibTransId="{6F2F325E-0760-4411-B398-EDD0A0F4927C}"/>
    <dgm:cxn modelId="{55376B1C-C6F8-49D2-8537-982B375FF056}" srcId="{ECDB205E-1750-4BCF-A4C8-7FE90283F7CE}" destId="{13933274-A13C-42D3-AD95-DADE35E3DBB1}" srcOrd="1" destOrd="0" parTransId="{445E20C6-8341-4C5D-AFC8-F71D9A76CB2E}" sibTransId="{CF417C83-9EF7-4F24-977D-886D9920CA3A}"/>
    <dgm:cxn modelId="{EBC6A25D-EEF5-40A5-B4A9-78242BEEC560}" srcId="{D8DA080C-0BB7-4A73-8BE8-7B7F35E8140A}" destId="{CF16033B-A09C-4153-954C-0DF0DF55EDC0}" srcOrd="0" destOrd="0" parTransId="{5F7C5D5E-DD16-4D00-9C3D-86D7341F1AB5}" sibTransId="{FE59C646-3E7A-4288-B7D8-FD9ED2A87986}"/>
    <dgm:cxn modelId="{83318943-EC6D-4A7E-8486-A492F9323D12}" srcId="{ECDB205E-1750-4BCF-A4C8-7FE90283F7CE}" destId="{D8DA080C-0BB7-4A73-8BE8-7B7F35E8140A}" srcOrd="2" destOrd="0" parTransId="{E0AEE13D-9413-4653-B471-4F6523CC0509}" sibTransId="{C4468E84-D3E9-46A7-AA26-6F33669F5EC0}"/>
    <dgm:cxn modelId="{7C8746D5-6E91-426B-8AF2-6B7AC6B18641}" type="presOf" srcId="{ECDB205E-1750-4BCF-A4C8-7FE90283F7CE}" destId="{652E3194-5D79-46B6-92F9-323015F93876}" srcOrd="0" destOrd="0" presId="urn:microsoft.com/office/officeart/2005/8/layout/chevron2"/>
    <dgm:cxn modelId="{FD00AE48-7D00-48FE-90B7-66B7C266DE7A}" srcId="{13933274-A13C-42D3-AD95-DADE35E3DBB1}" destId="{54B872A3-2858-4EE6-9F63-C0064F3D125B}" srcOrd="0" destOrd="0" parTransId="{EC1408E3-2A42-4724-869F-ED7A0403965E}" sibTransId="{49D7929D-BA53-47D8-B1AC-711A60168D8A}"/>
    <dgm:cxn modelId="{018E3253-89D4-4BF0-937D-BF11EFB3331E}" type="presOf" srcId="{54B872A3-2858-4EE6-9F63-C0064F3D125B}" destId="{A20E1F77-7665-4E5E-93A1-5E1027CFBE94}" srcOrd="0" destOrd="0" presId="urn:microsoft.com/office/officeart/2005/8/layout/chevron2"/>
    <dgm:cxn modelId="{851DDD0F-ECB5-4349-80C6-976C529B16E0}" type="presOf" srcId="{D8DA080C-0BB7-4A73-8BE8-7B7F35E8140A}" destId="{F68E950F-5683-41D3-8700-933F7B092A1C}" srcOrd="0" destOrd="0" presId="urn:microsoft.com/office/officeart/2005/8/layout/chevron2"/>
    <dgm:cxn modelId="{15C391A3-D9E8-4605-8F6E-703E6BCD17D5}" type="presOf" srcId="{8BF7DA4E-B825-45DC-92A0-ACE60A98D068}" destId="{D4326B91-0572-4E91-AF9E-88AA118F1276}" srcOrd="0" destOrd="0" presId="urn:microsoft.com/office/officeart/2005/8/layout/chevron2"/>
    <dgm:cxn modelId="{B09A967F-ABC3-4D01-9E74-E6D660D62749}" type="presOf" srcId="{CF16033B-A09C-4153-954C-0DF0DF55EDC0}" destId="{E853250E-D3B7-42A4-8B04-7F7A465F0AAF}" srcOrd="0" destOrd="0" presId="urn:microsoft.com/office/officeart/2005/8/layout/chevron2"/>
    <dgm:cxn modelId="{522D6E95-BDD8-4D25-9E4B-C941B6E36310}" type="presParOf" srcId="{652E3194-5D79-46B6-92F9-323015F93876}" destId="{285884CC-FA63-4D11-904C-76A50F3E9A25}" srcOrd="0" destOrd="0" presId="urn:microsoft.com/office/officeart/2005/8/layout/chevron2"/>
    <dgm:cxn modelId="{C82511F5-5610-4A39-83FC-C93E197F56DA}" type="presParOf" srcId="{285884CC-FA63-4D11-904C-76A50F3E9A25}" destId="{D4326B91-0572-4E91-AF9E-88AA118F1276}" srcOrd="0" destOrd="0" presId="urn:microsoft.com/office/officeart/2005/8/layout/chevron2"/>
    <dgm:cxn modelId="{4BAEEB48-DD59-41B0-AD85-1AC7D7F9D05A}" type="presParOf" srcId="{285884CC-FA63-4D11-904C-76A50F3E9A25}" destId="{1CE0DC5E-4CEA-4C9C-A713-034C09CF9DFA}" srcOrd="1" destOrd="0" presId="urn:microsoft.com/office/officeart/2005/8/layout/chevron2"/>
    <dgm:cxn modelId="{6402C119-CBD0-4967-A8A0-6F96A00648A8}" type="presParOf" srcId="{652E3194-5D79-46B6-92F9-323015F93876}" destId="{13C63595-2A40-4C48-A12F-7AFACC065A44}" srcOrd="1" destOrd="0" presId="urn:microsoft.com/office/officeart/2005/8/layout/chevron2"/>
    <dgm:cxn modelId="{DBD49F19-BC4F-4FFE-ABB4-F842F9ED8571}" type="presParOf" srcId="{652E3194-5D79-46B6-92F9-323015F93876}" destId="{95DF053B-B93F-4980-8D1A-72430CFB0E5C}" srcOrd="2" destOrd="0" presId="urn:microsoft.com/office/officeart/2005/8/layout/chevron2"/>
    <dgm:cxn modelId="{ABFC0261-0C7A-4621-97ED-045A8F984453}" type="presParOf" srcId="{95DF053B-B93F-4980-8D1A-72430CFB0E5C}" destId="{1AF81273-DF16-47F1-93F7-6A1DAFC327FC}" srcOrd="0" destOrd="0" presId="urn:microsoft.com/office/officeart/2005/8/layout/chevron2"/>
    <dgm:cxn modelId="{D175F17E-7234-41EA-8C1B-5CA102C7BB9E}" type="presParOf" srcId="{95DF053B-B93F-4980-8D1A-72430CFB0E5C}" destId="{A20E1F77-7665-4E5E-93A1-5E1027CFBE94}" srcOrd="1" destOrd="0" presId="urn:microsoft.com/office/officeart/2005/8/layout/chevron2"/>
    <dgm:cxn modelId="{9FD33318-0262-4A40-9277-F83DA595581A}" type="presParOf" srcId="{652E3194-5D79-46B6-92F9-323015F93876}" destId="{26D10C75-032D-44EC-8395-C5444640B1BE}" srcOrd="3" destOrd="0" presId="urn:microsoft.com/office/officeart/2005/8/layout/chevron2"/>
    <dgm:cxn modelId="{C878D559-0E28-475E-956E-1E4DCB861F86}" type="presParOf" srcId="{652E3194-5D79-46B6-92F9-323015F93876}" destId="{E2D4F5FE-1ABA-40E1-B24A-D5C14DD7E28A}" srcOrd="4" destOrd="0" presId="urn:microsoft.com/office/officeart/2005/8/layout/chevron2"/>
    <dgm:cxn modelId="{43218369-2094-4B48-AC63-754FD49CD752}" type="presParOf" srcId="{E2D4F5FE-1ABA-40E1-B24A-D5C14DD7E28A}" destId="{F68E950F-5683-41D3-8700-933F7B092A1C}" srcOrd="0" destOrd="0" presId="urn:microsoft.com/office/officeart/2005/8/layout/chevron2"/>
    <dgm:cxn modelId="{27213280-1458-4640-83E9-319BCEEE2806}" type="presParOf" srcId="{E2D4F5FE-1ABA-40E1-B24A-D5C14DD7E28A}" destId="{E853250E-D3B7-42A4-8B04-7F7A465F0AAF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6EF5625-B9FA-40FF-B0DE-6046951FC6B9}">
      <dsp:nvSpPr>
        <dsp:cNvPr id="0" name=""/>
        <dsp:cNvSpPr/>
      </dsp:nvSpPr>
      <dsp:spPr>
        <a:xfrm>
          <a:off x="762001" y="3505193"/>
          <a:ext cx="2101987" cy="1294311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tx2"/>
              </a:solidFill>
            </a:rPr>
            <a:t>4/ لا تجوز من شخص عليه دَين يُنقص الدينَ</a:t>
          </a:r>
          <a:endParaRPr lang="ar-SA" sz="2800" b="1" kern="1200" dirty="0">
            <a:solidFill>
              <a:schemeClr val="tx2"/>
            </a:solidFill>
          </a:endParaRPr>
        </a:p>
      </dsp:txBody>
      <dsp:txXfrm>
        <a:off x="762001" y="3505193"/>
        <a:ext cx="2101987" cy="1294311"/>
      </dsp:txXfrm>
    </dsp:sp>
    <dsp:sp modelId="{0887FAB3-5F75-42AF-BD9B-B15EBC72B974}">
      <dsp:nvSpPr>
        <dsp:cNvPr id="0" name=""/>
        <dsp:cNvSpPr/>
      </dsp:nvSpPr>
      <dsp:spPr>
        <a:xfrm>
          <a:off x="3048011" y="2666997"/>
          <a:ext cx="1440306" cy="749094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tx2"/>
              </a:solidFill>
            </a:rPr>
            <a:t>3/ المُلك</a:t>
          </a:r>
          <a:endParaRPr lang="ar-SA" sz="2800" b="1" kern="1200" dirty="0">
            <a:solidFill>
              <a:schemeClr val="tx2"/>
            </a:solidFill>
          </a:endParaRPr>
        </a:p>
      </dsp:txBody>
      <dsp:txXfrm>
        <a:off x="3048011" y="2666997"/>
        <a:ext cx="1440306" cy="749094"/>
      </dsp:txXfrm>
    </dsp:sp>
    <dsp:sp modelId="{96AA28EA-D9FA-42DC-B0B1-11B0EE799E13}">
      <dsp:nvSpPr>
        <dsp:cNvPr id="0" name=""/>
        <dsp:cNvSpPr/>
      </dsp:nvSpPr>
      <dsp:spPr>
        <a:xfrm>
          <a:off x="4648187" y="1828801"/>
          <a:ext cx="1296438" cy="735124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tx2"/>
              </a:solidFill>
            </a:rPr>
            <a:t>2/ البلوغ</a:t>
          </a:r>
          <a:endParaRPr lang="ar-SA" sz="2800" b="1" kern="1200" dirty="0">
            <a:solidFill>
              <a:schemeClr val="tx2"/>
            </a:solidFill>
          </a:endParaRPr>
        </a:p>
      </dsp:txBody>
      <dsp:txXfrm>
        <a:off x="4648187" y="1828801"/>
        <a:ext cx="1296438" cy="735124"/>
      </dsp:txXfrm>
    </dsp:sp>
    <dsp:sp modelId="{049630CA-DFFE-4A73-B522-52059BB9B6AA}">
      <dsp:nvSpPr>
        <dsp:cNvPr id="0" name=""/>
        <dsp:cNvSpPr/>
      </dsp:nvSpPr>
      <dsp:spPr>
        <a:xfrm>
          <a:off x="6019798" y="914403"/>
          <a:ext cx="1327067" cy="757355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tx2"/>
              </a:solidFill>
            </a:rPr>
            <a:t>1/ العقل</a:t>
          </a:r>
          <a:endParaRPr lang="ar-SA" sz="2800" b="1" kern="1200" dirty="0">
            <a:solidFill>
              <a:schemeClr val="tx2"/>
            </a:solidFill>
          </a:endParaRPr>
        </a:p>
      </dsp:txBody>
      <dsp:txXfrm>
        <a:off x="6019798" y="914403"/>
        <a:ext cx="1327067" cy="75735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02150D4-C214-45AB-A15D-DD8DB8CE0D37}">
      <dsp:nvSpPr>
        <dsp:cNvPr id="0" name=""/>
        <dsp:cNvSpPr/>
      </dsp:nvSpPr>
      <dsp:spPr>
        <a:xfrm rot="5400000">
          <a:off x="-222646" y="223826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 1</a:t>
          </a:r>
          <a:endParaRPr lang="ar-SA" sz="3000" kern="1200" dirty="0"/>
        </a:p>
      </dsp:txBody>
      <dsp:txXfrm rot="5400000">
        <a:off x="-222646" y="223826"/>
        <a:ext cx="1484312" cy="1039018"/>
      </dsp:txXfrm>
    </dsp:sp>
    <dsp:sp modelId="{BBE78F7E-063D-4650-9D66-40870A4833DB}">
      <dsp:nvSpPr>
        <dsp:cNvPr id="0" name=""/>
        <dsp:cNvSpPr/>
      </dsp:nvSpPr>
      <dsp:spPr>
        <a:xfrm rot="5400000">
          <a:off x="3085107" y="-2044909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b="1" kern="1200" dirty="0" smtClean="0"/>
            <a:t>أن يكون المال عين مباحة النفع بلا حاجة</a:t>
          </a:r>
          <a:endParaRPr lang="ar-SA" sz="2800" b="1" kern="1200" dirty="0"/>
        </a:p>
      </dsp:txBody>
      <dsp:txXfrm rot="5400000">
        <a:off x="3085107" y="-2044909"/>
        <a:ext cx="964803" cy="5056981"/>
      </dsp:txXfrm>
    </dsp:sp>
    <dsp:sp modelId="{4AE52974-2998-48D5-B704-1EF00535C2BD}">
      <dsp:nvSpPr>
        <dsp:cNvPr id="0" name=""/>
        <dsp:cNvSpPr/>
      </dsp:nvSpPr>
      <dsp:spPr>
        <a:xfrm rot="5400000">
          <a:off x="-222646" y="1512490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 2</a:t>
          </a:r>
          <a:endParaRPr lang="ar-SA" sz="3000" kern="1200" dirty="0"/>
        </a:p>
      </dsp:txBody>
      <dsp:txXfrm rot="5400000">
        <a:off x="-222646" y="1512490"/>
        <a:ext cx="1484312" cy="1039018"/>
      </dsp:txXfrm>
    </dsp:sp>
    <dsp:sp modelId="{1C99C460-632B-45B4-AC7C-6B76E5504A87}">
      <dsp:nvSpPr>
        <dsp:cNvPr id="0" name=""/>
        <dsp:cNvSpPr/>
      </dsp:nvSpPr>
      <dsp:spPr>
        <a:xfrm rot="5400000">
          <a:off x="3085107" y="-756245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0" marR="0" lvl="1" indent="0" algn="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ar-SA" sz="2800" b="1" kern="1200" dirty="0" smtClean="0"/>
            <a:t>· أن يكون الموهوب من مال الواهب</a:t>
          </a:r>
        </a:p>
        <a:p>
          <a:pPr marL="57150" lvl="1" indent="0" algn="r" defTabSz="4000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900" kern="1200" dirty="0"/>
        </a:p>
      </dsp:txBody>
      <dsp:txXfrm rot="5400000">
        <a:off x="3085107" y="-756245"/>
        <a:ext cx="964803" cy="5056981"/>
      </dsp:txXfrm>
    </dsp:sp>
    <dsp:sp modelId="{3CFF364A-E8BA-4C66-AF39-F46173901B38}">
      <dsp:nvSpPr>
        <dsp:cNvPr id="0" name=""/>
        <dsp:cNvSpPr/>
      </dsp:nvSpPr>
      <dsp:spPr>
        <a:xfrm rot="5400000">
          <a:off x="-222646" y="2801154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 3</a:t>
          </a:r>
          <a:endParaRPr lang="ar-SA" sz="3000" kern="1200" dirty="0"/>
        </a:p>
      </dsp:txBody>
      <dsp:txXfrm rot="5400000">
        <a:off x="-222646" y="2801154"/>
        <a:ext cx="1484312" cy="1039018"/>
      </dsp:txXfrm>
    </dsp:sp>
    <dsp:sp modelId="{2D63E366-F39C-4DD9-AF3C-7E73FDA64048}">
      <dsp:nvSpPr>
        <dsp:cNvPr id="0" name=""/>
        <dsp:cNvSpPr/>
      </dsp:nvSpPr>
      <dsp:spPr>
        <a:xfrm rot="5400000">
          <a:off x="3085107" y="519306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57150" marR="0" lvl="1" indent="0" algn="r" defTabSz="400050" rtl="1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r>
            <a:rPr lang="ar-SA" sz="2800" b="1" kern="1200" dirty="0" smtClean="0"/>
            <a:t> أن يكون معلوم وخرج به المجهول</a:t>
          </a:r>
        </a:p>
        <a:p>
          <a:pPr marL="57150" lvl="1" indent="0" algn="r" defTabSz="4000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900" kern="1200" dirty="0"/>
        </a:p>
      </dsp:txBody>
      <dsp:txXfrm rot="5400000">
        <a:off x="3085107" y="519306"/>
        <a:ext cx="964803" cy="505698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326B91-0572-4E91-AF9E-88AA118F1276}">
      <dsp:nvSpPr>
        <dsp:cNvPr id="0" name=""/>
        <dsp:cNvSpPr/>
      </dsp:nvSpPr>
      <dsp:spPr>
        <a:xfrm rot="5400000">
          <a:off x="-222646" y="223826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1</a:t>
          </a:r>
          <a:endParaRPr lang="ar-SA" sz="3000" kern="1200" dirty="0"/>
        </a:p>
      </dsp:txBody>
      <dsp:txXfrm rot="5400000">
        <a:off x="-222646" y="223826"/>
        <a:ext cx="1484312" cy="1039018"/>
      </dsp:txXfrm>
    </dsp:sp>
    <dsp:sp modelId="{1CE0DC5E-4CEA-4C9C-A713-034C09CF9DFA}">
      <dsp:nvSpPr>
        <dsp:cNvPr id="0" name=""/>
        <dsp:cNvSpPr/>
      </dsp:nvSpPr>
      <dsp:spPr>
        <a:xfrm rot="5400000">
          <a:off x="3085107" y="-2044909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000" kern="1200" dirty="0" smtClean="0"/>
            <a:t>أن تكون الهبة عبارة عن تمليك المال للموهوب له ليس انتفاع فقط كالعارية </a:t>
          </a:r>
          <a:endParaRPr lang="ar-SA" sz="3000" kern="1200" dirty="0"/>
        </a:p>
      </dsp:txBody>
      <dsp:txXfrm rot="5400000">
        <a:off x="3085107" y="-2044909"/>
        <a:ext cx="964803" cy="5056981"/>
      </dsp:txXfrm>
    </dsp:sp>
    <dsp:sp modelId="{1AF81273-DF16-47F1-93F7-6A1DAFC327FC}">
      <dsp:nvSpPr>
        <dsp:cNvPr id="0" name=""/>
        <dsp:cNvSpPr/>
      </dsp:nvSpPr>
      <dsp:spPr>
        <a:xfrm rot="5400000">
          <a:off x="-222646" y="1512490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2</a:t>
          </a:r>
          <a:endParaRPr lang="ar-SA" sz="3000" kern="1200" dirty="0"/>
        </a:p>
      </dsp:txBody>
      <dsp:txXfrm rot="5400000">
        <a:off x="-222646" y="1512490"/>
        <a:ext cx="1484312" cy="1039018"/>
      </dsp:txXfrm>
    </dsp:sp>
    <dsp:sp modelId="{A20E1F77-7665-4E5E-93A1-5E1027CFBE94}">
      <dsp:nvSpPr>
        <dsp:cNvPr id="0" name=""/>
        <dsp:cNvSpPr/>
      </dsp:nvSpPr>
      <dsp:spPr>
        <a:xfrm rot="5400000">
          <a:off x="3085107" y="-756245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000" kern="1200" dirty="0" smtClean="0"/>
            <a:t>أن لا يأخذ على الهبة </a:t>
          </a:r>
          <a:r>
            <a:rPr lang="ar-SA" sz="3000" kern="1200" dirty="0" err="1" smtClean="0"/>
            <a:t>مقابلاً .</a:t>
          </a:r>
          <a:r>
            <a:rPr lang="ar-SA" sz="3000" kern="1200" dirty="0" smtClean="0"/>
            <a:t> </a:t>
          </a:r>
          <a:endParaRPr lang="ar-SA" sz="3000" kern="1200" dirty="0"/>
        </a:p>
      </dsp:txBody>
      <dsp:txXfrm rot="5400000">
        <a:off x="3085107" y="-756245"/>
        <a:ext cx="964803" cy="5056981"/>
      </dsp:txXfrm>
    </dsp:sp>
    <dsp:sp modelId="{F68E950F-5683-41D3-8700-933F7B092A1C}">
      <dsp:nvSpPr>
        <dsp:cNvPr id="0" name=""/>
        <dsp:cNvSpPr/>
      </dsp:nvSpPr>
      <dsp:spPr>
        <a:xfrm rot="5400000">
          <a:off x="-222646" y="2788047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3</a:t>
          </a:r>
          <a:endParaRPr lang="ar-SA" sz="3000" kern="1200" dirty="0"/>
        </a:p>
      </dsp:txBody>
      <dsp:txXfrm rot="5400000">
        <a:off x="-222646" y="2788047"/>
        <a:ext cx="1484312" cy="1039018"/>
      </dsp:txXfrm>
    </dsp:sp>
    <dsp:sp modelId="{E853250E-D3B7-42A4-8B04-7F7A465F0AAF}">
      <dsp:nvSpPr>
        <dsp:cNvPr id="0" name=""/>
        <dsp:cNvSpPr/>
      </dsp:nvSpPr>
      <dsp:spPr>
        <a:xfrm rot="5400000">
          <a:off x="3085107" y="532418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000" kern="1200" dirty="0" smtClean="0"/>
            <a:t>أن يكون وقت انعقاد الهبة في حياته </a:t>
          </a:r>
          <a:endParaRPr lang="ar-SA" sz="3000" kern="1200" dirty="0"/>
        </a:p>
      </dsp:txBody>
      <dsp:txXfrm rot="5400000">
        <a:off x="3085107" y="532418"/>
        <a:ext cx="964803" cy="50569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169F-2B33-47AC-A287-0BFFB28546DC}" type="datetimeFigureOut">
              <a:rPr lang="ar-SA" smtClean="0"/>
              <a:pPr/>
              <a:t>08/07/1434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A9C3-0AC6-46D9-83CC-CB8E2B5F9ED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169F-2B33-47AC-A287-0BFFB28546DC}" type="datetimeFigureOut">
              <a:rPr lang="ar-SA" smtClean="0"/>
              <a:pPr/>
              <a:t>08/07/1434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A9C3-0AC6-46D9-83CC-CB8E2B5F9ED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169F-2B33-47AC-A287-0BFFB28546DC}" type="datetimeFigureOut">
              <a:rPr lang="ar-SA" smtClean="0"/>
              <a:pPr/>
              <a:t>08/07/1434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A9C3-0AC6-46D9-83CC-CB8E2B5F9ED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169F-2B33-47AC-A287-0BFFB28546DC}" type="datetimeFigureOut">
              <a:rPr lang="ar-SA" smtClean="0"/>
              <a:pPr/>
              <a:t>08/07/1434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A9C3-0AC6-46D9-83CC-CB8E2B5F9ED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169F-2B33-47AC-A287-0BFFB28546DC}" type="datetimeFigureOut">
              <a:rPr lang="ar-SA" smtClean="0"/>
              <a:pPr/>
              <a:t>08/07/1434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A9C3-0AC6-46D9-83CC-CB8E2B5F9ED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169F-2B33-47AC-A287-0BFFB28546DC}" type="datetimeFigureOut">
              <a:rPr lang="ar-SA" smtClean="0"/>
              <a:pPr/>
              <a:t>08/07/1434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A9C3-0AC6-46D9-83CC-CB8E2B5F9ED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169F-2B33-47AC-A287-0BFFB28546DC}" type="datetimeFigureOut">
              <a:rPr lang="ar-SA" smtClean="0"/>
              <a:pPr/>
              <a:t>08/07/1434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A9C3-0AC6-46D9-83CC-CB8E2B5F9ED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169F-2B33-47AC-A287-0BFFB28546DC}" type="datetimeFigureOut">
              <a:rPr lang="ar-SA" smtClean="0"/>
              <a:pPr/>
              <a:t>08/07/1434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A9C3-0AC6-46D9-83CC-CB8E2B5F9ED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169F-2B33-47AC-A287-0BFFB28546DC}" type="datetimeFigureOut">
              <a:rPr lang="ar-SA" smtClean="0"/>
              <a:pPr/>
              <a:t>08/07/1434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A9C3-0AC6-46D9-83CC-CB8E2B5F9ED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169F-2B33-47AC-A287-0BFFB28546DC}" type="datetimeFigureOut">
              <a:rPr lang="ar-SA" smtClean="0"/>
              <a:pPr/>
              <a:t>08/07/1434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A9C3-0AC6-46D9-83CC-CB8E2B5F9ED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169F-2B33-47AC-A287-0BFFB28546DC}" type="datetimeFigureOut">
              <a:rPr lang="ar-SA" smtClean="0"/>
              <a:pPr/>
              <a:t>08/07/1434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A9C3-0AC6-46D9-83CC-CB8E2B5F9ED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D169F-2B33-47AC-A287-0BFFB28546DC}" type="datetimeFigureOut">
              <a:rPr lang="ar-SA" smtClean="0"/>
              <a:pPr/>
              <a:t>08/07/1434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2A9C3-0AC6-46D9-83CC-CB8E2B5F9ED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u"/>
  </p:transition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066800"/>
          </a:xfrm>
        </p:spPr>
        <p:txBody>
          <a:bodyPr>
            <a:normAutofit/>
          </a:bodyPr>
          <a:lstStyle/>
          <a:p>
            <a:r>
              <a:rPr lang="ar-SA" sz="4800" b="1" dirty="0" smtClean="0">
                <a:solidFill>
                  <a:schemeClr val="tx2"/>
                </a:solidFill>
              </a:rPr>
              <a:t>” </a:t>
            </a:r>
            <a:r>
              <a:rPr lang="ar-SA" sz="4800" b="1" dirty="0" err="1" smtClean="0">
                <a:solidFill>
                  <a:schemeClr val="tx2"/>
                </a:solidFill>
              </a:rPr>
              <a:t>الــهِـــبَــــة ”</a:t>
            </a:r>
            <a:endParaRPr lang="ar-SA" sz="4800" b="1" dirty="0">
              <a:solidFill>
                <a:schemeClr val="tx2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1981200"/>
            <a:ext cx="6400800" cy="4114800"/>
          </a:xfrm>
        </p:spPr>
        <p:txBody>
          <a:bodyPr>
            <a:noAutofit/>
          </a:bodyPr>
          <a:lstStyle/>
          <a:p>
            <a:r>
              <a:rPr lang="ar-SA" sz="4400" b="1" dirty="0" err="1" smtClean="0">
                <a:solidFill>
                  <a:srgbClr val="C00000"/>
                </a:solidFill>
              </a:rPr>
              <a:t>مقرر </a:t>
            </a:r>
            <a:r>
              <a:rPr lang="ar-SA" sz="4400" b="1" dirty="0" smtClean="0">
                <a:solidFill>
                  <a:srgbClr val="C00000"/>
                </a:solidFill>
              </a:rPr>
              <a:t>: </a:t>
            </a:r>
            <a:r>
              <a:rPr lang="ar-SA" sz="4400" b="1" dirty="0" smtClean="0">
                <a:solidFill>
                  <a:schemeClr val="tx1"/>
                </a:solidFill>
              </a:rPr>
              <a:t>فقه </a:t>
            </a:r>
            <a:r>
              <a:rPr lang="ar-SA" sz="4400" b="1" dirty="0" err="1" smtClean="0">
                <a:solidFill>
                  <a:schemeClr val="tx1"/>
                </a:solidFill>
              </a:rPr>
              <a:t>معاملات -2-</a:t>
            </a:r>
            <a:endParaRPr lang="ar-SA" sz="4400" b="1" dirty="0" smtClean="0">
              <a:solidFill>
                <a:schemeClr val="tx1"/>
              </a:solidFill>
            </a:endParaRPr>
          </a:p>
          <a:p>
            <a:endParaRPr lang="ar-SA" sz="4400" b="1" dirty="0" smtClean="0">
              <a:solidFill>
                <a:schemeClr val="tx2"/>
              </a:solidFill>
            </a:endParaRPr>
          </a:p>
          <a:p>
            <a:r>
              <a:rPr lang="ar-SA" sz="4400" b="1" dirty="0" err="1" smtClean="0">
                <a:solidFill>
                  <a:schemeClr val="tx2"/>
                </a:solidFill>
              </a:rPr>
              <a:t>شعبة </a:t>
            </a:r>
            <a:r>
              <a:rPr lang="ar-SA" sz="4400" b="1" dirty="0" smtClean="0">
                <a:solidFill>
                  <a:schemeClr val="tx2"/>
                </a:solidFill>
              </a:rPr>
              <a:t>: </a:t>
            </a:r>
            <a:r>
              <a:rPr lang="ar-SA" sz="4400" b="1" dirty="0" smtClean="0">
                <a:solidFill>
                  <a:schemeClr val="tx1"/>
                </a:solidFill>
              </a:rPr>
              <a:t>2992</a:t>
            </a:r>
          </a:p>
          <a:p>
            <a:endParaRPr lang="ar-SA" sz="4400" b="1" dirty="0" smtClean="0">
              <a:solidFill>
                <a:srgbClr val="C00000"/>
              </a:solidFill>
            </a:endParaRPr>
          </a:p>
          <a:p>
            <a:r>
              <a:rPr lang="ar-SA" sz="4400" b="1" dirty="0" smtClean="0">
                <a:solidFill>
                  <a:srgbClr val="C00000"/>
                </a:solidFill>
              </a:rPr>
              <a:t>مُقَدَّم </a:t>
            </a:r>
            <a:r>
              <a:rPr lang="ar-SA" sz="4400" b="1" dirty="0" err="1" smtClean="0">
                <a:solidFill>
                  <a:srgbClr val="C00000"/>
                </a:solidFill>
              </a:rPr>
              <a:t>للأستاذة </a:t>
            </a:r>
            <a:r>
              <a:rPr lang="ar-SA" sz="4400" b="1" dirty="0" smtClean="0">
                <a:solidFill>
                  <a:srgbClr val="C00000"/>
                </a:solidFill>
              </a:rPr>
              <a:t>: </a:t>
            </a:r>
            <a:r>
              <a:rPr lang="ar-SA" sz="4400" b="1" dirty="0" smtClean="0">
                <a:solidFill>
                  <a:schemeClr val="tx1"/>
                </a:solidFill>
              </a:rPr>
              <a:t>ندى الحميد</a:t>
            </a:r>
            <a:endParaRPr lang="ar-SA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ar-SA" b="1" dirty="0" smtClean="0">
                <a:solidFill>
                  <a:schemeClr val="tx2"/>
                </a:solidFill>
              </a:rPr>
              <a:t>شروط صِحة الهبة </a:t>
            </a:r>
            <a:endParaRPr lang="ar-SA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533400" y="1524000"/>
          <a:ext cx="82296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مربع نص 9"/>
          <p:cNvSpPr txBox="1"/>
          <p:nvPr/>
        </p:nvSpPr>
        <p:spPr>
          <a:xfrm>
            <a:off x="2301745" y="1853625"/>
            <a:ext cx="390523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/>
              <a:t>شروط صحتها في </a:t>
            </a:r>
            <a:r>
              <a:rPr lang="ar-SA" sz="3200" b="1" dirty="0" err="1" smtClean="0"/>
              <a:t>الواهب ..</a:t>
            </a:r>
            <a:endParaRPr lang="ar-SA" sz="3200" b="1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>
                <a:solidFill>
                  <a:schemeClr val="tx2"/>
                </a:solidFill>
              </a:rPr>
              <a:t>شروط صحتها في الموهوب </a:t>
            </a:r>
            <a:endParaRPr lang="ar-SA" sz="4000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524000" y="16002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مجموعة 4"/>
          <p:cNvGrpSpPr/>
          <p:nvPr/>
        </p:nvGrpSpPr>
        <p:grpSpPr>
          <a:xfrm>
            <a:off x="2590800" y="5334000"/>
            <a:ext cx="5056981" cy="964803"/>
            <a:chOff x="1039018" y="2578507"/>
            <a:chExt cx="5056981" cy="964803"/>
          </a:xfrm>
        </p:grpSpPr>
        <p:sp>
          <p:nvSpPr>
            <p:cNvPr id="6" name="مستطيل ذو زاويتين مستديرتين في نفس الجانب 5"/>
            <p:cNvSpPr/>
            <p:nvPr/>
          </p:nvSpPr>
          <p:spPr>
            <a:xfrm rot="5400000">
              <a:off x="3085107" y="532418"/>
              <a:ext cx="964803" cy="5056981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مستطيل 6"/>
            <p:cNvSpPr/>
            <p:nvPr/>
          </p:nvSpPr>
          <p:spPr>
            <a:xfrm>
              <a:off x="1039018" y="2625605"/>
              <a:ext cx="5009883" cy="8706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6248" tIns="18415" rIns="18415" bIns="18415" numCol="1" spcCol="1270" anchor="ctr" anchorCtr="0">
              <a:noAutofit/>
            </a:bodyPr>
            <a:lstStyle/>
            <a:p>
              <a:pPr marL="285750" lvl="1" indent="-285750" algn="r" defTabSz="1289050" rtl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ar-SA" sz="2900" kern="1200"/>
            </a:p>
          </p:txBody>
        </p:sp>
      </p:grpSp>
      <p:grpSp>
        <p:nvGrpSpPr>
          <p:cNvPr id="8" name="مجموعة 7"/>
          <p:cNvGrpSpPr/>
          <p:nvPr/>
        </p:nvGrpSpPr>
        <p:grpSpPr>
          <a:xfrm>
            <a:off x="1524000" y="5410200"/>
            <a:ext cx="1039018" cy="1447800"/>
            <a:chOff x="1" y="2578507"/>
            <a:chExt cx="1039018" cy="1484312"/>
          </a:xfrm>
        </p:grpSpPr>
        <p:sp>
          <p:nvSpPr>
            <p:cNvPr id="9" name="شارة رتبة 8"/>
            <p:cNvSpPr/>
            <p:nvPr/>
          </p:nvSpPr>
          <p:spPr>
            <a:xfrm rot="5400000">
              <a:off x="-222646" y="2801154"/>
              <a:ext cx="1484312" cy="1039018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شارة رتبة 4"/>
            <p:cNvSpPr/>
            <p:nvPr/>
          </p:nvSpPr>
          <p:spPr>
            <a:xfrm>
              <a:off x="1" y="3098016"/>
              <a:ext cx="1039018" cy="42437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13335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3000" kern="1200" dirty="0" smtClean="0"/>
                <a:t>4</a:t>
              </a:r>
              <a:endParaRPr lang="ar-SA" sz="3000" kern="1200" dirty="0"/>
            </a:p>
          </p:txBody>
        </p:sp>
      </p:grpSp>
      <p:sp>
        <p:nvSpPr>
          <p:cNvPr id="12" name="مربع نص 11"/>
          <p:cNvSpPr txBox="1"/>
          <p:nvPr/>
        </p:nvSpPr>
        <p:spPr>
          <a:xfrm>
            <a:off x="4530331" y="5486400"/>
            <a:ext cx="2906565" cy="80021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ar-SA" sz="2800" b="1" dirty="0" smtClean="0"/>
              <a:t> أن يكون المال موجود</a:t>
            </a:r>
          </a:p>
          <a:p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chemeClr val="tx2"/>
                </a:solidFill>
              </a:rPr>
              <a:t/>
            </a:r>
            <a:br>
              <a:rPr lang="ar-SA" b="1" dirty="0" smtClean="0">
                <a:solidFill>
                  <a:schemeClr val="tx2"/>
                </a:solidFill>
              </a:rPr>
            </a:br>
            <a:r>
              <a:rPr lang="ar-SA" b="1" dirty="0" smtClean="0">
                <a:solidFill>
                  <a:schemeClr val="tx2"/>
                </a:solidFill>
              </a:rPr>
              <a:t>شروط صحتها في الموهوب له</a:t>
            </a:r>
            <a:br>
              <a:rPr lang="ar-SA" b="1" dirty="0" smtClean="0">
                <a:solidFill>
                  <a:schemeClr val="tx2"/>
                </a:solidFill>
              </a:rPr>
            </a:br>
            <a:endParaRPr lang="ar-SA" b="1" dirty="0">
              <a:solidFill>
                <a:schemeClr val="tx2"/>
              </a:solidFill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1371600" y="2819400"/>
            <a:ext cx="6477000" cy="19812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b="1" dirty="0" smtClean="0"/>
              <a:t>أن يكون </a:t>
            </a:r>
            <a:r>
              <a:rPr lang="ar-SA" sz="4000" b="1" dirty="0" smtClean="0">
                <a:solidFill>
                  <a:srgbClr val="FF0000"/>
                </a:solidFill>
              </a:rPr>
              <a:t>ممن يصح </a:t>
            </a:r>
            <a:r>
              <a:rPr lang="ar-SA" sz="4000" b="1" dirty="0" err="1" smtClean="0">
                <a:solidFill>
                  <a:srgbClr val="FF0000"/>
                </a:solidFill>
              </a:rPr>
              <a:t>تملكه ،</a:t>
            </a:r>
            <a:endParaRPr lang="ar-SA" sz="4000" b="1" dirty="0" smtClean="0">
              <a:solidFill>
                <a:srgbClr val="FF0000"/>
              </a:solidFill>
            </a:endParaRPr>
          </a:p>
          <a:p>
            <a:pPr algn="ctr"/>
            <a:r>
              <a:rPr lang="ar-SA" sz="4000" b="1" dirty="0" smtClean="0"/>
              <a:t> فلا تصح هبة جبريل عليه السلام </a:t>
            </a:r>
            <a:endParaRPr lang="ar-SA" sz="4000" b="1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>
                <a:solidFill>
                  <a:schemeClr val="tx2"/>
                </a:solidFill>
              </a:rPr>
              <a:t>شروط صحتها في العقد </a:t>
            </a:r>
            <a:endParaRPr lang="ar-SA" sz="4000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524000" y="16002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مجموعة 4"/>
          <p:cNvGrpSpPr/>
          <p:nvPr/>
        </p:nvGrpSpPr>
        <p:grpSpPr>
          <a:xfrm>
            <a:off x="1524000" y="5373688"/>
            <a:ext cx="1039018" cy="1484312"/>
            <a:chOff x="1" y="2565400"/>
            <a:chExt cx="1039018" cy="1484312"/>
          </a:xfrm>
        </p:grpSpPr>
        <p:sp>
          <p:nvSpPr>
            <p:cNvPr id="6" name="شارة رتبة 5"/>
            <p:cNvSpPr/>
            <p:nvPr/>
          </p:nvSpPr>
          <p:spPr>
            <a:xfrm rot="5400000">
              <a:off x="-222646" y="2788047"/>
              <a:ext cx="1484312" cy="1039018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شارة رتبة 4"/>
            <p:cNvSpPr/>
            <p:nvPr/>
          </p:nvSpPr>
          <p:spPr>
            <a:xfrm>
              <a:off x="1" y="3084909"/>
              <a:ext cx="1039018" cy="4452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13335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3000" kern="1200"/>
            </a:p>
          </p:txBody>
        </p:sp>
      </p:grpSp>
      <p:grpSp>
        <p:nvGrpSpPr>
          <p:cNvPr id="8" name="مجموعة 7"/>
          <p:cNvGrpSpPr/>
          <p:nvPr/>
        </p:nvGrpSpPr>
        <p:grpSpPr>
          <a:xfrm>
            <a:off x="2590800" y="5410200"/>
            <a:ext cx="5056981" cy="964803"/>
            <a:chOff x="1039018" y="2578507"/>
            <a:chExt cx="5056981" cy="964803"/>
          </a:xfrm>
        </p:grpSpPr>
        <p:sp>
          <p:nvSpPr>
            <p:cNvPr id="9" name="مستطيل ذو زاويتين مستديرتين في نفس الجانب 8"/>
            <p:cNvSpPr/>
            <p:nvPr/>
          </p:nvSpPr>
          <p:spPr>
            <a:xfrm rot="5400000">
              <a:off x="3085107" y="532418"/>
              <a:ext cx="964803" cy="5056981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مستطيل 9"/>
            <p:cNvSpPr/>
            <p:nvPr/>
          </p:nvSpPr>
          <p:spPr>
            <a:xfrm>
              <a:off x="1039018" y="2625605"/>
              <a:ext cx="5009883" cy="8706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6248" tIns="18415" rIns="18415" bIns="18415" numCol="1" spcCol="1270" anchor="ctr" anchorCtr="0">
              <a:noAutofit/>
            </a:bodyPr>
            <a:lstStyle/>
            <a:p>
              <a:pPr marL="285750" lvl="1" indent="-285750" algn="r" defTabSz="1289050" rtl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ar-SA" sz="2900" kern="1200" dirty="0"/>
            </a:p>
            <a:p>
              <a:pPr marL="285750" lvl="1" indent="-285750" algn="r" defTabSz="1289050" rtl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ar-SA" sz="2900" kern="1200" dirty="0"/>
            </a:p>
          </p:txBody>
        </p:sp>
      </p:grpSp>
      <p:sp>
        <p:nvSpPr>
          <p:cNvPr id="11" name="مربع نص 10"/>
          <p:cNvSpPr txBox="1"/>
          <p:nvPr/>
        </p:nvSpPr>
        <p:spPr>
          <a:xfrm>
            <a:off x="3671638" y="5486400"/>
            <a:ext cx="3828292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3200" dirty="0" smtClean="0"/>
              <a:t> لا يجوز أن يشرط عوضاً </a:t>
            </a:r>
            <a:endParaRPr lang="ar-SA" sz="3200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1885763" y="5943600"/>
            <a:ext cx="373821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dirty="0" smtClean="0">
                <a:solidFill>
                  <a:schemeClr val="bg1"/>
                </a:solidFill>
              </a:rPr>
              <a:t>4</a:t>
            </a:r>
            <a:endParaRPr lang="ar-SA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Autofit/>
          </a:bodyPr>
          <a:lstStyle/>
          <a:p>
            <a:r>
              <a:rPr lang="ar-SA" sz="3600" b="1" dirty="0" err="1" smtClean="0">
                <a:solidFill>
                  <a:srgbClr val="0070C0"/>
                </a:solidFill>
              </a:rPr>
              <a:t>مسألة :</a:t>
            </a:r>
            <a:endParaRPr lang="ar-SA" sz="36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sz="3600" dirty="0" smtClean="0"/>
              <a:t>لو أن شخصاً له جمل شارد وقال للآخر: وهبتك جملي الشارد، أو قال وهبتك </a:t>
            </a:r>
            <a:r>
              <a:rPr lang="ar-SA" sz="3600" dirty="0" err="1" smtClean="0"/>
              <a:t>مافي</a:t>
            </a:r>
            <a:r>
              <a:rPr lang="ar-SA" sz="3600" dirty="0" smtClean="0"/>
              <a:t> الكيس من </a:t>
            </a:r>
            <a:r>
              <a:rPr lang="ar-SA" sz="3600" dirty="0" err="1" smtClean="0"/>
              <a:t>الدراهم ..</a:t>
            </a:r>
            <a:endParaRPr lang="ar-SA" sz="3600" dirty="0" smtClean="0"/>
          </a:p>
          <a:p>
            <a:pPr>
              <a:buNone/>
            </a:pPr>
            <a:r>
              <a:rPr lang="ar-SA" sz="3600" dirty="0" smtClean="0">
                <a:solidFill>
                  <a:schemeClr val="tx2"/>
                </a:solidFill>
              </a:rPr>
              <a:t>- فيها </a:t>
            </a:r>
            <a:r>
              <a:rPr lang="ar-SA" sz="3600" dirty="0" err="1" smtClean="0">
                <a:solidFill>
                  <a:schemeClr val="tx2"/>
                </a:solidFill>
              </a:rPr>
              <a:t>قولان:</a:t>
            </a:r>
            <a:r>
              <a:rPr lang="ar-SA" sz="3600" dirty="0" smtClean="0">
                <a:solidFill>
                  <a:schemeClr val="tx2"/>
                </a:solidFill>
              </a:rPr>
              <a:t> </a:t>
            </a:r>
          </a:p>
          <a:p>
            <a:pPr>
              <a:buNone/>
            </a:pPr>
            <a:r>
              <a:rPr lang="ar-SA" sz="3600" dirty="0" smtClean="0">
                <a:solidFill>
                  <a:schemeClr val="tx2"/>
                </a:solidFill>
              </a:rPr>
              <a:t>•الأول </a:t>
            </a:r>
            <a:r>
              <a:rPr lang="ar-SA" sz="3600" dirty="0" err="1" smtClean="0">
                <a:solidFill>
                  <a:srgbClr val="FF0000"/>
                </a:solidFill>
              </a:rPr>
              <a:t>لايصح</a:t>
            </a:r>
            <a:r>
              <a:rPr lang="ar-SA" sz="3600" dirty="0" smtClean="0">
                <a:solidFill>
                  <a:schemeClr val="tx2"/>
                </a:solidFill>
              </a:rPr>
              <a:t> لأنه مجهول غير مقدور على تسليمه</a:t>
            </a:r>
          </a:p>
          <a:p>
            <a:pPr>
              <a:buNone/>
            </a:pPr>
            <a:r>
              <a:rPr lang="ar-SA" sz="3600" dirty="0" smtClean="0">
                <a:solidFill>
                  <a:schemeClr val="tx2"/>
                </a:solidFill>
              </a:rPr>
              <a:t>• الثاني </a:t>
            </a:r>
            <a:r>
              <a:rPr lang="ar-SA" sz="3600" dirty="0" smtClean="0">
                <a:solidFill>
                  <a:srgbClr val="FF0000"/>
                </a:solidFill>
              </a:rPr>
              <a:t>يصح</a:t>
            </a:r>
            <a:r>
              <a:rPr lang="ar-SA" sz="3600" dirty="0" smtClean="0">
                <a:solidFill>
                  <a:schemeClr val="tx2"/>
                </a:solidFill>
              </a:rPr>
              <a:t> لأنه عقد تبرع </a:t>
            </a:r>
            <a:r>
              <a:rPr lang="ar-SA" sz="3600" dirty="0" err="1" smtClean="0">
                <a:solidFill>
                  <a:schemeClr val="tx2"/>
                </a:solidFill>
              </a:rPr>
              <a:t>والأنسان</a:t>
            </a:r>
            <a:r>
              <a:rPr lang="ar-SA" sz="3600" dirty="0" smtClean="0">
                <a:solidFill>
                  <a:schemeClr val="tx2"/>
                </a:solidFill>
              </a:rPr>
              <a:t> فيها إما غانم وإما سالم، </a:t>
            </a:r>
            <a:r>
              <a:rPr lang="ar-SA" sz="3600" u="sng" dirty="0" smtClean="0">
                <a:solidFill>
                  <a:srgbClr val="FF0000"/>
                </a:solidFill>
              </a:rPr>
              <a:t>وهو الصواب.</a:t>
            </a:r>
            <a:endParaRPr lang="ar-SA" sz="36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b="1" dirty="0" err="1" smtClean="0">
                <a:solidFill>
                  <a:srgbClr val="0070C0"/>
                </a:solidFill>
              </a:rPr>
              <a:t>مسألة :</a:t>
            </a:r>
            <a:endParaRPr lang="ar-SA" sz="3600" b="1" dirty="0" smtClean="0">
              <a:solidFill>
                <a:srgbClr val="0070C0"/>
              </a:solidFill>
            </a:endParaRPr>
          </a:p>
          <a:p>
            <a:r>
              <a:rPr lang="ar-SA" sz="3600" dirty="0" smtClean="0"/>
              <a:t>لو أعطى الأب أحدهم ألف ريال والثاني ألفين </a:t>
            </a:r>
            <a:r>
              <a:rPr lang="ar-SA" sz="3600" dirty="0" err="1" smtClean="0"/>
              <a:t>ريال ..</a:t>
            </a:r>
            <a:endParaRPr lang="ar-SA" sz="3600" dirty="0" smtClean="0"/>
          </a:p>
          <a:p>
            <a:pPr>
              <a:buNone/>
            </a:pPr>
            <a:r>
              <a:rPr lang="ar-SA" sz="3600" dirty="0" smtClean="0"/>
              <a:t>فتكون التسوية </a:t>
            </a:r>
            <a:r>
              <a:rPr lang="ar-SA" sz="3600" dirty="0" err="1" smtClean="0"/>
              <a:t>كالتالي :</a:t>
            </a:r>
            <a:endParaRPr lang="ar-SA" sz="3600" dirty="0" smtClean="0"/>
          </a:p>
          <a:p>
            <a:pPr>
              <a:buNone/>
            </a:pPr>
            <a:r>
              <a:rPr lang="ar-SA" sz="3600" dirty="0" smtClean="0">
                <a:solidFill>
                  <a:srgbClr val="FF0000"/>
                </a:solidFill>
              </a:rPr>
              <a:t>1-</a:t>
            </a:r>
            <a:r>
              <a:rPr lang="ar-SA" sz="3600" dirty="0" smtClean="0">
                <a:solidFill>
                  <a:schemeClr val="tx2"/>
                </a:solidFill>
              </a:rPr>
              <a:t> أما بالرجوع على من فُضِّل ليساوي </a:t>
            </a:r>
            <a:r>
              <a:rPr lang="ar-SA" sz="3600" dirty="0" err="1" smtClean="0">
                <a:solidFill>
                  <a:schemeClr val="tx2"/>
                </a:solidFill>
              </a:rPr>
              <a:t>الناقص .</a:t>
            </a:r>
            <a:endParaRPr lang="ar-SA" sz="36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ar-SA" sz="3600" dirty="0" smtClean="0">
                <a:solidFill>
                  <a:srgbClr val="FF0000"/>
                </a:solidFill>
              </a:rPr>
              <a:t>2-</a:t>
            </a:r>
            <a:r>
              <a:rPr lang="ar-SA" sz="3600" dirty="0" smtClean="0">
                <a:solidFill>
                  <a:schemeClr val="tx2"/>
                </a:solidFill>
              </a:rPr>
              <a:t> أو الزيادة لمن فُضِّل </a:t>
            </a:r>
            <a:r>
              <a:rPr lang="ar-SA" sz="3600" dirty="0" err="1" smtClean="0">
                <a:solidFill>
                  <a:schemeClr val="tx2"/>
                </a:solidFill>
              </a:rPr>
              <a:t>عليه .</a:t>
            </a:r>
            <a:endParaRPr lang="ar-SA" sz="36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ar-SA" sz="3600" dirty="0" smtClean="0">
                <a:solidFill>
                  <a:srgbClr val="FF0000"/>
                </a:solidFill>
              </a:rPr>
              <a:t>3-</a:t>
            </a:r>
            <a:r>
              <a:rPr lang="ar-SA" sz="3600" dirty="0" smtClean="0">
                <a:solidFill>
                  <a:schemeClr val="tx2"/>
                </a:solidFill>
              </a:rPr>
              <a:t> </a:t>
            </a:r>
            <a:r>
              <a:rPr lang="ar-SA" sz="3600" dirty="0" err="1" smtClean="0">
                <a:solidFill>
                  <a:schemeClr val="tx2"/>
                </a:solidFill>
              </a:rPr>
              <a:t>أوالرجوع</a:t>
            </a:r>
            <a:r>
              <a:rPr lang="ar-SA" sz="3600" dirty="0" smtClean="0">
                <a:solidFill>
                  <a:schemeClr val="tx2"/>
                </a:solidFill>
              </a:rPr>
              <a:t> في الهبة كلها.</a:t>
            </a:r>
            <a:endParaRPr lang="ar-SA" sz="3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tx2"/>
                </a:solidFill>
              </a:rPr>
              <a:t>إعـداد الـطـالـبـات</a:t>
            </a:r>
            <a:endParaRPr lang="ar-SA" b="1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b="1" dirty="0" smtClean="0"/>
              <a:t>وســام العنزي</a:t>
            </a:r>
          </a:p>
          <a:p>
            <a:pPr algn="ctr"/>
            <a:r>
              <a:rPr lang="ar-SA" sz="4000" b="1" dirty="0" smtClean="0">
                <a:solidFill>
                  <a:srgbClr val="C00000"/>
                </a:solidFill>
              </a:rPr>
              <a:t>أريج </a:t>
            </a:r>
            <a:r>
              <a:rPr lang="ar-SA" sz="4000" b="1" dirty="0" err="1" smtClean="0">
                <a:solidFill>
                  <a:srgbClr val="C00000"/>
                </a:solidFill>
              </a:rPr>
              <a:t>الصبيحي</a:t>
            </a:r>
            <a:endParaRPr lang="ar-SA" sz="4000" b="1" dirty="0" smtClean="0">
              <a:solidFill>
                <a:srgbClr val="C00000"/>
              </a:solidFill>
            </a:endParaRPr>
          </a:p>
          <a:p>
            <a:pPr algn="ctr"/>
            <a:r>
              <a:rPr lang="ar-SA" sz="4000" b="1" dirty="0" smtClean="0"/>
              <a:t>أمجاد العتيبي </a:t>
            </a:r>
          </a:p>
          <a:p>
            <a:pPr algn="ctr"/>
            <a:r>
              <a:rPr lang="ar-SA" sz="4000" b="1" dirty="0" smtClean="0">
                <a:solidFill>
                  <a:srgbClr val="C00000"/>
                </a:solidFill>
              </a:rPr>
              <a:t>سارة العتيبي </a:t>
            </a:r>
          </a:p>
          <a:p>
            <a:pPr algn="ctr"/>
            <a:r>
              <a:rPr lang="ar-SA" sz="4000" b="1" dirty="0" smtClean="0"/>
              <a:t>سحر العتيبي</a:t>
            </a:r>
            <a:endParaRPr lang="ar-SA" sz="4000" b="1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/>
          <a:lstStyle/>
          <a:p>
            <a:r>
              <a:rPr lang="ar-SA" b="1" dirty="0" smtClean="0">
                <a:solidFill>
                  <a:schemeClr val="tx2"/>
                </a:solidFill>
              </a:rPr>
              <a:t>تعريف الهـبـة </a:t>
            </a:r>
            <a:endParaRPr lang="ar-SA" b="1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1981200"/>
            <a:ext cx="8534400" cy="44958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  مصدر وَهَبَ يَهِبُ هِبَة.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        </a:t>
            </a:r>
          </a:p>
          <a:p>
            <a:pPr>
              <a:buNone/>
            </a:pPr>
            <a:r>
              <a:rPr lang="ar-SA" dirty="0" smtClean="0"/>
              <a:t>          </a:t>
            </a:r>
          </a:p>
          <a:p>
            <a:pPr>
              <a:buNone/>
            </a:pPr>
            <a:r>
              <a:rPr lang="ar-SA" dirty="0" smtClean="0"/>
              <a:t>                       هي التبرع من جائز التصرف في حياته </a:t>
            </a:r>
          </a:p>
          <a:p>
            <a:pPr>
              <a:buNone/>
            </a:pPr>
            <a:r>
              <a:rPr lang="ar-SA" dirty="0" smtClean="0"/>
              <a:t>                               لغيره بتمليك ماله المعلوم الموجود.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en-US" dirty="0"/>
          </a:p>
          <a:p>
            <a:endParaRPr lang="ar-SA" dirty="0"/>
          </a:p>
        </p:txBody>
      </p:sp>
      <p:sp>
        <p:nvSpPr>
          <p:cNvPr id="7" name="سهم إلى اليسار 6"/>
          <p:cNvSpPr/>
          <p:nvPr/>
        </p:nvSpPr>
        <p:spPr>
          <a:xfrm>
            <a:off x="6477000" y="2438400"/>
            <a:ext cx="1828800" cy="1066800"/>
          </a:xfrm>
          <a:prstGeom prst="lef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2"/>
                </a:solidFill>
              </a:rPr>
              <a:t>لــغــة</a:t>
            </a:r>
            <a:endParaRPr lang="ar-SA" sz="2800" b="1" dirty="0">
              <a:solidFill>
                <a:schemeClr val="tx2"/>
              </a:solidFill>
            </a:endParaRPr>
          </a:p>
        </p:txBody>
      </p:sp>
      <p:sp>
        <p:nvSpPr>
          <p:cNvPr id="8" name="سهم إلى اليسار 7"/>
          <p:cNvSpPr/>
          <p:nvPr/>
        </p:nvSpPr>
        <p:spPr>
          <a:xfrm>
            <a:off x="6400800" y="4724400"/>
            <a:ext cx="1752600" cy="1143000"/>
          </a:xfrm>
          <a:prstGeom prst="lef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2"/>
                </a:solidFill>
              </a:rPr>
              <a:t>اصـطـلاحـاً</a:t>
            </a:r>
            <a:endParaRPr lang="ar-SA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chemeClr val="tx2"/>
                </a:solidFill>
              </a:rPr>
              <a:t>الفرق بين الهدية والهبة والصدقة</a:t>
            </a:r>
            <a:r>
              <a:rPr lang="en-US" dirty="0" smtClean="0">
                <a:solidFill>
                  <a:srgbClr val="FF66CC"/>
                </a:solidFill>
              </a:rPr>
              <a:t/>
            </a:r>
            <a:br>
              <a:rPr lang="en-US" dirty="0" smtClean="0">
                <a:solidFill>
                  <a:srgbClr val="FF66CC"/>
                </a:solidFill>
              </a:rPr>
            </a:br>
            <a:endParaRPr lang="ar-SA" dirty="0">
              <a:solidFill>
                <a:srgbClr val="FF66CC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إخراج المال بالتبرع قد يكون </a:t>
            </a:r>
            <a:r>
              <a:rPr lang="ar-SA" b="1" dirty="0" err="1" smtClean="0"/>
              <a:t>هبة </a:t>
            </a:r>
            <a:r>
              <a:rPr lang="ar-SA" b="1" dirty="0" smtClean="0"/>
              <a:t>، وقد يكون هدية، وقد يكون </a:t>
            </a:r>
            <a:r>
              <a:rPr lang="ar-SA" b="1" dirty="0" err="1" smtClean="0"/>
              <a:t>صدقة ،،،</a:t>
            </a:r>
            <a:endParaRPr lang="ar-SA" b="1" dirty="0" smtClean="0"/>
          </a:p>
          <a:p>
            <a:endParaRPr lang="ar-SA" dirty="0" smtClean="0"/>
          </a:p>
          <a:p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447800" y="3429000"/>
          <a:ext cx="6324600" cy="249936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108200"/>
                <a:gridCol w="2108200"/>
                <a:gridCol w="2108200"/>
              </a:tblGrid>
              <a:tr h="762000">
                <a:tc>
                  <a:txBody>
                    <a:bodyPr/>
                    <a:lstStyle/>
                    <a:p>
                      <a:pPr algn="ctr" rtl="1"/>
                      <a:r>
                        <a:rPr lang="ar-SA" sz="3600" dirty="0" smtClean="0"/>
                        <a:t>الصدقة</a:t>
                      </a:r>
                      <a:endParaRPr lang="ar-SA" sz="3600" b="1" dirty="0">
                        <a:solidFill>
                          <a:srgbClr val="C00000"/>
                        </a:solidFill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600" dirty="0" smtClean="0"/>
                        <a:t>الهدية</a:t>
                      </a:r>
                      <a:endParaRPr lang="ar-SA" sz="3600" b="1" dirty="0">
                        <a:solidFill>
                          <a:srgbClr val="C00000"/>
                        </a:solidFill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600" dirty="0" smtClean="0"/>
                        <a:t>الهبة</a:t>
                      </a:r>
                      <a:endParaRPr lang="ar-SA" sz="3600" b="1" dirty="0">
                        <a:solidFill>
                          <a:srgbClr val="C00000"/>
                        </a:solidFill>
                        <a:cs typeface="+mj-cs"/>
                      </a:endParaRPr>
                    </a:p>
                  </a:txBody>
                  <a:tcPr/>
                </a:tc>
              </a:tr>
              <a:tr h="1066800">
                <a:tc>
                  <a:txBody>
                    <a:bodyPr/>
                    <a:lstStyle/>
                    <a:p>
                      <a:pPr algn="ctr" rtl="1"/>
                      <a:r>
                        <a:rPr lang="ar-SA" sz="3600" kern="1200" dirty="0" smtClean="0"/>
                        <a:t>قصد به ثواب الآخرة بذاته</a:t>
                      </a:r>
                      <a:endParaRPr lang="ar-SA" sz="3600" b="1" dirty="0">
                        <a:solidFill>
                          <a:schemeClr val="tx2"/>
                        </a:solidFill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600" kern="1200" dirty="0" smtClean="0"/>
                        <a:t>قصد به التودد والتأليف</a:t>
                      </a:r>
                      <a:endParaRPr lang="ar-SA" sz="3600" b="1" dirty="0">
                        <a:solidFill>
                          <a:schemeClr val="tx2"/>
                        </a:solidFill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600" kern="1200" dirty="0" smtClean="0"/>
                        <a:t>قصد به نفع المعطي</a:t>
                      </a:r>
                      <a:endParaRPr lang="ar-SA" sz="3600" b="1" dirty="0">
                        <a:solidFill>
                          <a:schemeClr val="tx2"/>
                        </a:solidFill>
                        <a:cs typeface="+mj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rmAutofit/>
          </a:bodyPr>
          <a:lstStyle/>
          <a:p>
            <a:r>
              <a:rPr lang="ar-SA" b="1" dirty="0">
                <a:solidFill>
                  <a:schemeClr val="tx2"/>
                </a:solidFill>
              </a:rPr>
              <a:t>الفرق بين العطية </a:t>
            </a:r>
            <a:r>
              <a:rPr lang="ar-SA" b="1" dirty="0" smtClean="0">
                <a:solidFill>
                  <a:schemeClr val="tx2"/>
                </a:solidFill>
              </a:rPr>
              <a:t>والهبة</a:t>
            </a:r>
            <a:endParaRPr lang="ar-SA" dirty="0">
              <a:solidFill>
                <a:schemeClr val="tx2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295400" y="1981200"/>
          <a:ext cx="6858000" cy="342900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3483286"/>
                <a:gridCol w="3374714"/>
              </a:tblGrid>
              <a:tr h="838200">
                <a:tc>
                  <a:txBody>
                    <a:bodyPr/>
                    <a:lstStyle/>
                    <a:p>
                      <a:pPr algn="ctr" rtl="1"/>
                      <a:r>
                        <a:rPr lang="ar-SA" sz="3600" dirty="0" smtClean="0"/>
                        <a:t>العطية</a:t>
                      </a:r>
                      <a:endParaRPr lang="ar-SA" sz="3600" b="1" dirty="0">
                        <a:solidFill>
                          <a:srgbClr val="C00000"/>
                        </a:solidFill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600" dirty="0" smtClean="0"/>
                        <a:t>الهبة</a:t>
                      </a:r>
                      <a:endParaRPr lang="ar-SA" sz="3600" b="1" dirty="0">
                        <a:solidFill>
                          <a:srgbClr val="C00000"/>
                        </a:solidFill>
                        <a:cs typeface="+mj-cs"/>
                      </a:endParaRPr>
                    </a:p>
                  </a:txBody>
                  <a:tcPr/>
                </a:tc>
              </a:tr>
              <a:tr h="2590800">
                <a:tc>
                  <a:txBody>
                    <a:bodyPr/>
                    <a:lstStyle/>
                    <a:p>
                      <a:pPr algn="ctr" rtl="1"/>
                      <a:r>
                        <a:rPr lang="ar-SA" sz="3200" kern="1200" dirty="0" smtClean="0"/>
                        <a:t>هي التبرع بالمال في مرض الموت المخوف،</a:t>
                      </a:r>
                      <a:endParaRPr lang="en-US" sz="3200" kern="1200" dirty="0" smtClean="0"/>
                    </a:p>
                    <a:p>
                      <a:pPr algn="ctr"/>
                      <a:r>
                        <a:rPr lang="ar-SA" sz="3200" kern="1200" dirty="0" smtClean="0"/>
                        <a:t>وهي أخص من الهبة</a:t>
                      </a:r>
                      <a:endParaRPr lang="ar-SA" sz="32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200" kern="1200" dirty="0" smtClean="0"/>
                        <a:t>التبرع بالمال في حال الصحة، أو في مرض غير مخوف، أو في مخوف لم يمت به</a:t>
                      </a:r>
                      <a:endParaRPr lang="ar-SA" sz="3200" b="1" dirty="0">
                        <a:cs typeface="+mj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tx2"/>
                </a:solidFill>
              </a:rPr>
              <a:t>حُـكـمُهـا</a:t>
            </a:r>
            <a:endParaRPr lang="ar-SA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 fontScale="92500" lnSpcReduction="10000"/>
          </a:bodyPr>
          <a:lstStyle/>
          <a:p>
            <a:endParaRPr lang="ar-SA" dirty="0" smtClean="0"/>
          </a:p>
          <a:p>
            <a:r>
              <a:rPr lang="ar-SA" dirty="0" smtClean="0"/>
              <a:t>الهبة </a:t>
            </a:r>
            <a:r>
              <a:rPr lang="ar-SA" dirty="0"/>
              <a:t>والهدية من </a:t>
            </a:r>
            <a:r>
              <a:rPr lang="ar-SA" sz="3000" b="1" u="sng" dirty="0">
                <a:solidFill>
                  <a:srgbClr val="C00000"/>
                </a:solidFill>
              </a:rPr>
              <a:t>السنة المرغّب فيها </a:t>
            </a:r>
            <a:r>
              <a:rPr lang="ar-SA" dirty="0"/>
              <a:t>لما يترتب عليها من المصالح</a:t>
            </a:r>
            <a:r>
              <a:rPr lang="ar-SA" dirty="0" smtClean="0"/>
              <a:t>.</a:t>
            </a:r>
          </a:p>
          <a:p>
            <a:endParaRPr lang="en-US" dirty="0"/>
          </a:p>
          <a:p>
            <a:r>
              <a:rPr lang="ar-SA" b="1" dirty="0">
                <a:solidFill>
                  <a:schemeClr val="tx2"/>
                </a:solidFill>
              </a:rPr>
              <a:t>أدلة </a:t>
            </a:r>
            <a:r>
              <a:rPr lang="ar-SA" b="1" dirty="0" err="1" smtClean="0">
                <a:solidFill>
                  <a:schemeClr val="tx2"/>
                </a:solidFill>
              </a:rPr>
              <a:t>مشروعيتها :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ar-SA" dirty="0" smtClean="0"/>
              <a:t>كان </a:t>
            </a:r>
            <a:r>
              <a:rPr lang="ar-SA" dirty="0"/>
              <a:t>النبي صلى الله عليه وسلم يهدي ويهدي إليه، </a:t>
            </a:r>
            <a:r>
              <a:rPr lang="ar-SA" dirty="0" smtClean="0"/>
              <a:t>ويعطى </a:t>
            </a:r>
            <a:r>
              <a:rPr lang="ar-SA" dirty="0"/>
              <a:t>ويعطي.</a:t>
            </a:r>
            <a:endParaRPr lang="en-US" dirty="0"/>
          </a:p>
          <a:p>
            <a:r>
              <a:rPr lang="ar-SA" dirty="0"/>
              <a:t>وقد قال صلى الله عليه </a:t>
            </a:r>
            <a:r>
              <a:rPr lang="ar-SA" dirty="0" err="1"/>
              <a:t>وسلم: </a:t>
            </a:r>
            <a:r>
              <a:rPr lang="ar-SA" dirty="0"/>
              <a:t>"تهادوا تحابوا"، وعن عائشة رضي الله عنها؛ </a:t>
            </a:r>
            <a:r>
              <a:rPr lang="ar-SA" dirty="0" err="1"/>
              <a:t>قالت: </a:t>
            </a:r>
            <a:r>
              <a:rPr lang="ar-SA" dirty="0"/>
              <a:t>"كان رسول الله صلى الله عليه وسلم يقبل الهدية ويثيب عليها"، وقال صلى الله عليه </a:t>
            </a:r>
            <a:r>
              <a:rPr lang="ar-SA" dirty="0" err="1"/>
              <a:t>وسلم: </a:t>
            </a:r>
            <a:r>
              <a:rPr lang="ar-SA" dirty="0"/>
              <a:t>"تهادوا؛ فإن الهدية تسل </a:t>
            </a:r>
            <a:r>
              <a:rPr lang="ar-SA" dirty="0" err="1"/>
              <a:t>السخية".</a:t>
            </a:r>
            <a:endParaRPr lang="en-US" dirty="0"/>
          </a:p>
          <a:p>
            <a:endParaRPr lang="ar-SA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>
                <a:solidFill>
                  <a:schemeClr val="tx2"/>
                </a:solidFill>
              </a:rPr>
              <a:t>حُكمها بعد قبض الموهوب له</a:t>
            </a:r>
            <a:endParaRPr lang="ar-SA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81199"/>
            <a:ext cx="8229600" cy="3733801"/>
          </a:xfrm>
        </p:spPr>
        <p:txBody>
          <a:bodyPr>
            <a:normAutofit/>
          </a:bodyPr>
          <a:lstStyle/>
          <a:p>
            <a:r>
              <a:rPr lang="ar-SA" dirty="0" smtClean="0"/>
              <a:t>تلزم </a:t>
            </a:r>
            <a:r>
              <a:rPr lang="ar-SA" dirty="0"/>
              <a:t>الهبة إذا قبضها الموهوب له بإذن الواهب؛ فليس له الرجوع فيها، أما قبل القبض؛ فله الرجوع؛ بدليل حديث عائشة رضي الله </a:t>
            </a:r>
            <a:r>
              <a:rPr lang="ar-SA" dirty="0" err="1"/>
              <a:t>عنها: </a:t>
            </a:r>
            <a:r>
              <a:rPr lang="ar-SA" dirty="0"/>
              <a:t>"أن أبا بكر نحلها </a:t>
            </a:r>
            <a:r>
              <a:rPr lang="ar-SA" dirty="0" err="1"/>
              <a:t>جذاذ</a:t>
            </a:r>
            <a:r>
              <a:rPr lang="ar-SA" dirty="0"/>
              <a:t> عشرين وسقا من ماله بالعالية، فلما مرض؛ قال: يا </a:t>
            </a:r>
            <a:r>
              <a:rPr lang="ar-SA" dirty="0" err="1"/>
              <a:t>بنية‍‍‍‍‍‍‍!</a:t>
            </a:r>
            <a:r>
              <a:rPr lang="ar-SA" dirty="0"/>
              <a:t> كنت نحلتك </a:t>
            </a:r>
            <a:r>
              <a:rPr lang="ar-SA" dirty="0" err="1"/>
              <a:t>جذاذ</a:t>
            </a:r>
            <a:r>
              <a:rPr lang="ar-SA" dirty="0"/>
              <a:t> عشرين وسقا، ولو كنت </a:t>
            </a:r>
            <a:r>
              <a:rPr lang="ar-SA" dirty="0" err="1"/>
              <a:t>حزتيه</a:t>
            </a:r>
            <a:r>
              <a:rPr lang="ar-SA" dirty="0"/>
              <a:t> أو قبضتيه؛ كان لك؛ فإنما هو اليوم مال وارث؛ </a:t>
            </a:r>
            <a:r>
              <a:rPr lang="ar-SA" dirty="0" err="1"/>
              <a:t>فاقتسموه</a:t>
            </a:r>
            <a:r>
              <a:rPr lang="ar-SA" dirty="0"/>
              <a:t> على كتاب الله </a:t>
            </a:r>
            <a:r>
              <a:rPr lang="ar-SA" dirty="0" err="1" smtClean="0"/>
              <a:t>تعالى .</a:t>
            </a:r>
            <a:endParaRPr lang="en-US" dirty="0"/>
          </a:p>
          <a:p>
            <a:endParaRPr lang="ar-SA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67200"/>
          </a:xfrm>
        </p:spPr>
        <p:txBody>
          <a:bodyPr>
            <a:normAutofit/>
          </a:bodyPr>
          <a:lstStyle/>
          <a:p>
            <a:r>
              <a:rPr lang="ar-SA" dirty="0" smtClean="0"/>
              <a:t>فإذا وهب الإنسان هبة وقبضها الموهوب له </a:t>
            </a:r>
            <a:r>
              <a:rPr lang="ar-SA" dirty="0" smtClean="0">
                <a:solidFill>
                  <a:srgbClr val="C00000"/>
                </a:solidFill>
              </a:rPr>
              <a:t>حُرِّم عليه الرجوع </a:t>
            </a:r>
            <a:r>
              <a:rPr lang="ar-SA" dirty="0" err="1" smtClean="0">
                <a:solidFill>
                  <a:srgbClr val="C00000"/>
                </a:solidFill>
              </a:rPr>
              <a:t>فيها </a:t>
            </a:r>
            <a:r>
              <a:rPr lang="ar-SA" dirty="0" smtClean="0"/>
              <a:t>؛ لحديث ابن عباس </a:t>
            </a:r>
            <a:r>
              <a:rPr lang="ar-SA" dirty="0" err="1" smtClean="0"/>
              <a:t>مرفوعاً: </a:t>
            </a:r>
            <a:r>
              <a:rPr lang="ar-SA" dirty="0" smtClean="0"/>
              <a:t>"العائد في هبته كالكلب يقيء ثم يعود في </a:t>
            </a:r>
            <a:r>
              <a:rPr lang="ar-SA" dirty="0" err="1" smtClean="0"/>
              <a:t>قيئه” </a:t>
            </a:r>
            <a:r>
              <a:rPr lang="ar-SA" dirty="0" smtClean="0"/>
              <a:t>، فدل هذا على تحريم الرجوع في الهبة، إلا ما استثناه الشارع، وهو </a:t>
            </a:r>
            <a:r>
              <a:rPr lang="ar-SA" dirty="0" err="1" smtClean="0">
                <a:solidFill>
                  <a:srgbClr val="C00000"/>
                </a:solidFill>
              </a:rPr>
              <a:t>الأب </a:t>
            </a:r>
            <a:r>
              <a:rPr lang="ar-SA" dirty="0" smtClean="0">
                <a:solidFill>
                  <a:srgbClr val="C00000"/>
                </a:solidFill>
              </a:rPr>
              <a:t>، </a:t>
            </a:r>
            <a:r>
              <a:rPr lang="ar-SA" dirty="0" smtClean="0"/>
              <a:t>فله أن يرجع فيما وهبه </a:t>
            </a:r>
            <a:r>
              <a:rPr lang="ar-SA" dirty="0" err="1" smtClean="0"/>
              <a:t>لولده </a:t>
            </a:r>
            <a:r>
              <a:rPr lang="ar-SA" dirty="0" smtClean="0"/>
              <a:t>؛ لقوله صلى الله عليه </a:t>
            </a:r>
            <a:r>
              <a:rPr lang="ar-SA" dirty="0" err="1" smtClean="0"/>
              <a:t>وسلم: </a:t>
            </a:r>
            <a:r>
              <a:rPr lang="ar-SA" dirty="0" smtClean="0"/>
              <a:t>"لا يحل للرجل أن يعطي العطية فيرجع </a:t>
            </a:r>
            <a:r>
              <a:rPr lang="ar-SA" dirty="0" err="1" smtClean="0"/>
              <a:t>فيها </a:t>
            </a:r>
            <a:r>
              <a:rPr lang="ar-SA" dirty="0" smtClean="0"/>
              <a:t>، إلا الوالد فيما يعطي </a:t>
            </a:r>
            <a:r>
              <a:rPr lang="ar-SA" dirty="0" err="1" smtClean="0"/>
              <a:t>ولده”.*</a:t>
            </a:r>
            <a:endParaRPr lang="ar-SA" dirty="0" smtClean="0"/>
          </a:p>
          <a:p>
            <a:pPr>
              <a:buNone/>
            </a:pPr>
            <a:r>
              <a:rPr lang="ar-SA" dirty="0" smtClean="0">
                <a:solidFill>
                  <a:schemeClr val="tx2"/>
                </a:solidFill>
              </a:rPr>
              <a:t>*</a:t>
            </a:r>
            <a:r>
              <a:rPr lang="ar-SA" sz="2800" dirty="0" smtClean="0">
                <a:solidFill>
                  <a:schemeClr val="tx2"/>
                </a:solidFill>
              </a:rPr>
              <a:t>رواه الخمسة وصححه الترمذي</a:t>
            </a:r>
            <a:r>
              <a:rPr lang="ar-SA" dirty="0" smtClean="0">
                <a:solidFill>
                  <a:schemeClr val="tx2"/>
                </a:solidFill>
              </a:rPr>
              <a:t>.</a:t>
            </a:r>
            <a:endParaRPr lang="en-US" dirty="0" smtClean="0">
              <a:solidFill>
                <a:schemeClr val="tx2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tx2"/>
                </a:solidFill>
              </a:rPr>
              <a:t>تنعقد الهِبَة </a:t>
            </a:r>
            <a:r>
              <a:rPr lang="ar-SA" b="1" dirty="0" err="1" smtClean="0">
                <a:solidFill>
                  <a:schemeClr val="tx2"/>
                </a:solidFill>
              </a:rPr>
              <a:t>بــ</a:t>
            </a:r>
            <a:r>
              <a:rPr lang="ar-SA" b="1" dirty="0" smtClean="0">
                <a:solidFill>
                  <a:schemeClr val="tx2"/>
                </a:solidFill>
              </a:rPr>
              <a:t> </a:t>
            </a:r>
            <a:r>
              <a:rPr lang="ar-SA" b="1" dirty="0" err="1" smtClean="0">
                <a:solidFill>
                  <a:schemeClr val="tx2"/>
                </a:solidFill>
              </a:rPr>
              <a:t>:</a:t>
            </a:r>
            <a:endParaRPr lang="ar-SA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29000"/>
          </a:xfrm>
        </p:spPr>
        <p:txBody>
          <a:bodyPr>
            <a:normAutofit/>
          </a:bodyPr>
          <a:lstStyle/>
          <a:p>
            <a:pPr>
              <a:buNone/>
            </a:pPr>
            <a:endParaRPr lang="ar-SA" b="1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5867400" y="2209800"/>
            <a:ext cx="1981200" cy="12192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400" b="1" dirty="0" smtClean="0"/>
              <a:t>القول</a:t>
            </a:r>
            <a:endParaRPr lang="ar-SA" sz="4400" b="1" dirty="0"/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1524000" y="2209800"/>
            <a:ext cx="1981200" cy="12192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400" b="1" dirty="0" smtClean="0"/>
              <a:t>الفعل</a:t>
            </a:r>
            <a:endParaRPr lang="ar-SA" sz="4400" b="1" dirty="0"/>
          </a:p>
        </p:txBody>
      </p:sp>
      <p:sp>
        <p:nvSpPr>
          <p:cNvPr id="14" name="قوس كبير أيسر 13"/>
          <p:cNvSpPr/>
          <p:nvPr/>
        </p:nvSpPr>
        <p:spPr>
          <a:xfrm rot="5400000">
            <a:off x="6305550" y="3295650"/>
            <a:ext cx="1143000" cy="1714500"/>
          </a:xfrm>
          <a:prstGeom prst="lef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6" name="رابط مستقيم 15"/>
          <p:cNvCxnSpPr/>
          <p:nvPr/>
        </p:nvCxnSpPr>
        <p:spPr>
          <a:xfrm>
            <a:off x="2438400" y="3581400"/>
            <a:ext cx="0" cy="114300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8" name="سهم إلى اليسار 17"/>
          <p:cNvSpPr/>
          <p:nvPr/>
        </p:nvSpPr>
        <p:spPr>
          <a:xfrm>
            <a:off x="4038600" y="2667000"/>
            <a:ext cx="1295400" cy="457200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مربع نص 18"/>
          <p:cNvSpPr txBox="1"/>
          <p:nvPr/>
        </p:nvSpPr>
        <p:spPr>
          <a:xfrm>
            <a:off x="5461611" y="5181600"/>
            <a:ext cx="987771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chemeClr val="tx2"/>
                </a:solidFill>
              </a:rPr>
              <a:t>القبول</a:t>
            </a:r>
            <a:endParaRPr lang="ar-SA" sz="2800" b="1" dirty="0">
              <a:solidFill>
                <a:schemeClr val="tx2"/>
              </a:solidFill>
            </a:endParaRPr>
          </a:p>
        </p:txBody>
      </p:sp>
      <p:sp>
        <p:nvSpPr>
          <p:cNvPr id="20" name="مربع نص 19"/>
          <p:cNvSpPr txBox="1"/>
          <p:nvPr/>
        </p:nvSpPr>
        <p:spPr>
          <a:xfrm>
            <a:off x="7191770" y="5181600"/>
            <a:ext cx="1164101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chemeClr val="tx2"/>
                </a:solidFill>
              </a:rPr>
              <a:t>الإيجاب</a:t>
            </a:r>
            <a:endParaRPr lang="ar-SA" sz="3200" b="1" dirty="0">
              <a:solidFill>
                <a:schemeClr val="tx2"/>
              </a:solidFill>
            </a:endParaRPr>
          </a:p>
        </p:txBody>
      </p:sp>
      <p:sp>
        <p:nvSpPr>
          <p:cNvPr id="21" name="مربع نص 20"/>
          <p:cNvSpPr txBox="1"/>
          <p:nvPr/>
        </p:nvSpPr>
        <p:spPr>
          <a:xfrm>
            <a:off x="1776759" y="5181600"/>
            <a:ext cx="1236237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chemeClr val="tx2"/>
                </a:solidFill>
              </a:rPr>
              <a:t>المعاطاة</a:t>
            </a:r>
            <a:endParaRPr lang="ar-SA" sz="2800" b="1" dirty="0">
              <a:solidFill>
                <a:schemeClr val="tx2"/>
              </a:solidFill>
            </a:endParaRPr>
          </a:p>
        </p:txBody>
      </p:sp>
      <p:sp>
        <p:nvSpPr>
          <p:cNvPr id="23" name="سهم إلى اليسار 22"/>
          <p:cNvSpPr/>
          <p:nvPr/>
        </p:nvSpPr>
        <p:spPr>
          <a:xfrm>
            <a:off x="6629400" y="5410200"/>
            <a:ext cx="457200" cy="152400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tx2"/>
                </a:solidFill>
              </a:rPr>
              <a:t>(الإيجاب)</a:t>
            </a:r>
            <a:r>
              <a:rPr lang="ar-SA" dirty="0" smtClean="0">
                <a:solidFill>
                  <a:schemeClr val="tx2"/>
                </a:solidFill>
              </a:rPr>
              <a:t>← </a:t>
            </a:r>
            <a:r>
              <a:rPr lang="ar-SA" sz="2800" dirty="0" smtClean="0"/>
              <a:t>وهو اللفظ الصادر من الواهب.</a:t>
            </a:r>
            <a:endParaRPr lang="ar-SA" dirty="0" smtClean="0"/>
          </a:p>
          <a:p>
            <a:endParaRPr lang="en-US" dirty="0" smtClean="0"/>
          </a:p>
          <a:p>
            <a:r>
              <a:rPr lang="ar-SA" b="1" dirty="0" smtClean="0">
                <a:solidFill>
                  <a:srgbClr val="C00000"/>
                </a:solidFill>
              </a:rPr>
              <a:t> (القبول</a:t>
            </a:r>
            <a:r>
              <a:rPr lang="ar-SA" b="1" dirty="0" err="1" smtClean="0">
                <a:solidFill>
                  <a:srgbClr val="C00000"/>
                </a:solidFill>
              </a:rPr>
              <a:t>)</a:t>
            </a:r>
            <a:r>
              <a:rPr lang="ar-SA" dirty="0" err="1" smtClean="0">
                <a:solidFill>
                  <a:srgbClr val="C00000"/>
                </a:solidFill>
              </a:rPr>
              <a:t> </a:t>
            </a:r>
            <a:r>
              <a:rPr lang="ar-SA" dirty="0" smtClean="0">
                <a:solidFill>
                  <a:srgbClr val="C00000"/>
                </a:solidFill>
              </a:rPr>
              <a:t>← </a:t>
            </a:r>
            <a:r>
              <a:rPr lang="ar-SA" sz="2800" dirty="0" smtClean="0"/>
              <a:t>هو اللفظ الصادر من الموهوب </a:t>
            </a:r>
            <a:r>
              <a:rPr lang="ar-SA" sz="2800" dirty="0" err="1" smtClean="0"/>
              <a:t>له،</a:t>
            </a:r>
            <a:endParaRPr lang="ar-SA" sz="2800" dirty="0" smtClean="0"/>
          </a:p>
          <a:p>
            <a:r>
              <a:rPr lang="ar-SA" sz="2800" dirty="0" smtClean="0"/>
              <a:t>كقول:وهبتك هذا </a:t>
            </a:r>
            <a:r>
              <a:rPr lang="ar-SA" sz="2800" dirty="0" err="1" smtClean="0"/>
              <a:t>الكتاب </a:t>
            </a:r>
            <a:r>
              <a:rPr lang="ar-SA" sz="2800" dirty="0" smtClean="0"/>
              <a:t>[إيجاب] ويقول الثاني: </a:t>
            </a:r>
            <a:r>
              <a:rPr lang="ar-SA" sz="2800" dirty="0" err="1" smtClean="0"/>
              <a:t>قبلت </a:t>
            </a:r>
            <a:r>
              <a:rPr lang="ar-SA" sz="2800" dirty="0" smtClean="0"/>
              <a:t>[قبول</a:t>
            </a:r>
            <a:r>
              <a:rPr lang="ar-SA" sz="2800" dirty="0" err="1" smtClean="0"/>
              <a:t>].</a:t>
            </a:r>
            <a:endParaRPr lang="ar-SA" sz="2800" dirty="0" smtClean="0"/>
          </a:p>
          <a:p>
            <a:endParaRPr lang="en-US" dirty="0" smtClean="0"/>
          </a:p>
          <a:p>
            <a:r>
              <a:rPr lang="ar-SA" dirty="0" smtClean="0"/>
              <a:t> </a:t>
            </a:r>
            <a:r>
              <a:rPr lang="ar-SA" b="1" dirty="0" smtClean="0">
                <a:solidFill>
                  <a:schemeClr val="tx2"/>
                </a:solidFill>
              </a:rPr>
              <a:t>(المعاطاة الدالة عليها</a:t>
            </a:r>
            <a:r>
              <a:rPr lang="ar-SA" b="1" dirty="0" err="1" smtClean="0">
                <a:solidFill>
                  <a:schemeClr val="tx2"/>
                </a:solidFill>
              </a:rPr>
              <a:t>)</a:t>
            </a:r>
            <a:r>
              <a:rPr lang="ar-SA" dirty="0" err="1" smtClean="0">
                <a:solidFill>
                  <a:schemeClr val="tx2"/>
                </a:solidFill>
              </a:rPr>
              <a:t> </a:t>
            </a:r>
            <a:r>
              <a:rPr lang="ar-SA" dirty="0" smtClean="0">
                <a:solidFill>
                  <a:schemeClr val="tx2"/>
                </a:solidFill>
              </a:rPr>
              <a:t>← </a:t>
            </a:r>
            <a:r>
              <a:rPr lang="ar-SA" sz="2800" dirty="0" smtClean="0"/>
              <a:t>بدون </a:t>
            </a:r>
            <a:r>
              <a:rPr lang="ar-SA" sz="2800" dirty="0" err="1" smtClean="0"/>
              <a:t>تلفظ </a:t>
            </a:r>
            <a:r>
              <a:rPr lang="ar-SA" sz="2800" dirty="0" smtClean="0"/>
              <a:t>، بشرط أن تكون هذه المعاطاة دالة على </a:t>
            </a:r>
            <a:r>
              <a:rPr lang="ar-SA" sz="2800" dirty="0" err="1" smtClean="0"/>
              <a:t>الهبة.</a:t>
            </a:r>
            <a:r>
              <a:rPr lang="ar-SA" sz="2800" dirty="0" smtClean="0"/>
              <a:t> </a:t>
            </a:r>
          </a:p>
          <a:p>
            <a:r>
              <a:rPr lang="ar-SA" sz="2800" dirty="0" smtClean="0"/>
              <a:t>مثل أن يكون عند شخص </a:t>
            </a:r>
            <a:r>
              <a:rPr lang="ar-SA" sz="2800" dirty="0" err="1" smtClean="0"/>
              <a:t>وليمة </a:t>
            </a:r>
            <a:r>
              <a:rPr lang="ar-SA" sz="2800" dirty="0" smtClean="0"/>
              <a:t>، فأرسل إليه أخوه شاةً ولم يقل شيئاً،فأخذ الشاة وذبحها وقدمها </a:t>
            </a:r>
            <a:r>
              <a:rPr lang="ar-SA" sz="2800" dirty="0" err="1" smtClean="0"/>
              <a:t>للضيفان.</a:t>
            </a:r>
            <a:endParaRPr lang="en-US" sz="4400" dirty="0" smtClean="0"/>
          </a:p>
          <a:p>
            <a:endParaRPr lang="ar-SA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451</TotalTime>
  <Words>657</Words>
  <Application>Microsoft Office PowerPoint</Application>
  <PresentationFormat>عرض على الشاشة (3:4)‏</PresentationFormat>
  <Paragraphs>102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سمة Office</vt:lpstr>
      <vt:lpstr>” الــهِـــبَــــة ”</vt:lpstr>
      <vt:lpstr>تعريف الهـبـة </vt:lpstr>
      <vt:lpstr>الفرق بين الهدية والهبة والصدقة </vt:lpstr>
      <vt:lpstr>الفرق بين العطية والهبة</vt:lpstr>
      <vt:lpstr>حُـكـمُهـا</vt:lpstr>
      <vt:lpstr>حُكمها بعد قبض الموهوب له</vt:lpstr>
      <vt:lpstr> </vt:lpstr>
      <vt:lpstr>تنعقد الهِبَة بــ :</vt:lpstr>
      <vt:lpstr> </vt:lpstr>
      <vt:lpstr>شروط صِحة الهبة </vt:lpstr>
      <vt:lpstr>شروط صحتها في الموهوب </vt:lpstr>
      <vt:lpstr> شروط صحتها في الموهوب له </vt:lpstr>
      <vt:lpstr>شروط صحتها في العقد </vt:lpstr>
      <vt:lpstr>الشريحة 14</vt:lpstr>
      <vt:lpstr>الشريحة 15</vt:lpstr>
      <vt:lpstr>إعـداد الـطـالـبـات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الــهِـــبَــــة</dc:title>
  <dc:creator>ماجد</dc:creator>
  <cp:lastModifiedBy>ندا بنت حسن الحميد</cp:lastModifiedBy>
  <cp:revision>83</cp:revision>
  <dcterms:created xsi:type="dcterms:W3CDTF">2013-03-05T18:51:46Z</dcterms:created>
  <dcterms:modified xsi:type="dcterms:W3CDTF">2013-05-17T17:18:45Z</dcterms:modified>
</cp:coreProperties>
</file>