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7" r:id="rId2"/>
    <p:sldId id="283" r:id="rId3"/>
    <p:sldId id="258" r:id="rId4"/>
    <p:sldId id="259"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5" r:id="rId18"/>
    <p:sldId id="276" r:id="rId19"/>
    <p:sldId id="277" r:id="rId20"/>
    <p:sldId id="273" r:id="rId21"/>
    <p:sldId id="274" r:id="rId22"/>
    <p:sldId id="278" r:id="rId23"/>
    <p:sldId id="280" r:id="rId24"/>
    <p:sldId id="282" r:id="rId25"/>
    <p:sldId id="281" r:id="rId26"/>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p:scale>
          <a:sx n="46" d="100"/>
          <a:sy n="46" d="100"/>
        </p:scale>
        <p:origin x="-1164" y="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Date Placeholder 29"/>
          <p:cNvSpPr>
            <a:spLocks noGrp="1"/>
          </p:cNvSpPr>
          <p:nvPr>
            <p:ph type="dt" sz="half" idx="10"/>
          </p:nvPr>
        </p:nvSpPr>
        <p:spPr/>
        <p:txBody>
          <a:bodyPr/>
          <a:lstStyle/>
          <a:p>
            <a:fld id="{9A421000-A751-4770-B811-92D00E37BF17}" type="datetimeFigureOut">
              <a:rPr lang="ar-SA" smtClean="0"/>
              <a:t>06/07/36</a:t>
            </a:fld>
            <a:endParaRPr lang="ar-SA"/>
          </a:p>
        </p:txBody>
      </p:sp>
      <p:sp>
        <p:nvSpPr>
          <p:cNvPr id="19" name="Footer Placeholder 18"/>
          <p:cNvSpPr>
            <a:spLocks noGrp="1"/>
          </p:cNvSpPr>
          <p:nvPr>
            <p:ph type="ftr" sz="quarter" idx="11"/>
          </p:nvPr>
        </p:nvSpPr>
        <p:spPr/>
        <p:txBody>
          <a:bodyPr/>
          <a:lstStyle/>
          <a:p>
            <a:endParaRPr lang="ar-SA"/>
          </a:p>
        </p:txBody>
      </p:sp>
      <p:sp>
        <p:nvSpPr>
          <p:cNvPr id="27" name="Slide Number Placeholder 26"/>
          <p:cNvSpPr>
            <a:spLocks noGrp="1"/>
          </p:cNvSpPr>
          <p:nvPr>
            <p:ph type="sldNum" sz="quarter" idx="12"/>
          </p:nvPr>
        </p:nvSpPr>
        <p:spPr/>
        <p:txBody>
          <a:bodyPr/>
          <a:lstStyle/>
          <a:p>
            <a:fld id="{656BF333-3661-4ADF-979A-902D4A138575}" type="slidenum">
              <a:rPr lang="ar-SA" smtClean="0"/>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Date Placeholder 3"/>
          <p:cNvSpPr>
            <a:spLocks noGrp="1"/>
          </p:cNvSpPr>
          <p:nvPr>
            <p:ph type="dt" sz="half" idx="10"/>
          </p:nvPr>
        </p:nvSpPr>
        <p:spPr/>
        <p:txBody>
          <a:bodyPr/>
          <a:lstStyle/>
          <a:p>
            <a:fld id="{9A421000-A751-4770-B811-92D00E37BF17}" type="datetimeFigureOut">
              <a:rPr lang="ar-SA" smtClean="0"/>
              <a:t>06/07/36</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656BF333-3661-4ADF-979A-902D4A138575}"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ar-SA" smtClean="0"/>
              <a:t>انقر لتحرير نمط العنوان الرئيسي</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Date Placeholder 3"/>
          <p:cNvSpPr>
            <a:spLocks noGrp="1"/>
          </p:cNvSpPr>
          <p:nvPr>
            <p:ph type="dt" sz="half" idx="10"/>
          </p:nvPr>
        </p:nvSpPr>
        <p:spPr/>
        <p:txBody>
          <a:bodyPr/>
          <a:lstStyle/>
          <a:p>
            <a:fld id="{9A421000-A751-4770-B811-92D00E37BF17}" type="datetimeFigureOut">
              <a:rPr lang="ar-SA" smtClean="0"/>
              <a:t>06/07/36</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656BF333-3661-4ADF-979A-902D4A138575}"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Content Placeholder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Date Placeholder 3"/>
          <p:cNvSpPr>
            <a:spLocks noGrp="1"/>
          </p:cNvSpPr>
          <p:nvPr>
            <p:ph type="dt" sz="half" idx="10"/>
          </p:nvPr>
        </p:nvSpPr>
        <p:spPr/>
        <p:txBody>
          <a:bodyPr/>
          <a:lstStyle/>
          <a:p>
            <a:fld id="{9A421000-A751-4770-B811-92D00E37BF17}" type="datetimeFigureOut">
              <a:rPr lang="ar-SA" smtClean="0"/>
              <a:t>06/07/36</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656BF333-3661-4ADF-979A-902D4A138575}" type="slidenum">
              <a:rPr lang="ar-SA" smtClean="0"/>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Date Placeholder 3"/>
          <p:cNvSpPr>
            <a:spLocks noGrp="1"/>
          </p:cNvSpPr>
          <p:nvPr>
            <p:ph type="dt" sz="half" idx="10"/>
          </p:nvPr>
        </p:nvSpPr>
        <p:spPr/>
        <p:txBody>
          <a:bodyPr/>
          <a:lstStyle/>
          <a:p>
            <a:fld id="{9A421000-A751-4770-B811-92D00E37BF17}" type="datetimeFigureOut">
              <a:rPr lang="ar-SA" smtClean="0"/>
              <a:t>06/07/36</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656BF333-3661-4ADF-979A-902D4A138575}" type="slidenum">
              <a:rPr lang="ar-SA" smtClean="0"/>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ar-SA" smtClean="0"/>
              <a:t>انقر لتحرير نمط العنوان الرئيسي</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Date Placeholder 4"/>
          <p:cNvSpPr>
            <a:spLocks noGrp="1"/>
          </p:cNvSpPr>
          <p:nvPr>
            <p:ph type="dt" sz="half" idx="10"/>
          </p:nvPr>
        </p:nvSpPr>
        <p:spPr/>
        <p:txBody>
          <a:bodyPr/>
          <a:lstStyle/>
          <a:p>
            <a:fld id="{9A421000-A751-4770-B811-92D00E37BF17}" type="datetimeFigureOut">
              <a:rPr lang="ar-SA" smtClean="0"/>
              <a:t>06/07/36</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656BF333-3661-4ADF-979A-902D4A138575}" type="slidenum">
              <a:rPr lang="ar-SA" smtClean="0"/>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ar-SA" smtClean="0"/>
              <a:t>انقر لتحرير نمط العنوان الرئيسي</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Date Placeholder 6"/>
          <p:cNvSpPr>
            <a:spLocks noGrp="1"/>
          </p:cNvSpPr>
          <p:nvPr>
            <p:ph type="dt" sz="half" idx="10"/>
          </p:nvPr>
        </p:nvSpPr>
        <p:spPr/>
        <p:txBody>
          <a:bodyPr/>
          <a:lstStyle/>
          <a:p>
            <a:fld id="{9A421000-A751-4770-B811-92D00E37BF17}" type="datetimeFigureOut">
              <a:rPr lang="ar-SA" smtClean="0"/>
              <a:t>06/07/36</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656BF333-3661-4ADF-979A-902D4A138575}" type="slidenum">
              <a:rPr lang="ar-SA" smtClean="0"/>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Date Placeholder 2"/>
          <p:cNvSpPr>
            <a:spLocks noGrp="1"/>
          </p:cNvSpPr>
          <p:nvPr>
            <p:ph type="dt" sz="half" idx="10"/>
          </p:nvPr>
        </p:nvSpPr>
        <p:spPr/>
        <p:txBody>
          <a:bodyPr/>
          <a:lstStyle/>
          <a:p>
            <a:fld id="{9A421000-A751-4770-B811-92D00E37BF17}" type="datetimeFigureOut">
              <a:rPr lang="ar-SA" smtClean="0"/>
              <a:t>06/07/36</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656BF333-3661-4ADF-979A-902D4A138575}"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421000-A751-4770-B811-92D00E37BF17}" type="datetimeFigureOut">
              <a:rPr lang="ar-SA" smtClean="0"/>
              <a:t>06/07/36</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656BF333-3661-4ADF-979A-902D4A138575}"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ar-SA" smtClean="0"/>
              <a:t>انقر لتحرير أنماط النص الرئيسي</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Date Placeholder 4"/>
          <p:cNvSpPr>
            <a:spLocks noGrp="1"/>
          </p:cNvSpPr>
          <p:nvPr>
            <p:ph type="dt" sz="half" idx="10"/>
          </p:nvPr>
        </p:nvSpPr>
        <p:spPr/>
        <p:txBody>
          <a:bodyPr/>
          <a:lstStyle/>
          <a:p>
            <a:fld id="{9A421000-A751-4770-B811-92D00E37BF17}" type="datetimeFigureOut">
              <a:rPr lang="ar-SA" smtClean="0"/>
              <a:t>06/07/36</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656BF333-3661-4ADF-979A-902D4A138575}" type="slidenum">
              <a:rPr lang="ar-SA" smtClean="0"/>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ar-SA" smtClean="0"/>
              <a:t>انقر لتحرير نمط العنوان الرئيسي</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Date Placeholder 4"/>
          <p:cNvSpPr>
            <a:spLocks noGrp="1"/>
          </p:cNvSpPr>
          <p:nvPr>
            <p:ph type="dt" sz="half" idx="10"/>
          </p:nvPr>
        </p:nvSpPr>
        <p:spPr/>
        <p:txBody>
          <a:bodyPr/>
          <a:lstStyle/>
          <a:p>
            <a:fld id="{9A421000-A751-4770-B811-92D00E37BF17}" type="datetimeFigureOut">
              <a:rPr lang="ar-SA" smtClean="0"/>
              <a:t>06/07/36</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a:xfrm>
            <a:off x="8077200" y="6356350"/>
            <a:ext cx="609600" cy="365125"/>
          </a:xfrm>
        </p:spPr>
        <p:txBody>
          <a:bodyPr/>
          <a:lstStyle/>
          <a:p>
            <a:fld id="{656BF333-3661-4ADF-979A-902D4A138575}" type="slidenum">
              <a:rPr lang="ar-SA" smtClean="0"/>
              <a:t>‹#›</a:t>
            </a:fld>
            <a:endParaRPr lang="ar-SA"/>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ar-SA" smtClean="0"/>
              <a:t>انقر فوق الأيقونة لإضافة صورة</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ar-SA" smtClean="0"/>
              <a:t>انقر لتحرير نمط العنوان الرئيسي</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A421000-A751-4770-B811-92D00E37BF17}" type="datetimeFigureOut">
              <a:rPr lang="ar-SA" smtClean="0"/>
              <a:t>06/07/36</a:t>
            </a:fld>
            <a:endParaRPr lang="ar-SA"/>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ar-SA"/>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56BF333-3661-4ADF-979A-902D4A138575}" type="slidenum">
              <a:rPr lang="ar-SA" smtClean="0"/>
              <a:t>‹#›</a:t>
            </a:fld>
            <a:endParaRPr lang="ar-SA"/>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dirty="0"/>
          </a:p>
        </p:txBody>
      </p:sp>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3000" y="1600200"/>
            <a:ext cx="7162800" cy="3886200"/>
          </a:xfrm>
        </p:spPr>
      </p:pic>
    </p:spTree>
    <p:extLst>
      <p:ext uri="{BB962C8B-B14F-4D97-AF65-F5344CB8AC3E}">
        <p14:creationId xmlns:p14="http://schemas.microsoft.com/office/powerpoint/2010/main" val="1204699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685800"/>
            <a:ext cx="8229600" cy="731838"/>
          </a:xfrm>
        </p:spPr>
        <p:txBody>
          <a:bodyPr>
            <a:normAutofit fontScale="90000"/>
          </a:bodyPr>
          <a:lstStyle/>
          <a:p>
            <a:pPr algn="ctr"/>
            <a:r>
              <a:rPr lang="ar-SA" b="1" dirty="0" smtClean="0"/>
              <a:t>صور للتنبؤات خلال ال 24 ساعة القادمة من</a:t>
            </a:r>
            <a:r>
              <a:rPr lang="ar-SA" dirty="0" smtClean="0"/>
              <a:t/>
            </a:r>
            <a:br>
              <a:rPr lang="ar-SA" dirty="0" smtClean="0"/>
            </a:br>
            <a:r>
              <a:rPr lang="en-US" sz="5300" b="1" dirty="0" smtClean="0">
                <a:solidFill>
                  <a:srgbClr val="C00000"/>
                </a:solidFill>
              </a:rPr>
              <a:t>BBC</a:t>
            </a:r>
            <a:endParaRPr lang="ar-SA" sz="5300" b="1" dirty="0">
              <a:solidFill>
                <a:srgbClr val="C00000"/>
              </a:solidFill>
            </a:endParaRPr>
          </a:p>
        </p:txBody>
      </p:sp>
      <p:pic>
        <p:nvPicPr>
          <p:cNvPr id="6" name="عنصر نائب للمحتوى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2948268"/>
            <a:ext cx="4038600" cy="2379102"/>
          </a:xfrm>
        </p:spPr>
      </p:pic>
      <p:pic>
        <p:nvPicPr>
          <p:cNvPr id="5" name="عنصر نائب للمحتوى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724400" y="1752600"/>
            <a:ext cx="4038600" cy="4038600"/>
          </a:xfrm>
        </p:spPr>
      </p:pic>
    </p:spTree>
    <p:extLst>
      <p:ext uri="{BB962C8B-B14F-4D97-AF65-F5344CB8AC3E}">
        <p14:creationId xmlns:p14="http://schemas.microsoft.com/office/powerpoint/2010/main" val="12509457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838200"/>
            <a:ext cx="8229600" cy="2057400"/>
          </a:xfrm>
        </p:spPr>
        <p:txBody>
          <a:bodyPr>
            <a:normAutofit fontScale="90000"/>
          </a:bodyPr>
          <a:lstStyle/>
          <a:p>
            <a:pPr algn="ctr"/>
            <a:r>
              <a:rPr lang="ar-SA" b="1" dirty="0" smtClean="0"/>
              <a:t/>
            </a:r>
            <a:br>
              <a:rPr lang="ar-SA" b="1" dirty="0" smtClean="0"/>
            </a:br>
            <a:r>
              <a:rPr lang="ar-SA" dirty="0" smtClean="0"/>
              <a:t/>
            </a:r>
            <a:br>
              <a:rPr lang="ar-SA" dirty="0" smtClean="0"/>
            </a:br>
            <a:r>
              <a:rPr lang="en-US" b="1" dirty="0">
                <a:solidFill>
                  <a:srgbClr val="00B050"/>
                </a:solidFill>
              </a:rPr>
              <a:t>INTELLICAST</a:t>
            </a:r>
            <a:r>
              <a:rPr lang="en-US" dirty="0"/>
              <a:t> </a:t>
            </a:r>
            <a:r>
              <a:rPr lang="en-US" dirty="0" smtClean="0"/>
              <a:t/>
            </a:r>
            <a:br>
              <a:rPr lang="en-US" dirty="0" smtClean="0"/>
            </a:br>
            <a:r>
              <a:rPr lang="ar-SA" b="1" noProof="1" smtClean="0">
                <a:solidFill>
                  <a:schemeClr val="tx1">
                    <a:lumMod val="95000"/>
                    <a:lumOff val="5000"/>
                  </a:schemeClr>
                </a:solidFill>
              </a:rPr>
              <a:t>الإنتلكسات</a:t>
            </a:r>
            <a:r>
              <a:rPr lang="en-US" dirty="0"/>
              <a:t/>
            </a:r>
            <a:br>
              <a:rPr lang="en-US" dirty="0"/>
            </a:br>
            <a:r>
              <a:rPr lang="ar-SA" dirty="0" smtClean="0"/>
              <a:t/>
            </a:r>
            <a:br>
              <a:rPr lang="ar-SA" dirty="0" smtClean="0"/>
            </a:br>
            <a:endParaRPr lang="ar-SA" dirty="0"/>
          </a:p>
        </p:txBody>
      </p:sp>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0600" y="2819400"/>
            <a:ext cx="7620000" cy="1981200"/>
          </a:xfrm>
        </p:spPr>
      </p:pic>
    </p:spTree>
    <p:extLst>
      <p:ext uri="{BB962C8B-B14F-4D97-AF65-F5344CB8AC3E}">
        <p14:creationId xmlns:p14="http://schemas.microsoft.com/office/powerpoint/2010/main" val="41516773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838200"/>
            <a:ext cx="8229600" cy="990600"/>
          </a:xfrm>
        </p:spPr>
        <p:txBody>
          <a:bodyPr>
            <a:normAutofit fontScale="90000"/>
          </a:bodyPr>
          <a:lstStyle/>
          <a:p>
            <a:pPr algn="ctr"/>
            <a:r>
              <a:rPr lang="ar-SA" sz="4000" b="1" dirty="0" smtClean="0"/>
              <a:t>صور للتنبؤات خلال ال 24 ساعة القادمة من</a:t>
            </a:r>
            <a:br>
              <a:rPr lang="ar-SA" sz="4000" b="1" dirty="0" smtClean="0"/>
            </a:br>
            <a:r>
              <a:rPr lang="en-US" sz="4000" b="1" dirty="0">
                <a:solidFill>
                  <a:srgbClr val="00B050"/>
                </a:solidFill>
              </a:rPr>
              <a:t>INTELLICAST</a:t>
            </a:r>
            <a:r>
              <a:rPr lang="en-US" sz="4000" dirty="0"/>
              <a:t> </a:t>
            </a:r>
            <a:r>
              <a:rPr lang="ar-SA" sz="4000" dirty="0" smtClean="0"/>
              <a:t/>
            </a:r>
            <a:br>
              <a:rPr lang="ar-SA" sz="4000" dirty="0" smtClean="0"/>
            </a:br>
            <a:r>
              <a:rPr lang="ar-SA" dirty="0" smtClean="0"/>
              <a:t> </a:t>
            </a:r>
            <a:endParaRPr lang="ar-SA" dirty="0"/>
          </a:p>
        </p:txBody>
      </p:sp>
      <p:pic>
        <p:nvPicPr>
          <p:cNvPr id="6" name="عنصر نائب للمحتوى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1981200"/>
            <a:ext cx="3715342" cy="3992563"/>
          </a:xfrm>
        </p:spPr>
      </p:pic>
      <p:pic>
        <p:nvPicPr>
          <p:cNvPr id="5" name="عنصر نائب للمحتوى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2118519"/>
            <a:ext cx="4038600" cy="4038600"/>
          </a:xfrm>
        </p:spPr>
      </p:pic>
    </p:spTree>
    <p:extLst>
      <p:ext uri="{BB962C8B-B14F-4D97-AF65-F5344CB8AC3E}">
        <p14:creationId xmlns:p14="http://schemas.microsoft.com/office/powerpoint/2010/main" val="6221706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990600"/>
            <a:ext cx="8229600" cy="1676400"/>
          </a:xfrm>
        </p:spPr>
        <p:txBody>
          <a:bodyPr>
            <a:normAutofit fontScale="90000"/>
          </a:bodyPr>
          <a:lstStyle/>
          <a:p>
            <a:pPr algn="ctr"/>
            <a:r>
              <a:rPr lang="ar-SA" dirty="0" smtClean="0"/>
              <a:t/>
            </a:r>
            <a:br>
              <a:rPr lang="ar-SA" dirty="0" smtClean="0"/>
            </a:br>
            <a:r>
              <a:rPr lang="ar-SA" dirty="0" smtClean="0"/>
              <a:t/>
            </a:r>
            <a:br>
              <a:rPr lang="ar-SA" dirty="0" smtClean="0"/>
            </a:br>
            <a:r>
              <a:rPr lang="en-US" b="1" dirty="0">
                <a:solidFill>
                  <a:schemeClr val="tx2">
                    <a:lumMod val="60000"/>
                    <a:lumOff val="40000"/>
                  </a:schemeClr>
                </a:solidFill>
              </a:rPr>
              <a:t>FORECA</a:t>
            </a:r>
            <a:r>
              <a:rPr lang="en-US" dirty="0"/>
              <a:t/>
            </a:r>
            <a:br>
              <a:rPr lang="en-US" dirty="0"/>
            </a:br>
            <a:r>
              <a:rPr lang="ar-SA" b="1" noProof="1" smtClean="0"/>
              <a:t>فوريكا</a:t>
            </a:r>
            <a:r>
              <a:rPr lang="ar-SA" dirty="0" smtClean="0"/>
              <a:t/>
            </a:r>
            <a:br>
              <a:rPr lang="ar-SA" dirty="0" smtClean="0"/>
            </a:br>
            <a:endParaRPr lang="ar-SA" dirty="0"/>
          </a:p>
        </p:txBody>
      </p:sp>
      <p:pic>
        <p:nvPicPr>
          <p:cNvPr id="6" name="عنصر نائب للمحتوى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52600" y="2743200"/>
            <a:ext cx="6477000" cy="1596231"/>
          </a:xfrm>
        </p:spPr>
      </p:pic>
    </p:spTree>
    <p:extLst>
      <p:ext uri="{BB962C8B-B14F-4D97-AF65-F5344CB8AC3E}">
        <p14:creationId xmlns:p14="http://schemas.microsoft.com/office/powerpoint/2010/main" val="14891111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325562"/>
          </a:xfrm>
        </p:spPr>
        <p:txBody>
          <a:bodyPr>
            <a:normAutofit fontScale="90000"/>
          </a:bodyPr>
          <a:lstStyle/>
          <a:p>
            <a:pPr algn="ctr"/>
            <a:r>
              <a:rPr lang="ar-SA" dirty="0" smtClean="0"/>
              <a:t>صور للتنبؤات خلال ال 24 ساعة القادمة من</a:t>
            </a:r>
            <a:br>
              <a:rPr lang="ar-SA" dirty="0" smtClean="0"/>
            </a:br>
            <a:r>
              <a:rPr lang="en-US" b="1" dirty="0">
                <a:solidFill>
                  <a:schemeClr val="accent1"/>
                </a:solidFill>
              </a:rPr>
              <a:t>FORECA</a:t>
            </a:r>
            <a:endParaRPr lang="ar-SA" b="1" dirty="0">
              <a:solidFill>
                <a:schemeClr val="accent1"/>
              </a:solidFill>
            </a:endParaRPr>
          </a:p>
        </p:txBody>
      </p:sp>
      <p:pic>
        <p:nvPicPr>
          <p:cNvPr id="7" name="عنصر نائب للمحتوى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219200" y="2133601"/>
            <a:ext cx="2544581" cy="3429000"/>
          </a:xfrm>
        </p:spPr>
      </p:pic>
      <p:pic>
        <p:nvPicPr>
          <p:cNvPr id="5" name="عنصر نائب للمحتوى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953000" y="2209800"/>
            <a:ext cx="3657600" cy="3276600"/>
          </a:xfrm>
        </p:spPr>
      </p:pic>
    </p:spTree>
    <p:extLst>
      <p:ext uri="{BB962C8B-B14F-4D97-AF65-F5344CB8AC3E}">
        <p14:creationId xmlns:p14="http://schemas.microsoft.com/office/powerpoint/2010/main" val="32851827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304801"/>
            <a:ext cx="7772400" cy="1828799"/>
          </a:xfrm>
        </p:spPr>
        <p:txBody>
          <a:bodyPr>
            <a:normAutofit fontScale="90000"/>
          </a:bodyPr>
          <a:lstStyle/>
          <a:p>
            <a:r>
              <a:rPr lang="ar-SA" b="1" dirty="0" smtClean="0"/>
              <a:t>ثانيا</a:t>
            </a:r>
            <a:r>
              <a:rPr lang="ar-SA" dirty="0" smtClean="0"/>
              <a:t> </a:t>
            </a:r>
            <a:br>
              <a:rPr lang="ar-SA" dirty="0" smtClean="0"/>
            </a:br>
            <a:r>
              <a:rPr lang="ar-SA" b="1" dirty="0" smtClean="0">
                <a:solidFill>
                  <a:srgbClr val="FF0000"/>
                </a:solidFill>
              </a:rPr>
              <a:t>توجهات استدلالية لمتغيرات الأحوال الجوية</a:t>
            </a:r>
            <a:endParaRPr lang="ar-SA" b="1" dirty="0">
              <a:solidFill>
                <a:srgbClr val="FF0000"/>
              </a:solidFill>
            </a:endParaRPr>
          </a:p>
        </p:txBody>
      </p:sp>
      <p:sp>
        <p:nvSpPr>
          <p:cNvPr id="3" name="عنوان فرعي 2"/>
          <p:cNvSpPr>
            <a:spLocks noGrp="1"/>
          </p:cNvSpPr>
          <p:nvPr>
            <p:ph type="subTitle" idx="1"/>
          </p:nvPr>
        </p:nvSpPr>
        <p:spPr>
          <a:xfrm>
            <a:off x="838200" y="2590800"/>
            <a:ext cx="7391400" cy="3048000"/>
          </a:xfrm>
        </p:spPr>
        <p:txBody>
          <a:bodyPr>
            <a:normAutofit/>
          </a:bodyPr>
          <a:lstStyle/>
          <a:p>
            <a:pPr algn="r"/>
            <a:r>
              <a:rPr lang="ar-SA" b="1" dirty="0" smtClean="0">
                <a:solidFill>
                  <a:schemeClr val="tx1">
                    <a:lumMod val="95000"/>
                    <a:lumOff val="5000"/>
                  </a:schemeClr>
                </a:solidFill>
              </a:rPr>
              <a:t>يمكنك أن تتابع التغيرات الجوية  لحظة بلحظة مباشرة مثل حركة السحب واتجاهها ونوعية تلك السحب ودرجة خطورتها من خلال بعض الوسائل وأهمها :</a:t>
            </a:r>
          </a:p>
          <a:p>
            <a:pPr algn="r"/>
            <a:r>
              <a:rPr lang="ar-SA" b="1" dirty="0" smtClean="0">
                <a:solidFill>
                  <a:schemeClr val="tx1">
                    <a:lumMod val="95000"/>
                    <a:lumOff val="5000"/>
                  </a:schemeClr>
                </a:solidFill>
              </a:rPr>
              <a:t>1- الرادارات السعودية</a:t>
            </a:r>
          </a:p>
          <a:p>
            <a:pPr algn="r"/>
            <a:r>
              <a:rPr lang="ar-SA" b="1" dirty="0" smtClean="0">
                <a:solidFill>
                  <a:schemeClr val="tx1">
                    <a:lumMod val="95000"/>
                    <a:lumOff val="5000"/>
                  </a:schemeClr>
                </a:solidFill>
              </a:rPr>
              <a:t>2- الأقمار </a:t>
            </a:r>
            <a:r>
              <a:rPr lang="ar-SA" b="1" noProof="1" smtClean="0">
                <a:solidFill>
                  <a:schemeClr val="tx1">
                    <a:lumMod val="95000"/>
                    <a:lumOff val="5000"/>
                  </a:schemeClr>
                </a:solidFill>
              </a:rPr>
              <a:t>الإصطناعية العالمية</a:t>
            </a:r>
            <a:endParaRPr lang="ar-SA" b="1" noProof="1">
              <a:solidFill>
                <a:schemeClr val="tx1">
                  <a:lumMod val="95000"/>
                  <a:lumOff val="5000"/>
                </a:schemeClr>
              </a:solidFill>
            </a:endParaRPr>
          </a:p>
        </p:txBody>
      </p:sp>
    </p:spTree>
    <p:extLst>
      <p:ext uri="{BB962C8B-B14F-4D97-AF65-F5344CB8AC3E}">
        <p14:creationId xmlns:p14="http://schemas.microsoft.com/office/powerpoint/2010/main" val="16462791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457201"/>
            <a:ext cx="7772400" cy="1371599"/>
          </a:xfrm>
        </p:spPr>
        <p:txBody>
          <a:bodyPr>
            <a:normAutofit fontScale="90000"/>
          </a:bodyPr>
          <a:lstStyle/>
          <a:p>
            <a:r>
              <a:rPr lang="ar-SA" dirty="0" smtClean="0"/>
              <a:t>-1-</a:t>
            </a:r>
            <a:br>
              <a:rPr lang="ar-SA" dirty="0" smtClean="0"/>
            </a:br>
            <a:r>
              <a:rPr lang="ar-SA" sz="5300" b="1" dirty="0" smtClean="0">
                <a:solidFill>
                  <a:srgbClr val="FFFF00"/>
                </a:solidFill>
              </a:rPr>
              <a:t>الرادارات السعودية</a:t>
            </a:r>
            <a:endParaRPr lang="ar-SA" sz="5300" b="1" dirty="0">
              <a:solidFill>
                <a:srgbClr val="FFFF00"/>
              </a:solidFill>
            </a:endParaRPr>
          </a:p>
        </p:txBody>
      </p:sp>
      <p:sp>
        <p:nvSpPr>
          <p:cNvPr id="3" name="عنوان فرعي 2"/>
          <p:cNvSpPr>
            <a:spLocks noGrp="1"/>
          </p:cNvSpPr>
          <p:nvPr>
            <p:ph type="subTitle" idx="1"/>
          </p:nvPr>
        </p:nvSpPr>
        <p:spPr>
          <a:xfrm>
            <a:off x="533400" y="2133600"/>
            <a:ext cx="8153400" cy="4038600"/>
          </a:xfrm>
        </p:spPr>
        <p:txBody>
          <a:bodyPr>
            <a:noAutofit/>
          </a:bodyPr>
          <a:lstStyle/>
          <a:p>
            <a:pPr algn="r"/>
            <a:r>
              <a:rPr lang="ar-SA" b="1" dirty="0" smtClean="0">
                <a:solidFill>
                  <a:schemeClr val="tx1">
                    <a:lumMod val="95000"/>
                    <a:lumOff val="5000"/>
                  </a:schemeClr>
                </a:solidFill>
              </a:rPr>
              <a:t>تعتبر من أدق الوسائل للمتابعة اللحظية والمباشرة لحركة وقوة السحب والتي تقوم بتشغيلها وتشرف عليها المصلحة العامة للأرصاد الجوية السعودية وهي موزعة على مطارات المملكة حيث تم تشغيل عشر رادارات فقط .تتحدث صورها كل خمس دقائق . علما أن الرادار يغطي دائرة قطرها 400 كم . كما يمكن معرفة اتجاه السحب من خلال خريطة الرادار أما قوة السحب ودرجة خطورتها فمن خلال مقياس بجانب الخريطة </a:t>
            </a:r>
            <a:r>
              <a:rPr lang="ar-SA" dirty="0" smtClean="0"/>
              <a:t>.</a:t>
            </a:r>
            <a:endParaRPr lang="ar-SA" dirty="0"/>
          </a:p>
        </p:txBody>
      </p:sp>
    </p:spTree>
    <p:extLst>
      <p:ext uri="{BB962C8B-B14F-4D97-AF65-F5344CB8AC3E}">
        <p14:creationId xmlns:p14="http://schemas.microsoft.com/office/powerpoint/2010/main" val="15804006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ctr"/>
            <a:r>
              <a:rPr lang="ar-SA" b="1" dirty="0" smtClean="0">
                <a:solidFill>
                  <a:srgbClr val="FF0000"/>
                </a:solidFill>
              </a:rPr>
              <a:t>الصفحة الرئيسية للرادارات السعودية</a:t>
            </a:r>
            <a:br>
              <a:rPr lang="ar-SA" b="1" dirty="0" smtClean="0">
                <a:solidFill>
                  <a:srgbClr val="FF0000"/>
                </a:solidFill>
              </a:rPr>
            </a:br>
            <a:endParaRPr lang="ar-SA" b="1" dirty="0">
              <a:solidFill>
                <a:srgbClr val="FF0000"/>
              </a:solidFill>
            </a:endParaRPr>
          </a:p>
        </p:txBody>
      </p:sp>
      <p:pic>
        <p:nvPicPr>
          <p:cNvPr id="6" name="عنصر نائب للمحتوى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81000" y="1600200"/>
            <a:ext cx="3810000" cy="4525963"/>
          </a:xfrm>
        </p:spPr>
      </p:pic>
      <p:pic>
        <p:nvPicPr>
          <p:cNvPr id="5" name="عنصر نائب للمحتوى 4"/>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572000" y="1600200"/>
            <a:ext cx="3809999" cy="4525963"/>
          </a:xfrm>
        </p:spPr>
      </p:pic>
    </p:spTree>
    <p:extLst>
      <p:ext uri="{BB962C8B-B14F-4D97-AF65-F5344CB8AC3E}">
        <p14:creationId xmlns:p14="http://schemas.microsoft.com/office/powerpoint/2010/main" val="22120962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152400"/>
            <a:ext cx="8229600" cy="838200"/>
          </a:xfrm>
        </p:spPr>
        <p:txBody>
          <a:bodyPr/>
          <a:lstStyle/>
          <a:p>
            <a:pPr algn="ctr"/>
            <a:r>
              <a:rPr lang="ar-SA" b="1" dirty="0" smtClean="0">
                <a:solidFill>
                  <a:srgbClr val="FF0000"/>
                </a:solidFill>
              </a:rPr>
              <a:t>رادار السحب متحرك </a:t>
            </a:r>
            <a:endParaRPr lang="ar-SA" b="1" dirty="0">
              <a:solidFill>
                <a:srgbClr val="FF0000"/>
              </a:solidFill>
            </a:endParaRPr>
          </a:p>
        </p:txBody>
      </p:sp>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219200"/>
            <a:ext cx="7238999" cy="5257800"/>
          </a:xfrm>
        </p:spPr>
      </p:pic>
    </p:spTree>
    <p:extLst>
      <p:ext uri="{BB962C8B-B14F-4D97-AF65-F5344CB8AC3E}">
        <p14:creationId xmlns:p14="http://schemas.microsoft.com/office/powerpoint/2010/main" val="41713921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020762"/>
          </a:xfrm>
        </p:spPr>
        <p:txBody>
          <a:bodyPr/>
          <a:lstStyle/>
          <a:p>
            <a:pPr algn="ctr"/>
            <a:r>
              <a:rPr lang="ar-SA" b="1" noProof="1" smtClean="0">
                <a:solidFill>
                  <a:srgbClr val="FF0000"/>
                </a:solidFill>
              </a:rPr>
              <a:t>نوع آخر من الردارات السعودية</a:t>
            </a:r>
            <a:endParaRPr lang="ar-SA" b="1" noProof="1">
              <a:solidFill>
                <a:srgbClr val="FF0000"/>
              </a:solidFill>
            </a:endParaRPr>
          </a:p>
        </p:txBody>
      </p:sp>
      <p:pic>
        <p:nvPicPr>
          <p:cNvPr id="4" name="عنصر نائب للمحتوى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81200" y="1676400"/>
            <a:ext cx="4953001" cy="4953000"/>
          </a:xfrm>
        </p:spPr>
      </p:pic>
    </p:spTree>
    <p:extLst>
      <p:ext uri="{BB962C8B-B14F-4D97-AF65-F5344CB8AC3E}">
        <p14:creationId xmlns:p14="http://schemas.microsoft.com/office/powerpoint/2010/main" val="17193639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normAutofit fontScale="90000"/>
          </a:bodyPr>
          <a:lstStyle/>
          <a:p>
            <a:pPr algn="ctr"/>
            <a:r>
              <a:rPr lang="ar-SA" dirty="0" smtClean="0"/>
              <a:t>من متطلبات مادة التنمية المهنية</a:t>
            </a:r>
            <a:br>
              <a:rPr lang="ar-SA" dirty="0" smtClean="0"/>
            </a:br>
            <a:r>
              <a:rPr lang="ar-SA" dirty="0" smtClean="0"/>
              <a:t>في دورة الإشراف التربوي</a:t>
            </a:r>
            <a:br>
              <a:rPr lang="ar-SA" dirty="0" smtClean="0"/>
            </a:br>
            <a:r>
              <a:rPr lang="ar-SA" dirty="0" smtClean="0"/>
              <a:t>الفصل الدراسي الثاني 1436</a:t>
            </a:r>
            <a:endParaRPr lang="ar-SA" dirty="0"/>
          </a:p>
        </p:txBody>
      </p:sp>
      <p:sp>
        <p:nvSpPr>
          <p:cNvPr id="3" name="عنوان فرعي 2"/>
          <p:cNvSpPr>
            <a:spLocks noGrp="1"/>
          </p:cNvSpPr>
          <p:nvPr>
            <p:ph type="subTitle" idx="1"/>
          </p:nvPr>
        </p:nvSpPr>
        <p:spPr>
          <a:xfrm>
            <a:off x="533400" y="3886200"/>
            <a:ext cx="7854696" cy="2438400"/>
          </a:xfrm>
        </p:spPr>
        <p:txBody>
          <a:bodyPr>
            <a:normAutofit fontScale="70000" lnSpcReduction="20000"/>
          </a:bodyPr>
          <a:lstStyle/>
          <a:p>
            <a:pPr algn="ctr"/>
            <a:r>
              <a:rPr lang="ar-SA" sz="4500" b="1" noProof="1" smtClean="0">
                <a:solidFill>
                  <a:schemeClr val="tx1">
                    <a:lumMod val="95000"/>
                    <a:lumOff val="5000"/>
                  </a:schemeClr>
                </a:solidFill>
              </a:rPr>
              <a:t> </a:t>
            </a:r>
            <a:r>
              <a:rPr lang="ar-SA" sz="4500" b="1" noProof="1" smtClean="0">
                <a:solidFill>
                  <a:srgbClr val="002060"/>
                </a:solidFill>
              </a:rPr>
              <a:t>تجربتي في التعرف على الأحوال الجوية </a:t>
            </a:r>
          </a:p>
          <a:p>
            <a:pPr algn="ctr"/>
            <a:endParaRPr lang="ar-SA" sz="4500" b="1" noProof="1" smtClean="0">
              <a:solidFill>
                <a:srgbClr val="002060"/>
              </a:solidFill>
            </a:endParaRPr>
          </a:p>
          <a:p>
            <a:pPr algn="ctr"/>
            <a:r>
              <a:rPr lang="ar-SA" sz="4500" b="1" noProof="1" smtClean="0">
                <a:solidFill>
                  <a:srgbClr val="002060"/>
                </a:solidFill>
              </a:rPr>
              <a:t>أعده وقدمه </a:t>
            </a:r>
          </a:p>
          <a:p>
            <a:pPr algn="ctr"/>
            <a:r>
              <a:rPr lang="ar-SA" sz="4500" b="1" noProof="1" smtClean="0">
                <a:solidFill>
                  <a:srgbClr val="002060"/>
                </a:solidFill>
              </a:rPr>
              <a:t>أحمد محمد الصويان </a:t>
            </a:r>
          </a:p>
          <a:p>
            <a:pPr algn="ctr"/>
            <a:r>
              <a:rPr lang="ar-SA" sz="4500" b="1" noProof="1" smtClean="0">
                <a:solidFill>
                  <a:srgbClr val="002060"/>
                </a:solidFill>
              </a:rPr>
              <a:t>مشرف تربوي في إدارة تعليم الرس</a:t>
            </a:r>
          </a:p>
          <a:p>
            <a:endParaRPr lang="ar-SA" dirty="0"/>
          </a:p>
        </p:txBody>
      </p:sp>
    </p:spTree>
    <p:extLst>
      <p:ext uri="{BB962C8B-B14F-4D97-AF65-F5344CB8AC3E}">
        <p14:creationId xmlns:p14="http://schemas.microsoft.com/office/powerpoint/2010/main" val="4605346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304800"/>
            <a:ext cx="8229600" cy="914400"/>
          </a:xfrm>
        </p:spPr>
        <p:txBody>
          <a:bodyPr/>
          <a:lstStyle/>
          <a:p>
            <a:pPr algn="ctr"/>
            <a:r>
              <a:rPr lang="ar-SA" b="1" dirty="0" smtClean="0">
                <a:solidFill>
                  <a:srgbClr val="FF0000"/>
                </a:solidFill>
              </a:rPr>
              <a:t>توضيح لعمل الرادار</a:t>
            </a:r>
            <a:endParaRPr lang="ar-SA" b="1" dirty="0">
              <a:solidFill>
                <a:srgbClr val="FF0000"/>
              </a:solidFill>
            </a:endParaRPr>
          </a:p>
        </p:txBody>
      </p:sp>
      <p:pic>
        <p:nvPicPr>
          <p:cNvPr id="5" name="عنصر نائب للمحتوى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1752600"/>
            <a:ext cx="3733800" cy="3962400"/>
          </a:xfrm>
        </p:spPr>
      </p:pic>
      <p:pic>
        <p:nvPicPr>
          <p:cNvPr id="6" name="عنصر نائب للمحتوى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495800" y="1676400"/>
            <a:ext cx="4191000" cy="4118948"/>
          </a:xfrm>
        </p:spPr>
      </p:pic>
    </p:spTree>
    <p:extLst>
      <p:ext uri="{BB962C8B-B14F-4D97-AF65-F5344CB8AC3E}">
        <p14:creationId xmlns:p14="http://schemas.microsoft.com/office/powerpoint/2010/main" val="13346273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b="1" dirty="0" smtClean="0">
                <a:solidFill>
                  <a:srgbClr val="C00000"/>
                </a:solidFill>
              </a:rPr>
              <a:t>سحب البرد والسيول الغزيرة </a:t>
            </a:r>
            <a:endParaRPr lang="ar-SA" b="1" dirty="0">
              <a:solidFill>
                <a:srgbClr val="C00000"/>
              </a:solidFill>
            </a:endParaRPr>
          </a:p>
        </p:txBody>
      </p:sp>
      <p:pic>
        <p:nvPicPr>
          <p:cNvPr id="6" name="عنصر نائب للمحتوى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04800" y="1981200"/>
            <a:ext cx="4191000" cy="3657600"/>
          </a:xfrm>
        </p:spPr>
      </p:pic>
      <p:pic>
        <p:nvPicPr>
          <p:cNvPr id="5" name="عنصر نائب للمحتوى 4"/>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876800" y="1981200"/>
            <a:ext cx="3886200" cy="3657600"/>
          </a:xfrm>
        </p:spPr>
      </p:pic>
    </p:spTree>
    <p:extLst>
      <p:ext uri="{BB962C8B-B14F-4D97-AF65-F5344CB8AC3E}">
        <p14:creationId xmlns:p14="http://schemas.microsoft.com/office/powerpoint/2010/main" val="38581326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609600"/>
            <a:ext cx="7772400" cy="1905000"/>
          </a:xfrm>
        </p:spPr>
        <p:txBody>
          <a:bodyPr>
            <a:normAutofit fontScale="90000"/>
          </a:bodyPr>
          <a:lstStyle/>
          <a:p>
            <a:r>
              <a:rPr lang="en-US" dirty="0" smtClean="0"/>
              <a:t>-2-</a:t>
            </a:r>
            <a:br>
              <a:rPr lang="en-US" dirty="0" smtClean="0"/>
            </a:br>
            <a:r>
              <a:rPr lang="ar-SA" sz="5300" b="1" noProof="1" smtClean="0">
                <a:solidFill>
                  <a:srgbClr val="FF0000"/>
                </a:solidFill>
              </a:rPr>
              <a:t>الأقمار الإصطناعية العالمية</a:t>
            </a:r>
            <a:r>
              <a:rPr lang="ar-SA" dirty="0" smtClean="0"/>
              <a:t/>
            </a:r>
            <a:br>
              <a:rPr lang="ar-SA" dirty="0" smtClean="0"/>
            </a:br>
            <a:endParaRPr lang="ar-SA" dirty="0"/>
          </a:p>
        </p:txBody>
      </p:sp>
      <p:sp>
        <p:nvSpPr>
          <p:cNvPr id="3" name="عنوان فرعي 2"/>
          <p:cNvSpPr>
            <a:spLocks noGrp="1"/>
          </p:cNvSpPr>
          <p:nvPr>
            <p:ph type="subTitle" idx="1"/>
          </p:nvPr>
        </p:nvSpPr>
        <p:spPr>
          <a:xfrm>
            <a:off x="1371600" y="2514600"/>
            <a:ext cx="6400800" cy="3124200"/>
          </a:xfrm>
        </p:spPr>
        <p:txBody>
          <a:bodyPr/>
          <a:lstStyle/>
          <a:p>
            <a:pPr algn="r"/>
            <a:r>
              <a:rPr lang="ar-SA" b="1" noProof="1" smtClean="0">
                <a:solidFill>
                  <a:schemeClr val="tx1">
                    <a:lumMod val="95000"/>
                    <a:lumOff val="5000"/>
                  </a:schemeClr>
                </a:solidFill>
              </a:rPr>
              <a:t>وأهمها القمر الصناعي  </a:t>
            </a:r>
            <a:r>
              <a:rPr lang="en-US" b="1" noProof="1" smtClean="0">
                <a:solidFill>
                  <a:schemeClr val="tx1">
                    <a:lumMod val="95000"/>
                    <a:lumOff val="5000"/>
                  </a:schemeClr>
                </a:solidFill>
              </a:rPr>
              <a:t>eumetsa</a:t>
            </a:r>
            <a:r>
              <a:rPr lang="ar-SA" b="1" noProof="1" smtClean="0">
                <a:solidFill>
                  <a:schemeClr val="tx1">
                    <a:lumMod val="95000"/>
                    <a:lumOff val="5000"/>
                  </a:schemeClr>
                </a:solidFill>
              </a:rPr>
              <a:t>  و  القمر </a:t>
            </a:r>
            <a:r>
              <a:rPr lang="en-US" b="1" noProof="1" smtClean="0">
                <a:solidFill>
                  <a:schemeClr val="tx1">
                    <a:lumMod val="95000"/>
                    <a:lumOff val="5000"/>
                  </a:schemeClr>
                </a:solidFill>
              </a:rPr>
              <a:t>SAT  </a:t>
            </a:r>
            <a:r>
              <a:rPr lang="en-US" b="1" noProof="1" smtClean="0">
                <a:solidFill>
                  <a:schemeClr val="tx1">
                    <a:lumMod val="95000"/>
                    <a:lumOff val="5000"/>
                  </a:schemeClr>
                </a:solidFill>
                <a:latin typeface="Arial Unicode MS" pitchFamily="34" charset="-128"/>
                <a:ea typeface="Arial Unicode MS" pitchFamily="34" charset="-128"/>
                <a:cs typeface="Arial Unicode MS" pitchFamily="34" charset="-128"/>
              </a:rPr>
              <a:t>24</a:t>
            </a:r>
            <a:r>
              <a:rPr lang="ar-SA" b="1" noProof="1" smtClean="0">
                <a:solidFill>
                  <a:schemeClr val="tx1">
                    <a:lumMod val="95000"/>
                    <a:lumOff val="5000"/>
                  </a:schemeClr>
                </a:solidFill>
              </a:rPr>
              <a:t> واللذان تعتمد عليهما أغلب الموديلات والنماذج العالمية في متابعة ما يحدث في الغلاف الجوي العلوي والسطحي للأرض مثل حركة السحب والغبار والضباب </a:t>
            </a:r>
            <a:r>
              <a:rPr lang="ar-SA" noProof="1" smtClean="0">
                <a:solidFill>
                  <a:schemeClr val="tx1">
                    <a:lumMod val="95000"/>
                    <a:lumOff val="5000"/>
                  </a:schemeClr>
                </a:solidFill>
              </a:rPr>
              <a:t>.</a:t>
            </a:r>
            <a:endParaRPr lang="ar-SA" noProof="1">
              <a:solidFill>
                <a:schemeClr val="tx1">
                  <a:lumMod val="95000"/>
                  <a:lumOff val="5000"/>
                </a:schemeClr>
              </a:solidFill>
            </a:endParaRPr>
          </a:p>
        </p:txBody>
      </p:sp>
    </p:spTree>
    <p:extLst>
      <p:ext uri="{BB962C8B-B14F-4D97-AF65-F5344CB8AC3E}">
        <p14:creationId xmlns:p14="http://schemas.microsoft.com/office/powerpoint/2010/main" val="35162956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401762"/>
          </a:xfrm>
        </p:spPr>
        <p:txBody>
          <a:bodyPr>
            <a:normAutofit fontScale="90000"/>
          </a:bodyPr>
          <a:lstStyle/>
          <a:p>
            <a:pPr algn="r"/>
            <a:r>
              <a:rPr lang="ar-SA" b="1" dirty="0" smtClean="0">
                <a:solidFill>
                  <a:srgbClr val="C00000"/>
                </a:solidFill>
              </a:rPr>
              <a:t/>
            </a:r>
            <a:br>
              <a:rPr lang="ar-SA" b="1" dirty="0" smtClean="0">
                <a:solidFill>
                  <a:srgbClr val="C00000"/>
                </a:solidFill>
              </a:rPr>
            </a:br>
            <a:r>
              <a:rPr lang="ar-SA" b="1" noProof="1" smtClean="0">
                <a:solidFill>
                  <a:schemeClr val="bg2">
                    <a:lumMod val="25000"/>
                  </a:schemeClr>
                </a:solidFill>
              </a:rPr>
              <a:t>أيضا</a:t>
            </a:r>
            <a:r>
              <a:rPr lang="ar-SA" b="1" noProof="1" smtClean="0"/>
              <a:t>لمتابعة</a:t>
            </a:r>
            <a:r>
              <a:rPr lang="ar-SA" b="1" dirty="0" smtClean="0"/>
              <a:t> حركة الغبار واتجاهه وسرعته</a:t>
            </a:r>
            <a:r>
              <a:rPr lang="ar-SA" b="1" dirty="0"/>
              <a:t/>
            </a:r>
            <a:br>
              <a:rPr lang="ar-SA" b="1" dirty="0"/>
            </a:br>
            <a:r>
              <a:rPr lang="ar-SA" b="1" dirty="0" smtClean="0"/>
              <a:t>لاحظ شكل عاصفة الغبار تأخذ شكل سمكة الراي</a:t>
            </a:r>
            <a:endParaRPr lang="ar-SA" dirty="0"/>
          </a:p>
        </p:txBody>
      </p:sp>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0" y="2205831"/>
            <a:ext cx="4572000" cy="3848100"/>
          </a:xfrm>
        </p:spPr>
      </p:pic>
    </p:spTree>
    <p:extLst>
      <p:ext uri="{BB962C8B-B14F-4D97-AF65-F5344CB8AC3E}">
        <p14:creationId xmlns:p14="http://schemas.microsoft.com/office/powerpoint/2010/main" val="1669461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6200"/>
            <a:ext cx="8229600" cy="2286000"/>
          </a:xfrm>
        </p:spPr>
        <p:txBody>
          <a:bodyPr>
            <a:normAutofit fontScale="90000"/>
          </a:bodyPr>
          <a:lstStyle/>
          <a:p>
            <a:pPr algn="r"/>
            <a:r>
              <a:rPr lang="ar-SA" b="1" dirty="0" smtClean="0">
                <a:solidFill>
                  <a:srgbClr val="FF0000"/>
                </a:solidFill>
              </a:rPr>
              <a:t>أضف لمعلوماتك</a:t>
            </a:r>
            <a:br>
              <a:rPr lang="ar-SA" b="1" dirty="0" smtClean="0">
                <a:solidFill>
                  <a:srgbClr val="FF0000"/>
                </a:solidFill>
              </a:rPr>
            </a:br>
            <a:r>
              <a:rPr lang="ar-SA" sz="3600" b="1" dirty="0" smtClean="0"/>
              <a:t>ماذا تعرف عن لجنة (لتحم)</a:t>
            </a:r>
            <a:br>
              <a:rPr lang="ar-SA" sz="3600" b="1" dirty="0" smtClean="0"/>
            </a:br>
            <a:r>
              <a:rPr lang="ar-SA" sz="3600" b="1" dirty="0" smtClean="0"/>
              <a:t>هي مجموعة من هواة متابعة الطقس في السعودية تهتم بتسمية الحالات الجوية وأرشفتها</a:t>
            </a:r>
            <a:endParaRPr lang="ar-SA" sz="3600" b="1" dirty="0"/>
          </a:p>
        </p:txBody>
      </p:sp>
      <p:pic>
        <p:nvPicPr>
          <p:cNvPr id="4" name="عنصر نائب للمحتوى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90600" y="2514601"/>
            <a:ext cx="7315199" cy="3581400"/>
          </a:xfrm>
        </p:spPr>
      </p:pic>
    </p:spTree>
    <p:extLst>
      <p:ext uri="{BB962C8B-B14F-4D97-AF65-F5344CB8AC3E}">
        <p14:creationId xmlns:p14="http://schemas.microsoft.com/office/powerpoint/2010/main" val="40529881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5516562"/>
          </a:xfrm>
        </p:spPr>
        <p:txBody>
          <a:bodyPr>
            <a:normAutofit/>
          </a:bodyPr>
          <a:lstStyle/>
          <a:p>
            <a:pPr algn="ctr"/>
            <a:r>
              <a:rPr lang="ar-SA" sz="4800" b="1" dirty="0" smtClean="0"/>
              <a:t>شاكرا لكم حسن متابعتكم </a:t>
            </a:r>
            <a:br>
              <a:rPr lang="ar-SA" sz="4800" b="1" dirty="0" smtClean="0"/>
            </a:br>
            <a:r>
              <a:rPr lang="ar-SA" sz="4800" b="1" dirty="0" smtClean="0"/>
              <a:t>وشكرا </a:t>
            </a:r>
            <a:br>
              <a:rPr lang="ar-SA" sz="4800" b="1" dirty="0" smtClean="0"/>
            </a:br>
            <a:r>
              <a:rPr lang="ar-SA" sz="4800" b="1" dirty="0" smtClean="0"/>
              <a:t/>
            </a:r>
            <a:br>
              <a:rPr lang="ar-SA" sz="4800" b="1" dirty="0" smtClean="0"/>
            </a:br>
            <a:r>
              <a:rPr lang="ar-SA" dirty="0" smtClean="0"/>
              <a:t/>
            </a:r>
            <a:br>
              <a:rPr lang="ar-SA" dirty="0" smtClean="0"/>
            </a:br>
            <a:r>
              <a:rPr lang="ar-SA" b="1" noProof="1" smtClean="0">
                <a:solidFill>
                  <a:srgbClr val="C00000"/>
                </a:solidFill>
              </a:rPr>
              <a:t>أعده وقدمه </a:t>
            </a:r>
            <a:br>
              <a:rPr lang="ar-SA" b="1" noProof="1" smtClean="0">
                <a:solidFill>
                  <a:srgbClr val="C00000"/>
                </a:solidFill>
              </a:rPr>
            </a:br>
            <a:r>
              <a:rPr lang="ar-SA" b="1" noProof="1" smtClean="0">
                <a:solidFill>
                  <a:srgbClr val="C00000"/>
                </a:solidFill>
              </a:rPr>
              <a:t>أحمد محمد الصويان </a:t>
            </a:r>
            <a:endParaRPr lang="ar-SA" b="1" noProof="1">
              <a:solidFill>
                <a:srgbClr val="C00000"/>
              </a:solidFill>
            </a:endParaRPr>
          </a:p>
        </p:txBody>
      </p:sp>
    </p:spTree>
    <p:extLst>
      <p:ext uri="{BB962C8B-B14F-4D97-AF65-F5344CB8AC3E}">
        <p14:creationId xmlns:p14="http://schemas.microsoft.com/office/powerpoint/2010/main" val="29917911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533400" y="1295400"/>
            <a:ext cx="8229600" cy="2305051"/>
          </a:xfrm>
        </p:spPr>
        <p:txBody>
          <a:bodyPr>
            <a:normAutofit/>
          </a:bodyPr>
          <a:lstStyle/>
          <a:p>
            <a:r>
              <a:rPr lang="ar-SA" sz="6600" b="1" dirty="0" smtClean="0">
                <a:solidFill>
                  <a:srgbClr val="FFFF00"/>
                </a:solidFill>
                <a:cs typeface="+mn-cs"/>
              </a:rPr>
              <a:t>التعرف على الأحوال الجوية</a:t>
            </a:r>
            <a:endParaRPr lang="ar-SA" sz="6600" b="1" dirty="0">
              <a:solidFill>
                <a:srgbClr val="FFFF00"/>
              </a:solidFill>
              <a:cs typeface="+mn-cs"/>
            </a:endParaRPr>
          </a:p>
        </p:txBody>
      </p:sp>
      <p:sp>
        <p:nvSpPr>
          <p:cNvPr id="3" name="عنوان فرعي 2"/>
          <p:cNvSpPr>
            <a:spLocks noGrp="1"/>
          </p:cNvSpPr>
          <p:nvPr>
            <p:ph type="subTitle" idx="1"/>
          </p:nvPr>
        </p:nvSpPr>
        <p:spPr>
          <a:xfrm>
            <a:off x="1371600" y="3505200"/>
            <a:ext cx="6400800" cy="1447800"/>
          </a:xfrm>
        </p:spPr>
        <p:txBody>
          <a:bodyPr>
            <a:normAutofit/>
          </a:bodyPr>
          <a:lstStyle/>
          <a:p>
            <a:r>
              <a:rPr lang="ar-SA" sz="5400" b="1" dirty="0" smtClean="0">
                <a:solidFill>
                  <a:srgbClr val="FFFF00"/>
                </a:solidFill>
              </a:rPr>
              <a:t>ضرورة وتنمية</a:t>
            </a:r>
            <a:endParaRPr lang="ar-SA" sz="5400" b="1" dirty="0">
              <a:solidFill>
                <a:srgbClr val="FFFF00"/>
              </a:solidFill>
            </a:endParaRPr>
          </a:p>
        </p:txBody>
      </p:sp>
    </p:spTree>
    <p:extLst>
      <p:ext uri="{BB962C8B-B14F-4D97-AF65-F5344CB8AC3E}">
        <p14:creationId xmlns:p14="http://schemas.microsoft.com/office/powerpoint/2010/main" val="21334622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838200" y="-152400"/>
            <a:ext cx="7772400" cy="1470025"/>
          </a:xfrm>
        </p:spPr>
        <p:txBody>
          <a:bodyPr>
            <a:normAutofit/>
          </a:bodyPr>
          <a:lstStyle/>
          <a:p>
            <a:r>
              <a:rPr lang="ar-SA" sz="6000" b="1" dirty="0" smtClean="0">
                <a:solidFill>
                  <a:srgbClr val="C00000"/>
                </a:solidFill>
              </a:rPr>
              <a:t>المحتوى</a:t>
            </a:r>
            <a:endParaRPr lang="ar-SA" sz="6000" b="1" dirty="0">
              <a:solidFill>
                <a:srgbClr val="C00000"/>
              </a:solidFill>
            </a:endParaRPr>
          </a:p>
        </p:txBody>
      </p:sp>
      <p:sp>
        <p:nvSpPr>
          <p:cNvPr id="3" name="عنوان فرعي 2"/>
          <p:cNvSpPr>
            <a:spLocks noGrp="1"/>
          </p:cNvSpPr>
          <p:nvPr>
            <p:ph type="subTitle" idx="1"/>
          </p:nvPr>
        </p:nvSpPr>
        <p:spPr>
          <a:xfrm>
            <a:off x="838200" y="1600200"/>
            <a:ext cx="7696200" cy="4572000"/>
          </a:xfrm>
        </p:spPr>
        <p:txBody>
          <a:bodyPr>
            <a:normAutofit fontScale="85000" lnSpcReduction="10000"/>
          </a:bodyPr>
          <a:lstStyle/>
          <a:p>
            <a:pPr marL="457200" indent="-457200">
              <a:buFont typeface="Wingdings" pitchFamily="2" charset="2"/>
              <a:buChar char="ü"/>
            </a:pPr>
            <a:r>
              <a:rPr lang="ar-SA" sz="4400" dirty="0" smtClean="0">
                <a:solidFill>
                  <a:schemeClr val="tx1">
                    <a:lumMod val="95000"/>
                    <a:lumOff val="5000"/>
                  </a:schemeClr>
                </a:solidFill>
              </a:rPr>
              <a:t>لماذا الأحوال الجوية ضرورة وتنمية</a:t>
            </a:r>
          </a:p>
          <a:p>
            <a:pPr marL="457200" indent="-457200">
              <a:buFont typeface="Wingdings" pitchFamily="2" charset="2"/>
              <a:buChar char="ü"/>
            </a:pPr>
            <a:r>
              <a:rPr lang="ar-SA" sz="4400" noProof="1" smtClean="0">
                <a:solidFill>
                  <a:schemeClr val="tx1">
                    <a:lumMod val="95000"/>
                    <a:lumOff val="5000"/>
                  </a:schemeClr>
                </a:solidFill>
              </a:rPr>
              <a:t>أشهرالمواقع</a:t>
            </a:r>
            <a:r>
              <a:rPr lang="ar-SA" sz="4400" dirty="0" smtClean="0">
                <a:solidFill>
                  <a:schemeClr val="tx1">
                    <a:lumMod val="95000"/>
                    <a:lumOff val="5000"/>
                  </a:schemeClr>
                </a:solidFill>
              </a:rPr>
              <a:t> العالمية لمتابعة التنبؤات الطقسية</a:t>
            </a:r>
          </a:p>
          <a:p>
            <a:pPr marL="514350" indent="-514350">
              <a:buFont typeface="+mj-lt"/>
              <a:buAutoNum type="arabicParenR"/>
            </a:pPr>
            <a:r>
              <a:rPr lang="ar-SA" sz="4400" dirty="0" smtClean="0">
                <a:solidFill>
                  <a:schemeClr val="tx1">
                    <a:lumMod val="95000"/>
                    <a:lumOff val="5000"/>
                  </a:schemeClr>
                </a:solidFill>
              </a:rPr>
              <a:t>قراءة</a:t>
            </a:r>
          </a:p>
          <a:p>
            <a:pPr marL="514350" indent="-514350">
              <a:buFont typeface="+mj-lt"/>
              <a:buAutoNum type="arabicParenR"/>
            </a:pPr>
            <a:r>
              <a:rPr lang="ar-SA" sz="4400" dirty="0" smtClean="0">
                <a:solidFill>
                  <a:schemeClr val="tx1">
                    <a:lumMod val="95000"/>
                    <a:lumOff val="5000"/>
                  </a:schemeClr>
                </a:solidFill>
              </a:rPr>
              <a:t>تحليل وتنبؤ</a:t>
            </a:r>
          </a:p>
          <a:p>
            <a:pPr marL="457200" indent="-457200">
              <a:buFont typeface="Wingdings" pitchFamily="2" charset="2"/>
              <a:buChar char="ü"/>
            </a:pPr>
            <a:r>
              <a:rPr lang="ar-SA" sz="4400" dirty="0" smtClean="0">
                <a:solidFill>
                  <a:schemeClr val="tx1">
                    <a:lumMod val="95000"/>
                    <a:lumOff val="5000"/>
                  </a:schemeClr>
                </a:solidFill>
              </a:rPr>
              <a:t>توجهات استدلالية لمتغيرات الأحوال الجوية</a:t>
            </a:r>
          </a:p>
          <a:p>
            <a:pPr marL="514350" indent="-514350">
              <a:buFont typeface="+mj-lt"/>
              <a:buAutoNum type="arabicParenR"/>
            </a:pPr>
            <a:r>
              <a:rPr lang="ar-SA" sz="4400" dirty="0" smtClean="0">
                <a:solidFill>
                  <a:schemeClr val="tx1">
                    <a:lumMod val="95000"/>
                    <a:lumOff val="5000"/>
                  </a:schemeClr>
                </a:solidFill>
              </a:rPr>
              <a:t>الرادارات السعودية</a:t>
            </a:r>
          </a:p>
          <a:p>
            <a:pPr marL="514350" indent="-514350">
              <a:buFont typeface="+mj-lt"/>
              <a:buAutoNum type="arabicParenR"/>
            </a:pPr>
            <a:r>
              <a:rPr lang="ar-SA" sz="4400" dirty="0" smtClean="0">
                <a:solidFill>
                  <a:schemeClr val="tx1">
                    <a:lumMod val="95000"/>
                    <a:lumOff val="5000"/>
                  </a:schemeClr>
                </a:solidFill>
              </a:rPr>
              <a:t>الأقمار </a:t>
            </a:r>
            <a:r>
              <a:rPr lang="ar-SA" sz="4400" noProof="1" smtClean="0">
                <a:solidFill>
                  <a:schemeClr val="tx1">
                    <a:lumMod val="95000"/>
                    <a:lumOff val="5000"/>
                  </a:schemeClr>
                </a:solidFill>
              </a:rPr>
              <a:t>الإصطناعية العالمية</a:t>
            </a:r>
          </a:p>
          <a:p>
            <a:pPr marL="514350" indent="-514350">
              <a:buFont typeface="+mj-lt"/>
              <a:buAutoNum type="arabicParenR"/>
            </a:pPr>
            <a:endParaRPr lang="ar-SA" dirty="0"/>
          </a:p>
        </p:txBody>
      </p:sp>
    </p:spTree>
    <p:extLst>
      <p:ext uri="{BB962C8B-B14F-4D97-AF65-F5344CB8AC3E}">
        <p14:creationId xmlns:p14="http://schemas.microsoft.com/office/powerpoint/2010/main" val="35444689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381000"/>
            <a:ext cx="8229600" cy="1371600"/>
          </a:xfrm>
        </p:spPr>
        <p:txBody>
          <a:bodyPr>
            <a:noAutofit/>
          </a:bodyPr>
          <a:lstStyle/>
          <a:p>
            <a:pPr algn="ctr"/>
            <a:r>
              <a:rPr lang="ar-SA" sz="4800" b="1" dirty="0" smtClean="0"/>
              <a:t>أولا</a:t>
            </a:r>
            <a:r>
              <a:rPr lang="ar-SA" sz="4800" dirty="0" smtClean="0"/>
              <a:t> </a:t>
            </a:r>
            <a:br>
              <a:rPr lang="ar-SA" sz="4800" dirty="0" smtClean="0"/>
            </a:br>
            <a:r>
              <a:rPr lang="ar-SA" sz="4800" b="1" dirty="0" smtClean="0">
                <a:solidFill>
                  <a:srgbClr val="C00000"/>
                </a:solidFill>
              </a:rPr>
              <a:t>لماذا الأحوال الجوية ضرورة وتنمية</a:t>
            </a:r>
            <a:endParaRPr lang="ar-SA" sz="4800" b="1" dirty="0">
              <a:solidFill>
                <a:srgbClr val="C00000"/>
              </a:solidFill>
            </a:endParaRPr>
          </a:p>
        </p:txBody>
      </p:sp>
      <p:pic>
        <p:nvPicPr>
          <p:cNvPr id="6" name="عنصر نائب للمحتوى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98537" y="1920875"/>
            <a:ext cx="2955925" cy="4433888"/>
          </a:xfrm>
        </p:spPr>
      </p:pic>
      <p:pic>
        <p:nvPicPr>
          <p:cNvPr id="5" name="عنصر نائب للمحتوى 4"/>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649585" y="2791157"/>
            <a:ext cx="4035829" cy="2693324"/>
          </a:xfrm>
        </p:spPr>
      </p:pic>
    </p:spTree>
    <p:extLst>
      <p:ext uri="{BB962C8B-B14F-4D97-AF65-F5344CB8AC3E}">
        <p14:creationId xmlns:p14="http://schemas.microsoft.com/office/powerpoint/2010/main" val="22061160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28600" y="228600"/>
            <a:ext cx="8229600" cy="1143000"/>
          </a:xfrm>
        </p:spPr>
        <p:txBody>
          <a:bodyPr>
            <a:normAutofit fontScale="90000"/>
          </a:bodyPr>
          <a:lstStyle/>
          <a:p>
            <a:pPr algn="ctr"/>
            <a:r>
              <a:rPr lang="ar-SA" sz="7300" b="1" dirty="0" smtClean="0">
                <a:solidFill>
                  <a:srgbClr val="FF0000"/>
                </a:solidFill>
              </a:rPr>
              <a:t>الغبار</a:t>
            </a:r>
            <a:r>
              <a:rPr lang="ar-SA" sz="6000" b="1" dirty="0" smtClean="0">
                <a:solidFill>
                  <a:srgbClr val="FF0000"/>
                </a:solidFill>
              </a:rPr>
              <a:t/>
            </a:r>
            <a:br>
              <a:rPr lang="ar-SA" sz="6000" b="1" dirty="0" smtClean="0">
                <a:solidFill>
                  <a:srgbClr val="FF0000"/>
                </a:solidFill>
              </a:rPr>
            </a:br>
            <a:r>
              <a:rPr lang="ar-SA" sz="3600" b="1" dirty="0" smtClean="0">
                <a:solidFill>
                  <a:schemeClr val="tx1">
                    <a:lumMod val="95000"/>
                    <a:lumOff val="5000"/>
                  </a:schemeClr>
                </a:solidFill>
              </a:rPr>
              <a:t>وآثاره الصحية والنفسية والمهنية</a:t>
            </a:r>
            <a:endParaRPr lang="ar-SA" sz="3600" b="1" dirty="0">
              <a:solidFill>
                <a:schemeClr val="tx1">
                  <a:lumMod val="95000"/>
                  <a:lumOff val="5000"/>
                </a:schemeClr>
              </a:solidFill>
            </a:endParaRPr>
          </a:p>
        </p:txBody>
      </p:sp>
      <p:pic>
        <p:nvPicPr>
          <p:cNvPr id="8" name="عنصر نائب للمحتوى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04800" y="1752600"/>
            <a:ext cx="4648200" cy="3657600"/>
          </a:xfrm>
        </p:spPr>
      </p:pic>
      <p:pic>
        <p:nvPicPr>
          <p:cNvPr id="5" name="عنصر نائب للمحتوى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181600" y="1600200"/>
            <a:ext cx="3505200" cy="3810000"/>
          </a:xfrm>
        </p:spPr>
      </p:pic>
    </p:spTree>
    <p:extLst>
      <p:ext uri="{BB962C8B-B14F-4D97-AF65-F5344CB8AC3E}">
        <p14:creationId xmlns:p14="http://schemas.microsoft.com/office/powerpoint/2010/main" val="24009195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62000"/>
            <a:ext cx="8229600" cy="838200"/>
          </a:xfrm>
        </p:spPr>
        <p:txBody>
          <a:bodyPr>
            <a:normAutofit fontScale="90000"/>
          </a:bodyPr>
          <a:lstStyle/>
          <a:p>
            <a:pPr algn="ctr"/>
            <a:r>
              <a:rPr lang="ar-SA" sz="5400" b="1" dirty="0" smtClean="0">
                <a:solidFill>
                  <a:schemeClr val="tx2"/>
                </a:solidFill>
              </a:rPr>
              <a:t>الأمطار والسيول</a:t>
            </a:r>
            <a:br>
              <a:rPr lang="ar-SA" sz="5400" b="1" dirty="0" smtClean="0">
                <a:solidFill>
                  <a:schemeClr val="tx2"/>
                </a:solidFill>
              </a:rPr>
            </a:br>
            <a:r>
              <a:rPr lang="ar-SA" sz="3100" b="1" dirty="0" smtClean="0">
                <a:solidFill>
                  <a:schemeClr val="tx1">
                    <a:lumMod val="95000"/>
                    <a:lumOff val="5000"/>
                  </a:schemeClr>
                </a:solidFill>
              </a:rPr>
              <a:t>رحمة أو كارثة وخسائر بشرية ومادية</a:t>
            </a:r>
            <a:br>
              <a:rPr lang="ar-SA" sz="3100" b="1" dirty="0" smtClean="0">
                <a:solidFill>
                  <a:schemeClr val="tx1">
                    <a:lumMod val="95000"/>
                    <a:lumOff val="5000"/>
                  </a:schemeClr>
                </a:solidFill>
              </a:rPr>
            </a:br>
            <a:endParaRPr lang="ar-SA" sz="3100" b="1" dirty="0">
              <a:solidFill>
                <a:schemeClr val="tx1">
                  <a:lumMod val="95000"/>
                  <a:lumOff val="5000"/>
                </a:schemeClr>
              </a:solidFill>
            </a:endParaRPr>
          </a:p>
        </p:txBody>
      </p:sp>
      <p:pic>
        <p:nvPicPr>
          <p:cNvPr id="6" name="عنصر نائب للمحتوى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33400" y="1676400"/>
            <a:ext cx="3962400" cy="3581400"/>
          </a:xfrm>
        </p:spPr>
      </p:pic>
      <p:pic>
        <p:nvPicPr>
          <p:cNvPr id="5" name="عنصر نائب للمحتوى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724400" y="1600200"/>
            <a:ext cx="4038600" cy="3581400"/>
          </a:xfrm>
        </p:spPr>
      </p:pic>
    </p:spTree>
    <p:extLst>
      <p:ext uri="{BB962C8B-B14F-4D97-AF65-F5344CB8AC3E}">
        <p14:creationId xmlns:p14="http://schemas.microsoft.com/office/powerpoint/2010/main" val="20787520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152401"/>
            <a:ext cx="7772400" cy="2057399"/>
          </a:xfrm>
        </p:spPr>
        <p:txBody>
          <a:bodyPr/>
          <a:lstStyle/>
          <a:p>
            <a:r>
              <a:rPr lang="ar-SA" b="1" dirty="0" smtClean="0">
                <a:solidFill>
                  <a:schemeClr val="tx1">
                    <a:lumMod val="95000"/>
                    <a:lumOff val="5000"/>
                  </a:schemeClr>
                </a:solidFill>
              </a:rPr>
              <a:t>ثانيا</a:t>
            </a:r>
            <a:r>
              <a:rPr lang="ar-SA" dirty="0" smtClean="0"/>
              <a:t/>
            </a:r>
            <a:br>
              <a:rPr lang="ar-SA" dirty="0" smtClean="0"/>
            </a:br>
            <a:r>
              <a:rPr lang="ar-SA" b="1" dirty="0" smtClean="0">
                <a:solidFill>
                  <a:srgbClr val="FF0000"/>
                </a:solidFill>
              </a:rPr>
              <a:t>أشهر المواقع العالمية للتنبؤات الطقسية</a:t>
            </a:r>
            <a:endParaRPr lang="ar-SA" b="1" dirty="0">
              <a:solidFill>
                <a:srgbClr val="FF0000"/>
              </a:solidFill>
            </a:endParaRPr>
          </a:p>
        </p:txBody>
      </p:sp>
      <p:sp>
        <p:nvSpPr>
          <p:cNvPr id="3" name="عنوان فرعي 2"/>
          <p:cNvSpPr>
            <a:spLocks noGrp="1"/>
          </p:cNvSpPr>
          <p:nvPr>
            <p:ph type="subTitle" idx="1"/>
          </p:nvPr>
        </p:nvSpPr>
        <p:spPr>
          <a:xfrm>
            <a:off x="1066800" y="2895600"/>
            <a:ext cx="7162800" cy="2743200"/>
          </a:xfrm>
        </p:spPr>
        <p:txBody>
          <a:bodyPr>
            <a:normAutofit fontScale="92500"/>
          </a:bodyPr>
          <a:lstStyle/>
          <a:p>
            <a:r>
              <a:rPr lang="ar-SA" sz="4000" dirty="0" smtClean="0">
                <a:solidFill>
                  <a:schemeClr val="tx1">
                    <a:lumMod val="95000"/>
                    <a:lumOff val="5000"/>
                  </a:schemeClr>
                </a:solidFill>
              </a:rPr>
              <a:t> أولا: موقع هيئة الإذاعة البريطانية    </a:t>
            </a:r>
            <a:r>
              <a:rPr lang="en-US" sz="4000" b="1" dirty="0" smtClean="0">
                <a:solidFill>
                  <a:srgbClr val="C00000"/>
                </a:solidFill>
              </a:rPr>
              <a:t>BBC </a:t>
            </a:r>
          </a:p>
          <a:p>
            <a:r>
              <a:rPr lang="ar-SA" sz="4000" dirty="0" smtClean="0">
                <a:solidFill>
                  <a:schemeClr val="tx1">
                    <a:lumMod val="95000"/>
                    <a:lumOff val="5000"/>
                  </a:schemeClr>
                </a:solidFill>
              </a:rPr>
              <a:t> </a:t>
            </a:r>
            <a:r>
              <a:rPr lang="ar-SA" sz="4000" noProof="1" smtClean="0">
                <a:solidFill>
                  <a:schemeClr val="tx1">
                    <a:lumMod val="95000"/>
                    <a:lumOff val="5000"/>
                  </a:schemeClr>
                </a:solidFill>
              </a:rPr>
              <a:t>ثانيا :  موقع الإنتلكسات</a:t>
            </a:r>
            <a:r>
              <a:rPr lang="ar-SA" sz="4000" dirty="0" smtClean="0">
                <a:solidFill>
                  <a:schemeClr val="tx1">
                    <a:lumMod val="95000"/>
                    <a:lumOff val="5000"/>
                  </a:schemeClr>
                </a:solidFill>
              </a:rPr>
              <a:t> </a:t>
            </a:r>
            <a:r>
              <a:rPr lang="en-US" sz="4000" b="1" dirty="0" smtClean="0">
                <a:solidFill>
                  <a:schemeClr val="accent4">
                    <a:lumMod val="50000"/>
                  </a:schemeClr>
                </a:solidFill>
              </a:rPr>
              <a:t>INTELLICAST</a:t>
            </a:r>
            <a:r>
              <a:rPr lang="en-US" sz="4000" dirty="0" smtClean="0">
                <a:solidFill>
                  <a:schemeClr val="accent4">
                    <a:lumMod val="50000"/>
                  </a:schemeClr>
                </a:solidFill>
              </a:rPr>
              <a:t> </a:t>
            </a:r>
          </a:p>
          <a:p>
            <a:r>
              <a:rPr lang="ar-SA" sz="4000" noProof="1" smtClean="0">
                <a:solidFill>
                  <a:schemeClr val="tx1">
                    <a:lumMod val="95000"/>
                    <a:lumOff val="5000"/>
                  </a:schemeClr>
                </a:solidFill>
              </a:rPr>
              <a:t>ثالثا :  موقع الفوريكا           </a:t>
            </a:r>
            <a:r>
              <a:rPr lang="en-US" sz="4000" b="1" dirty="0" smtClean="0">
                <a:solidFill>
                  <a:schemeClr val="bg2">
                    <a:lumMod val="40000"/>
                    <a:lumOff val="60000"/>
                  </a:schemeClr>
                </a:solidFill>
              </a:rPr>
              <a:t>FORECA</a:t>
            </a:r>
            <a:endParaRPr lang="ar-SA" sz="4000" b="1" dirty="0" smtClean="0">
              <a:solidFill>
                <a:schemeClr val="bg2">
                  <a:lumMod val="40000"/>
                  <a:lumOff val="60000"/>
                </a:schemeClr>
              </a:solidFill>
            </a:endParaRPr>
          </a:p>
          <a:p>
            <a:r>
              <a:rPr lang="ar-SA" dirty="0" smtClean="0"/>
              <a:t> </a:t>
            </a:r>
            <a:endParaRPr lang="ar-SA" dirty="0"/>
          </a:p>
        </p:txBody>
      </p:sp>
    </p:spTree>
    <p:extLst>
      <p:ext uri="{BB962C8B-B14F-4D97-AF65-F5344CB8AC3E}">
        <p14:creationId xmlns:p14="http://schemas.microsoft.com/office/powerpoint/2010/main" val="4142546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762000" y="0"/>
            <a:ext cx="8229600" cy="2514600"/>
          </a:xfrm>
        </p:spPr>
        <p:txBody>
          <a:bodyPr>
            <a:normAutofit fontScale="90000"/>
          </a:bodyPr>
          <a:lstStyle/>
          <a:p>
            <a:pPr algn="ctr"/>
            <a:r>
              <a:rPr lang="ar-SA" dirty="0" smtClean="0"/>
              <a:t/>
            </a:r>
            <a:br>
              <a:rPr lang="ar-SA" dirty="0" smtClean="0"/>
            </a:br>
            <a:r>
              <a:rPr lang="ar-SA" dirty="0" smtClean="0"/>
              <a:t/>
            </a:r>
            <a:br>
              <a:rPr lang="ar-SA" dirty="0" smtClean="0"/>
            </a:br>
            <a:r>
              <a:rPr lang="ar-SA" dirty="0"/>
              <a:t/>
            </a:r>
            <a:br>
              <a:rPr lang="ar-SA" dirty="0"/>
            </a:br>
            <a:r>
              <a:rPr lang="ar-SA" dirty="0" smtClean="0"/>
              <a:t/>
            </a:r>
            <a:br>
              <a:rPr lang="ar-SA" dirty="0" smtClean="0"/>
            </a:br>
            <a:r>
              <a:rPr lang="ar-SA" dirty="0" smtClean="0"/>
              <a:t/>
            </a:r>
            <a:br>
              <a:rPr lang="ar-SA" dirty="0" smtClean="0"/>
            </a:br>
            <a:r>
              <a:rPr lang="ar-SA" dirty="0"/>
              <a:t/>
            </a:r>
            <a:br>
              <a:rPr lang="ar-SA" dirty="0"/>
            </a:br>
            <a:r>
              <a:rPr lang="ar-SA" dirty="0" smtClean="0"/>
              <a:t/>
            </a:r>
            <a:br>
              <a:rPr lang="ar-SA" dirty="0" smtClean="0"/>
            </a:br>
            <a:r>
              <a:rPr lang="ar-SA" dirty="0" smtClean="0"/>
              <a:t/>
            </a:r>
            <a:br>
              <a:rPr lang="ar-SA" dirty="0" smtClean="0"/>
            </a:br>
            <a:r>
              <a:rPr lang="ar-SA" dirty="0"/>
              <a:t/>
            </a:r>
            <a:br>
              <a:rPr lang="ar-SA" dirty="0"/>
            </a:br>
            <a:r>
              <a:rPr lang="ar-SA" dirty="0" smtClean="0"/>
              <a:t/>
            </a:r>
            <a:br>
              <a:rPr lang="ar-SA" dirty="0" smtClean="0"/>
            </a:br>
            <a:r>
              <a:rPr lang="ar-SA" dirty="0"/>
              <a:t/>
            </a:r>
            <a:br>
              <a:rPr lang="ar-SA" dirty="0"/>
            </a:br>
            <a:r>
              <a:rPr lang="ar-SA" sz="4900" b="1" dirty="0" smtClean="0">
                <a:solidFill>
                  <a:schemeClr val="tx1">
                    <a:lumMod val="95000"/>
                    <a:lumOff val="5000"/>
                  </a:schemeClr>
                </a:solidFill>
              </a:rPr>
              <a:t>ا</a:t>
            </a:r>
            <a:r>
              <a:rPr lang="ar-SA" dirty="0" smtClean="0"/>
              <a:t>  </a:t>
            </a:r>
            <a:br>
              <a:rPr lang="ar-SA" dirty="0" smtClean="0"/>
            </a:br>
            <a:r>
              <a:rPr lang="en-US" sz="6700" b="1" dirty="0" smtClean="0">
                <a:solidFill>
                  <a:srgbClr val="C00000"/>
                </a:solidFill>
              </a:rPr>
              <a:t>BBC</a:t>
            </a:r>
            <a:r>
              <a:rPr lang="ar-SA" dirty="0" smtClean="0"/>
              <a:t> </a:t>
            </a:r>
            <a:br>
              <a:rPr lang="ar-SA" dirty="0" smtClean="0"/>
            </a:br>
            <a:r>
              <a:rPr lang="ar-SA" b="1" dirty="0" smtClean="0">
                <a:solidFill>
                  <a:schemeClr val="tx1">
                    <a:lumMod val="95000"/>
                    <a:lumOff val="5000"/>
                  </a:schemeClr>
                </a:solidFill>
              </a:rPr>
              <a:t>هيئة الإذاعة البريطانية </a:t>
            </a:r>
            <a:r>
              <a:rPr lang="ar-SA" dirty="0" smtClean="0"/>
              <a:t/>
            </a:r>
            <a:br>
              <a:rPr lang="ar-SA" dirty="0" smtClean="0"/>
            </a:br>
            <a:endParaRPr lang="ar-SA" dirty="0"/>
          </a:p>
        </p:txBody>
      </p:sp>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81200" y="2743200"/>
            <a:ext cx="5638800" cy="1905000"/>
          </a:xfrm>
        </p:spPr>
      </p:pic>
    </p:spTree>
    <p:extLst>
      <p:ext uri="{BB962C8B-B14F-4D97-AF65-F5344CB8AC3E}">
        <p14:creationId xmlns:p14="http://schemas.microsoft.com/office/powerpoint/2010/main" val="284118158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دفق">
  <a:themeElements>
    <a:clrScheme name="تدفق">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تدفق">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تدفق">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402</TotalTime>
  <Words>260</Words>
  <Application>Microsoft Office PowerPoint</Application>
  <PresentationFormat>عرض على الشاشة (3:4)‏</PresentationFormat>
  <Paragraphs>46</Paragraphs>
  <Slides>25</Slides>
  <Notes>0</Notes>
  <HiddenSlides>0</HiddenSlides>
  <MMClips>0</MMClips>
  <ScaleCrop>false</ScaleCrop>
  <HeadingPairs>
    <vt:vector size="4" baseType="variant">
      <vt:variant>
        <vt:lpstr>نسق</vt:lpstr>
      </vt:variant>
      <vt:variant>
        <vt:i4>1</vt:i4>
      </vt:variant>
      <vt:variant>
        <vt:lpstr>عناوين الشرائح</vt:lpstr>
      </vt:variant>
      <vt:variant>
        <vt:i4>25</vt:i4>
      </vt:variant>
    </vt:vector>
  </HeadingPairs>
  <TitlesOfParts>
    <vt:vector size="26" baseType="lpstr">
      <vt:lpstr>تدفق</vt:lpstr>
      <vt:lpstr>عرض تقديمي في PowerPoint</vt:lpstr>
      <vt:lpstr>من متطلبات مادة التنمية المهنية في دورة الإشراف التربوي الفصل الدراسي الثاني 1436</vt:lpstr>
      <vt:lpstr>التعرف على الأحوال الجوية</vt:lpstr>
      <vt:lpstr>المحتوى</vt:lpstr>
      <vt:lpstr>أولا  لماذا الأحوال الجوية ضرورة وتنمية</vt:lpstr>
      <vt:lpstr>الغبار وآثاره الصحية والنفسية والمهنية</vt:lpstr>
      <vt:lpstr>الأمطار والسيول رحمة أو كارثة وخسائر بشرية ومادية </vt:lpstr>
      <vt:lpstr>ثانيا أشهر المواقع العالمية للتنبؤات الطقسية</vt:lpstr>
      <vt:lpstr>           ا   BBC  هيئة الإذاعة البريطانية  </vt:lpstr>
      <vt:lpstr>صور للتنبؤات خلال ال 24 ساعة القادمة من BBC</vt:lpstr>
      <vt:lpstr>  INTELLICAST  الإنتلكسات  </vt:lpstr>
      <vt:lpstr>صور للتنبؤات خلال ال 24 ساعة القادمة من INTELLICAST   </vt:lpstr>
      <vt:lpstr>  FORECA فوريكا </vt:lpstr>
      <vt:lpstr>صور للتنبؤات خلال ال 24 ساعة القادمة من FORECA</vt:lpstr>
      <vt:lpstr>ثانيا  توجهات استدلالية لمتغيرات الأحوال الجوية</vt:lpstr>
      <vt:lpstr>-1- الرادارات السعودية</vt:lpstr>
      <vt:lpstr>الصفحة الرئيسية للرادارات السعودية </vt:lpstr>
      <vt:lpstr>رادار السحب متحرك </vt:lpstr>
      <vt:lpstr>نوع آخر من الردارات السعودية</vt:lpstr>
      <vt:lpstr>توضيح لعمل الرادار</vt:lpstr>
      <vt:lpstr>سحب البرد والسيول الغزيرة </vt:lpstr>
      <vt:lpstr>-2- الأقمار الإصطناعية العالمية </vt:lpstr>
      <vt:lpstr> أيضالمتابعة حركة الغبار واتجاهه وسرعته لاحظ شكل عاصفة الغبار تأخذ شكل سمكة الراي</vt:lpstr>
      <vt:lpstr>أضف لمعلوماتك ماذا تعرف عن لجنة (لتحم) هي مجموعة من هواة متابعة الطقس في السعودية تهتم بتسمية الحالات الجوية وأرشفتها</vt:lpstr>
      <vt:lpstr>شاكرا لكم حسن متابعتكم  وشكرا    أعده وقدمه  أحمد محمد الصويان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Lenovo</dc:creator>
  <cp:lastModifiedBy>pc</cp:lastModifiedBy>
  <cp:revision>58</cp:revision>
  <dcterms:created xsi:type="dcterms:W3CDTF">2015-03-29T15:02:12Z</dcterms:created>
  <dcterms:modified xsi:type="dcterms:W3CDTF">2015-04-24T14:00:58Z</dcterms:modified>
</cp:coreProperties>
</file>