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4" r:id="rId7"/>
    <p:sldId id="265" r:id="rId8"/>
    <p:sldId id="266" r:id="rId9"/>
    <p:sldId id="267" r:id="rId10"/>
    <p:sldId id="268" r:id="rId11"/>
    <p:sldId id="269" r:id="rId12"/>
    <p:sldId id="270" r:id="rId13"/>
    <p:sldId id="271" r:id="rId14"/>
    <p:sldId id="261" r:id="rId15"/>
    <p:sldId id="262" r:id="rId16"/>
    <p:sldId id="26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CF71"/>
    <a:srgbClr val="0099CC"/>
    <a:srgbClr val="0000FF"/>
    <a:srgbClr val="0033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7" d="100"/>
          <a:sy n="67" d="100"/>
        </p:scale>
        <p:origin x="-60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D8BD707-D9CF-40AE-B4C6-C98DA3205C09}" type="datetimeFigureOut">
              <a:rPr lang="en-US" smtClean="0"/>
              <a:pPr/>
              <a:t>5/17/2013</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D8BD707-D9CF-40AE-B4C6-C98DA3205C09}" type="datetimeFigureOut">
              <a:rPr lang="en-US" smtClean="0"/>
              <a:pPr/>
              <a:t>5/17/2013</a:t>
            </a:fld>
            <a:endParaRPr lang="en-US"/>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D8BD707-D9CF-40AE-B4C6-C98DA3205C09}" type="datetimeFigureOut">
              <a:rPr lang="en-US" smtClean="0"/>
              <a:pPr/>
              <a:t>5/17/2013</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5/17/2013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5/17/2013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D8BD707-D9CF-40AE-B4C6-C98DA3205C09}" type="datetimeFigureOut">
              <a:rPr lang="en-US" smtClean="0"/>
              <a:pPr/>
              <a:t>5/17/2013</a:t>
            </a:fld>
            <a:endParaRPr lang="en-US"/>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D8BD707-D9CF-40AE-B4C6-C98DA3205C09}" type="datetimeFigureOut">
              <a:rPr lang="en-US" smtClean="0"/>
              <a:pPr/>
              <a:t>5/17/2013</a:t>
            </a:fld>
            <a:endParaRPr lang="en-US"/>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D8BD707-D9CF-40AE-B4C6-C98DA3205C09}" type="datetimeFigureOut">
              <a:rPr lang="en-US" smtClean="0"/>
              <a:pPr/>
              <a:t>5/17/2013</a:t>
            </a:fld>
            <a:endParaRPr lang="en-US"/>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D8BD707-D9CF-40AE-B4C6-C98DA3205C09}" type="datetimeFigureOut">
              <a:rPr lang="en-US" smtClean="0"/>
              <a:pPr/>
              <a:t>5/17/2013</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lumMod val="60000"/>
            <a:lumOff val="40000"/>
            <a:alpha val="56000"/>
          </a:schemeClr>
        </a:solidFill>
        <a:effectLst/>
      </p:bgPr>
    </p:bg>
    <p:spTree>
      <p:nvGrpSpPr>
        <p:cNvPr id="1" name=""/>
        <p:cNvGrpSpPr/>
        <p:nvPr/>
      </p:nvGrpSpPr>
      <p:grpSpPr>
        <a:xfrm>
          <a:off x="0" y="0"/>
          <a:ext cx="0" cy="0"/>
          <a:chOff x="0" y="0"/>
          <a:chExt cx="0" cy="0"/>
        </a:xfrm>
      </p:grpSpPr>
      <p:sp>
        <p:nvSpPr>
          <p:cNvPr id="2" name="Double Brace 1"/>
          <p:cNvSpPr/>
          <p:nvPr/>
        </p:nvSpPr>
        <p:spPr>
          <a:xfrm>
            <a:off x="990600" y="1143000"/>
            <a:ext cx="6781800" cy="4495800"/>
          </a:xfrm>
          <a:prstGeom prst="bracePair">
            <a:avLst/>
          </a:prstGeom>
        </p:spPr>
        <p:style>
          <a:lnRef idx="2">
            <a:schemeClr val="accent1"/>
          </a:lnRef>
          <a:fillRef idx="0">
            <a:schemeClr val="accent1"/>
          </a:fillRef>
          <a:effectRef idx="1">
            <a:schemeClr val="accent1"/>
          </a:effectRef>
          <a:fontRef idx="minor">
            <a:schemeClr val="tx1"/>
          </a:fontRef>
        </p:style>
        <p:txBody>
          <a:bodyPr rtlCol="1" anchor="ctr"/>
          <a:lstStyle/>
          <a:p>
            <a:pPr algn="ctr"/>
            <a:endParaRPr lang="ar-SA"/>
          </a:p>
        </p:txBody>
      </p:sp>
      <p:sp>
        <p:nvSpPr>
          <p:cNvPr id="3" name="TextBox 2"/>
          <p:cNvSpPr txBox="1"/>
          <p:nvPr/>
        </p:nvSpPr>
        <p:spPr>
          <a:xfrm>
            <a:off x="1600200" y="1143774"/>
            <a:ext cx="5486400" cy="4678204"/>
          </a:xfrm>
          <a:prstGeom prst="rect">
            <a:avLst/>
          </a:prstGeom>
          <a:noFill/>
        </p:spPr>
        <p:txBody>
          <a:bodyPr wrap="square" rtlCol="1">
            <a:spAutoFit/>
          </a:bodyPr>
          <a:lstStyle/>
          <a:p>
            <a:pPr algn="ctr"/>
            <a:r>
              <a:rPr lang="ar-SA" sz="6000" b="1" dirty="0" smtClean="0">
                <a:solidFill>
                  <a:schemeClr val="tx1">
                    <a:lumMod val="95000"/>
                    <a:lumOff val="5000"/>
                  </a:schemeClr>
                </a:solidFill>
              </a:rPr>
              <a:t>الجعالة</a:t>
            </a:r>
            <a:r>
              <a:rPr lang="ar-SA" sz="6000" b="1" dirty="0" smtClean="0">
                <a:solidFill>
                  <a:schemeClr val="accent3">
                    <a:lumMod val="50000"/>
                  </a:schemeClr>
                </a:solidFill>
              </a:rPr>
              <a:t> </a:t>
            </a:r>
          </a:p>
          <a:p>
            <a:pPr algn="ctr"/>
            <a:endParaRPr lang="ar-SA" sz="2800" b="1" dirty="0">
              <a:solidFill>
                <a:schemeClr val="accent3">
                  <a:lumMod val="50000"/>
                </a:schemeClr>
              </a:solidFill>
            </a:endParaRPr>
          </a:p>
          <a:p>
            <a:pPr algn="ctr"/>
            <a:r>
              <a:rPr lang="ar-SA" sz="3200" b="1" dirty="0" smtClean="0">
                <a:solidFill>
                  <a:schemeClr val="tx1">
                    <a:lumMod val="65000"/>
                    <a:lumOff val="35000"/>
                  </a:schemeClr>
                </a:solidFill>
              </a:rPr>
              <a:t>إشراف الـ/أ. ندا حسن الحميد </a:t>
            </a:r>
          </a:p>
          <a:p>
            <a:pPr algn="ctr"/>
            <a:endParaRPr lang="ar-SA" sz="2800" b="1" dirty="0">
              <a:solidFill>
                <a:schemeClr val="tx1">
                  <a:lumMod val="65000"/>
                  <a:lumOff val="35000"/>
                </a:schemeClr>
              </a:solidFill>
            </a:endParaRPr>
          </a:p>
          <a:p>
            <a:pPr algn="ctr"/>
            <a:r>
              <a:rPr lang="ar-SA" sz="2400" b="1" dirty="0" smtClean="0">
                <a:solidFill>
                  <a:schemeClr val="tx1">
                    <a:lumMod val="65000"/>
                    <a:lumOff val="35000"/>
                  </a:schemeClr>
                </a:solidFill>
              </a:rPr>
              <a:t>المقرر : فقه معاملات 2</a:t>
            </a:r>
          </a:p>
          <a:p>
            <a:pPr algn="ctr"/>
            <a:r>
              <a:rPr lang="ar-SA" sz="2400" b="1" dirty="0" smtClean="0">
                <a:solidFill>
                  <a:schemeClr val="tx1">
                    <a:lumMod val="65000"/>
                    <a:lumOff val="35000"/>
                  </a:schemeClr>
                </a:solidFill>
              </a:rPr>
              <a:t>الشعبة : 2992</a:t>
            </a:r>
          </a:p>
          <a:p>
            <a:pPr algn="ctr"/>
            <a:r>
              <a:rPr lang="ar-SA" sz="2400" b="1" dirty="0" smtClean="0">
                <a:solidFill>
                  <a:schemeClr val="tx1">
                    <a:lumMod val="65000"/>
                    <a:lumOff val="35000"/>
                  </a:schemeClr>
                </a:solidFill>
              </a:rPr>
              <a:t>عمل الطالبات : </a:t>
            </a:r>
          </a:p>
          <a:p>
            <a:pPr algn="ctr"/>
            <a:r>
              <a:rPr lang="ar-SA" sz="2400" b="1" dirty="0" smtClean="0">
                <a:solidFill>
                  <a:schemeClr val="tx1">
                    <a:lumMod val="65000"/>
                    <a:lumOff val="35000"/>
                  </a:schemeClr>
                </a:solidFill>
              </a:rPr>
              <a:t>أروى كعبي – أروى الكريديس </a:t>
            </a:r>
          </a:p>
          <a:p>
            <a:pPr algn="ctr"/>
            <a:r>
              <a:rPr lang="ar-SA" sz="2400" b="1" dirty="0" smtClean="0">
                <a:solidFill>
                  <a:schemeClr val="tx1">
                    <a:lumMod val="65000"/>
                    <a:lumOff val="35000"/>
                  </a:schemeClr>
                </a:solidFill>
              </a:rPr>
              <a:t>هيلة السيف – سارة المحفوظ</a:t>
            </a:r>
          </a:p>
          <a:p>
            <a:pPr algn="ctr"/>
            <a:r>
              <a:rPr lang="ar-SA" sz="2400" b="1" dirty="0" smtClean="0">
                <a:solidFill>
                  <a:schemeClr val="tx1">
                    <a:lumMod val="65000"/>
                    <a:lumOff val="35000"/>
                  </a:schemeClr>
                </a:solidFill>
              </a:rPr>
              <a:t>أمينه الهويمل </a:t>
            </a:r>
            <a:endParaRPr lang="ar-SA" sz="2400" b="1" dirty="0">
              <a:solidFill>
                <a:schemeClr val="tx1">
                  <a:lumMod val="65000"/>
                  <a:lumOff val="35000"/>
                </a:schemeClr>
              </a:solidFill>
            </a:endParaRPr>
          </a:p>
        </p:txBody>
      </p:sp>
    </p:spTree>
    <p:extLst>
      <p:ext uri="{BB962C8B-B14F-4D97-AF65-F5344CB8AC3E}">
        <p14:creationId xmlns:p14="http://schemas.microsoft.com/office/powerpoint/2010/main" xmlns="" val="8250457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 Same Side Corner Rectangle 1"/>
          <p:cNvSpPr/>
          <p:nvPr/>
        </p:nvSpPr>
        <p:spPr>
          <a:xfrm>
            <a:off x="762000" y="1524000"/>
            <a:ext cx="7315200" cy="3733800"/>
          </a:xfrm>
          <a:prstGeom prst="round2SameRect">
            <a:avLst/>
          </a:prstGeom>
          <a:solidFill>
            <a:schemeClr val="bg2">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rtl="1"/>
            <a:r>
              <a:rPr lang="ar-SA" sz="2800" b="1" dirty="0">
                <a:solidFill>
                  <a:schemeClr val="tx1"/>
                </a:solidFill>
              </a:rPr>
              <a:t>*حكم فسخ عقد الجعالة</a:t>
            </a:r>
            <a:r>
              <a:rPr lang="ar-SA" sz="2800" b="1" dirty="0" smtClean="0">
                <a:solidFill>
                  <a:schemeClr val="tx1"/>
                </a:solidFill>
              </a:rPr>
              <a:t>.</a:t>
            </a:r>
          </a:p>
          <a:p>
            <a:pPr algn="r" rtl="1"/>
            <a:endParaRPr lang="ar-SA" sz="2800" b="1" dirty="0">
              <a:solidFill>
                <a:schemeClr val="tx1"/>
              </a:solidFill>
            </a:endParaRPr>
          </a:p>
          <a:p>
            <a:pPr algn="r" rtl="1"/>
            <a:r>
              <a:rPr lang="ar-SA" sz="2800" dirty="0">
                <a:solidFill>
                  <a:schemeClr val="accent4">
                    <a:lumMod val="50000"/>
                  </a:schemeClr>
                </a:solidFill>
              </a:rPr>
              <a:t>الجعالة ليس عقدا لأزما، وهو عقد  جائز من الطرفين فإن لكل منهما فسخه إلا اذا قصد الاضرار بالاخر،لأن جميع المباحات من عقود وافعال اذا تضمنت ضررا على الاخرين صارت ممنوعة،فلو تضمن ضررا على الاخر فإنه لا يجوز أن </a:t>
            </a:r>
            <a:r>
              <a:rPr lang="ar-SA" sz="2800" dirty="0" smtClean="0">
                <a:solidFill>
                  <a:schemeClr val="accent4">
                    <a:lumMod val="50000"/>
                  </a:schemeClr>
                </a:solidFill>
              </a:rPr>
              <a:t>يفسخ</a:t>
            </a:r>
            <a:r>
              <a:rPr lang="ar-SA" sz="2800" b="1" dirty="0" smtClean="0">
                <a:solidFill>
                  <a:schemeClr val="accent4">
                    <a:lumMod val="50000"/>
                  </a:schemeClr>
                </a:solidFill>
              </a:rPr>
              <a:t>.</a:t>
            </a:r>
            <a:endParaRPr lang="en-US" sz="2800" dirty="0">
              <a:solidFill>
                <a:schemeClr val="accent4">
                  <a:lumMod val="50000"/>
                </a:schemeClr>
              </a:solidFill>
            </a:endParaRPr>
          </a:p>
        </p:txBody>
      </p:sp>
    </p:spTree>
    <p:extLst>
      <p:ext uri="{BB962C8B-B14F-4D97-AF65-F5344CB8AC3E}">
        <p14:creationId xmlns:p14="http://schemas.microsoft.com/office/powerpoint/2010/main" xmlns="" val="59868657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lowchart: Card 1"/>
          <p:cNvSpPr/>
          <p:nvPr/>
        </p:nvSpPr>
        <p:spPr>
          <a:xfrm>
            <a:off x="457200" y="2057400"/>
            <a:ext cx="7620000" cy="3048000"/>
          </a:xfrm>
          <a:prstGeom prst="flowChartPunchedCard">
            <a:avLst/>
          </a:prstGeom>
          <a:solidFill>
            <a:schemeClr val="bg2">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rtl="1"/>
            <a:r>
              <a:rPr lang="ar-SA" sz="2800" b="1" dirty="0">
                <a:solidFill>
                  <a:schemeClr val="tx1"/>
                </a:solidFill>
              </a:rPr>
              <a:t>*ما الحكم إذا قصد الجاعل بفسخ العقد الأضرار بالعامل</a:t>
            </a:r>
            <a:r>
              <a:rPr lang="ar-SA" sz="2800" b="1" dirty="0" smtClean="0">
                <a:solidFill>
                  <a:schemeClr val="tx1"/>
                </a:solidFill>
              </a:rPr>
              <a:t>؟</a:t>
            </a:r>
          </a:p>
          <a:p>
            <a:pPr algn="r" rtl="1"/>
            <a:endParaRPr lang="ar-SA" sz="2800" b="1" dirty="0">
              <a:solidFill>
                <a:schemeClr val="tx1"/>
              </a:solidFill>
            </a:endParaRPr>
          </a:p>
          <a:p>
            <a:pPr algn="r" rtl="1"/>
            <a:r>
              <a:rPr lang="ar-SA" sz="2800" dirty="0">
                <a:solidFill>
                  <a:schemeClr val="accent4">
                    <a:lumMod val="50000"/>
                  </a:schemeClr>
                </a:solidFill>
              </a:rPr>
              <a:t>إن فسخ الجاعل للاضرار فللعامل أجرة ماعمل ، وفيه خلاف هل تكون الاجرة منسوبة إلي الاجرة العامة(اجرة المثل)او منسوبة إلي الجعل الذي جعل له، والقول الثاني هو الراجح</a:t>
            </a:r>
            <a:r>
              <a:rPr lang="ar-SA" sz="2800" dirty="0" smtClean="0">
                <a:solidFill>
                  <a:schemeClr val="accent4">
                    <a:lumMod val="50000"/>
                  </a:schemeClr>
                </a:solidFill>
              </a:rPr>
              <a:t>.</a:t>
            </a:r>
            <a:endParaRPr lang="en-US" sz="2800" dirty="0">
              <a:solidFill>
                <a:schemeClr val="accent4">
                  <a:lumMod val="50000"/>
                </a:schemeClr>
              </a:solidFill>
            </a:endParaRPr>
          </a:p>
          <a:p>
            <a:pPr algn="r" rtl="1"/>
            <a:endParaRPr lang="en-US" sz="2800" b="1" dirty="0">
              <a:solidFill>
                <a:schemeClr val="tx1"/>
              </a:solidFill>
            </a:endParaRPr>
          </a:p>
        </p:txBody>
      </p:sp>
    </p:spTree>
    <p:extLst>
      <p:ext uri="{BB962C8B-B14F-4D97-AF65-F5344CB8AC3E}">
        <p14:creationId xmlns:p14="http://schemas.microsoft.com/office/powerpoint/2010/main" xmlns="" val="162180302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nip and Round Single Corner Rectangle 1"/>
          <p:cNvSpPr/>
          <p:nvPr/>
        </p:nvSpPr>
        <p:spPr>
          <a:xfrm>
            <a:off x="533400" y="1752600"/>
            <a:ext cx="7696200" cy="3200400"/>
          </a:xfrm>
          <a:prstGeom prst="snipRoundRect">
            <a:avLst/>
          </a:prstGeom>
          <a:solidFill>
            <a:schemeClr val="bg2">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rtl="1"/>
            <a:r>
              <a:rPr lang="ar-SA" sz="2800" b="1" dirty="0">
                <a:solidFill>
                  <a:schemeClr val="tx1"/>
                </a:solidFill>
              </a:rPr>
              <a:t>*مالحكم إذا كان فسخ عقد الجعالة من قبل العامل</a:t>
            </a:r>
            <a:r>
              <a:rPr lang="ar-SA" sz="2800" b="1" dirty="0" smtClean="0">
                <a:solidFill>
                  <a:schemeClr val="tx1"/>
                </a:solidFill>
              </a:rPr>
              <a:t>؟</a:t>
            </a:r>
          </a:p>
          <a:p>
            <a:pPr algn="r" rtl="1"/>
            <a:endParaRPr lang="ar-SA" sz="2800" b="1" dirty="0">
              <a:solidFill>
                <a:schemeClr val="tx1"/>
              </a:solidFill>
            </a:endParaRPr>
          </a:p>
          <a:p>
            <a:pPr algn="r" rtl="1"/>
            <a:r>
              <a:rPr lang="ar-SA" sz="2800" dirty="0">
                <a:solidFill>
                  <a:schemeClr val="accent4">
                    <a:lumMod val="50000"/>
                  </a:schemeClr>
                </a:solidFill>
              </a:rPr>
              <a:t>لم يستحق شيئا،لانه هو الذي فوت على نفسه </a:t>
            </a:r>
            <a:r>
              <a:rPr lang="ar-SA" sz="2800" dirty="0" smtClean="0">
                <a:solidFill>
                  <a:schemeClr val="accent4">
                    <a:lumMod val="50000"/>
                  </a:schemeClr>
                </a:solidFill>
              </a:rPr>
              <a:t>الجعالة .</a:t>
            </a:r>
            <a:endParaRPr lang="en-US" sz="2800" dirty="0">
              <a:solidFill>
                <a:schemeClr val="accent4">
                  <a:lumMod val="50000"/>
                </a:schemeClr>
              </a:solidFill>
            </a:endParaRPr>
          </a:p>
          <a:p>
            <a:pPr algn="r" rtl="1"/>
            <a:endParaRPr lang="en-US" sz="2800" b="1" dirty="0">
              <a:solidFill>
                <a:schemeClr val="tx1"/>
              </a:solidFill>
            </a:endParaRPr>
          </a:p>
        </p:txBody>
      </p:sp>
    </p:spTree>
    <p:extLst>
      <p:ext uri="{BB962C8B-B14F-4D97-AF65-F5344CB8AC3E}">
        <p14:creationId xmlns:p14="http://schemas.microsoft.com/office/powerpoint/2010/main" xmlns="" val="330220768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nip Diagonal Corner Rectangle 1"/>
          <p:cNvSpPr/>
          <p:nvPr/>
        </p:nvSpPr>
        <p:spPr>
          <a:xfrm>
            <a:off x="533400" y="990600"/>
            <a:ext cx="8001000" cy="5029200"/>
          </a:xfrm>
          <a:prstGeom prst="snip2DiagRect">
            <a:avLst/>
          </a:prstGeom>
          <a:solidFill>
            <a:schemeClr val="bg2">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1" algn="r" rtl="1"/>
            <a:r>
              <a:rPr lang="ar-SA" sz="2800" b="1" dirty="0" smtClean="0">
                <a:solidFill>
                  <a:schemeClr val="tx1"/>
                </a:solidFill>
              </a:rPr>
              <a:t>*ما </a:t>
            </a:r>
            <a:r>
              <a:rPr lang="ar-SA" sz="2800" b="1" dirty="0">
                <a:solidFill>
                  <a:schemeClr val="tx1"/>
                </a:solidFill>
              </a:rPr>
              <a:t>الحكم إذا قصد العامل بفسخ العقد الأضرار بالجاعل</a:t>
            </a:r>
            <a:r>
              <a:rPr lang="ar-SA" sz="2800" b="1" dirty="0" smtClean="0">
                <a:solidFill>
                  <a:schemeClr val="tx1"/>
                </a:solidFill>
              </a:rPr>
              <a:t>؟</a:t>
            </a:r>
          </a:p>
          <a:p>
            <a:pPr marL="914400" lvl="1" indent="-457200" algn="r" rtl="1">
              <a:buFont typeface="Arial" pitchFamily="34" charset="0"/>
              <a:buChar char="•"/>
            </a:pPr>
            <a:endParaRPr lang="ar-SA" sz="2800" b="1" dirty="0">
              <a:solidFill>
                <a:schemeClr val="accent4">
                  <a:lumMod val="50000"/>
                </a:schemeClr>
              </a:solidFill>
            </a:endParaRPr>
          </a:p>
          <a:p>
            <a:pPr lvl="1" algn="r" rtl="1"/>
            <a:r>
              <a:rPr lang="ar-SA" sz="2800" dirty="0">
                <a:solidFill>
                  <a:schemeClr val="accent4">
                    <a:lumMod val="50000"/>
                  </a:schemeClr>
                </a:solidFill>
              </a:rPr>
              <a:t>في المسألة قولان:</a:t>
            </a:r>
            <a:endParaRPr lang="en-US" sz="2800" dirty="0">
              <a:solidFill>
                <a:schemeClr val="accent4">
                  <a:lumMod val="50000"/>
                </a:schemeClr>
              </a:solidFill>
            </a:endParaRPr>
          </a:p>
          <a:p>
            <a:pPr lvl="1" algn="r" rtl="1"/>
            <a:r>
              <a:rPr lang="ar-SA" sz="2800" b="1" dirty="0" smtClean="0">
                <a:solidFill>
                  <a:schemeClr val="accent4">
                    <a:lumMod val="50000"/>
                  </a:schemeClr>
                </a:solidFill>
              </a:rPr>
              <a:t>الأول</a:t>
            </a:r>
            <a:r>
              <a:rPr lang="ar-SA" sz="2800" dirty="0" smtClean="0">
                <a:solidFill>
                  <a:schemeClr val="accent4">
                    <a:lumMod val="50000"/>
                  </a:schemeClr>
                </a:solidFill>
              </a:rPr>
              <a:t>: انه </a:t>
            </a:r>
            <a:r>
              <a:rPr lang="ar-SA" sz="2800" dirty="0">
                <a:solidFill>
                  <a:schemeClr val="accent4">
                    <a:lumMod val="50000"/>
                  </a:schemeClr>
                </a:solidFill>
              </a:rPr>
              <a:t>يضمن ولابد ان يقيم شخص يكمل العمل .</a:t>
            </a:r>
            <a:endParaRPr lang="en-US" sz="2800" dirty="0">
              <a:solidFill>
                <a:schemeClr val="accent4">
                  <a:lumMod val="50000"/>
                </a:schemeClr>
              </a:solidFill>
            </a:endParaRPr>
          </a:p>
          <a:p>
            <a:pPr lvl="1" algn="r" rtl="1"/>
            <a:r>
              <a:rPr lang="ar-SA" sz="2800" b="1" dirty="0">
                <a:solidFill>
                  <a:schemeClr val="accent4">
                    <a:lumMod val="50000"/>
                  </a:schemeClr>
                </a:solidFill>
              </a:rPr>
              <a:t>الثاني</a:t>
            </a:r>
            <a:r>
              <a:rPr lang="ar-SA" sz="2800" dirty="0" smtClean="0">
                <a:solidFill>
                  <a:schemeClr val="accent4">
                    <a:lumMod val="50000"/>
                  </a:schemeClr>
                </a:solidFill>
              </a:rPr>
              <a:t>: انه </a:t>
            </a:r>
            <a:r>
              <a:rPr lang="ar-SA" sz="2800" dirty="0">
                <a:solidFill>
                  <a:schemeClr val="accent4">
                    <a:lumMod val="50000"/>
                  </a:schemeClr>
                </a:solidFill>
              </a:rPr>
              <a:t>يجبر(العامل)علي أكمال العمل إلا من عذر.</a:t>
            </a:r>
            <a:endParaRPr lang="en-US" sz="2800" dirty="0">
              <a:solidFill>
                <a:schemeClr val="accent4">
                  <a:lumMod val="50000"/>
                </a:schemeClr>
              </a:solidFill>
            </a:endParaRPr>
          </a:p>
        </p:txBody>
      </p:sp>
    </p:spTree>
    <p:extLst>
      <p:ext uri="{BB962C8B-B14F-4D97-AF65-F5344CB8AC3E}">
        <p14:creationId xmlns:p14="http://schemas.microsoft.com/office/powerpoint/2010/main" xmlns="" val="412869558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 Same Side Corner Rectangle 1"/>
          <p:cNvSpPr/>
          <p:nvPr/>
        </p:nvSpPr>
        <p:spPr>
          <a:xfrm>
            <a:off x="533400" y="1524000"/>
            <a:ext cx="7391400" cy="3962400"/>
          </a:xfrm>
          <a:prstGeom prst="round2SameRect">
            <a:avLst/>
          </a:prstGeom>
          <a:solidFill>
            <a:schemeClr val="bg2">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rtl="1"/>
            <a:r>
              <a:rPr lang="ar-SA" sz="2800" dirty="0">
                <a:solidFill>
                  <a:schemeClr val="tx1"/>
                </a:solidFill>
              </a:rPr>
              <a:t>*</a:t>
            </a:r>
            <a:r>
              <a:rPr lang="ar-SA" sz="2800" b="1" dirty="0">
                <a:solidFill>
                  <a:schemeClr val="tx1"/>
                </a:solidFill>
              </a:rPr>
              <a:t>ما حكم فسخ عقد الجعالة إذا كان من الجاعل بعد شروع العامل بالعمل</a:t>
            </a:r>
            <a:r>
              <a:rPr lang="ar-SA" sz="2800" b="1" dirty="0" smtClean="0">
                <a:solidFill>
                  <a:schemeClr val="tx1"/>
                </a:solidFill>
              </a:rPr>
              <a:t>؟</a:t>
            </a:r>
          </a:p>
          <a:p>
            <a:pPr algn="r" rtl="1"/>
            <a:endParaRPr lang="en-US" sz="2800" dirty="0">
              <a:solidFill>
                <a:schemeClr val="tx1">
                  <a:lumMod val="65000"/>
                  <a:lumOff val="35000"/>
                </a:schemeClr>
              </a:solidFill>
            </a:endParaRPr>
          </a:p>
          <a:p>
            <a:pPr algn="ctr" rtl="1"/>
            <a:r>
              <a:rPr lang="ar-SA" sz="2800" dirty="0">
                <a:solidFill>
                  <a:schemeClr val="accent4">
                    <a:lumMod val="50000"/>
                  </a:schemeClr>
                </a:solidFill>
              </a:rPr>
              <a:t>إذا وقع الفسخ من الجاعل بعد الشروع ، فللعامل أجرة عمله</a:t>
            </a:r>
            <a:r>
              <a:rPr lang="ar-SA" sz="2800" dirty="0" smtClean="0">
                <a:solidFill>
                  <a:schemeClr val="accent4">
                    <a:lumMod val="50000"/>
                  </a:schemeClr>
                </a:solidFill>
              </a:rPr>
              <a:t>،</a:t>
            </a:r>
            <a:r>
              <a:rPr lang="ar-SA" sz="2800" dirty="0">
                <a:solidFill>
                  <a:schemeClr val="accent4">
                    <a:lumMod val="50000"/>
                  </a:schemeClr>
                </a:solidFill>
              </a:rPr>
              <a:t> </a:t>
            </a:r>
            <a:r>
              <a:rPr lang="ar-SA" sz="2800" b="1" dirty="0">
                <a:solidFill>
                  <a:schemeClr val="accent4">
                    <a:lumMod val="50000"/>
                  </a:schemeClr>
                </a:solidFill>
              </a:rPr>
              <a:t>والراجح</a:t>
            </a:r>
            <a:r>
              <a:rPr lang="ar-SA" sz="2800" dirty="0">
                <a:solidFill>
                  <a:schemeClr val="accent4">
                    <a:lumMod val="50000"/>
                  </a:schemeClr>
                </a:solidFill>
              </a:rPr>
              <a:t> ان يعطى الاجرة بنسبة </a:t>
            </a:r>
            <a:r>
              <a:rPr lang="ar-SA" sz="2800" dirty="0" smtClean="0">
                <a:solidFill>
                  <a:schemeClr val="accent4">
                    <a:lumMod val="50000"/>
                  </a:schemeClr>
                </a:solidFill>
              </a:rPr>
              <a:t>الجعالة.</a:t>
            </a:r>
          </a:p>
          <a:p>
            <a:pPr algn="ctr" rtl="1"/>
            <a:r>
              <a:rPr lang="ar-SA" sz="2800" dirty="0" smtClean="0">
                <a:solidFill>
                  <a:schemeClr val="accent4">
                    <a:lumMod val="50000"/>
                  </a:schemeClr>
                </a:solidFill>
              </a:rPr>
              <a:t> </a:t>
            </a:r>
          </a:p>
          <a:p>
            <a:pPr algn="ctr" rtl="1"/>
            <a:r>
              <a:rPr lang="ar-SA" sz="2800" dirty="0" smtClean="0">
                <a:solidFill>
                  <a:schemeClr val="accent4">
                    <a:lumMod val="50000"/>
                  </a:schemeClr>
                </a:solidFill>
              </a:rPr>
              <a:t>فإذا </a:t>
            </a:r>
            <a:r>
              <a:rPr lang="ar-SA" sz="2800" dirty="0">
                <a:solidFill>
                  <a:schemeClr val="accent4">
                    <a:lumMod val="50000"/>
                  </a:schemeClr>
                </a:solidFill>
              </a:rPr>
              <a:t>قدرنا أنه بنى نصف </a:t>
            </a:r>
            <a:r>
              <a:rPr lang="ar-SA" sz="2800" dirty="0" smtClean="0">
                <a:solidFill>
                  <a:schemeClr val="accent4">
                    <a:lumMod val="50000"/>
                  </a:schemeClr>
                </a:solidFill>
              </a:rPr>
              <a:t>الجدار، </a:t>
            </a:r>
            <a:r>
              <a:rPr lang="ar-SA" sz="2800" dirty="0">
                <a:solidFill>
                  <a:schemeClr val="accent4">
                    <a:lumMod val="50000"/>
                  </a:schemeClr>
                </a:solidFill>
              </a:rPr>
              <a:t>و فسخ الجاعل ، فللعامل أجرة عمله </a:t>
            </a:r>
            <a:r>
              <a:rPr lang="ar-SA" sz="2800" dirty="0" smtClean="0">
                <a:solidFill>
                  <a:schemeClr val="accent4">
                    <a:lumMod val="50000"/>
                  </a:schemeClr>
                </a:solidFill>
              </a:rPr>
              <a:t>.</a:t>
            </a:r>
            <a:endParaRPr lang="en-US" sz="2800" dirty="0">
              <a:solidFill>
                <a:schemeClr val="accent4">
                  <a:lumMod val="50000"/>
                </a:schemeClr>
              </a:solidFill>
            </a:endParaRPr>
          </a:p>
        </p:txBody>
      </p:sp>
    </p:spTree>
    <p:extLst>
      <p:ext uri="{BB962C8B-B14F-4D97-AF65-F5344CB8AC3E}">
        <p14:creationId xmlns:p14="http://schemas.microsoft.com/office/powerpoint/2010/main" xmlns="" val="78213718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 Same Side Corner Rectangle 1"/>
          <p:cNvSpPr/>
          <p:nvPr/>
        </p:nvSpPr>
        <p:spPr>
          <a:xfrm>
            <a:off x="152400" y="152400"/>
            <a:ext cx="8077200" cy="6553200"/>
          </a:xfrm>
          <a:prstGeom prst="round2SameRect">
            <a:avLst/>
          </a:prstGeom>
          <a:solidFill>
            <a:schemeClr val="bg2">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rtl="1"/>
            <a:r>
              <a:rPr lang="ar-SA" sz="2800" b="1" dirty="0">
                <a:solidFill>
                  <a:schemeClr val="tx1"/>
                </a:solidFill>
              </a:rPr>
              <a:t>*ما الحكم إذا اختلف الجاعل والعامل في أصل الجعل أو </a:t>
            </a:r>
            <a:r>
              <a:rPr lang="ar-SA" sz="2800" b="1" dirty="0" smtClean="0">
                <a:solidFill>
                  <a:schemeClr val="tx1"/>
                </a:solidFill>
              </a:rPr>
              <a:t>في القدر؟</a:t>
            </a:r>
          </a:p>
          <a:p>
            <a:pPr algn="r" rtl="1"/>
            <a:endParaRPr lang="en-US" sz="2800" dirty="0">
              <a:solidFill>
                <a:schemeClr val="tx1">
                  <a:lumMod val="65000"/>
                  <a:lumOff val="35000"/>
                </a:schemeClr>
              </a:solidFill>
            </a:endParaRPr>
          </a:p>
          <a:p>
            <a:pPr algn="r" rtl="1"/>
            <a:r>
              <a:rPr lang="ar-SA" sz="2400" u="sng" dirty="0">
                <a:solidFill>
                  <a:schemeClr val="accent4">
                    <a:lumMod val="50000"/>
                  </a:schemeClr>
                </a:solidFill>
              </a:rPr>
              <a:t>لو اختلف العامل و الجاعل في أصل الجعل، هل جعل أو لا</a:t>
            </a:r>
            <a:r>
              <a:rPr lang="ar-SA" sz="2400" dirty="0">
                <a:solidFill>
                  <a:schemeClr val="accent4">
                    <a:lumMod val="50000"/>
                  </a:schemeClr>
                </a:solidFill>
              </a:rPr>
              <a:t>؟ </a:t>
            </a:r>
            <a:r>
              <a:rPr lang="ar-SA" sz="2400" b="1" dirty="0">
                <a:solidFill>
                  <a:schemeClr val="accent4">
                    <a:lumMod val="50000"/>
                  </a:schemeClr>
                </a:solidFill>
              </a:rPr>
              <a:t>فالقول قول الجاعل</a:t>
            </a:r>
            <a:r>
              <a:rPr lang="ar-SA" sz="2400" dirty="0">
                <a:solidFill>
                  <a:schemeClr val="accent4">
                    <a:lumMod val="50000"/>
                  </a:schemeClr>
                </a:solidFill>
              </a:rPr>
              <a:t>، هكذا قال المؤلف - رحمه الله- و أطلق ،فلو عمل العامل و أنهى العمل و قال :أريد جعلاً ،قلنا : لا بد أن نسأل إذا وافق الجاعل فلك ما ادعيت ، وإذا لم يوافق فالأصل عدم الجعالة ، وكذلك إذا اختلفا في القدر ، فقال الجاعل: القدر مائة ، و قال العامل : القدر مائتان فالقول قول الجاعل ؛ لأنه غارم ، فمثلاً إذا قال العامل : إنها مائتان، و قال الجاعل: إنها مائة ، فقد اتفقا على مائة و بقيت المائة الزائدة مدعىً بها، وقد قال النبي صلى الله عليه و سلم</a:t>
            </a:r>
            <a:r>
              <a:rPr lang="en-US" sz="2400" dirty="0">
                <a:solidFill>
                  <a:schemeClr val="accent4">
                    <a:lumMod val="50000"/>
                  </a:schemeClr>
                </a:solidFill>
              </a:rPr>
              <a:t>: </a:t>
            </a:r>
            <a:r>
              <a:rPr lang="ar-SA" sz="2400" dirty="0">
                <a:solidFill>
                  <a:schemeClr val="accent4">
                    <a:lumMod val="50000"/>
                  </a:schemeClr>
                </a:solidFill>
              </a:rPr>
              <a:t>" البينة على المدعي" ولهذا أخذ العلماء من هذا الحديث قاعدة : أن القول قول الغارم، لكن في هذا –أيضاً- تفصيل ، </a:t>
            </a:r>
            <a:r>
              <a:rPr lang="ar-SA" sz="2400" u="sng" dirty="0">
                <a:solidFill>
                  <a:schemeClr val="accent4">
                    <a:lumMod val="50000"/>
                  </a:schemeClr>
                </a:solidFill>
              </a:rPr>
              <a:t>فإذا اختلفا في القدر و ادعى الجاعل قدراً لا يمكن أن يقام بمثله </a:t>
            </a:r>
            <a:r>
              <a:rPr lang="ar-SA" sz="2400" dirty="0">
                <a:solidFill>
                  <a:schemeClr val="accent4">
                    <a:lumMod val="50000"/>
                  </a:schemeClr>
                </a:solidFill>
              </a:rPr>
              <a:t>، فهنا نقول: إن </a:t>
            </a:r>
            <a:r>
              <a:rPr lang="ar-SA" sz="2400" b="1" dirty="0">
                <a:solidFill>
                  <a:schemeClr val="accent4">
                    <a:lumMod val="50000"/>
                  </a:schemeClr>
                </a:solidFill>
              </a:rPr>
              <a:t>دعوى الجاعل دعوى تكذبها العادة والعرف، فلا يقبل </a:t>
            </a:r>
            <a:r>
              <a:rPr lang="ar-SA" sz="2400" dirty="0">
                <a:solidFill>
                  <a:schemeClr val="accent4">
                    <a:lumMod val="50000"/>
                  </a:schemeClr>
                </a:solidFill>
              </a:rPr>
              <a:t>قوله و يقبل قول العامل ، ولو ادعى العامل شيئاً كثيراً فإنه لا يقبل لأنه ادعى ما يخالف العادة و لأنه ادعى على الغارم مالم يعترف به قيقبل قول الجاعل.</a:t>
            </a:r>
            <a:endParaRPr lang="en-US" sz="2400" dirty="0">
              <a:solidFill>
                <a:schemeClr val="accent4">
                  <a:lumMod val="50000"/>
                </a:schemeClr>
              </a:solidFill>
            </a:endParaRPr>
          </a:p>
        </p:txBody>
      </p:sp>
    </p:spTree>
    <p:extLst>
      <p:ext uri="{BB962C8B-B14F-4D97-AF65-F5344CB8AC3E}">
        <p14:creationId xmlns:p14="http://schemas.microsoft.com/office/powerpoint/2010/main" xmlns="" val="102511543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4343400"/>
            <a:ext cx="6781800" cy="914400"/>
          </a:xfrm>
          <a:prstGeom prst="rect">
            <a:avLst/>
          </a:prstGeom>
          <a:solidFill>
            <a:schemeClr val="bg2">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rtl="1"/>
            <a:r>
              <a:rPr lang="ar-SA" sz="4400" dirty="0" smtClean="0">
                <a:solidFill>
                  <a:schemeClr val="tx1">
                    <a:lumMod val="65000"/>
                    <a:lumOff val="35000"/>
                  </a:schemeClr>
                </a:solidFill>
              </a:rPr>
              <a:t>وصلى الله وسلم على نبينا محمد </a:t>
            </a:r>
            <a:r>
              <a:rPr lang="ar-SA" sz="5400" b="1" dirty="0" smtClean="0">
                <a:solidFill>
                  <a:schemeClr val="tx1">
                    <a:lumMod val="65000"/>
                    <a:lumOff val="35000"/>
                  </a:schemeClr>
                </a:solidFill>
              </a:rPr>
              <a:t>..</a:t>
            </a:r>
            <a:endParaRPr lang="en-US" sz="4400" b="1" dirty="0">
              <a:solidFill>
                <a:schemeClr val="accent3">
                  <a:lumMod val="50000"/>
                </a:schemeClr>
              </a:solidFill>
            </a:endParaRPr>
          </a:p>
        </p:txBody>
      </p:sp>
    </p:spTree>
    <p:extLst>
      <p:ext uri="{BB962C8B-B14F-4D97-AF65-F5344CB8AC3E}">
        <p14:creationId xmlns:p14="http://schemas.microsoft.com/office/powerpoint/2010/main" xmlns="" val="2329597469"/>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ntagon 1"/>
          <p:cNvSpPr/>
          <p:nvPr/>
        </p:nvSpPr>
        <p:spPr>
          <a:xfrm>
            <a:off x="1143000" y="1600200"/>
            <a:ext cx="6781800" cy="3505200"/>
          </a:xfrm>
          <a:prstGeom prst="homePlate">
            <a:avLst/>
          </a:prstGeom>
          <a:solidFill>
            <a:schemeClr val="bg2">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SA" sz="3200" b="1" u="sng" dirty="0">
                <a:solidFill>
                  <a:schemeClr val="tx1"/>
                </a:solidFill>
              </a:rPr>
              <a:t>*تعريف الجعالة</a:t>
            </a:r>
            <a:r>
              <a:rPr lang="ar-SA" sz="3200" b="1" u="sng" dirty="0" smtClean="0">
                <a:solidFill>
                  <a:schemeClr val="tx1"/>
                </a:solidFill>
              </a:rPr>
              <a:t>:</a:t>
            </a:r>
          </a:p>
          <a:p>
            <a:pPr algn="r" rtl="1"/>
            <a:endParaRPr lang="en-US" sz="3200" dirty="0">
              <a:solidFill>
                <a:schemeClr val="accent3">
                  <a:lumMod val="50000"/>
                </a:schemeClr>
              </a:solidFill>
            </a:endParaRPr>
          </a:p>
          <a:p>
            <a:pPr algn="ctr" rtl="1"/>
            <a:r>
              <a:rPr lang="ar-SA" sz="3200" dirty="0">
                <a:solidFill>
                  <a:schemeClr val="accent4">
                    <a:lumMod val="50000"/>
                  </a:schemeClr>
                </a:solidFill>
              </a:rPr>
              <a:t>هي أن يجعل جائز التصرف شيئاً متمولاً معلوماً لمن يعمل عملاً معلوماً او مجهولاً مدة معلومة او </a:t>
            </a:r>
            <a:r>
              <a:rPr lang="ar-SA" sz="3200" dirty="0" smtClean="0">
                <a:solidFill>
                  <a:schemeClr val="accent4">
                    <a:lumMod val="50000"/>
                  </a:schemeClr>
                </a:solidFill>
              </a:rPr>
              <a:t>مجهولة.</a:t>
            </a:r>
          </a:p>
          <a:p>
            <a:pPr algn="r" rtl="1"/>
            <a:endParaRPr lang="en-US" sz="3200" dirty="0">
              <a:solidFill>
                <a:schemeClr val="accent3">
                  <a:lumMod val="50000"/>
                </a:schemeClr>
              </a:solidFill>
            </a:endParaRPr>
          </a:p>
        </p:txBody>
      </p:sp>
    </p:spTree>
    <p:extLst>
      <p:ext uri="{BB962C8B-B14F-4D97-AF65-F5344CB8AC3E}">
        <p14:creationId xmlns:p14="http://schemas.microsoft.com/office/powerpoint/2010/main" xmlns="" val="1794913239"/>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685800" y="381000"/>
            <a:ext cx="7391400" cy="6172200"/>
          </a:xfrm>
          <a:prstGeom prst="roundRect">
            <a:avLst/>
          </a:prstGeom>
          <a:solidFill>
            <a:schemeClr val="bg2">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SA" sz="3200" b="1" u="sng" dirty="0">
                <a:solidFill>
                  <a:schemeClr val="tx1"/>
                </a:solidFill>
              </a:rPr>
              <a:t>*حكم الجعالة، ودليل مشروعيتها</a:t>
            </a:r>
            <a:r>
              <a:rPr lang="ar-SA" sz="3200" b="1" u="sng" dirty="0" smtClean="0">
                <a:solidFill>
                  <a:schemeClr val="tx1"/>
                </a:solidFill>
              </a:rPr>
              <a:t>:</a:t>
            </a:r>
          </a:p>
          <a:p>
            <a:pPr algn="ctr" rtl="1"/>
            <a:endParaRPr lang="en-US" sz="2800" b="1" dirty="0">
              <a:solidFill>
                <a:schemeClr val="accent3">
                  <a:lumMod val="50000"/>
                </a:schemeClr>
              </a:solidFill>
              <a:effectLst>
                <a:outerShdw blurRad="38100" dist="38100" dir="2700000" algn="tl">
                  <a:srgbClr val="000000">
                    <a:alpha val="43137"/>
                  </a:srgbClr>
                </a:outerShdw>
              </a:effectLst>
            </a:endParaRPr>
          </a:p>
          <a:p>
            <a:pPr algn="r" rtl="1"/>
            <a:r>
              <a:rPr lang="ar-SA" sz="2400" dirty="0" smtClean="0">
                <a:solidFill>
                  <a:schemeClr val="accent4">
                    <a:lumMod val="50000"/>
                  </a:schemeClr>
                </a:solidFill>
              </a:rPr>
              <a:t>الجواز.</a:t>
            </a:r>
          </a:p>
          <a:p>
            <a:pPr algn="r" rtl="1"/>
            <a:r>
              <a:rPr lang="ar-SA" sz="2400" dirty="0" smtClean="0">
                <a:solidFill>
                  <a:schemeClr val="accent4">
                    <a:lumMod val="50000"/>
                  </a:schemeClr>
                </a:solidFill>
              </a:rPr>
              <a:t> </a:t>
            </a:r>
            <a:r>
              <a:rPr lang="ar-SA" sz="2400" dirty="0">
                <a:solidFill>
                  <a:schemeClr val="accent4">
                    <a:lumMod val="50000"/>
                  </a:schemeClr>
                </a:solidFill>
              </a:rPr>
              <a:t>ودليل جواز </a:t>
            </a:r>
            <a:r>
              <a:rPr lang="ar-SA" sz="2400" dirty="0" smtClean="0">
                <a:solidFill>
                  <a:schemeClr val="accent4">
                    <a:lumMod val="50000"/>
                  </a:schemeClr>
                </a:solidFill>
              </a:rPr>
              <a:t>ذلك:</a:t>
            </a:r>
          </a:p>
          <a:p>
            <a:pPr marL="457200" indent="-457200" algn="r" rtl="1">
              <a:buFont typeface="+mj-lt"/>
              <a:buAutoNum type="arabicPeriod"/>
            </a:pPr>
            <a:r>
              <a:rPr lang="ar-SA" sz="2400" dirty="0" smtClean="0">
                <a:solidFill>
                  <a:schemeClr val="accent4">
                    <a:lumMod val="50000"/>
                  </a:schemeClr>
                </a:solidFill>
              </a:rPr>
              <a:t>من </a:t>
            </a:r>
            <a:r>
              <a:rPr lang="ar-SA" sz="2400" dirty="0">
                <a:solidFill>
                  <a:schemeClr val="accent4">
                    <a:lumMod val="50000"/>
                  </a:schemeClr>
                </a:solidFill>
              </a:rPr>
              <a:t>الكتاب قوله تعالى: {وَلِمَنْ جَاءَ بِهِ حِمْلُ بَعِيرٍ وَأَنَا بِهِ زَعِيمٌ} ؛ أي: لمن دل على سارق صواع الملك حمل بغير، وهذا جعل، فدلت الآية على جواز الجعالة.</a:t>
            </a:r>
            <a:endParaRPr lang="en-US" sz="2400" dirty="0">
              <a:solidFill>
                <a:schemeClr val="accent4">
                  <a:lumMod val="50000"/>
                </a:schemeClr>
              </a:solidFill>
            </a:endParaRPr>
          </a:p>
          <a:p>
            <a:pPr marL="457200" indent="-457200" algn="r" rtl="1">
              <a:buFont typeface="+mj-lt"/>
              <a:buAutoNum type="arabicPeriod"/>
            </a:pPr>
            <a:r>
              <a:rPr lang="ar-SA" sz="2400" dirty="0">
                <a:solidFill>
                  <a:schemeClr val="accent4">
                    <a:lumMod val="50000"/>
                  </a:schemeClr>
                </a:solidFill>
              </a:rPr>
              <a:t>والدليل من السنة: حديث اللديع، وهو في "الصحيحين" وغيرهما من حديث أبي سعيد: أنهم نزلوا على حي من أحياء العرب، فاستضافوهم، فأبوا، فلدغ سيد ذلك </a:t>
            </a:r>
            <a:r>
              <a:rPr lang="ar-SA" sz="2400" dirty="0" smtClean="0">
                <a:solidFill>
                  <a:schemeClr val="accent4">
                    <a:lumMod val="50000"/>
                  </a:schemeClr>
                </a:solidFill>
              </a:rPr>
              <a:t>الحي</a:t>
            </a:r>
            <a:r>
              <a:rPr lang="ar-SA" sz="2400" dirty="0">
                <a:solidFill>
                  <a:schemeClr val="accent4">
                    <a:lumMod val="50000"/>
                  </a:schemeClr>
                </a:solidFill>
              </a:rPr>
              <a:t>، فسعوا له بكل شيء، فأتوهم، فقالوا: هل عند أحد منكم من شيء؟ قال بعضهم: إني والله لأرقي، ولكن والله لقد استضفناكم فلم تضيفونا؛ فما أنا براق لكم حتى تجعلوا لنا جعلاً. فصالحوهم على قطيع من غنم، فانطلق ينفث عليه ويقرأ: "الحمد لله رب العالمين"؛ فكأنما نشط من عقال، فأوفوهم جعلهم، وقدموا على النبي صلى الله عليه وسلم، فذكروا ذلك له، فقال: "أصبتم، اقتسموا واجعلوا لي معكم سهما".</a:t>
            </a:r>
            <a:endParaRPr lang="en-US" sz="2400" dirty="0">
              <a:solidFill>
                <a:schemeClr val="accent4">
                  <a:lumMod val="50000"/>
                </a:schemeClr>
              </a:solidFill>
            </a:endParaRPr>
          </a:p>
        </p:txBody>
      </p:sp>
    </p:spTree>
    <p:extLst>
      <p:ext uri="{BB962C8B-B14F-4D97-AF65-F5344CB8AC3E}">
        <p14:creationId xmlns:p14="http://schemas.microsoft.com/office/powerpoint/2010/main" xmlns="" val="1338607839"/>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nip and Round Single Corner Rectangle 2"/>
          <p:cNvSpPr/>
          <p:nvPr/>
        </p:nvSpPr>
        <p:spPr>
          <a:xfrm>
            <a:off x="685800" y="838200"/>
            <a:ext cx="7391400" cy="5257800"/>
          </a:xfrm>
          <a:prstGeom prst="snipRoundRect">
            <a:avLst/>
          </a:prstGeom>
          <a:solidFill>
            <a:schemeClr val="bg2">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SA" sz="3200" b="1" u="sng" dirty="0">
                <a:solidFill>
                  <a:schemeClr val="tx1"/>
                </a:solidFill>
              </a:rPr>
              <a:t>*مدى لزومها</a:t>
            </a:r>
            <a:r>
              <a:rPr lang="ar-SA" sz="3200" b="1" u="sng" dirty="0" smtClean="0">
                <a:solidFill>
                  <a:schemeClr val="tx1"/>
                </a:solidFill>
              </a:rPr>
              <a:t>:</a:t>
            </a:r>
          </a:p>
          <a:p>
            <a:pPr algn="ctr" rtl="1"/>
            <a:endParaRPr lang="en-US" sz="3200" dirty="0">
              <a:solidFill>
                <a:schemeClr val="accent4">
                  <a:lumMod val="50000"/>
                </a:schemeClr>
              </a:solidFill>
            </a:endParaRPr>
          </a:p>
          <a:p>
            <a:pPr algn="r" rtl="1"/>
            <a:r>
              <a:rPr lang="ar-SA" sz="2800" dirty="0">
                <a:solidFill>
                  <a:schemeClr val="accent4">
                    <a:lumMod val="50000"/>
                  </a:schemeClr>
                </a:solidFill>
              </a:rPr>
              <a:t>الجعالة </a:t>
            </a:r>
            <a:r>
              <a:rPr lang="ar-SA" sz="2800" b="1" dirty="0">
                <a:solidFill>
                  <a:schemeClr val="accent4">
                    <a:lumMod val="50000"/>
                  </a:schemeClr>
                </a:solidFill>
              </a:rPr>
              <a:t>ليست  عقداً لازماً </a:t>
            </a:r>
            <a:r>
              <a:rPr lang="ar-SA" sz="2800" dirty="0">
                <a:solidFill>
                  <a:schemeClr val="accent4">
                    <a:lumMod val="50000"/>
                  </a:schemeClr>
                </a:solidFill>
              </a:rPr>
              <a:t>، فلو فرض أن الرجل قال: من رد بعيري فله مائة ريال، وبعد يومين رجع قال: يا أيها الناس إني قد فسخت الجعالة ، فله ذلك ، ومن عمل بعد أن علم بفسخها فلا حق له ؛ لأن الجعالة عقد جائز .</a:t>
            </a:r>
            <a:endParaRPr lang="en-US" sz="2800" dirty="0">
              <a:solidFill>
                <a:schemeClr val="accent4">
                  <a:lumMod val="50000"/>
                </a:schemeClr>
              </a:solidFill>
            </a:endParaRPr>
          </a:p>
          <a:p>
            <a:pPr algn="r" rtl="1"/>
            <a:r>
              <a:rPr lang="ar-SA" sz="2800" dirty="0">
                <a:solidFill>
                  <a:schemeClr val="accent4">
                    <a:lumMod val="50000"/>
                  </a:schemeClr>
                </a:solidFill>
              </a:rPr>
              <a:t>و كل عقد جائز من الطرفين فإن لكل منهما فسخه إلا إذا قصد الإضرار بالآخر؛لأن جميع المباحات من عقود و أفعال إذا تضمنت ضرراً على الأخرين صارت ممنوعة ، فلو تضمن ضرراً على الآخر فإنه لا يجوز أن يفسخ ، فإن فسخ الجاعل للإضرار فللعامل أجرة ما عمل.</a:t>
            </a:r>
            <a:endParaRPr lang="en-US" sz="2800" dirty="0">
              <a:solidFill>
                <a:schemeClr val="accent4">
                  <a:lumMod val="50000"/>
                </a:schemeClr>
              </a:solidFill>
            </a:endParaRPr>
          </a:p>
        </p:txBody>
      </p:sp>
    </p:spTree>
    <p:extLst>
      <p:ext uri="{BB962C8B-B14F-4D97-AF65-F5344CB8AC3E}">
        <p14:creationId xmlns:p14="http://schemas.microsoft.com/office/powerpoint/2010/main" xmlns="" val="591626465"/>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nip Same Side Corner Rectangle 1"/>
          <p:cNvSpPr/>
          <p:nvPr/>
        </p:nvSpPr>
        <p:spPr>
          <a:xfrm>
            <a:off x="533400" y="1524000"/>
            <a:ext cx="7391400" cy="3962400"/>
          </a:xfrm>
          <a:prstGeom prst="snip2SameRect">
            <a:avLst/>
          </a:prstGeom>
          <a:solidFill>
            <a:schemeClr val="bg2">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SA" sz="3200" b="1" u="sng" dirty="0">
                <a:solidFill>
                  <a:schemeClr val="tx1"/>
                </a:solidFill>
              </a:rPr>
              <a:t>*شروط صحتها</a:t>
            </a:r>
            <a:r>
              <a:rPr lang="ar-SA" sz="3200" b="1" u="sng" dirty="0" smtClean="0">
                <a:solidFill>
                  <a:schemeClr val="tx1"/>
                </a:solidFill>
              </a:rPr>
              <a:t>:</a:t>
            </a:r>
          </a:p>
          <a:p>
            <a:pPr algn="ctr" rtl="1"/>
            <a:endParaRPr lang="en-US" sz="3200" dirty="0">
              <a:solidFill>
                <a:schemeClr val="tx2">
                  <a:lumMod val="60000"/>
                  <a:lumOff val="40000"/>
                </a:schemeClr>
              </a:solidFill>
            </a:endParaRPr>
          </a:p>
          <a:p>
            <a:pPr marL="514350" indent="-514350" algn="r" rtl="1">
              <a:buFont typeface="+mj-lt"/>
              <a:buAutoNum type="arabicPeriod"/>
            </a:pPr>
            <a:r>
              <a:rPr lang="ar-SA" sz="2800" dirty="0" smtClean="0">
                <a:solidFill>
                  <a:schemeClr val="accent4">
                    <a:lumMod val="50000"/>
                  </a:schemeClr>
                </a:solidFill>
              </a:rPr>
              <a:t>يشترط </a:t>
            </a:r>
            <a:r>
              <a:rPr lang="ar-SA" sz="2800" dirty="0">
                <a:solidFill>
                  <a:schemeClr val="accent4">
                    <a:lumMod val="50000"/>
                  </a:schemeClr>
                </a:solidFill>
              </a:rPr>
              <a:t>في الجاعل أهلية التصرف؛ لأنها عقد.</a:t>
            </a:r>
            <a:endParaRPr lang="en-US" sz="2800" dirty="0">
              <a:solidFill>
                <a:schemeClr val="accent4">
                  <a:lumMod val="50000"/>
                </a:schemeClr>
              </a:solidFill>
            </a:endParaRPr>
          </a:p>
          <a:p>
            <a:pPr marL="514350" indent="-514350" algn="r" rtl="1">
              <a:buFont typeface="+mj-lt"/>
              <a:buAutoNum type="arabicPeriod"/>
            </a:pPr>
            <a:r>
              <a:rPr lang="ar-SA" sz="2800" dirty="0" smtClean="0">
                <a:solidFill>
                  <a:schemeClr val="accent4">
                    <a:lumMod val="50000"/>
                  </a:schemeClr>
                </a:solidFill>
              </a:rPr>
              <a:t>يشترط </a:t>
            </a:r>
            <a:r>
              <a:rPr lang="ar-SA" sz="2800" dirty="0">
                <a:solidFill>
                  <a:schemeClr val="accent4">
                    <a:lumMod val="50000"/>
                  </a:schemeClr>
                </a:solidFill>
              </a:rPr>
              <a:t>علم العامل بالجعالة ليستحق الجعل.</a:t>
            </a:r>
            <a:endParaRPr lang="en-US" sz="2800" dirty="0">
              <a:solidFill>
                <a:schemeClr val="accent4">
                  <a:lumMod val="50000"/>
                </a:schemeClr>
              </a:solidFill>
            </a:endParaRPr>
          </a:p>
          <a:p>
            <a:pPr marL="514350" indent="-514350" algn="r" rtl="1">
              <a:buFont typeface="+mj-lt"/>
              <a:buAutoNum type="arabicPeriod"/>
            </a:pPr>
            <a:r>
              <a:rPr lang="ar-SA" sz="2800" dirty="0" smtClean="0">
                <a:solidFill>
                  <a:schemeClr val="accent4">
                    <a:lumMod val="50000"/>
                  </a:schemeClr>
                </a:solidFill>
              </a:rPr>
              <a:t>لا </a:t>
            </a:r>
            <a:r>
              <a:rPr lang="ar-SA" sz="2800" dirty="0">
                <a:solidFill>
                  <a:schemeClr val="accent4">
                    <a:lumMod val="50000"/>
                  </a:schemeClr>
                </a:solidFill>
              </a:rPr>
              <a:t>يشترط أن يكون العامل معين.</a:t>
            </a:r>
            <a:endParaRPr lang="en-US" sz="2800" dirty="0">
              <a:solidFill>
                <a:schemeClr val="accent4">
                  <a:lumMod val="50000"/>
                </a:schemeClr>
              </a:solidFill>
            </a:endParaRPr>
          </a:p>
          <a:p>
            <a:pPr marL="514350" indent="-514350" algn="r" rtl="1">
              <a:buFont typeface="+mj-lt"/>
              <a:buAutoNum type="arabicPeriod"/>
            </a:pPr>
            <a:r>
              <a:rPr lang="ar-SA" sz="2800" dirty="0" smtClean="0">
                <a:solidFill>
                  <a:schemeClr val="accent4">
                    <a:lumMod val="50000"/>
                  </a:schemeClr>
                </a:solidFill>
              </a:rPr>
              <a:t>لا </a:t>
            </a:r>
            <a:r>
              <a:rPr lang="ar-SA" sz="2800" dirty="0">
                <a:solidFill>
                  <a:schemeClr val="accent4">
                    <a:lumMod val="50000"/>
                  </a:schemeClr>
                </a:solidFill>
              </a:rPr>
              <a:t>يشترط أن يكون العمل معلوماً،بل يصح مجهولاً.</a:t>
            </a:r>
            <a:endParaRPr lang="en-US" sz="2800" dirty="0">
              <a:solidFill>
                <a:schemeClr val="accent4">
                  <a:lumMod val="50000"/>
                </a:schemeClr>
              </a:solidFill>
            </a:endParaRPr>
          </a:p>
          <a:p>
            <a:pPr marL="514350" indent="-514350" algn="r" rtl="1">
              <a:buFont typeface="+mj-lt"/>
              <a:buAutoNum type="arabicPeriod"/>
            </a:pPr>
            <a:r>
              <a:rPr lang="ar-SA" sz="2800" dirty="0" smtClean="0">
                <a:solidFill>
                  <a:schemeClr val="accent4">
                    <a:lumMod val="50000"/>
                  </a:schemeClr>
                </a:solidFill>
              </a:rPr>
              <a:t>لابد </a:t>
            </a:r>
            <a:r>
              <a:rPr lang="ar-SA" sz="2800" dirty="0">
                <a:solidFill>
                  <a:schemeClr val="accent4">
                    <a:lumMod val="50000"/>
                  </a:schemeClr>
                </a:solidFill>
              </a:rPr>
              <a:t>أن يكون الجعل(المكافأة)معلومة معينة بالصفة أو العدد أو النسبة.</a:t>
            </a:r>
            <a:endParaRPr lang="en-US" sz="2800" dirty="0">
              <a:solidFill>
                <a:schemeClr val="accent4">
                  <a:lumMod val="50000"/>
                </a:schemeClr>
              </a:solidFill>
            </a:endParaRPr>
          </a:p>
        </p:txBody>
      </p:sp>
    </p:spTree>
    <p:extLst>
      <p:ext uri="{BB962C8B-B14F-4D97-AF65-F5344CB8AC3E}">
        <p14:creationId xmlns:p14="http://schemas.microsoft.com/office/powerpoint/2010/main" xmlns="" val="1958104246"/>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52400" y="133350"/>
            <a:ext cx="8077200" cy="6553200"/>
          </a:xfrm>
          <a:prstGeom prst="roundRect">
            <a:avLst/>
          </a:prstGeom>
          <a:solidFill>
            <a:schemeClr val="bg2">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rtl="1"/>
            <a:r>
              <a:rPr lang="ar-SA" sz="2800" b="1" dirty="0">
                <a:solidFill>
                  <a:schemeClr val="tx1"/>
                </a:solidFill>
              </a:rPr>
              <a:t>*الفرق بين الجعالة والاستصناع في الخياطة</a:t>
            </a:r>
            <a:r>
              <a:rPr lang="ar-SA" sz="2800" b="1" dirty="0" smtClean="0">
                <a:solidFill>
                  <a:schemeClr val="tx1"/>
                </a:solidFill>
              </a:rPr>
              <a:t>:</a:t>
            </a:r>
          </a:p>
          <a:p>
            <a:pPr algn="r" rtl="1"/>
            <a:endParaRPr lang="ar-SA" sz="2800" b="1" dirty="0" smtClean="0">
              <a:solidFill>
                <a:schemeClr val="tx1"/>
              </a:solidFill>
            </a:endParaRPr>
          </a:p>
          <a:p>
            <a:pPr algn="r" rtl="1"/>
            <a:endParaRPr lang="ar-SA" sz="2800" b="1" dirty="0">
              <a:solidFill>
                <a:schemeClr val="tx1"/>
              </a:solidFill>
            </a:endParaRPr>
          </a:p>
          <a:p>
            <a:pPr algn="r" rtl="1"/>
            <a:endParaRPr lang="ar-SA" sz="2800" b="1" dirty="0" smtClean="0">
              <a:solidFill>
                <a:schemeClr val="tx1"/>
              </a:solidFill>
            </a:endParaRPr>
          </a:p>
          <a:p>
            <a:pPr algn="r" rtl="1"/>
            <a:endParaRPr lang="ar-SA" sz="2800" b="1" dirty="0">
              <a:solidFill>
                <a:schemeClr val="tx1"/>
              </a:solidFill>
            </a:endParaRPr>
          </a:p>
          <a:p>
            <a:pPr algn="r" rtl="1"/>
            <a:endParaRPr lang="ar-SA" sz="2800" b="1" dirty="0" smtClean="0">
              <a:solidFill>
                <a:schemeClr val="tx1"/>
              </a:solidFill>
            </a:endParaRPr>
          </a:p>
          <a:p>
            <a:pPr algn="r" rtl="1"/>
            <a:endParaRPr lang="ar-SA" sz="2800" b="1" dirty="0">
              <a:solidFill>
                <a:schemeClr val="tx1"/>
              </a:solidFill>
            </a:endParaRPr>
          </a:p>
          <a:p>
            <a:pPr algn="r" rtl="1"/>
            <a:endParaRPr lang="ar-SA" sz="2800" b="1" dirty="0" smtClean="0">
              <a:solidFill>
                <a:schemeClr val="tx1"/>
              </a:solidFill>
            </a:endParaRPr>
          </a:p>
          <a:p>
            <a:pPr algn="r" rtl="1"/>
            <a:endParaRPr lang="ar-SA" sz="2800" b="1" dirty="0">
              <a:solidFill>
                <a:schemeClr val="tx1"/>
              </a:solidFill>
            </a:endParaRPr>
          </a:p>
          <a:p>
            <a:pPr algn="r" rtl="1"/>
            <a:endParaRPr lang="ar-SA" sz="2800" b="1" dirty="0" smtClean="0">
              <a:solidFill>
                <a:schemeClr val="tx1"/>
              </a:solidFill>
            </a:endParaRPr>
          </a:p>
          <a:p>
            <a:pPr algn="r" rtl="1"/>
            <a:endParaRPr lang="ar-SA" sz="2800" b="1" dirty="0">
              <a:solidFill>
                <a:schemeClr val="tx1"/>
              </a:solidFill>
            </a:endParaRPr>
          </a:p>
          <a:p>
            <a:pPr algn="r" rtl="1"/>
            <a:endParaRPr lang="ar-SA" sz="2800" b="1" dirty="0" smtClean="0">
              <a:solidFill>
                <a:schemeClr val="tx1"/>
              </a:solidFill>
            </a:endParaRPr>
          </a:p>
          <a:p>
            <a:pPr algn="r" rtl="1"/>
            <a:endParaRPr lang="en-US" sz="2800" dirty="0">
              <a:solidFill>
                <a:schemeClr val="tx1"/>
              </a:solidFill>
            </a:endParaRPr>
          </a:p>
        </p:txBody>
      </p:sp>
      <p:graphicFrame>
        <p:nvGraphicFramePr>
          <p:cNvPr id="3" name="Table 2"/>
          <p:cNvGraphicFramePr>
            <a:graphicFrameLocks noGrp="1"/>
          </p:cNvGraphicFramePr>
          <p:nvPr>
            <p:extLst>
              <p:ext uri="{D42A27DB-BD31-4B8C-83A1-F6EECF244321}">
                <p14:modId xmlns:p14="http://schemas.microsoft.com/office/powerpoint/2010/main" xmlns="" val="1389799549"/>
              </p:ext>
            </p:extLst>
          </p:nvPr>
        </p:nvGraphicFramePr>
        <p:xfrm>
          <a:off x="381001" y="1371600"/>
          <a:ext cx="7505700" cy="5029200"/>
        </p:xfrm>
        <a:graphic>
          <a:graphicData uri="http://schemas.openxmlformats.org/drawingml/2006/table">
            <a:tbl>
              <a:tblPr rtl="1" firstRow="1" bandRow="1">
                <a:tableStyleId>{5C22544A-7EE6-4342-B048-85BDC9FD1C3A}</a:tableStyleId>
              </a:tblPr>
              <a:tblGrid>
                <a:gridCol w="3762992"/>
                <a:gridCol w="3742708"/>
              </a:tblGrid>
              <a:tr h="387458">
                <a:tc>
                  <a:txBody>
                    <a:bodyPr/>
                    <a:lstStyle/>
                    <a:p>
                      <a:pPr algn="ctr" rtl="1"/>
                      <a:r>
                        <a:rPr lang="ar-SA" sz="2400" b="1" dirty="0" smtClean="0"/>
                        <a:t>الجعالة في الخياطة </a:t>
                      </a:r>
                      <a:endParaRPr lang="ar-SA" sz="2400" b="1" dirty="0"/>
                    </a:p>
                  </a:txBody>
                  <a:tcPr/>
                </a:tc>
                <a:tc>
                  <a:txBody>
                    <a:bodyPr/>
                    <a:lstStyle/>
                    <a:p>
                      <a:pPr algn="ctr" rtl="1"/>
                      <a:r>
                        <a:rPr lang="ar-SA" sz="2400" b="1" dirty="0" smtClean="0"/>
                        <a:t>الاستصناع في الخياطة </a:t>
                      </a:r>
                      <a:endParaRPr lang="ar-SA" sz="2400" b="1" dirty="0"/>
                    </a:p>
                  </a:txBody>
                  <a:tcPr/>
                </a:tc>
              </a:tr>
              <a:tr h="1317356">
                <a:tc>
                  <a:txBody>
                    <a:bodyPr/>
                    <a:lstStyle/>
                    <a:p>
                      <a:pPr rtl="1"/>
                      <a:r>
                        <a:rPr kumimoji="0" lang="ar-SA" sz="2400" b="1" kern="1200" dirty="0" smtClean="0">
                          <a:solidFill>
                            <a:schemeClr val="dk1"/>
                          </a:solidFill>
                          <a:effectLst/>
                          <a:latin typeface="+mn-lt"/>
                          <a:ea typeface="+mn-ea"/>
                          <a:cs typeface="+mn-cs"/>
                        </a:rPr>
                        <a:t>صيغتها</a:t>
                      </a:r>
                      <a:r>
                        <a:rPr kumimoji="0" lang="ar-SA" sz="2400" b="0" kern="1200" dirty="0" smtClean="0">
                          <a:solidFill>
                            <a:schemeClr val="dk1"/>
                          </a:solidFill>
                          <a:effectLst/>
                          <a:latin typeface="+mn-lt"/>
                          <a:ea typeface="+mn-ea"/>
                          <a:cs typeface="+mn-cs"/>
                        </a:rPr>
                        <a:t> : أن يقول</a:t>
                      </a:r>
                      <a:r>
                        <a:rPr kumimoji="0" lang="ar-SA" sz="2400" b="0" kern="1200" baseline="0" dirty="0" smtClean="0">
                          <a:solidFill>
                            <a:schemeClr val="dk1"/>
                          </a:solidFill>
                          <a:effectLst/>
                          <a:latin typeface="+mn-lt"/>
                          <a:ea typeface="+mn-ea"/>
                          <a:cs typeface="+mn-cs"/>
                        </a:rPr>
                        <a:t> : </a:t>
                      </a:r>
                      <a:r>
                        <a:rPr kumimoji="0" lang="ar-SA" sz="2400" b="0" kern="1200" dirty="0" smtClean="0">
                          <a:solidFill>
                            <a:schemeClr val="dk1"/>
                          </a:solidFill>
                          <a:effectLst/>
                          <a:latin typeface="+mn-lt"/>
                          <a:ea typeface="+mn-ea"/>
                          <a:cs typeface="+mn-cs"/>
                        </a:rPr>
                        <a:t>من خاط لي ثوبًا صفته كذا وكذا فله الأجر المعلوم؛ بحيث يكون القماش من الجاعل وليس من العامل.</a:t>
                      </a:r>
                      <a:endParaRPr lang="ar-SA" sz="2400" b="0" dirty="0"/>
                    </a:p>
                  </a:txBody>
                  <a:tcPr/>
                </a:tc>
                <a:tc>
                  <a:txBody>
                    <a:bodyPr/>
                    <a:lstStyle/>
                    <a:p>
                      <a:pPr rtl="1"/>
                      <a:r>
                        <a:rPr kumimoji="0" lang="ar-SA" sz="2400" b="1" kern="1200" dirty="0" smtClean="0">
                          <a:solidFill>
                            <a:schemeClr val="dk1"/>
                          </a:solidFill>
                          <a:effectLst/>
                          <a:latin typeface="+mn-lt"/>
                          <a:ea typeface="+mn-ea"/>
                          <a:cs typeface="+mn-cs"/>
                        </a:rPr>
                        <a:t>صيغته</a:t>
                      </a:r>
                      <a:r>
                        <a:rPr kumimoji="0" lang="ar-SA" sz="2400" b="0" kern="1200" dirty="0" smtClean="0">
                          <a:solidFill>
                            <a:schemeClr val="dk1"/>
                          </a:solidFill>
                          <a:effectLst/>
                          <a:latin typeface="+mn-lt"/>
                          <a:ea typeface="+mn-ea"/>
                          <a:cs typeface="+mn-cs"/>
                        </a:rPr>
                        <a:t> : أن</a:t>
                      </a:r>
                      <a:r>
                        <a:rPr kumimoji="0" lang="ar-SA" sz="2400" b="0" kern="1200" baseline="0" dirty="0" smtClean="0">
                          <a:solidFill>
                            <a:schemeClr val="dk1"/>
                          </a:solidFill>
                          <a:effectLst/>
                          <a:latin typeface="+mn-lt"/>
                          <a:ea typeface="+mn-ea"/>
                          <a:cs typeface="+mn-cs"/>
                        </a:rPr>
                        <a:t> يقول : </a:t>
                      </a:r>
                      <a:r>
                        <a:rPr kumimoji="0" lang="ar-SA" sz="2400" b="0" kern="1200" dirty="0" smtClean="0">
                          <a:solidFill>
                            <a:schemeClr val="dk1"/>
                          </a:solidFill>
                          <a:effectLst/>
                          <a:latin typeface="+mn-lt"/>
                          <a:ea typeface="+mn-ea"/>
                          <a:cs typeface="+mn-cs"/>
                        </a:rPr>
                        <a:t>من خاط لي ثوبًا صفته كذا وكذا فله الأجر المعلوم؛ بحيث يكون القماش من العامل</a:t>
                      </a:r>
                      <a:r>
                        <a:rPr kumimoji="0" lang="ar-SA" sz="2400" b="0" kern="1200" baseline="0" dirty="0" smtClean="0">
                          <a:solidFill>
                            <a:schemeClr val="dk1"/>
                          </a:solidFill>
                          <a:effectLst/>
                          <a:latin typeface="+mn-lt"/>
                          <a:ea typeface="+mn-ea"/>
                          <a:cs typeface="+mn-cs"/>
                        </a:rPr>
                        <a:t> .</a:t>
                      </a:r>
                      <a:endParaRPr lang="ar-SA" sz="2400" b="0" dirty="0"/>
                    </a:p>
                  </a:txBody>
                  <a:tcPr/>
                </a:tc>
              </a:tr>
              <a:tr h="2867186">
                <a:tc>
                  <a:txBody>
                    <a:bodyPr/>
                    <a:lstStyle/>
                    <a:p>
                      <a:pPr rtl="1"/>
                      <a:r>
                        <a:rPr lang="ar-SA" sz="2400" b="1" dirty="0" smtClean="0"/>
                        <a:t>حكمها</a:t>
                      </a:r>
                      <a:r>
                        <a:rPr lang="ar-SA" sz="2400" b="0" dirty="0" smtClean="0"/>
                        <a:t> : جائز .</a:t>
                      </a:r>
                      <a:endParaRPr lang="ar-SA" sz="2400" b="0" dirty="0"/>
                    </a:p>
                  </a:txBody>
                  <a:tcPr/>
                </a:tc>
                <a:tc>
                  <a:txBody>
                    <a:bodyPr/>
                    <a:lstStyle/>
                    <a:p>
                      <a:pPr rtl="1"/>
                      <a:r>
                        <a:rPr lang="ar-SA" sz="2400" b="1" dirty="0" smtClean="0"/>
                        <a:t>حكمه</a:t>
                      </a:r>
                      <a:r>
                        <a:rPr lang="ar-SA" sz="2400" b="0" baseline="0" dirty="0" smtClean="0"/>
                        <a:t> : </a:t>
                      </a:r>
                      <a:r>
                        <a:rPr kumimoji="0" lang="ar-SA" sz="2400" b="0" kern="1200" dirty="0" smtClean="0">
                          <a:solidFill>
                            <a:schemeClr val="dk1"/>
                          </a:solidFill>
                          <a:effectLst/>
                          <a:latin typeface="+mn-lt"/>
                          <a:ea typeface="+mn-ea"/>
                          <a:cs typeface="+mn-cs"/>
                        </a:rPr>
                        <a:t>فيه خلاف:</a:t>
                      </a:r>
                      <a:r>
                        <a:rPr kumimoji="0" lang="ar-SA" sz="2400" b="0" kern="1200" baseline="0" dirty="0" smtClean="0">
                          <a:solidFill>
                            <a:schemeClr val="dk1"/>
                          </a:solidFill>
                          <a:effectLst/>
                          <a:latin typeface="+mn-lt"/>
                          <a:ea typeface="+mn-ea"/>
                          <a:cs typeface="+mn-cs"/>
                        </a:rPr>
                        <a:t> </a:t>
                      </a:r>
                      <a:endParaRPr kumimoji="0" lang="ar-SA" sz="2400" b="0" kern="1200" dirty="0" smtClean="0">
                        <a:solidFill>
                          <a:schemeClr val="dk1"/>
                        </a:solidFill>
                        <a:effectLst/>
                        <a:latin typeface="+mn-lt"/>
                        <a:ea typeface="+mn-ea"/>
                        <a:cs typeface="+mn-cs"/>
                      </a:endParaRPr>
                    </a:p>
                    <a:p>
                      <a:pPr marL="342900" indent="-342900" rtl="1">
                        <a:buFont typeface="+mj-lt"/>
                        <a:buAutoNum type="arabicPeriod"/>
                      </a:pPr>
                      <a:r>
                        <a:rPr kumimoji="0" lang="ar-SA" sz="2400" b="0" kern="1200" dirty="0" smtClean="0">
                          <a:solidFill>
                            <a:schemeClr val="dk1"/>
                          </a:solidFill>
                          <a:effectLst/>
                          <a:latin typeface="+mn-lt"/>
                          <a:ea typeface="+mn-ea"/>
                          <a:cs typeface="+mn-cs"/>
                        </a:rPr>
                        <a:t>فبعضهم يقول: </a:t>
                      </a:r>
                      <a:r>
                        <a:rPr kumimoji="0" lang="ar-SA" sz="2400" b="0" u="sng" kern="1200" dirty="0" smtClean="0">
                          <a:solidFill>
                            <a:schemeClr val="dk1"/>
                          </a:solidFill>
                          <a:effectLst/>
                          <a:latin typeface="+mn-lt"/>
                          <a:ea typeface="+mn-ea"/>
                          <a:cs typeface="+mn-cs"/>
                        </a:rPr>
                        <a:t>لا يجوز؛ </a:t>
                      </a:r>
                      <a:r>
                        <a:rPr kumimoji="0" lang="ar-SA" sz="2400" b="0" kern="1200" dirty="0" smtClean="0">
                          <a:solidFill>
                            <a:schemeClr val="dk1"/>
                          </a:solidFill>
                          <a:effectLst/>
                          <a:latin typeface="+mn-lt"/>
                          <a:ea typeface="+mn-ea"/>
                          <a:cs typeface="+mn-cs"/>
                        </a:rPr>
                        <a:t>لأن هذا ليس بسَلَم، إذ السَّلَم لا بد فيه من التأجيل، وليس معيناً؛ لأنه في الذمة، والوصف قد لا يحيط به،</a:t>
                      </a:r>
                    </a:p>
                    <a:p>
                      <a:pPr marL="342900" indent="-342900" rtl="1">
                        <a:buFont typeface="+mj-lt"/>
                        <a:buAutoNum type="arabicPeriod"/>
                      </a:pPr>
                      <a:r>
                        <a:rPr kumimoji="0" lang="ar-SA" sz="2400" b="0" kern="1200" dirty="0" smtClean="0">
                          <a:solidFill>
                            <a:schemeClr val="dk1"/>
                          </a:solidFill>
                          <a:effectLst/>
                          <a:latin typeface="+mn-lt"/>
                          <a:ea typeface="+mn-ea"/>
                          <a:cs typeface="+mn-cs"/>
                        </a:rPr>
                        <a:t>ولكن </a:t>
                      </a:r>
                      <a:r>
                        <a:rPr kumimoji="0" lang="ar-SA" sz="2400" b="1" kern="1200" dirty="0" smtClean="0">
                          <a:solidFill>
                            <a:schemeClr val="dk1"/>
                          </a:solidFill>
                          <a:effectLst/>
                          <a:latin typeface="+mn-lt"/>
                          <a:ea typeface="+mn-ea"/>
                          <a:cs typeface="+mn-cs"/>
                        </a:rPr>
                        <a:t>الصحيح</a:t>
                      </a:r>
                      <a:r>
                        <a:rPr kumimoji="0" lang="ar-SA" sz="2400" b="0" kern="1200" dirty="0" smtClean="0">
                          <a:solidFill>
                            <a:schemeClr val="dk1"/>
                          </a:solidFill>
                          <a:effectLst/>
                          <a:latin typeface="+mn-lt"/>
                          <a:ea typeface="+mn-ea"/>
                          <a:cs typeface="+mn-cs"/>
                        </a:rPr>
                        <a:t> </a:t>
                      </a:r>
                      <a:r>
                        <a:rPr kumimoji="0" lang="ar-SA" sz="2400" b="0" u="sng" kern="1200" dirty="0" smtClean="0">
                          <a:solidFill>
                            <a:schemeClr val="dk1"/>
                          </a:solidFill>
                          <a:effectLst/>
                          <a:latin typeface="+mn-lt"/>
                          <a:ea typeface="+mn-ea"/>
                          <a:cs typeface="+mn-cs"/>
                        </a:rPr>
                        <a:t>أنه جائز</a:t>
                      </a:r>
                      <a:r>
                        <a:rPr kumimoji="0" lang="ar-SA" sz="2400" b="0" kern="1200" dirty="0" smtClean="0">
                          <a:solidFill>
                            <a:schemeClr val="dk1"/>
                          </a:solidFill>
                          <a:effectLst/>
                          <a:latin typeface="+mn-lt"/>
                          <a:ea typeface="+mn-ea"/>
                          <a:cs typeface="+mn-cs"/>
                        </a:rPr>
                        <a:t>؛ لأنه يمكن ضبطه بالوصف، وعمل الناس عليه قديماً وحديثاً.</a:t>
                      </a:r>
                      <a:endParaRPr lang="ar-SA" sz="2400" b="0" dirty="0"/>
                    </a:p>
                  </a:txBody>
                  <a:tcPr/>
                </a:tc>
              </a:tr>
            </a:tbl>
          </a:graphicData>
        </a:graphic>
      </p:graphicFrame>
    </p:spTree>
    <p:extLst>
      <p:ext uri="{BB962C8B-B14F-4D97-AF65-F5344CB8AC3E}">
        <p14:creationId xmlns:p14="http://schemas.microsoft.com/office/powerpoint/2010/main" xmlns="" val="303410418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nip Diagonal Corner Rectangle 1"/>
          <p:cNvSpPr/>
          <p:nvPr/>
        </p:nvSpPr>
        <p:spPr>
          <a:xfrm>
            <a:off x="152400" y="152400"/>
            <a:ext cx="8077200" cy="6553200"/>
          </a:xfrm>
          <a:prstGeom prst="snip2DiagRect">
            <a:avLst/>
          </a:prstGeom>
          <a:solidFill>
            <a:schemeClr val="bg2">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rtl="1"/>
            <a:r>
              <a:rPr lang="ar-SA" sz="2800" b="1" dirty="0">
                <a:solidFill>
                  <a:schemeClr val="tx1"/>
                </a:solidFill>
              </a:rPr>
              <a:t>*هل يستحق المكافأة من يرده، وهو لا يعلم بالجعل</a:t>
            </a:r>
            <a:r>
              <a:rPr lang="ar-SA" sz="2800" b="1" dirty="0" smtClean="0">
                <a:solidFill>
                  <a:schemeClr val="tx1"/>
                </a:solidFill>
              </a:rPr>
              <a:t>؟</a:t>
            </a:r>
          </a:p>
          <a:p>
            <a:pPr algn="r" rtl="1"/>
            <a:endParaRPr lang="ar-SA" sz="2800" b="1" dirty="0" smtClean="0">
              <a:solidFill>
                <a:schemeClr val="tx1"/>
              </a:solidFill>
            </a:endParaRPr>
          </a:p>
          <a:p>
            <a:pPr algn="r" rtl="1"/>
            <a:r>
              <a:rPr lang="ar-SA" sz="2400" dirty="0">
                <a:solidFill>
                  <a:schemeClr val="accent4">
                    <a:lumMod val="50000"/>
                  </a:schemeClr>
                </a:solidFill>
              </a:rPr>
              <a:t>لو وجد الرجل الضالة ثم جاء بها إلى صاحبها وهو لايعلم بالجعل</a:t>
            </a:r>
            <a:r>
              <a:rPr lang="ar-SA" sz="2400" dirty="0" smtClean="0">
                <a:solidFill>
                  <a:schemeClr val="accent4">
                    <a:lumMod val="50000"/>
                  </a:schemeClr>
                </a:solidFill>
              </a:rPr>
              <a:t>، </a:t>
            </a:r>
            <a:r>
              <a:rPr lang="ar-SA" sz="2400" b="1" dirty="0" smtClean="0">
                <a:solidFill>
                  <a:schemeClr val="accent4">
                    <a:lumMod val="50000"/>
                  </a:schemeClr>
                </a:solidFill>
              </a:rPr>
              <a:t>لايستحق </a:t>
            </a:r>
            <a:r>
              <a:rPr lang="ar-SA" sz="2400" b="1" dirty="0">
                <a:solidFill>
                  <a:schemeClr val="accent4">
                    <a:lumMod val="50000"/>
                  </a:schemeClr>
                </a:solidFill>
              </a:rPr>
              <a:t>شيئا </a:t>
            </a:r>
            <a:r>
              <a:rPr lang="ar-SA" sz="2400" dirty="0">
                <a:solidFill>
                  <a:schemeClr val="accent4">
                    <a:lumMod val="50000"/>
                  </a:schemeClr>
                </a:solidFill>
              </a:rPr>
              <a:t>لأن المؤلف اشترط أن يكون بعد العلم , ووجه ذلك أنه لم يعمل لك لأنه لم يعلم أنك وضعت جعلا فلا عقد بينكما فكيف يستحق؟ ومايفعله الناس اليوم فهو من باب الإكرام فقط </a:t>
            </a:r>
            <a:r>
              <a:rPr lang="ar-SA" sz="2400" dirty="0" smtClean="0">
                <a:solidFill>
                  <a:schemeClr val="accent4">
                    <a:lumMod val="50000"/>
                  </a:schemeClr>
                </a:solidFill>
              </a:rPr>
              <a:t>.</a:t>
            </a:r>
          </a:p>
          <a:p>
            <a:pPr algn="r" rtl="1"/>
            <a:endParaRPr lang="en-US" sz="2400" dirty="0">
              <a:solidFill>
                <a:schemeClr val="accent4">
                  <a:lumMod val="50000"/>
                </a:schemeClr>
              </a:solidFill>
            </a:endParaRPr>
          </a:p>
          <a:p>
            <a:pPr algn="r" rtl="1"/>
            <a:r>
              <a:rPr lang="ar-SA" sz="2400" dirty="0">
                <a:solidFill>
                  <a:schemeClr val="accent4">
                    <a:lumMod val="50000"/>
                  </a:schemeClr>
                </a:solidFill>
              </a:rPr>
              <a:t>فبعض الناس إذا وجد شي واتى به إلى صاحبه قال: أريد منك مالا مقابل الحفظ  يعني أنا حفظته لك ولاسيما إذا كان ثمينا كالحلي </a:t>
            </a:r>
            <a:r>
              <a:rPr lang="ar-SA" sz="2400" dirty="0" smtClean="0">
                <a:solidFill>
                  <a:schemeClr val="accent4">
                    <a:lumMod val="50000"/>
                  </a:schemeClr>
                </a:solidFill>
              </a:rPr>
              <a:t>، والساعات </a:t>
            </a:r>
            <a:r>
              <a:rPr lang="ar-SA" sz="2400" dirty="0">
                <a:solidFill>
                  <a:schemeClr val="accent4">
                    <a:lumMod val="50000"/>
                  </a:schemeClr>
                </a:solidFill>
              </a:rPr>
              <a:t>والاقلام الغالية،فلصاحب المال أن </a:t>
            </a:r>
            <a:r>
              <a:rPr lang="ar-SA" sz="2400" dirty="0" smtClean="0">
                <a:solidFill>
                  <a:schemeClr val="accent4">
                    <a:lumMod val="50000"/>
                  </a:schemeClr>
                </a:solidFill>
              </a:rPr>
              <a:t>يقول:ليس لك </a:t>
            </a:r>
            <a:r>
              <a:rPr lang="ar-SA" sz="2400" dirty="0">
                <a:solidFill>
                  <a:schemeClr val="accent4">
                    <a:lumMod val="50000"/>
                  </a:schemeClr>
                </a:solidFill>
              </a:rPr>
              <a:t>علي شي،لاني لم أجعل جعلا ،أو لاني جعلت جعلا وانت لم تعلم به،فله أن يمنع لأنه ليس بينه وبينه عقد،لكن من المروءة إذا كان الشيء ثمينا أن تعطيه مايطيب قلبه لما </a:t>
            </a:r>
            <a:r>
              <a:rPr lang="ar-SA" sz="2400" dirty="0" smtClean="0">
                <a:solidFill>
                  <a:schemeClr val="accent4">
                    <a:lumMod val="50000"/>
                  </a:schemeClr>
                </a:solidFill>
              </a:rPr>
              <a:t>يلي :</a:t>
            </a:r>
            <a:endParaRPr lang="en-US" sz="2400" dirty="0">
              <a:solidFill>
                <a:schemeClr val="accent4">
                  <a:lumMod val="50000"/>
                </a:schemeClr>
              </a:solidFill>
            </a:endParaRPr>
          </a:p>
          <a:p>
            <a:pPr marL="457200" lvl="0" indent="-457200" algn="r" rtl="1">
              <a:buFont typeface="+mj-lt"/>
              <a:buAutoNum type="arabicPeriod"/>
            </a:pPr>
            <a:r>
              <a:rPr lang="ar-SA" sz="2400" dirty="0">
                <a:solidFill>
                  <a:schemeClr val="accent4">
                    <a:lumMod val="50000"/>
                  </a:schemeClr>
                </a:solidFill>
              </a:rPr>
              <a:t>لأنه عمل معروفا لقول الرسول</a:t>
            </a:r>
            <a:r>
              <a:rPr lang="en-US" sz="2400" dirty="0">
                <a:solidFill>
                  <a:schemeClr val="accent4">
                    <a:lumMod val="50000"/>
                  </a:schemeClr>
                </a:solidFill>
                <a:sym typeface="AGA Arabesque"/>
              </a:rPr>
              <a:t></a:t>
            </a:r>
            <a:r>
              <a:rPr lang="ar-SA" sz="2400" dirty="0">
                <a:solidFill>
                  <a:schemeClr val="accent4">
                    <a:lumMod val="50000"/>
                  </a:schemeClr>
                </a:solidFill>
              </a:rPr>
              <a:t> :(من صنع إليكم معروفا فكافئوه)</a:t>
            </a:r>
            <a:endParaRPr lang="en-US" sz="2400" dirty="0">
              <a:solidFill>
                <a:schemeClr val="accent4">
                  <a:lumMod val="50000"/>
                </a:schemeClr>
              </a:solidFill>
            </a:endParaRPr>
          </a:p>
          <a:p>
            <a:pPr marL="457200" lvl="0" indent="-457200" algn="r" rtl="1">
              <a:buFont typeface="+mj-lt"/>
              <a:buAutoNum type="arabicPeriod"/>
            </a:pPr>
            <a:r>
              <a:rPr lang="ar-SA" sz="2400" dirty="0">
                <a:solidFill>
                  <a:schemeClr val="accent4">
                    <a:lumMod val="50000"/>
                  </a:schemeClr>
                </a:solidFill>
              </a:rPr>
              <a:t>ينبغي أن يشجه هو </a:t>
            </a:r>
            <a:r>
              <a:rPr lang="ar-SA" sz="2400" dirty="0" smtClean="0">
                <a:solidFill>
                  <a:schemeClr val="accent4">
                    <a:lumMod val="50000"/>
                  </a:schemeClr>
                </a:solidFill>
              </a:rPr>
              <a:t>وأمثاله</a:t>
            </a:r>
            <a:endParaRPr lang="en-US" sz="2400" dirty="0">
              <a:solidFill>
                <a:schemeClr val="accent4">
                  <a:lumMod val="50000"/>
                </a:schemeClr>
              </a:solidFill>
            </a:endParaRPr>
          </a:p>
        </p:txBody>
      </p:sp>
    </p:spTree>
    <p:extLst>
      <p:ext uri="{BB962C8B-B14F-4D97-AF65-F5344CB8AC3E}">
        <p14:creationId xmlns:p14="http://schemas.microsoft.com/office/powerpoint/2010/main" xmlns="" val="176888787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nip and Round Single Corner Rectangle 1"/>
          <p:cNvSpPr/>
          <p:nvPr/>
        </p:nvSpPr>
        <p:spPr>
          <a:xfrm>
            <a:off x="457200" y="914400"/>
            <a:ext cx="7620000" cy="4724400"/>
          </a:xfrm>
          <a:prstGeom prst="snipRoundRect">
            <a:avLst/>
          </a:prstGeom>
          <a:solidFill>
            <a:schemeClr val="bg2">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rtl="1"/>
            <a:r>
              <a:rPr lang="ar-SA" sz="2800" b="1" dirty="0">
                <a:solidFill>
                  <a:schemeClr val="tx1"/>
                </a:solidFill>
              </a:rPr>
              <a:t>*</a:t>
            </a:r>
            <a:r>
              <a:rPr lang="ar-SA" sz="2800" b="1" dirty="0" smtClean="0">
                <a:solidFill>
                  <a:schemeClr val="tx1"/>
                </a:solidFill>
              </a:rPr>
              <a:t>مالحكم </a:t>
            </a:r>
            <a:r>
              <a:rPr lang="ar-SA" sz="2800" b="1" dirty="0">
                <a:solidFill>
                  <a:schemeClr val="tx1"/>
                </a:solidFill>
              </a:rPr>
              <a:t>إذا كان من رده جماعة</a:t>
            </a:r>
            <a:r>
              <a:rPr lang="ar-SA" sz="2800" b="1" dirty="0" smtClean="0">
                <a:solidFill>
                  <a:schemeClr val="tx1"/>
                </a:solidFill>
              </a:rPr>
              <a:t>؟</a:t>
            </a:r>
          </a:p>
          <a:p>
            <a:pPr algn="r" rtl="1"/>
            <a:endParaRPr lang="ar-SA" sz="2800" b="1" dirty="0">
              <a:solidFill>
                <a:schemeClr val="tx1"/>
              </a:solidFill>
            </a:endParaRPr>
          </a:p>
          <a:p>
            <a:pPr algn="r" rtl="1"/>
            <a:r>
              <a:rPr lang="ar-SA" sz="2800" dirty="0">
                <a:solidFill>
                  <a:schemeClr val="accent4">
                    <a:lumMod val="50000"/>
                  </a:schemeClr>
                </a:solidFill>
              </a:rPr>
              <a:t>وإن جعله لجماعة يتقاسمونه بالسوية يعني أن الجماعة لو احضرو ماجعل عليه الجعل فإنهم يقتسمون الجعل </a:t>
            </a:r>
            <a:r>
              <a:rPr lang="ar-SA" sz="2800" dirty="0" smtClean="0">
                <a:solidFill>
                  <a:schemeClr val="accent4">
                    <a:lumMod val="50000"/>
                  </a:schemeClr>
                </a:solidFill>
              </a:rPr>
              <a:t>، </a:t>
            </a:r>
          </a:p>
          <a:p>
            <a:pPr algn="r" rtl="1"/>
            <a:r>
              <a:rPr lang="ar-SA" sz="2800" dirty="0" smtClean="0">
                <a:solidFill>
                  <a:schemeClr val="accent4">
                    <a:lumMod val="50000"/>
                  </a:schemeClr>
                </a:solidFill>
              </a:rPr>
              <a:t>فإذا </a:t>
            </a:r>
            <a:r>
              <a:rPr lang="ar-SA" sz="2800" dirty="0">
                <a:solidFill>
                  <a:schemeClr val="accent4">
                    <a:lumMod val="50000"/>
                  </a:schemeClr>
                </a:solidFill>
              </a:rPr>
              <a:t>قال </a:t>
            </a:r>
            <a:r>
              <a:rPr lang="ar-SA" sz="2800" dirty="0" smtClean="0">
                <a:solidFill>
                  <a:schemeClr val="accent4">
                    <a:lumMod val="50000"/>
                  </a:schemeClr>
                </a:solidFill>
              </a:rPr>
              <a:t>: من </a:t>
            </a:r>
            <a:r>
              <a:rPr lang="ar-SA" sz="2800" dirty="0">
                <a:solidFill>
                  <a:schemeClr val="accent4">
                    <a:lumMod val="50000"/>
                  </a:schemeClr>
                </a:solidFill>
              </a:rPr>
              <a:t>رد بعيري فله مائة ريال،فرده عشره فإنهم يشتركون،لأن كل واحد منهم </a:t>
            </a:r>
            <a:r>
              <a:rPr lang="ar-SA" sz="2800" dirty="0" smtClean="0">
                <a:solidFill>
                  <a:schemeClr val="accent4">
                    <a:lumMod val="50000"/>
                  </a:schemeClr>
                </a:solidFill>
              </a:rPr>
              <a:t>عمل.</a:t>
            </a:r>
            <a:endParaRPr lang="en-US" sz="2800" dirty="0">
              <a:solidFill>
                <a:schemeClr val="accent4">
                  <a:lumMod val="50000"/>
                </a:schemeClr>
              </a:solidFill>
            </a:endParaRPr>
          </a:p>
          <a:p>
            <a:pPr algn="r" rtl="1"/>
            <a:endParaRPr lang="en-US" sz="2800" b="1" dirty="0">
              <a:solidFill>
                <a:schemeClr val="tx1"/>
              </a:solidFill>
            </a:endParaRPr>
          </a:p>
        </p:txBody>
      </p:sp>
    </p:spTree>
    <p:extLst>
      <p:ext uri="{BB962C8B-B14F-4D97-AF65-F5344CB8AC3E}">
        <p14:creationId xmlns:p14="http://schemas.microsoft.com/office/powerpoint/2010/main" xmlns="" val="369205820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 Diagonal Corner Rectangle 1"/>
          <p:cNvSpPr/>
          <p:nvPr/>
        </p:nvSpPr>
        <p:spPr>
          <a:xfrm>
            <a:off x="838200" y="1828800"/>
            <a:ext cx="7162800" cy="2895600"/>
          </a:xfrm>
          <a:prstGeom prst="round2DiagRect">
            <a:avLst/>
          </a:prstGeom>
          <a:solidFill>
            <a:schemeClr val="bg2">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rtl="1"/>
            <a:r>
              <a:rPr lang="ar-SA" sz="2800" b="1" dirty="0">
                <a:solidFill>
                  <a:schemeClr val="tx1"/>
                </a:solidFill>
              </a:rPr>
              <a:t>*ما الحكم إذا علم بالجعل في أثناء العمل</a:t>
            </a:r>
            <a:r>
              <a:rPr lang="ar-SA" sz="2800" b="1" dirty="0" smtClean="0">
                <a:solidFill>
                  <a:schemeClr val="tx1"/>
                </a:solidFill>
              </a:rPr>
              <a:t>؟</a:t>
            </a:r>
          </a:p>
          <a:p>
            <a:pPr algn="r" rtl="1"/>
            <a:endParaRPr lang="ar-SA" sz="2800" b="1" dirty="0">
              <a:solidFill>
                <a:schemeClr val="tx1"/>
              </a:solidFill>
            </a:endParaRPr>
          </a:p>
          <a:p>
            <a:pPr algn="r" rtl="1"/>
            <a:r>
              <a:rPr lang="ar-SA" sz="2800" dirty="0">
                <a:solidFill>
                  <a:schemeClr val="accent4">
                    <a:lumMod val="50000"/>
                  </a:schemeClr>
                </a:solidFill>
              </a:rPr>
              <a:t>يعطى قسط تمامه لكن هل هو بالاجزاء أو القيمة</a:t>
            </a:r>
            <a:r>
              <a:rPr lang="ar-SA" sz="2800" dirty="0" smtClean="0">
                <a:solidFill>
                  <a:schemeClr val="accent4">
                    <a:lumMod val="50000"/>
                  </a:schemeClr>
                </a:solidFill>
              </a:rPr>
              <a:t>؟ بالقيمة </a:t>
            </a:r>
            <a:r>
              <a:rPr lang="ar-SA" sz="2800" dirty="0">
                <a:solidFill>
                  <a:schemeClr val="accent4">
                    <a:lumMod val="50000"/>
                  </a:schemeClr>
                </a:solidFill>
              </a:rPr>
              <a:t>.</a:t>
            </a:r>
            <a:endParaRPr lang="en-US" sz="2800" dirty="0">
              <a:solidFill>
                <a:schemeClr val="accent4">
                  <a:lumMod val="50000"/>
                </a:schemeClr>
              </a:solidFill>
            </a:endParaRPr>
          </a:p>
          <a:p>
            <a:pPr algn="r" rtl="1"/>
            <a:endParaRPr lang="en-US" sz="2800" b="1" dirty="0">
              <a:solidFill>
                <a:schemeClr val="tx1"/>
              </a:solidFill>
            </a:endParaRPr>
          </a:p>
        </p:txBody>
      </p:sp>
    </p:spTree>
    <p:extLst>
      <p:ext uri="{BB962C8B-B14F-4D97-AF65-F5344CB8AC3E}">
        <p14:creationId xmlns:p14="http://schemas.microsoft.com/office/powerpoint/2010/main" xmlns="" val="416436359"/>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176</TotalTime>
  <Words>1121</Words>
  <Application>Microsoft Office PowerPoint</Application>
  <PresentationFormat>عرض على الشاشة (3:4)‏</PresentationFormat>
  <Paragraphs>86</Paragraphs>
  <Slides>16</Slides>
  <Notes>0</Notes>
  <HiddenSlides>0</HiddenSlides>
  <MMClips>0</MMClips>
  <ScaleCrop>false</ScaleCrop>
  <HeadingPairs>
    <vt:vector size="4" baseType="variant">
      <vt:variant>
        <vt:lpstr>سمة</vt:lpstr>
      </vt:variant>
      <vt:variant>
        <vt:i4>1</vt:i4>
      </vt:variant>
      <vt:variant>
        <vt:lpstr>عناوين الشرائح</vt:lpstr>
      </vt:variant>
      <vt:variant>
        <vt:i4>16</vt:i4>
      </vt:variant>
    </vt:vector>
  </HeadingPairs>
  <TitlesOfParts>
    <vt:vector size="17" baseType="lpstr">
      <vt:lpstr>Oriel</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ندا بنت حسن الحميد</cp:lastModifiedBy>
  <cp:revision>16</cp:revision>
  <dcterms:created xsi:type="dcterms:W3CDTF">2006-08-16T00:00:00Z</dcterms:created>
  <dcterms:modified xsi:type="dcterms:W3CDTF">2013-05-17T16:57:04Z</dcterms:modified>
</cp:coreProperties>
</file>