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8" r:id="rId1"/>
  </p:sldMasterIdLst>
  <p:notesMasterIdLst>
    <p:notesMasterId r:id="rId14"/>
  </p:notesMasterIdLst>
  <p:sldIdLst>
    <p:sldId id="348" r:id="rId2"/>
    <p:sldId id="367" r:id="rId3"/>
    <p:sldId id="321" r:id="rId4"/>
    <p:sldId id="350" r:id="rId5"/>
    <p:sldId id="349" r:id="rId6"/>
    <p:sldId id="361" r:id="rId7"/>
    <p:sldId id="362" r:id="rId8"/>
    <p:sldId id="363" r:id="rId9"/>
    <p:sldId id="364" r:id="rId10"/>
    <p:sldId id="365" r:id="rId11"/>
    <p:sldId id="366" r:id="rId12"/>
    <p:sldId id="370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CC0099"/>
    <a:srgbClr val="99FF66"/>
    <a:srgbClr val="CCFF66"/>
    <a:srgbClr val="66FF66"/>
    <a:srgbClr val="CCFFCC"/>
    <a:srgbClr val="FF99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0" autoAdjust="0"/>
    <p:restoredTop sz="94420" autoAdjust="0"/>
  </p:normalViewPr>
  <p:slideViewPr>
    <p:cSldViewPr>
      <p:cViewPr varScale="1">
        <p:scale>
          <a:sx n="68" d="100"/>
          <a:sy n="68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pPr>
              <a:defRPr/>
            </a:pPr>
            <a:fld id="{F6997A3F-E926-433E-8F9B-8715B2225094}" type="datetimeFigureOut">
              <a:rPr lang="ar-SA"/>
              <a:pPr>
                <a:defRPr/>
              </a:pPr>
              <a:t>06/01/34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pPr>
              <a:defRPr/>
            </a:pPr>
            <a:fld id="{06443EB1-A766-48BB-9783-E79366C6835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FFB5C-717E-40A8-B1ED-BFDA18D01D97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A4A6C-0A2A-4381-8F5F-34563764852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B0769-8D06-4D45-B2B2-ED292E46752F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696D7-E6F7-4A31-97FC-FDB8F91DC213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0B15D-EF43-450A-AE4C-EB96663E4146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5433AC-A119-496A-8214-A6A97E45B5D1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AA72B-61A0-453C-B4F0-E47ED40DCCA4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3F3EB-DEFB-44ED-99A9-0B0011570FA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BB2878-26B2-423E-90B2-8409DF78ED20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705F2-313E-446E-94B4-75057F28DBDC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BB2D5-4216-4412-BDEA-492C76F3303A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E2F08B-BCBA-411D-BE7F-E6BD1397361B}" type="slidenum">
              <a:rPr lang="ar-SA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288" y="9144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solidFill>
                  <a:srgbClr val="800000"/>
                </a:solidFill>
              </a:rPr>
              <a:t/>
            </a:r>
            <a:br>
              <a:rPr lang="en-US" sz="3200" dirty="0" smtClean="0">
                <a:solidFill>
                  <a:srgbClr val="800000"/>
                </a:solidFill>
              </a:rPr>
            </a:br>
            <a:r>
              <a:rPr lang="ar-SA" sz="3200" dirty="0" smtClean="0">
                <a:solidFill>
                  <a:srgbClr val="800000"/>
                </a:solidFill>
              </a:rPr>
              <a:t/>
            </a:r>
            <a:br>
              <a:rPr lang="ar-SA" sz="3200" dirty="0" smtClean="0">
                <a:solidFill>
                  <a:srgbClr val="800000"/>
                </a:solidFill>
              </a:rPr>
            </a:br>
            <a:r>
              <a:rPr lang="ar-SA" dirty="0" smtClean="0">
                <a:solidFill>
                  <a:srgbClr val="800000"/>
                </a:solidFill>
                <a:latin typeface="Arabic Typesetting" pitchFamily="66" charset="-78"/>
                <a:cs typeface="Arabic Typesetting" pitchFamily="66" charset="-78"/>
              </a:rPr>
              <a:t>وســل : وسائل الاتصال السمعية </a:t>
            </a:r>
            <a:r>
              <a:rPr lang="ar-SA" sz="3200" dirty="0" smtClean="0">
                <a:solidFill>
                  <a:srgbClr val="800000"/>
                </a:solidFill>
              </a:rPr>
              <a:t/>
            </a:r>
            <a:br>
              <a:rPr lang="ar-SA" sz="3200" dirty="0" smtClean="0">
                <a:solidFill>
                  <a:srgbClr val="800000"/>
                </a:solidFill>
              </a:rPr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>
              <a:solidFill>
                <a:srgbClr val="800000"/>
              </a:solidFill>
            </a:endParaRPr>
          </a:p>
        </p:txBody>
      </p:sp>
      <p:pic>
        <p:nvPicPr>
          <p:cNvPr id="4099" name="Picture 12" descr="شعار الجامع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692150"/>
            <a:ext cx="8413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1143000" y="1928813"/>
            <a:ext cx="1857375" cy="1500187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4105" name="Picture 11" descr="imagesCA2UDCU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492896"/>
            <a:ext cx="2514650" cy="2504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74050" cy="4603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ar-SA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طرق المونتاج </a:t>
            </a:r>
            <a:endParaRPr lang="en-US" sz="5400" kern="1200" dirty="0">
              <a:solidFill>
                <a:srgbClr val="C00000"/>
              </a:solidFill>
              <a:latin typeface="Arabic Typesetting" pitchFamily="66" charset="-78"/>
              <a:ea typeface="+mn-ea"/>
              <a:cs typeface="Arabic Typesetting" pitchFamily="66" charset="-78"/>
            </a:endParaRPr>
          </a:p>
        </p:txBody>
      </p:sp>
      <p:sp>
        <p:nvSpPr>
          <p:cNvPr id="13315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914400"/>
            <a:ext cx="7772400" cy="2801938"/>
          </a:xfrm>
        </p:spPr>
        <p:txBody>
          <a:bodyPr>
            <a:normAutofit lnSpcReduction="10000"/>
          </a:bodyPr>
          <a:lstStyle/>
          <a:p>
            <a:pPr algn="r" rtl="1">
              <a:buFontTx/>
              <a:buAutoNum type="arabicPeriod"/>
            </a:pPr>
            <a:r>
              <a:rPr lang="ar-SA" sz="4400" b="1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المونتاج أثناء التسجيل </a:t>
            </a:r>
          </a:p>
          <a:p>
            <a:pPr algn="r" rtl="1">
              <a:buFontTx/>
              <a:buAutoNum type="arabicPeriod"/>
            </a:pPr>
            <a:r>
              <a:rPr lang="ar-SA" sz="4400" b="1" smtClean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المونتاج بعد التسجيل</a:t>
            </a:r>
          </a:p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6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الطريقة الميكانيكية (الالكترونية)</a:t>
            </a:r>
          </a:p>
          <a:p>
            <a:pPr algn="r" rtl="1"/>
            <a:r>
              <a:rPr lang="ar-SA" sz="36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طريقة القص</a:t>
            </a:r>
          </a:p>
          <a:p>
            <a:pPr algn="r" rtl="1">
              <a:buFontTx/>
              <a:buNone/>
            </a:pPr>
            <a:endParaRPr lang="en-US" sz="4000" b="1" smtClean="0">
              <a:solidFill>
                <a:srgbClr val="214192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850" y="1916113"/>
            <a:ext cx="8274050" cy="1873250"/>
          </a:xfrm>
        </p:spPr>
        <p:txBody>
          <a:bodyPr/>
          <a:lstStyle/>
          <a:p>
            <a:pPr rtl="1">
              <a:defRPr/>
            </a:pPr>
            <a:r>
              <a:rPr lang="ar-SA" sz="5400" kern="1200" dirty="0" smtClean="0">
                <a:solidFill>
                  <a:srgbClr val="7030A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برنامج </a:t>
            </a:r>
            <a:r>
              <a:rPr lang="en-US" sz="5400" kern="1200" dirty="0" smtClean="0">
                <a:solidFill>
                  <a:srgbClr val="7030A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AUDACITY</a:t>
            </a:r>
            <a:r>
              <a:rPr lang="en-US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/>
            </a:r>
            <a:br>
              <a:rPr lang="en-US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</a:br>
            <a:r>
              <a:rPr lang="en-US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WWW</a:t>
            </a:r>
            <a:r>
              <a:rPr lang="en-US" sz="5400" kern="1200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.AUDACITY</a:t>
            </a:r>
            <a:r>
              <a:rPr lang="en-US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.COM</a:t>
            </a:r>
            <a:endParaRPr lang="en-US" sz="5400" kern="1200" dirty="0">
              <a:solidFill>
                <a:srgbClr val="C00000"/>
              </a:solidFill>
              <a:latin typeface="Arabic Typesetting" pitchFamily="66" charset="-78"/>
              <a:ea typeface="+mn-ea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5"/>
          <p:cNvSpPr>
            <a:spLocks noChangeArrowheads="1" noChangeShapeType="1" noTextEdit="1"/>
          </p:cNvSpPr>
          <p:nvPr/>
        </p:nvSpPr>
        <p:spPr bwMode="auto">
          <a:xfrm>
            <a:off x="2555875" y="198438"/>
            <a:ext cx="3986213" cy="709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rtl="1"/>
            <a:r>
              <a:rPr lang="ar-SA" sz="3600" b="1" i="1" kern="10">
                <a:ln w="2857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تعلمتُ اليوم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1260475" y="936625"/>
            <a:ext cx="554355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مراحل أنتاج البرامج للإذاعة المدرسية 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مفهوم الإذاعة المدرسية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وظائف الإذاعة المدرسية 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خطوات كتابة الإذاعة المدرسية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إشكال الإذاعة المدرسية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الحذف والإضافة (المونتاج)</a:t>
            </a:r>
          </a:p>
          <a:p>
            <a:pPr algn="r" rtl="1" eaLnBrk="0" hangingPunct="0">
              <a:spcBef>
                <a:spcPct val="20000"/>
              </a:spcBef>
              <a:buClr>
                <a:schemeClr val="tx1"/>
              </a:buClr>
              <a:defRPr/>
            </a:pPr>
            <a:r>
              <a:rPr lang="ar-SA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برنامج</a:t>
            </a:r>
            <a:r>
              <a:rPr lang="en-US" sz="4400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 audacity</a:t>
            </a:r>
            <a:endParaRPr lang="ar-SA" sz="4400" b="1" kern="0" dirty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rtl="1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ar-SA" sz="4400" kern="0" dirty="0">
              <a:solidFill>
                <a:schemeClr val="tx2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3140968"/>
            <a:ext cx="6653213" cy="85725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ar-SA" sz="54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مراحل إنتاج برنامج إذاعي 2</a:t>
            </a:r>
            <a:endParaRPr lang="en-US" sz="54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idx="1"/>
          </p:nvPr>
        </p:nvSpPr>
        <p:spPr>
          <a:xfrm>
            <a:off x="1476375" y="1052513"/>
            <a:ext cx="5543550" cy="5040312"/>
          </a:xfrm>
        </p:spPr>
        <p:txBody>
          <a:bodyPr>
            <a:normAutofit lnSpcReduction="10000"/>
          </a:bodyPr>
          <a:lstStyle/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مراحل أنتاج البرامج للإذاعة المدرسية 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مفهوم الإذاعة المدرسية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وظائف الإذاعة المدرسية 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خطوات كتابة الإذاعة المدرسية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إشكال الإذاعة المدرسية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الحذف والإضافة (المونتاج)</a:t>
            </a:r>
          </a:p>
          <a:p>
            <a:pPr algn="r" rtl="1">
              <a:buClr>
                <a:schemeClr val="tx1"/>
              </a:buClr>
              <a:defRPr/>
            </a:pPr>
            <a:r>
              <a:rPr lang="ar-SA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برنامج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 audacity</a:t>
            </a:r>
            <a:endParaRPr lang="ar-SA" sz="40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rtl="1">
              <a:buFont typeface="Wingdings" pitchFamily="2" charset="2"/>
              <a:buNone/>
              <a:defRPr/>
            </a:pPr>
            <a:endParaRPr lang="ar-SA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gray">
          <a:xfrm>
            <a:off x="0" y="435769"/>
            <a:ext cx="91440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r>
              <a:rPr lang="en-US" sz="4000" b="1" kern="0" dirty="0">
                <a:solidFill>
                  <a:srgbClr val="003399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  </a:t>
            </a:r>
            <a:r>
              <a:rPr lang="ar-SA" sz="4000" b="1" kern="0" dirty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مراحل إنتاج   البرنامج الإذاعي </a:t>
            </a:r>
            <a:r>
              <a:rPr lang="ar-SA" sz="4400" b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2">
                        <a:alpha val="46001"/>
                      </a:schemeClr>
                    </a:gs>
                    <a:gs pos="100000">
                      <a:srgbClr val="FF0000">
                        <a:alpha val="75998"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/>
            </a:r>
            <a:br>
              <a:rPr lang="ar-SA" sz="4400" b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2">
                        <a:alpha val="46001"/>
                      </a:schemeClr>
                    </a:gs>
                    <a:gs pos="100000">
                      <a:srgbClr val="FF0000">
                        <a:alpha val="75998"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</a:br>
            <a:endParaRPr lang="en-US" sz="4400" b="1" kern="0" dirty="0">
              <a:solidFill>
                <a:srgbClr val="003399"/>
              </a:solidFill>
              <a:latin typeface="Arabic Typesetting" pitchFamily="66" charset="-78"/>
              <a:ea typeface="+mj-ea"/>
              <a:cs typeface="Arabic Typesetting" pitchFamily="66" charset="-78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 txBox="1">
            <a:spLocks noGrp="1"/>
          </p:cNvSpPr>
          <p:nvPr/>
        </p:nvSpPr>
        <p:spPr bwMode="auto">
          <a:xfrm>
            <a:off x="8129588" y="5734050"/>
            <a:ext cx="6096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ar-SA" sz="1400" b="1">
                <a:solidFill>
                  <a:srgbClr val="FFFFFF"/>
                </a:solidFill>
                <a:latin typeface="Century Schoolbook" pitchFamily="18" charset="0"/>
                <a:cs typeface="Times New Roman" pitchFamily="18" charset="0"/>
              </a:rPr>
              <a:t>2</a:t>
            </a:r>
          </a:p>
        </p:txBody>
      </p:sp>
      <p:pic>
        <p:nvPicPr>
          <p:cNvPr id="7171" name="Picture 11" descr="كتاب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284538"/>
            <a:ext cx="2879725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مستطيل 16"/>
          <p:cNvSpPr/>
          <p:nvPr/>
        </p:nvSpPr>
        <p:spPr>
          <a:xfrm>
            <a:off x="8143875" y="5643563"/>
            <a:ext cx="571500" cy="714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endParaRPr lang="ar-SA"/>
          </a:p>
        </p:txBody>
      </p:sp>
      <p:sp>
        <p:nvSpPr>
          <p:cNvPr id="16" name="Rectangle 15"/>
          <p:cNvSpPr/>
          <p:nvPr/>
        </p:nvSpPr>
        <p:spPr>
          <a:xfrm>
            <a:off x="395288" y="692150"/>
            <a:ext cx="856932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defRPr/>
            </a:pPr>
            <a:endParaRPr lang="ar-SA" sz="4000" b="1" dirty="0">
              <a:solidFill>
                <a:srgbClr val="7030A0"/>
              </a:solidFill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algn="r" rtl="1">
              <a:defRPr/>
            </a:pPr>
            <a:r>
              <a:rPr lang="ar-SA" sz="4000" b="1" dirty="0">
                <a:solidFill>
                  <a:srgbClr val="7030A0"/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هو النشاط الحر الذي يقوم به الطفل داخل المدرسة عن طريق الميكروفون.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ar-SA" sz="4000" b="1" dirty="0">
                <a:solidFill>
                  <a:schemeClr val="bg2">
                    <a:lumMod val="50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إشراف أخصائي الإعلام التربوي 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ar-SA" sz="4000" b="1" dirty="0">
                <a:solidFill>
                  <a:schemeClr val="bg2">
                    <a:lumMod val="50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الأنشطة المدرسية والجماعات المدرسية 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ar-SA" sz="4000" b="1" dirty="0">
                <a:solidFill>
                  <a:schemeClr val="bg2">
                    <a:lumMod val="50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الكتابة للإذاعة المدرسية</a:t>
            </a:r>
          </a:p>
          <a:p>
            <a:pPr algn="r" rtl="1">
              <a:buFont typeface="Arial" pitchFamily="34" charset="0"/>
              <a:buChar char="•"/>
              <a:defRPr/>
            </a:pPr>
            <a:r>
              <a:rPr lang="ar-SA" sz="4000" b="1" dirty="0">
                <a:solidFill>
                  <a:schemeClr val="bg2">
                    <a:lumMod val="50000"/>
                  </a:schemeClr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 المستويات الصوتية </a:t>
            </a:r>
          </a:p>
        </p:txBody>
      </p:sp>
      <p:sp>
        <p:nvSpPr>
          <p:cNvPr id="6" name="Rectangle 5"/>
          <p:cNvSpPr/>
          <p:nvPr/>
        </p:nvSpPr>
        <p:spPr>
          <a:xfrm>
            <a:off x="2843213" y="115888"/>
            <a:ext cx="36734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ar-SA" sz="4000" b="1" kern="0" dirty="0">
                <a:solidFill>
                  <a:srgbClr val="C00000"/>
                </a:solidFill>
                <a:latin typeface="Arabic Typesetting" pitchFamily="66" charset="-78"/>
                <a:ea typeface="+mj-ea"/>
                <a:cs typeface="DecoType Naskh Extensions" pitchFamily="2" charset="-78"/>
              </a:rPr>
              <a:t>مفهوم الإذاعة المدرسية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95738" y="765175"/>
            <a:ext cx="3949700" cy="4895850"/>
          </a:xfrm>
        </p:spPr>
        <p:txBody>
          <a:bodyPr>
            <a:normAutofit lnSpcReduction="10000"/>
          </a:bodyPr>
          <a:lstStyle/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الإخبار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التفسير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التوجيه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التثقيف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التعليم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الترفية</a:t>
            </a:r>
          </a:p>
          <a:p>
            <a:pPr algn="r" rtl="1">
              <a:buFontTx/>
              <a:buAutoNum type="arabicParenR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 الإعلان</a:t>
            </a:r>
          </a:p>
          <a:p>
            <a:pPr algn="r" rtl="1" eaLnBrk="1" hangingPunct="1">
              <a:spcBef>
                <a:spcPts val="600"/>
              </a:spcBef>
              <a:buClr>
                <a:srgbClr val="C00000"/>
              </a:buClr>
              <a:buFontTx/>
              <a:buNone/>
            </a:pPr>
            <a:endParaRPr lang="en-US" sz="3500" smtClean="0">
              <a:cs typeface="AL-Mohanad Bold" pitchFamily="2" charset="-78"/>
            </a:endParaRPr>
          </a:p>
        </p:txBody>
      </p:sp>
      <p:sp>
        <p:nvSpPr>
          <p:cNvPr id="4" name="عنوان 1"/>
          <p:cNvSpPr txBox="1">
            <a:spLocks/>
          </p:cNvSpPr>
          <p:nvPr/>
        </p:nvSpPr>
        <p:spPr bwMode="gray">
          <a:xfrm>
            <a:off x="869950" y="188913"/>
            <a:ext cx="82740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rtl="1" eaLnBrk="0" hangingPunct="0">
              <a:defRPr/>
            </a:pPr>
            <a:r>
              <a:rPr lang="ar-SA" sz="5400" b="1" dirty="0">
                <a:solidFill>
                  <a:srgbClr val="C00000"/>
                </a:solidFill>
                <a:latin typeface="Arabic Typesetting" pitchFamily="66" charset="-78"/>
                <a:ea typeface="+mj-ea"/>
                <a:cs typeface="Arabic Typesetting" pitchFamily="66" charset="-78"/>
              </a:rPr>
              <a:t>أولا : وظائف الإذاعة المدرسية:</a:t>
            </a:r>
            <a:endParaRPr lang="en-US" sz="5400" b="1" dirty="0">
              <a:solidFill>
                <a:srgbClr val="C00000"/>
              </a:solidFill>
              <a:latin typeface="Arabic Typesetting" pitchFamily="66" charset="-78"/>
              <a:ea typeface="+mj-ea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74050" cy="460375"/>
          </a:xfrm>
        </p:spPr>
        <p:txBody>
          <a:bodyPr>
            <a:normAutofit fontScale="90000"/>
          </a:bodyPr>
          <a:lstStyle/>
          <a:p>
            <a:pPr algn="r">
              <a:defRPr/>
            </a:pPr>
            <a:r>
              <a:rPr lang="ar-SA" sz="5400" kern="1200" dirty="0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خطوات للكتابة للإذاعة المدرسية:</a:t>
            </a:r>
            <a:endParaRPr lang="en-US" sz="5400" kern="1200" dirty="0">
              <a:solidFill>
                <a:srgbClr val="C0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219" name="عنصر نائب للمحتوى 2"/>
          <p:cNvSpPr>
            <a:spLocks noGrp="1"/>
          </p:cNvSpPr>
          <p:nvPr>
            <p:ph idx="1"/>
          </p:nvPr>
        </p:nvSpPr>
        <p:spPr>
          <a:xfrm>
            <a:off x="684213" y="914400"/>
            <a:ext cx="7926387" cy="3883025"/>
          </a:xfrm>
        </p:spPr>
        <p:txBody>
          <a:bodyPr/>
          <a:lstStyle/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تحديد الهدف </a:t>
            </a:r>
          </a:p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تحديد المرحلة السنية للتلاميذ</a:t>
            </a:r>
          </a:p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تحديد المادة ودرجة أهميتها </a:t>
            </a:r>
          </a:p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تحديد الشكل البرمجي</a:t>
            </a:r>
          </a:p>
          <a:p>
            <a:pPr algn="r" rtl="1"/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تحديد المساحة الزمنية لإذاعة البرنامج </a:t>
            </a:r>
            <a:endParaRPr lang="en-US" sz="4000" b="1" smtClean="0">
              <a:solidFill>
                <a:srgbClr val="214192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60350"/>
            <a:ext cx="7772400" cy="5761038"/>
          </a:xfrm>
        </p:spPr>
        <p:txBody>
          <a:bodyPr/>
          <a:lstStyle/>
          <a:p>
            <a:pPr algn="r" rtl="1">
              <a:buFontTx/>
              <a:buNone/>
            </a:pPr>
            <a:endParaRPr lang="ar-SA" sz="2800" b="1" dirty="0" smtClean="0">
              <a:solidFill>
                <a:srgbClr val="7030A0"/>
              </a:solidFill>
            </a:endParaRPr>
          </a:p>
          <a:p>
            <a:pPr algn="r" rtl="1">
              <a:buFont typeface="Arial" pitchFamily="34" charset="0"/>
              <a:buAutoNum type="arabicParenR"/>
            </a:pPr>
            <a:endParaRPr lang="ar-SA" sz="3600" b="1" dirty="0" smtClean="0">
              <a:solidFill>
                <a:srgbClr val="214192"/>
              </a:solidFill>
              <a:latin typeface="Arabic Typesetting" pitchFamily="66" charset="-78"/>
              <a:cs typeface="Arabic Typesetting" pitchFamily="66" charset="-78"/>
            </a:endParaRPr>
          </a:p>
          <a:p>
            <a:pPr algn="r" rtl="1">
              <a:buFont typeface="Arial" pitchFamily="34" charset="0"/>
              <a:buAutoNum type="arabicParenR"/>
            </a:pPr>
            <a:r>
              <a:rPr lang="ar-SA" sz="3600" b="1" dirty="0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الحديث </a:t>
            </a:r>
            <a:r>
              <a:rPr lang="ar-SA" sz="3600" b="1" dirty="0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المباشر أو الإلقاء </a:t>
            </a:r>
          </a:p>
          <a:p>
            <a:pPr algn="r" rtl="1">
              <a:buFont typeface="Arial" pitchFamily="34" charset="0"/>
              <a:buAutoNum type="arabicParenR"/>
            </a:pPr>
            <a:r>
              <a:rPr lang="ar-SA" sz="3600" b="1" dirty="0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برامج المقابلة والحوار</a:t>
            </a:r>
          </a:p>
          <a:p>
            <a:pPr algn="r" rtl="1">
              <a:buFont typeface="Arial" pitchFamily="34" charset="0"/>
              <a:buAutoNum type="arabicParenR"/>
            </a:pPr>
            <a:r>
              <a:rPr lang="ar-SA" sz="3600" b="1" dirty="0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التمثيلية الإذاعية </a:t>
            </a:r>
          </a:p>
          <a:p>
            <a:pPr algn="r" rtl="1">
              <a:buFont typeface="Arial" pitchFamily="34" charset="0"/>
              <a:buAutoNum type="arabicParenR"/>
            </a:pPr>
            <a:endParaRPr lang="en-US" sz="2800" dirty="0" smtClean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131840" y="260648"/>
            <a:ext cx="4927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5400" b="1" dirty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اشكال برامج الإذاعة المدرسية </a:t>
            </a:r>
            <a:endParaRPr lang="ar-SA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0"/>
            <a:ext cx="8215312" cy="617220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ar-SA" sz="5400" b="1" smtClean="0">
                <a:solidFill>
                  <a:srgbClr val="C00000"/>
                </a:solidFill>
                <a:latin typeface="Arabic Typesetting" pitchFamily="66" charset="-78"/>
                <a:cs typeface="Arabic Typesetting" pitchFamily="66" charset="-78"/>
              </a:rPr>
              <a:t>القواعد العامة في وسائل الجذب الاذاعي :</a:t>
            </a:r>
          </a:p>
          <a:p>
            <a:pPr algn="r" rtl="1"/>
            <a:r>
              <a:rPr lang="ar-SA" sz="2400" smtClean="0"/>
              <a:t>الإيقاع السريع </a:t>
            </a:r>
          </a:p>
          <a:p>
            <a:pPr algn="r" rtl="1"/>
            <a:r>
              <a:rPr lang="ar-SA" sz="2400" smtClean="0"/>
              <a:t>الصوت الجذاب الخالي من عيوب النطق واستخدام لغة مبسطة</a:t>
            </a:r>
          </a:p>
          <a:p>
            <a:pPr algn="r" rtl="1"/>
            <a:r>
              <a:rPr lang="ar-SA" sz="2400" smtClean="0"/>
              <a:t>الاستخدام الأمثل للغة الإذاعية(الكلمة المنطوقة - الموسيقى - المؤثرات الصوتية)</a:t>
            </a:r>
          </a:p>
          <a:p>
            <a:pPr algn="r" rtl="1"/>
            <a:r>
              <a:rPr lang="ar-SA" sz="2400" smtClean="0"/>
              <a:t>مراعاة القاموس اللغوي</a:t>
            </a:r>
          </a:p>
          <a:p>
            <a:pPr algn="r" rtl="1"/>
            <a:r>
              <a:rPr lang="ar-SA" sz="2400" smtClean="0"/>
              <a:t>اختيار موضوعات ذات اهتمام واضح وعرضها بطريقة بسيطة </a:t>
            </a:r>
          </a:p>
          <a:p>
            <a:pPr algn="r" rtl="1"/>
            <a:r>
              <a:rPr lang="ar-SA" sz="2400" smtClean="0"/>
              <a:t>الرد على رسائل الطلاب واستفساراتهم</a:t>
            </a:r>
          </a:p>
          <a:p>
            <a:pPr algn="r" rtl="1"/>
            <a:r>
              <a:rPr lang="ar-SA" sz="2400" smtClean="0"/>
              <a:t>اختيار الشكل ألبرامجي المناسب</a:t>
            </a:r>
          </a:p>
          <a:p>
            <a:pPr algn="r" rtl="1"/>
            <a:r>
              <a:rPr lang="ar-SA" sz="2400" smtClean="0"/>
              <a:t>وجود شعار للإذاعة كنشاط مدرسي </a:t>
            </a:r>
          </a:p>
          <a:p>
            <a:pPr algn="r" rtl="1"/>
            <a:r>
              <a:rPr lang="ar-SA" sz="2400" smtClean="0"/>
              <a:t>إيجاد الحوافز عن طريق المسابقات </a:t>
            </a:r>
          </a:p>
          <a:p>
            <a:pPr algn="r" rtl="1"/>
            <a:r>
              <a:rPr lang="ar-SA" sz="2400" smtClean="0"/>
              <a:t> متابعة الأنشطة الرياضية –الثقافية –العلمية</a:t>
            </a:r>
          </a:p>
          <a:p>
            <a:pPr algn="r" rtl="1"/>
            <a:r>
              <a:rPr lang="ar-SA" sz="2400" smtClean="0"/>
              <a:t>تقديم خدمة إخبارية دقيقة حول العالم </a:t>
            </a:r>
          </a:p>
          <a:p>
            <a:pPr algn="r" rtl="1"/>
            <a:r>
              <a:rPr lang="ar-SA" sz="2400" smtClean="0"/>
              <a:t>الحرص على الحفاظ على الهوية والثقافة الذاتية للمجتمع </a:t>
            </a:r>
          </a:p>
          <a:p>
            <a:pPr algn="r" rtl="1">
              <a:buFontTx/>
              <a:buAutoNum type="arabicPeriod"/>
            </a:pPr>
            <a:endParaRPr lang="en-US" sz="4000" b="1" smtClean="0">
              <a:solidFill>
                <a:srgbClr val="214192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algn="r" rtl="1">
              <a:spcBef>
                <a:spcPct val="20000"/>
              </a:spcBef>
              <a:buClr>
                <a:schemeClr val="accent2"/>
              </a:buClr>
              <a:buFontTx/>
              <a:buChar char="•"/>
              <a:defRPr/>
            </a:pPr>
            <a:r>
              <a:rPr lang="ar-SA" sz="5400" kern="1200" dirty="0" smtClean="0">
                <a:solidFill>
                  <a:srgbClr val="C00000"/>
                </a:solidFill>
                <a:latin typeface="Arabic Typesetting" pitchFamily="66" charset="-78"/>
                <a:ea typeface="+mn-ea"/>
                <a:cs typeface="Arabic Typesetting" pitchFamily="66" charset="-78"/>
              </a:rPr>
              <a:t>الحذف والإضافة (المونتاج)</a:t>
            </a:r>
            <a:endParaRPr lang="en-US" sz="5400" kern="1200" dirty="0">
              <a:solidFill>
                <a:srgbClr val="C00000"/>
              </a:solidFill>
              <a:latin typeface="Arabic Typesetting" pitchFamily="66" charset="-78"/>
              <a:ea typeface="+mn-ea"/>
              <a:cs typeface="Arabic Typesetting" pitchFamily="66" charset="-78"/>
            </a:endParaRPr>
          </a:p>
        </p:txBody>
      </p:sp>
      <p:sp>
        <p:nvSpPr>
          <p:cNvPr id="12291" name="عنصر نائب للمحتوى 2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3024187"/>
          </a:xfrm>
        </p:spPr>
        <p:txBody>
          <a:bodyPr/>
          <a:lstStyle/>
          <a:p>
            <a:pPr marL="514350" indent="-514350" algn="r" rtl="1">
              <a:buFontTx/>
              <a:buAutoNum type="arabicPeriod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الانفعال والإحساس الصوتي </a:t>
            </a:r>
          </a:p>
          <a:p>
            <a:pPr marL="514350" indent="-514350" algn="r" rtl="1">
              <a:buFontTx/>
              <a:buAutoNum type="arabicPeriod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سرعة الموجة الكلامية </a:t>
            </a:r>
          </a:p>
          <a:p>
            <a:pPr marL="514350" indent="-514350" algn="r" rtl="1">
              <a:buFontTx/>
              <a:buAutoNum type="arabicPeriod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الأصوات ذات الرتم </a:t>
            </a:r>
          </a:p>
          <a:p>
            <a:pPr marL="514350" indent="-514350" algn="r" rtl="1">
              <a:buFontTx/>
              <a:buAutoNum type="arabicPeriod"/>
            </a:pPr>
            <a:r>
              <a:rPr lang="ar-SA" sz="4000" b="1" smtClean="0">
                <a:solidFill>
                  <a:srgbClr val="214192"/>
                </a:solidFill>
                <a:latin typeface="Arabic Typesetting" pitchFamily="66" charset="-78"/>
                <a:cs typeface="Arabic Typesetting" pitchFamily="66" charset="-78"/>
              </a:rPr>
              <a:t>مراعاة تغيير المستويات الصوتية </a:t>
            </a:r>
          </a:p>
          <a:p>
            <a:pPr marL="514350" indent="-514350" algn="r" rtl="1">
              <a:buFontTx/>
              <a:buAutoNum type="arabicPeriod"/>
            </a:pPr>
            <a:endParaRPr lang="en-US" sz="4000" b="1" smtClean="0">
              <a:solidFill>
                <a:srgbClr val="214192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2292" name="عنوان 1"/>
          <p:cNvSpPr txBox="1">
            <a:spLocks/>
          </p:cNvSpPr>
          <p:nvPr/>
        </p:nvSpPr>
        <p:spPr bwMode="gray">
          <a:xfrm>
            <a:off x="611560" y="1052736"/>
            <a:ext cx="82740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r" rtl="1" eaLnBrk="0" hangingPunct="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ar-SA" sz="4000" b="1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أهم الخواص الصوتية التي يجب مراعاتها في عملية المونتاج </a:t>
            </a:r>
            <a:endParaRPr lang="en-US" sz="4000" b="1">
              <a:solidFill>
                <a:srgbClr val="00B05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3053</TotalTime>
  <Words>275</Words>
  <Application>Microsoft Office PowerPoint</Application>
  <PresentationFormat>On-screen Show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  وســل : وسائل الاتصال السمعية    </vt:lpstr>
      <vt:lpstr>Slide 2</vt:lpstr>
      <vt:lpstr>Slide 3</vt:lpstr>
      <vt:lpstr>Slide 4</vt:lpstr>
      <vt:lpstr>Slide 5</vt:lpstr>
      <vt:lpstr>خطوات للكتابة للإذاعة المدرسية:</vt:lpstr>
      <vt:lpstr>Slide 7</vt:lpstr>
      <vt:lpstr>Slide 8</vt:lpstr>
      <vt:lpstr>الحذف والإضافة (المونتاج)</vt:lpstr>
      <vt:lpstr>طرق المونتاج </vt:lpstr>
      <vt:lpstr>برنامج AUDACITY WWW.AUDACITY.COM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title</dc:title>
  <dc:creator>ss</dc:creator>
  <cp:lastModifiedBy>admin</cp:lastModifiedBy>
  <cp:revision>114</cp:revision>
  <dcterms:created xsi:type="dcterms:W3CDTF">2008-03-15T20:29:39Z</dcterms:created>
  <dcterms:modified xsi:type="dcterms:W3CDTF">2012-11-19T18:26:46Z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TC011368001033</vt:lpwstr>
  </property>
</Properties>
</file>