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6"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FAAFD4A-5276-40A1-9E22-815E6DA479BF}" type="datetimeFigureOut">
              <a:rPr lang="ar-SA" smtClean="0"/>
              <a:pPr/>
              <a:t>19/12/33</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5507B4F-C831-430A-93E9-8AA5A3F87B1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FAAFD4A-5276-40A1-9E22-815E6DA479BF}" type="datetimeFigureOut">
              <a:rPr lang="ar-SA" smtClean="0"/>
              <a:pPr/>
              <a:t>19/12/33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FAAFD4A-5276-40A1-9E22-815E6DA479BF}" type="datetimeFigureOut">
              <a:rPr lang="ar-SA" smtClean="0"/>
              <a:pPr/>
              <a:t>19/12/33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FAAFD4A-5276-40A1-9E22-815E6DA479BF}" type="datetimeFigureOut">
              <a:rPr lang="ar-SA" smtClean="0"/>
              <a:pPr/>
              <a:t>19/12/33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FAAFD4A-5276-40A1-9E22-815E6DA479BF}" type="datetimeFigureOut">
              <a:rPr lang="ar-SA" smtClean="0"/>
              <a:pPr/>
              <a:t>19/12/33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507B4F-C831-430A-93E9-8AA5A3F87B1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FAAFD4A-5276-40A1-9E22-815E6DA479BF}" type="datetimeFigureOut">
              <a:rPr lang="ar-SA" smtClean="0"/>
              <a:pPr/>
              <a:t>19/12/33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FAAFD4A-5276-40A1-9E22-815E6DA479BF}" type="datetimeFigureOut">
              <a:rPr lang="ar-SA" smtClean="0"/>
              <a:pPr/>
              <a:t>19/12/33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FAAFD4A-5276-40A1-9E22-815E6DA479BF}" type="datetimeFigureOut">
              <a:rPr lang="ar-SA" smtClean="0"/>
              <a:pPr/>
              <a:t>19/12/33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FAAFD4A-5276-40A1-9E22-815E6DA479BF}" type="datetimeFigureOut">
              <a:rPr lang="ar-SA" smtClean="0"/>
              <a:pPr/>
              <a:t>19/12/33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FAAFD4A-5276-40A1-9E22-815E6DA479BF}" type="datetimeFigureOut">
              <a:rPr lang="ar-SA" smtClean="0"/>
              <a:pPr/>
              <a:t>19/12/33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5507B4F-C831-430A-93E9-8AA5A3F87B1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FAAFD4A-5276-40A1-9E22-815E6DA479BF}" type="datetimeFigureOut">
              <a:rPr lang="ar-SA" smtClean="0"/>
              <a:pPr/>
              <a:t>19/12/33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5507B4F-C831-430A-93E9-8AA5A3F87B1C}"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FAAFD4A-5276-40A1-9E22-815E6DA479BF}" type="datetimeFigureOut">
              <a:rPr lang="ar-SA" smtClean="0"/>
              <a:pPr/>
              <a:t>19/12/33</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5507B4F-C831-430A-93E9-8AA5A3F87B1C}"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الديون الخارجية للدول النامية وتأثيراتها:</a:t>
            </a:r>
            <a:r>
              <a:rPr lang="en-US" dirty="0" smtClean="0"/>
              <a:t/>
            </a:r>
            <a:br>
              <a:rPr lang="en-US" dirty="0" smtClean="0"/>
            </a:br>
            <a:endParaRPr lang="ar-SA" dirty="0"/>
          </a:p>
        </p:txBody>
      </p:sp>
      <p:sp>
        <p:nvSpPr>
          <p:cNvPr id="3" name="عنوان فرعي 2"/>
          <p:cNvSpPr>
            <a:spLocks noGrp="1"/>
          </p:cNvSpPr>
          <p:nvPr>
            <p:ph type="subTitle" idx="1"/>
          </p:nvPr>
        </p:nvSpPr>
        <p:spPr>
          <a:xfrm>
            <a:off x="533400" y="3228536"/>
            <a:ext cx="7854696" cy="2915108"/>
          </a:xfrm>
        </p:spPr>
        <p:txBody>
          <a:bodyPr/>
          <a:lstStyle/>
          <a:p>
            <a:r>
              <a:rPr lang="ar-SA" dirty="0" smtClean="0"/>
              <a:t>مرت الدول النامية خلال القرن الماضي في العديد من الأوضاع السياسية والاقتصادية والمالية التي كانت السبب الرئيسي في التخلف التنموي لهذه الدول ودخولها في دوامة من الضغوطات الخارجية </a:t>
            </a:r>
          </a:p>
          <a:p>
            <a:endParaRPr lang="ar-SA" dirty="0" smtClean="0"/>
          </a:p>
          <a:p>
            <a:r>
              <a:rPr lang="ar-SA" dirty="0" smtClean="0"/>
              <a:t>كانت الدول الرأسمالية في قمة نشاطها الاقتصادي واستطاعت أن تحقق في السبعينات فائض ضخم في الموارد المالية </a:t>
            </a:r>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395930"/>
          </a:xfrm>
        </p:spPr>
        <p:txBody>
          <a:bodyPr/>
          <a:lstStyle/>
          <a:p>
            <a:r>
              <a:rPr lang="en-US" dirty="0" smtClean="0"/>
              <a:t>-</a:t>
            </a:r>
            <a:r>
              <a:rPr lang="ar-SA" dirty="0" smtClean="0"/>
              <a:t>2</a:t>
            </a:r>
            <a:r>
              <a:rPr lang="en-US" dirty="0" smtClean="0"/>
              <a:t> </a:t>
            </a:r>
            <a:r>
              <a:rPr lang="ar-SA" dirty="0" smtClean="0"/>
              <a:t>انخفاض الأسعار العالمية للمواد الخام</a:t>
            </a:r>
            <a:r>
              <a:rPr lang="en-US" dirty="0" smtClean="0"/>
              <a:t> :</a:t>
            </a:r>
            <a:r>
              <a:rPr lang="ar-SA" dirty="0" smtClean="0"/>
              <a:t>أدى انخفاض أسعار المواد الأولية المصدرة إلى الأسواق العالمية (كالبترول والمواد الخام الأخرى) إلى تدهور شروط التبادل التجارية للبلدان المصدرة لهذه المواد، مما أدى إلى تفاقم عجز ميزان المدفوعات الذي يزيد من الميل إلى الاستدانة الخارجية</a:t>
            </a:r>
            <a:r>
              <a:rPr lang="en-US" dirty="0" smtClean="0"/>
              <a:t>.</a:t>
            </a:r>
            <a:endParaRPr lang="ar-SA" dirty="0" smtClean="0"/>
          </a:p>
          <a:p>
            <a:r>
              <a:rPr lang="en-US" dirty="0" smtClean="0"/>
              <a:t/>
            </a:r>
            <a:br>
              <a:rPr lang="en-US" dirty="0" smtClean="0"/>
            </a:br>
            <a:r>
              <a:rPr lang="ar-SA" dirty="0" smtClean="0"/>
              <a:t>٣</a:t>
            </a:r>
            <a:r>
              <a:rPr lang="en-US" dirty="0" smtClean="0"/>
              <a:t>- </a:t>
            </a:r>
            <a:r>
              <a:rPr lang="ar-SA" dirty="0" smtClean="0"/>
              <a:t>آثار الركود التضخمي السائد في معظم الدول الرأسمالية</a:t>
            </a:r>
            <a:r>
              <a:rPr lang="en-US" dirty="0" smtClean="0"/>
              <a:t> :</a:t>
            </a:r>
            <a:r>
              <a:rPr lang="ar-SA" dirty="0" smtClean="0"/>
              <a:t>نظرا لاندماج معظم الدول النامية -ومنها الدول العربية- في النظام الاقتصادي العالمي وتبعيتها له تجاريا وغذائيا ونقديا وتكنولوجيا فضلا عن التبعية العسكرية والسياسية، فإن ما يحدث في هذا النظام من تقلبات وأزمات يؤثر تلقائيا في</a:t>
            </a:r>
            <a:r>
              <a:rPr lang="en-US" dirty="0" smtClean="0"/>
              <a:t/>
            </a:r>
            <a:br>
              <a:rPr lang="en-US" dirty="0" smtClean="0"/>
            </a:br>
            <a:r>
              <a:rPr lang="ar-SA" dirty="0" smtClean="0"/>
              <a:t>الأوضاع الاقتصادية لهذه البلدان</a:t>
            </a:r>
            <a:r>
              <a:rPr lang="en-US" dirty="0"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5057796"/>
          </a:xfrm>
        </p:spPr>
        <p:txBody>
          <a:bodyPr>
            <a:normAutofit fontScale="90000"/>
          </a:bodyPr>
          <a:lstStyle/>
          <a:p>
            <a:r>
              <a:rPr lang="ar-SA" sz="4800" dirty="0" smtClean="0"/>
              <a:t>وأصبحت البنوك التجارية الدولية تتسابق في إمداد الدول الفقيرة بالأموال اللازمة لتخطي مشاكلها المختلفة ، واعتقدت الدول النامية بأن هذا هو الحل الفعال الذي كانت تبحث عنه ، واعتقدت بأن هذا الوضع الجديد هو ما يعينها على الاستمرار على التنمية ، ومع مرور الوقت وجدت الدول النامية نفسها تتخبط في القروض الدولية ، حتى الدول النفطية الغنية لم تسلم من هذه القروض</a:t>
            </a:r>
            <a:r>
              <a:rPr lang="en-US" sz="4800" dirty="0" smtClean="0"/>
              <a:t> .</a:t>
            </a:r>
            <a:br>
              <a:rPr lang="en-US" sz="4800" dirty="0" smtClean="0"/>
            </a:br>
            <a:endParaRPr lang="ar-SA" sz="4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785794"/>
            <a:ext cx="7854696" cy="5072098"/>
          </a:xfrm>
        </p:spPr>
        <p:txBody>
          <a:bodyPr>
            <a:normAutofit lnSpcReduction="10000"/>
          </a:bodyPr>
          <a:lstStyle/>
          <a:p>
            <a:r>
              <a:rPr lang="en-US" dirty="0" smtClean="0"/>
              <a:t> </a:t>
            </a:r>
            <a:r>
              <a:rPr lang="ar-SA" sz="4000" dirty="0" smtClean="0"/>
              <a:t>وفي عام ١٩٨٢ </a:t>
            </a:r>
            <a:r>
              <a:rPr lang="ar-SA" sz="4000" dirty="0" err="1" smtClean="0"/>
              <a:t>م</a:t>
            </a:r>
            <a:r>
              <a:rPr lang="ar-SA" sz="4000" dirty="0" smtClean="0"/>
              <a:t> بدأت أزمة الديون الخارجية بالظهور عندما بدأت بعض الدول كالمكسيك والأرجنتين بالتوقف عن دفع أعباء ديونها الخارجية ، وزاد بعد ذلك عدد الدول التي تطلب إعادة جدولة ديونها الخارجية ، وزاد من حدة هذه الأزمة أثر الكساد والركود الاقتصادي على اقتصاديات الدول الرأسمالية الصناعية ، ووجدت نفسها غير قادرة على استرداد تلك المبالغ التي أقرضتها للدول المتخلفة .</a:t>
            </a:r>
            <a:endParaRPr lang="ar-SA"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857232"/>
            <a:ext cx="7854696" cy="5072098"/>
          </a:xfrm>
        </p:spPr>
        <p:txBody>
          <a:bodyPr>
            <a:normAutofit fontScale="92500"/>
          </a:bodyPr>
          <a:lstStyle/>
          <a:p>
            <a:r>
              <a:rPr lang="ar-SA" sz="3600" dirty="0" smtClean="0">
                <a:solidFill>
                  <a:schemeClr val="bg1"/>
                </a:solidFill>
              </a:rPr>
              <a:t>عارضت المدرسة الكلاسيكية بشدة ونادت بتوازن الميزانية العامة للدولة ، ومن ناحية أخرى أيد كثير من الاقتصاديين وعلى رأسهم "</a:t>
            </a:r>
            <a:r>
              <a:rPr lang="ar-SA" sz="3600" dirty="0" err="1" smtClean="0">
                <a:solidFill>
                  <a:schemeClr val="bg1"/>
                </a:solidFill>
              </a:rPr>
              <a:t>كينز</a:t>
            </a:r>
            <a:r>
              <a:rPr lang="ar-SA" sz="3600" dirty="0" smtClean="0">
                <a:solidFill>
                  <a:schemeClr val="bg1"/>
                </a:solidFill>
              </a:rPr>
              <a:t>" </a:t>
            </a:r>
            <a:r>
              <a:rPr lang="ar-SA" sz="3600" dirty="0" smtClean="0">
                <a:solidFill>
                  <a:schemeClr val="bg1"/>
                </a:solidFill>
              </a:rPr>
              <a:t>القروض</a:t>
            </a:r>
          </a:p>
          <a:p>
            <a:endParaRPr lang="ar-SA" sz="3600" dirty="0" smtClean="0">
              <a:solidFill>
                <a:schemeClr val="bg1"/>
              </a:solidFill>
            </a:endParaRPr>
          </a:p>
          <a:p>
            <a:r>
              <a:rPr lang="ar-SA" sz="3600" dirty="0" smtClean="0">
                <a:solidFill>
                  <a:schemeClr val="bg1"/>
                </a:solidFill>
              </a:rPr>
              <a:t>إن الدين العام بالمعنى الدقيق : هو الذي يمنح من قبل السلطات الحكومية لبلد معين والمعيار الأساسي لهذا الدين هو الوضع القانوني للمدين ، ويفتقر هذا التعريف إلى ضم الهيئات الدولية كالبنك الدولي ومؤسسة النقد وغيرها إلى الجهات الحكومية المقدمة للديون في الدول النامية</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642918"/>
            <a:ext cx="7854696" cy="5072098"/>
          </a:xfrm>
        </p:spPr>
        <p:txBody>
          <a:bodyPr>
            <a:normAutofit/>
          </a:bodyPr>
          <a:lstStyle/>
          <a:p>
            <a:r>
              <a:rPr lang="ar-SA" dirty="0" smtClean="0"/>
              <a:t>وبالنسبة للتوزيع الجغرافي لهذه الديون في الدول النامية حتى عام ١٩٧٤ </a:t>
            </a:r>
            <a:r>
              <a:rPr lang="ar-SA" dirty="0" err="1" smtClean="0"/>
              <a:t>م</a:t>
            </a:r>
            <a:r>
              <a:rPr lang="ar-SA" dirty="0" smtClean="0"/>
              <a:t> ، نجد أن دول أمريكا اللاتينية ومنطقة البحر الكاريبي تستحوذ بالنصيب الأكبر من هذه الديون حيث وصل نصيبها إلى ٣٠ % من جملة الديون الخارجية المستحقة على الدول النامية </a:t>
            </a:r>
            <a:r>
              <a:rPr lang="ar-SA" dirty="0" smtClean="0"/>
              <a:t>،</a:t>
            </a:r>
          </a:p>
          <a:p>
            <a:r>
              <a:rPr lang="ar-SA" dirty="0" smtClean="0"/>
              <a:t> </a:t>
            </a:r>
            <a:r>
              <a:rPr lang="ar-SA" dirty="0" smtClean="0"/>
              <a:t>يلي ذلك مجموعة الدول في شرق آسيا ومنطقة بحر الباسفيك ١٦</a:t>
            </a:r>
            <a:r>
              <a:rPr lang="en-US" dirty="0" smtClean="0"/>
              <a:t>% </a:t>
            </a:r>
            <a:r>
              <a:rPr lang="ar-SA" dirty="0" smtClean="0"/>
              <a:t>، </a:t>
            </a:r>
            <a:endParaRPr lang="ar-SA" dirty="0" smtClean="0"/>
          </a:p>
          <a:p>
            <a:r>
              <a:rPr lang="ar-SA" dirty="0" smtClean="0"/>
              <a:t>ثم </a:t>
            </a:r>
            <a:r>
              <a:rPr lang="ar-SA" dirty="0" smtClean="0"/>
              <a:t>منطقة شمال أفريقيا والشرق الأوسط ومنطقة جنوب آسيا لكل منهما١٥,٢</a:t>
            </a:r>
            <a:r>
              <a:rPr lang="en-US" dirty="0" smtClean="0"/>
              <a:t> % </a:t>
            </a:r>
            <a:r>
              <a:rPr lang="ar-SA" dirty="0" smtClean="0"/>
              <a:t>، </a:t>
            </a:r>
            <a:endParaRPr lang="ar-SA" dirty="0" smtClean="0"/>
          </a:p>
          <a:p>
            <a:r>
              <a:rPr lang="ar-SA" dirty="0" smtClean="0"/>
              <a:t>ثم </a:t>
            </a:r>
            <a:r>
              <a:rPr lang="ar-SA" dirty="0" smtClean="0"/>
              <a:t>مجموعة الدول الواقعة على البحر المتوسط ١٣,١ % </a:t>
            </a:r>
            <a:r>
              <a:rPr lang="ar-SA" dirty="0" smtClean="0"/>
              <a:t>،</a:t>
            </a:r>
          </a:p>
          <a:p>
            <a:r>
              <a:rPr lang="ar-SA" dirty="0" smtClean="0"/>
              <a:t> </a:t>
            </a:r>
            <a:r>
              <a:rPr lang="ar-SA" dirty="0" smtClean="0"/>
              <a:t>ثم مجموعة دول أفريقيا الجنوبية ١٠,٥%.(2)</a:t>
            </a:r>
            <a:endParaRPr lang="en-US"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500042"/>
            <a:ext cx="7854696" cy="5643602"/>
          </a:xfrm>
        </p:spPr>
        <p:txBody>
          <a:bodyPr>
            <a:normAutofit/>
          </a:bodyPr>
          <a:lstStyle/>
          <a:p>
            <a:r>
              <a:rPr lang="ar-SA" dirty="0" smtClean="0"/>
              <a:t>وفيما يلي بيان لأهم الأسباب الداخلية والخارجية لتفاقم أزمة الديون الخارجية للدول النامية</a:t>
            </a:r>
            <a:r>
              <a:rPr lang="en-US" dirty="0" smtClean="0"/>
              <a:t> :</a:t>
            </a:r>
            <a:br>
              <a:rPr lang="en-US" dirty="0" smtClean="0"/>
            </a:br>
            <a:r>
              <a:rPr lang="en-US" dirty="0" smtClean="0"/>
              <a:t>: </a:t>
            </a:r>
            <a:r>
              <a:rPr lang="ar-SA" dirty="0" smtClean="0"/>
              <a:t>أولا: الأسباب الداخلية: (٣)</a:t>
            </a:r>
            <a:r>
              <a:rPr lang="en-US" dirty="0" smtClean="0"/>
              <a:t/>
            </a:r>
            <a:br>
              <a:rPr lang="en-US" dirty="0" smtClean="0"/>
            </a:br>
            <a:r>
              <a:rPr lang="ar-SA" dirty="0" smtClean="0"/>
              <a:t>١</a:t>
            </a:r>
            <a:r>
              <a:rPr lang="en-US" dirty="0" smtClean="0"/>
              <a:t>- </a:t>
            </a:r>
            <a:r>
              <a:rPr lang="ar-SA" dirty="0" smtClean="0"/>
              <a:t>الميل إلى الاستثمار من أجل التنمية</a:t>
            </a:r>
            <a:r>
              <a:rPr lang="en-US" dirty="0" smtClean="0"/>
              <a:t> :</a:t>
            </a:r>
            <a:r>
              <a:rPr lang="ar-SA" dirty="0" smtClean="0"/>
              <a:t>ويتطلب كثافة رأس مالية وتكنولوجيا متقدمة وهو ما تفتقر إليه تلك الدول، مما اضطرها إلى الاقتراض الخارجي لشراء الآلات والمعدات والتعاقد مع الخبراء الأجانب وشراء براءات الاختراع وحقوق الصنع</a:t>
            </a:r>
            <a:r>
              <a:rPr lang="en-US" dirty="0" smtClean="0"/>
              <a:t>.</a:t>
            </a:r>
            <a:br>
              <a:rPr lang="en-US" dirty="0" smtClean="0"/>
            </a:br>
            <a:r>
              <a:rPr lang="ar-SA" dirty="0" smtClean="0"/>
              <a:t>٢</a:t>
            </a:r>
            <a:r>
              <a:rPr lang="en-US" dirty="0" smtClean="0"/>
              <a:t>- </a:t>
            </a:r>
            <a:r>
              <a:rPr lang="ar-SA" dirty="0" smtClean="0"/>
              <a:t>سوء توظيف القروض</a:t>
            </a:r>
            <a:r>
              <a:rPr lang="en-US" dirty="0" smtClean="0"/>
              <a:t/>
            </a:r>
            <a:br>
              <a:rPr lang="en-US" dirty="0" smtClean="0"/>
            </a:br>
            <a:r>
              <a:rPr lang="ar-SA" dirty="0" smtClean="0"/>
              <a:t> سوء التخطيط وتغير السياسات الاقتصادية وتخبطها من فلسفة اشتراكية إلى ليبرالية ومن ليبرالية إلى اشتراكية أدى إلى فشل الكثير من المشروعات. وقد اقترنت عملية الاقتراض في العديد من الأحيان بزيادة كبيرة في الاستهلاك الترفي وفساد الحكومات التي تقترض كثيرا للرفع من مستوى معيشة شعوبها بشكل مصطنع كرشوة لشراء ولاء الشعب وسكوته</a:t>
            </a:r>
            <a:r>
              <a:rPr lang="en-US" dirty="0" smtClean="0"/>
              <a:t>.</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285728"/>
            <a:ext cx="7854696" cy="5857916"/>
          </a:xfrm>
        </p:spPr>
        <p:txBody>
          <a:bodyPr>
            <a:normAutofit/>
          </a:bodyPr>
          <a:lstStyle/>
          <a:p>
            <a:r>
              <a:rPr lang="ar-SA" dirty="0" smtClean="0"/>
              <a:t>٣</a:t>
            </a:r>
            <a:r>
              <a:rPr lang="en-US" sz="3600" dirty="0" smtClean="0"/>
              <a:t>- </a:t>
            </a:r>
            <a:r>
              <a:rPr lang="ar-SA" sz="3600" dirty="0" smtClean="0"/>
              <a:t>تهريب رؤوس الأموال إلى الخارج</a:t>
            </a:r>
            <a:r>
              <a:rPr lang="en-US" sz="3600" dirty="0" smtClean="0"/>
              <a:t> :</a:t>
            </a:r>
            <a:r>
              <a:rPr lang="ar-SA" sz="3600" dirty="0" smtClean="0"/>
              <a:t>في الوقت الذي كانت فيه سياسة الإقراض على لسد الفجوة التمويلية للمشروعات التنموية، كان الفساد الإداري والمالي والسياسي يعم أجهزة الدولة ومؤسساتها في معظم الدول النامية. وقد نجم عن هذا الفساد نهب جانب كبير من القروض الخارجية وتهريبها إلى الخارج وتم إيداعها في البنوك الأجنبية لحساب أصحاب النفوذ والسلطة ورجال الأعمال القريبين منهم، وأدت هذه الظاهرة إلى تراكم الديون وفشل التنمية </a:t>
            </a:r>
            <a:r>
              <a:rPr lang="en-US" dirty="0" smtClean="0"/>
              <a:t/>
            </a:r>
            <a:br>
              <a:rPr lang="en-US" dirty="0" smtClean="0"/>
            </a:b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785794"/>
            <a:ext cx="7854696" cy="4786346"/>
          </a:xfrm>
        </p:spPr>
        <p:txBody>
          <a:bodyPr>
            <a:noAutofit/>
          </a:bodyPr>
          <a:lstStyle/>
          <a:p>
            <a:r>
              <a:rPr lang="en-US" sz="3200" dirty="0" smtClean="0"/>
              <a:t>-</a:t>
            </a:r>
            <a:r>
              <a:rPr lang="ar-SA" sz="3200" dirty="0" smtClean="0"/>
              <a:t>4</a:t>
            </a:r>
            <a:r>
              <a:rPr lang="en-US" sz="3200" dirty="0" smtClean="0"/>
              <a:t> </a:t>
            </a:r>
            <a:r>
              <a:rPr lang="ar-SA" sz="3200" dirty="0" smtClean="0"/>
              <a:t>الاهتمام بالصناعة على حساب الزراعة</a:t>
            </a:r>
            <a:r>
              <a:rPr lang="en-US" sz="3200" dirty="0" smtClean="0"/>
              <a:t> :</a:t>
            </a:r>
            <a:r>
              <a:rPr lang="ar-SA" sz="3200" dirty="0" smtClean="0"/>
              <a:t>أدى هذا التوجه إلى تزايد الحاجة إلى الواردات الغذائية وإهمال الزراعة كدعامة هامة لاقتصاديات تلك الدول، والاهتمام بالصناعة التي تتطلب بطبيعتها كثافة رأسمالية تفوق طاقات أغلب الدول النامية مما أدى للجوء إلى الاقتراض الخارجي لتمويل هذه الصناعات</a:t>
            </a:r>
            <a:r>
              <a:rPr lang="en-US" sz="3200" dirty="0" smtClean="0"/>
              <a:t>.</a:t>
            </a:r>
            <a:br>
              <a:rPr lang="en-US" sz="3200" dirty="0" smtClean="0"/>
            </a:br>
            <a:r>
              <a:rPr lang="ar-SA" sz="3200" dirty="0" smtClean="0"/>
              <a:t>٥</a:t>
            </a:r>
            <a:r>
              <a:rPr lang="en-US" sz="3200" dirty="0" smtClean="0"/>
              <a:t>- </a:t>
            </a:r>
            <a:r>
              <a:rPr lang="ar-SA" sz="3200" dirty="0" smtClean="0"/>
              <a:t>العجز المتزايد في ميزان المدفوعات</a:t>
            </a:r>
            <a:r>
              <a:rPr lang="en-US" sz="3200" dirty="0" smtClean="0"/>
              <a:t> :</a:t>
            </a:r>
            <a:r>
              <a:rPr lang="ar-SA" sz="3200" dirty="0" smtClean="0"/>
              <a:t>أدى العجز المستمر لموازين المدفوعات في معظم الأقطار العربية الناجم عن تزايد الواردات السلعية على حساب الصادرات إلى اختلال تجاري واضح تسبب باللجوء إلى الاقتراض الخارجي وتفاقم المديونية</a:t>
            </a:r>
            <a:r>
              <a:rPr lang="en-US" sz="3200" dirty="0" smtClean="0"/>
              <a:t>.</a:t>
            </a:r>
            <a:endParaRPr lang="ar-SA"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785794"/>
            <a:ext cx="7854696" cy="4786346"/>
          </a:xfrm>
        </p:spPr>
        <p:txBody>
          <a:bodyPr>
            <a:noAutofit/>
          </a:bodyPr>
          <a:lstStyle/>
          <a:p>
            <a:r>
              <a:rPr lang="ar-SA" sz="3600" dirty="0" smtClean="0"/>
              <a:t>ثانيًا: الأسباب الخارجية</a:t>
            </a:r>
            <a:r>
              <a:rPr lang="en-US" sz="3600" dirty="0" smtClean="0"/>
              <a:t> :</a:t>
            </a:r>
            <a:br>
              <a:rPr lang="en-US" sz="3600" dirty="0" smtClean="0"/>
            </a:br>
            <a:r>
              <a:rPr lang="ar-SA" sz="3600" dirty="0" smtClean="0"/>
              <a:t>١</a:t>
            </a:r>
            <a:r>
              <a:rPr lang="en-US" sz="3600" dirty="0" smtClean="0"/>
              <a:t>- </a:t>
            </a:r>
            <a:r>
              <a:rPr lang="ar-SA" sz="3600" dirty="0" smtClean="0"/>
              <a:t>ارتفاع أسعار الفائدة</a:t>
            </a:r>
            <a:r>
              <a:rPr lang="en-US" sz="3600" dirty="0" smtClean="0"/>
              <a:t> :</a:t>
            </a:r>
            <a:r>
              <a:rPr lang="ar-SA" sz="3600" dirty="0" smtClean="0"/>
              <a:t>كان للارتفاع الشديد الذي طرأ على أسعار الفائدة في أسواق المال الدولية دورا حاسما في استفحال أزمة المديونية، إذ تجاوزت في العديد من البلدان الفوائد الزائدة المدفوعة قيمة التمويل الإضافي الصافي وتكبدت البلدان المدينة مبالغ متزايدة عبر السنين وأصبح بند خدمة الدين يمثل نصيبا هاما من صافي الديون ويستحوذ على مبالغ كبيرة من النقد الأجنبي</a:t>
            </a:r>
            <a:r>
              <a:rPr lang="en-US" sz="3600" dirty="0" smtClean="0"/>
              <a:t>.</a:t>
            </a:r>
            <a:br>
              <a:rPr lang="en-US" sz="3600" dirty="0" smtClean="0"/>
            </a:br>
            <a:endParaRPr lang="ar-SA"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TotalTime>
  <Words>519</Words>
  <Application>Microsoft Office PowerPoint</Application>
  <PresentationFormat>عرض على الشاشة (3:4)‏</PresentationFormat>
  <Paragraphs>20</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تدفق</vt:lpstr>
      <vt:lpstr>الديون الخارجية للدول النامية وتأثيراتها: </vt:lpstr>
      <vt:lpstr>وأصبحت البنوك التجارية الدولية تتسابق في إمداد الدول الفقيرة بالأموال اللازمة لتخطي مشاكلها المختلفة ، واعتقدت الدول النامية بأن هذا هو الحل الفعال الذي كانت تبحث عنه ، واعتقدت بأن هذا الوضع الجديد هو ما يعينها على الاستمرار على التنمية ، ومع مرور الوقت وجدت الدول النامية نفسها تتخبط في القروض الدولية ، حتى الدول النفطية الغنية لم تسلم من هذه القروض . </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toshiba</dc:creator>
  <cp:lastModifiedBy>toshiba</cp:lastModifiedBy>
  <cp:revision>10</cp:revision>
  <dcterms:created xsi:type="dcterms:W3CDTF">2012-11-03T01:49:53Z</dcterms:created>
  <dcterms:modified xsi:type="dcterms:W3CDTF">2012-11-03T06:50:52Z</dcterms:modified>
</cp:coreProperties>
</file>