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79" r:id="rId4"/>
    <p:sldId id="278" r:id="rId5"/>
    <p:sldId id="277" r:id="rId6"/>
    <p:sldId id="276" r:id="rId7"/>
    <p:sldId id="275" r:id="rId8"/>
    <p:sldId id="280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73" r:id="rId21"/>
    <p:sldId id="274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83FCE-F7AE-439A-B6F3-2CA3A4923205}" type="datetimeFigureOut">
              <a:rPr lang="ar-SA" smtClean="0"/>
              <a:t>16/05/33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5EED0-6F44-47E8-A50C-2BCA7F2677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83FCE-F7AE-439A-B6F3-2CA3A4923205}" type="datetimeFigureOut">
              <a:rPr lang="ar-SA" smtClean="0"/>
              <a:t>16/05/33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5EED0-6F44-47E8-A50C-2BCA7F2677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83FCE-F7AE-439A-B6F3-2CA3A4923205}" type="datetimeFigureOut">
              <a:rPr lang="ar-SA" smtClean="0"/>
              <a:t>16/05/33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5EED0-6F44-47E8-A50C-2BCA7F26775A}" type="slidenum">
              <a:rPr lang="ar-SA" smtClean="0"/>
              <a:t>‹#›</a:t>
            </a:fld>
            <a:endParaRPr lang="ar-SA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83FCE-F7AE-439A-B6F3-2CA3A4923205}" type="datetimeFigureOut">
              <a:rPr lang="ar-SA" smtClean="0"/>
              <a:t>16/05/33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5EED0-6F44-47E8-A50C-2BCA7F26775A}" type="slidenum">
              <a:rPr lang="ar-SA" smtClean="0"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83FCE-F7AE-439A-B6F3-2CA3A4923205}" type="datetimeFigureOut">
              <a:rPr lang="ar-SA" smtClean="0"/>
              <a:t>16/05/33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5EED0-6F44-47E8-A50C-2BCA7F2677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83FCE-F7AE-439A-B6F3-2CA3A4923205}" type="datetimeFigureOut">
              <a:rPr lang="ar-SA" smtClean="0"/>
              <a:t>16/05/33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5EED0-6F44-47E8-A50C-2BCA7F26775A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83FCE-F7AE-439A-B6F3-2CA3A4923205}" type="datetimeFigureOut">
              <a:rPr lang="ar-SA" smtClean="0"/>
              <a:t>16/05/33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5EED0-6F44-47E8-A50C-2BCA7F2677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83FCE-F7AE-439A-B6F3-2CA3A4923205}" type="datetimeFigureOut">
              <a:rPr lang="ar-SA" smtClean="0"/>
              <a:t>16/05/33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5EED0-6F44-47E8-A50C-2BCA7F2677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83FCE-F7AE-439A-B6F3-2CA3A4923205}" type="datetimeFigureOut">
              <a:rPr lang="ar-SA" smtClean="0"/>
              <a:t>16/05/33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5EED0-6F44-47E8-A50C-2BCA7F2677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83FCE-F7AE-439A-B6F3-2CA3A4923205}" type="datetimeFigureOut">
              <a:rPr lang="ar-SA" smtClean="0"/>
              <a:t>16/05/33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5EED0-6F44-47E8-A50C-2BCA7F26775A}" type="slidenum">
              <a:rPr lang="ar-SA" smtClean="0"/>
              <a:t>‹#›</a:t>
            </a:fld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83FCE-F7AE-439A-B6F3-2CA3A4923205}" type="datetimeFigureOut">
              <a:rPr lang="ar-SA" smtClean="0"/>
              <a:t>16/05/33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5EED0-6F44-47E8-A50C-2BCA7F26775A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3F83FCE-F7AE-439A-B6F3-2CA3A4923205}" type="datetimeFigureOut">
              <a:rPr lang="ar-SA" smtClean="0"/>
              <a:t>16/05/33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445EED0-6F44-47E8-A50C-2BCA7F26775A}" type="slidenum">
              <a:rPr lang="ar-SA" smtClean="0"/>
              <a:t>‹#›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latin typeface="Microsoft Uighur" pitchFamily="2" charset="-78"/>
                <a:cs typeface="Microsoft Uighur" pitchFamily="2" charset="-78"/>
              </a:rPr>
              <a:t>وسائل الإعلام التنموي</a:t>
            </a:r>
            <a:br>
              <a:rPr lang="ar-SA" dirty="0" smtClean="0">
                <a:latin typeface="Microsoft Uighur" pitchFamily="2" charset="-78"/>
                <a:cs typeface="Microsoft Uighur" pitchFamily="2" charset="-78"/>
              </a:rPr>
            </a:br>
            <a:r>
              <a:rPr lang="ar-SA" dirty="0" smtClean="0">
                <a:latin typeface="Microsoft Uighur" pitchFamily="2" charset="-78"/>
                <a:cs typeface="Microsoft Uighur" pitchFamily="2" charset="-78"/>
              </a:rPr>
              <a:t>تصنيفها و الأسس العلمية لاختيار الوسيلة</a:t>
            </a:r>
            <a:endParaRPr lang="ar-SA" dirty="0">
              <a:latin typeface="Microsoft Uighur" pitchFamily="2" charset="-78"/>
              <a:cs typeface="Microsoft Uighu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38703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204864"/>
            <a:ext cx="7660373" cy="39212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3600" dirty="0" smtClean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3600" dirty="0" smtClean="0">
                <a:latin typeface="Microsoft Uighur" pitchFamily="2" charset="-78"/>
                <a:cs typeface="Microsoft Uighur" pitchFamily="2" charset="-78"/>
              </a:rPr>
              <a:t>1.وسائل اتصال بصرية</a:t>
            </a:r>
          </a:p>
          <a:p>
            <a:pPr marL="0" indent="0">
              <a:buNone/>
            </a:pPr>
            <a:r>
              <a:rPr lang="ar-SA" sz="3600" dirty="0" smtClean="0">
                <a:latin typeface="Microsoft Uighur" pitchFamily="2" charset="-78"/>
                <a:cs typeface="Microsoft Uighur" pitchFamily="2" charset="-78"/>
              </a:rPr>
              <a:t>2.وسال اتصال سمعية</a:t>
            </a:r>
          </a:p>
          <a:p>
            <a:pPr marL="0" indent="0">
              <a:buNone/>
            </a:pPr>
            <a:r>
              <a:rPr lang="ar-SA" sz="3600" dirty="0" smtClean="0">
                <a:latin typeface="Microsoft Uighur" pitchFamily="2" charset="-78"/>
                <a:cs typeface="Microsoft Uighur" pitchFamily="2" charset="-78"/>
              </a:rPr>
              <a:t>3.وسائل اتصال سمعبصرية</a:t>
            </a:r>
            <a:endParaRPr lang="ar-SA" sz="3600" dirty="0">
              <a:latin typeface="Microsoft Uighur" pitchFamily="2" charset="-78"/>
              <a:cs typeface="Microsoft Uighur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latin typeface="Microsoft Uighur" pitchFamily="2" charset="-78"/>
                <a:cs typeface="Microsoft Uighur" pitchFamily="2" charset="-78"/>
              </a:rPr>
              <a:t>ثانياً:شرام ..الاتصال وفقاً للحاسة</a:t>
            </a:r>
            <a:endParaRPr lang="ar-SA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75719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u="sng" dirty="0" smtClean="0">
                <a:latin typeface="Microsoft Uighur" pitchFamily="2" charset="-78"/>
                <a:cs typeface="Microsoft Uighur" pitchFamily="2" charset="-78"/>
              </a:rPr>
              <a:t>1.الحيز الزماني</a:t>
            </a: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:الأذن</a:t>
            </a:r>
          </a:p>
          <a:p>
            <a:pPr marL="0" indent="0">
              <a:buNone/>
            </a:pPr>
            <a:r>
              <a:rPr lang="ar-SA" sz="2800" u="sng" dirty="0" smtClean="0">
                <a:latin typeface="Microsoft Uighur" pitchFamily="2" charset="-78"/>
                <a:cs typeface="Microsoft Uighur" pitchFamily="2" charset="-78"/>
              </a:rPr>
              <a:t>2.الحيز المكاني</a:t>
            </a: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: العين</a:t>
            </a:r>
          </a:p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الزماني/المكاني:الأذن و العين </a:t>
            </a:r>
          </a:p>
          <a:p>
            <a:pPr marL="0" indent="0">
              <a:buNone/>
            </a:pPr>
            <a:r>
              <a:rPr lang="ar-SA" sz="2800" u="sng" dirty="0" smtClean="0">
                <a:latin typeface="Microsoft Uighur" pitchFamily="2" charset="-78"/>
                <a:cs typeface="Microsoft Uighur" pitchFamily="2" charset="-78"/>
              </a:rPr>
              <a:t>3.درجة المشاركة</a:t>
            </a: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: المحادثات الشخصية،المناقشات الجماعية،اللقاءات غير الرسمية،اللقاءات الرسمية،التلفون،الفلم الناطق،التلفزيون،الراديو،البرقيات،المراسلات الشخصية،المراسلات غير الشخصية،الرسائل الرسمية،الصحف،اللوحات،المجلات،الكتب</a:t>
            </a:r>
            <a:endParaRPr lang="ar-SA" sz="2800" dirty="0">
              <a:latin typeface="Microsoft Uighur" pitchFamily="2" charset="-78"/>
              <a:cs typeface="Microsoft Uighur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latin typeface="Microsoft Uighur" pitchFamily="2" charset="-78"/>
                <a:cs typeface="Microsoft Uighur" pitchFamily="2" charset="-78"/>
              </a:rPr>
              <a:t>ثالثاً:شرام..الأبعاد الأربعة</a:t>
            </a:r>
            <a:endParaRPr lang="ar-SA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98378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4.الثبات:</a:t>
            </a:r>
          </a:p>
          <a:p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الكتب، السينما ،المجلات،الصحف،الراديو والتلفزيون</a:t>
            </a:r>
            <a:endParaRPr lang="ar-SA" sz="2800" dirty="0">
              <a:latin typeface="Microsoft Uighur" pitchFamily="2" charset="-78"/>
              <a:cs typeface="Microsoft Uighur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19422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u="sng" dirty="0" smtClean="0">
                <a:latin typeface="Microsoft Uighur" pitchFamily="2" charset="-78"/>
                <a:cs typeface="Microsoft Uighur" pitchFamily="2" charset="-78"/>
              </a:rPr>
              <a:t>1.وسائل مباشرة</a:t>
            </a: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: المقابلة الشخصية،المحاضرة،الخطبة،الاجماعات الجماهيرية..الخ</a:t>
            </a:r>
          </a:p>
          <a:p>
            <a:r>
              <a:rPr lang="ar-SA" sz="3200" u="sng" dirty="0" smtClean="0">
                <a:latin typeface="Microsoft Uighur" pitchFamily="2" charset="-78"/>
                <a:cs typeface="Microsoft Uighur" pitchFamily="2" charset="-78"/>
              </a:rPr>
              <a:t>2.وسائل شبه مباشرة</a:t>
            </a: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:التي تقدم الصوت والصورة ، مثل/ التلفزيون و السينما</a:t>
            </a:r>
          </a:p>
          <a:p>
            <a:r>
              <a:rPr lang="ar-SA" sz="3200" u="sng" dirty="0" smtClean="0">
                <a:latin typeface="Microsoft Uighur" pitchFamily="2" charset="-78"/>
                <a:cs typeface="Microsoft Uighur" pitchFamily="2" charset="-78"/>
              </a:rPr>
              <a:t>3.وسائل غير مباشرة</a:t>
            </a: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: مثل الإذاعة والصحافة و الملصقات،و المعارض</a:t>
            </a:r>
          </a:p>
          <a:p>
            <a:endParaRPr lang="ar-SA" sz="3200" dirty="0">
              <a:latin typeface="Microsoft Uighur" pitchFamily="2" charset="-78"/>
              <a:cs typeface="Microsoft Uighur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latin typeface="Microsoft Uighur" pitchFamily="2" charset="-78"/>
                <a:cs typeface="Microsoft Uighur" pitchFamily="2" charset="-78"/>
              </a:rPr>
              <a:t>رابعاً:أثر الوسيلة</a:t>
            </a:r>
            <a:endParaRPr lang="ar-SA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616279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تقوم نظرية ماكلوهان على 3 أسس:</a:t>
            </a:r>
          </a:p>
          <a:p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1.أن الرسالة هي الوسيلة</a:t>
            </a:r>
          </a:p>
          <a:p>
            <a:endParaRPr lang="ar-SA" sz="3200" dirty="0" smtClean="0">
              <a:latin typeface="Microsoft Uighur" pitchFamily="2" charset="-78"/>
              <a:cs typeface="Microsoft Uighur" pitchFamily="2" charset="-78"/>
            </a:endParaRPr>
          </a:p>
          <a:p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2.أن الوسائل امتداد لحواس الإنسان</a:t>
            </a:r>
          </a:p>
          <a:p>
            <a:endParaRPr lang="ar-SA" sz="3200" dirty="0" smtClean="0">
              <a:latin typeface="Microsoft Uighur" pitchFamily="2" charset="-78"/>
              <a:cs typeface="Microsoft Uighur" pitchFamily="2" charset="-78"/>
            </a:endParaRPr>
          </a:p>
          <a:p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3.وسائل الاتصال الساخنة والباردة</a:t>
            </a:r>
            <a:endParaRPr lang="ar-SA" sz="3200" dirty="0">
              <a:latin typeface="Microsoft Uighur" pitchFamily="2" charset="-78"/>
              <a:cs typeface="Microsoft Uighur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latin typeface="Microsoft Uighur" pitchFamily="2" charset="-78"/>
                <a:cs typeface="Microsoft Uighur" pitchFamily="2" charset="-78"/>
              </a:rPr>
              <a:t>خامساً:ماكلوهان و «الرسالة هي الوسيلة»</a:t>
            </a:r>
            <a:endParaRPr lang="ar-SA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41891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1.المناسبة للفكرة</a:t>
            </a:r>
            <a:endParaRPr lang="ar-SA" sz="3200" dirty="0">
              <a:latin typeface="Microsoft Uighur" pitchFamily="2" charset="-78"/>
              <a:cs typeface="Microsoft Uighur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>
                <a:latin typeface="Microsoft Uighur" pitchFamily="2" charset="-78"/>
                <a:cs typeface="Microsoft Uighur" pitchFamily="2" charset="-78"/>
              </a:rPr>
              <a:t>الأسس العلمية لاختيار الوسيلة المناسبة للاتصال التنموي</a:t>
            </a:r>
            <a:endParaRPr lang="ar-SA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019689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2.المناسبة للأهداف المتوقعة</a:t>
            </a:r>
            <a:endParaRPr lang="ar-SA" sz="2800" dirty="0">
              <a:latin typeface="Microsoft Uighur" pitchFamily="2" charset="-78"/>
              <a:cs typeface="Microsoft Uighur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2758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3.قدرة الوسيلة على إشباع حاجات الجمهور</a:t>
            </a:r>
            <a:endParaRPr lang="ar-SA" sz="3200" dirty="0">
              <a:latin typeface="Microsoft Uighur" pitchFamily="2" charset="-78"/>
              <a:cs typeface="Microsoft Uighur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31518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4.مناسبة الوسيلة للقدرات الاتصالية للقائم بالاتصال</a:t>
            </a:r>
            <a:endParaRPr lang="ar-SA" sz="3200" dirty="0">
              <a:latin typeface="Microsoft Uighur" pitchFamily="2" charset="-78"/>
              <a:cs typeface="Microsoft Uighur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2895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5.الخصائص العامة للوسيلة:</a:t>
            </a:r>
          </a:p>
          <a:p>
            <a:pPr marL="0" indent="0">
              <a:buNone/>
            </a:pPr>
            <a:endParaRPr lang="ar-SA" sz="2800" dirty="0" smtClean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1.التغطية الجغرافية</a:t>
            </a:r>
          </a:p>
          <a:p>
            <a:pPr marL="0" indent="0">
              <a:buNone/>
            </a:pPr>
            <a:r>
              <a:rPr lang="ar-SA" sz="2800" dirty="0">
                <a:latin typeface="Microsoft Uighur" pitchFamily="2" charset="-78"/>
                <a:cs typeface="Microsoft Uighur" pitchFamily="2" charset="-78"/>
              </a:rPr>
              <a:t>2.سرعة الوسيلة</a:t>
            </a:r>
          </a:p>
          <a:p>
            <a:pPr marL="0" indent="0">
              <a:buNone/>
            </a:pPr>
            <a:r>
              <a:rPr lang="ar-SA" sz="2800" dirty="0">
                <a:latin typeface="Microsoft Uighur" pitchFamily="2" charset="-78"/>
                <a:cs typeface="Microsoft Uighur" pitchFamily="2" charset="-78"/>
              </a:rPr>
              <a:t>3.المشاركة والتجاوب</a:t>
            </a:r>
          </a:p>
          <a:p>
            <a:pPr marL="0" indent="0">
              <a:buNone/>
            </a:pPr>
            <a:r>
              <a:rPr lang="ar-SA" sz="2800" dirty="0">
                <a:latin typeface="Microsoft Uighur" pitchFamily="2" charset="-78"/>
                <a:cs typeface="Microsoft Uighur" pitchFamily="2" charset="-78"/>
              </a:rPr>
              <a:t>4.العمر الافتراضي </a:t>
            </a: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للوسيلة</a:t>
            </a:r>
          </a:p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5.تكرار العرض</a:t>
            </a:r>
            <a:endParaRPr lang="ar-SA" sz="2800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endParaRPr lang="ar-SA" sz="2800" dirty="0">
              <a:latin typeface="Microsoft Uighur" pitchFamily="2" charset="-78"/>
              <a:cs typeface="Microsoft Uighur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53333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>
                <a:latin typeface="Microsoft Uighur" pitchFamily="2" charset="-78"/>
                <a:cs typeface="Microsoft Uighur" pitchFamily="2" charset="-78"/>
              </a:rPr>
              <a:t>نشاط..ما هو </a:t>
            </a:r>
            <a:r>
              <a:rPr lang="ar-SA" dirty="0" smtClean="0">
                <a:latin typeface="Microsoft Uighur" pitchFamily="2" charset="-78"/>
                <a:cs typeface="Microsoft Uighur" pitchFamily="2" charset="-78"/>
              </a:rPr>
              <a:t>الفارق بين الوسائل؟</a:t>
            </a:r>
            <a:endParaRPr lang="ar-SA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418727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6.التأثير المباشر</a:t>
            </a:r>
          </a:p>
          <a:p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7.مكانة الوسيلة</a:t>
            </a:r>
          </a:p>
          <a:p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8.العادات السمعية و البصرية</a:t>
            </a:r>
          </a:p>
          <a:p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9.الخصائص الفنية و الإنتاجية</a:t>
            </a:r>
            <a:endParaRPr lang="ar-SA" sz="3200" dirty="0">
              <a:latin typeface="Microsoft Uighur" pitchFamily="2" charset="-78"/>
              <a:cs typeface="Microsoft Uighur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27928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الموضوع:</a:t>
            </a:r>
          </a:p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البعد البيئي:</a:t>
            </a:r>
          </a:p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البعد الحضري:</a:t>
            </a:r>
          </a:p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البعد التنموي:</a:t>
            </a:r>
          </a:p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الجمهور:</a:t>
            </a:r>
          </a:p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وظيفة وسائل الإعلام العامة:</a:t>
            </a:r>
          </a:p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وظيفة وسيلة الإعلام الخاصة: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latin typeface="Microsoft Uighur" pitchFamily="2" charset="-78"/>
                <a:cs typeface="Microsoft Uighur" pitchFamily="2" charset="-78"/>
              </a:rPr>
              <a:t>تطبيق..ما هو نوع الوسيلة المناسبة؟</a:t>
            </a:r>
            <a:endParaRPr lang="ar-SA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75068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 descr="D:\الخبر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037" y="385762"/>
            <a:ext cx="6257925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091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D:\الخبر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20688"/>
            <a:ext cx="6416704" cy="564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6692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4" descr="D:\الخبر3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8640"/>
            <a:ext cx="6987545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4713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5" descr="D:\الخبر4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7148829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556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30" name="Picture 6" descr="D:\الخبر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32656"/>
            <a:ext cx="6019800" cy="612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302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3450696"/>
          </a:xfrm>
        </p:spPr>
        <p:txBody>
          <a:bodyPr>
            <a:normAutofit/>
          </a:bodyPr>
          <a:lstStyle/>
          <a:p>
            <a:endParaRPr lang="ar-SA" sz="3200" dirty="0" smtClean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+الخبر صوتياً</a:t>
            </a:r>
          </a:p>
          <a:p>
            <a:pPr marL="0" indent="0">
              <a:buNone/>
            </a:pPr>
            <a:endParaRPr lang="ar-SA" sz="3200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endParaRPr lang="ar-SA" sz="3200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+الخبر مرئي </a:t>
            </a:r>
            <a:endParaRPr lang="ar-SA" sz="3200" dirty="0">
              <a:latin typeface="Microsoft Uighur" pitchFamily="2" charset="-78"/>
              <a:cs typeface="Microsoft Uighur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1718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124744"/>
            <a:ext cx="7876397" cy="56166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sz="2000" b="1" dirty="0">
                <a:latin typeface="Microsoft Uighur" pitchFamily="2" charset="-78"/>
                <a:cs typeface="Microsoft Uighur" pitchFamily="2" charset="-78"/>
              </a:rPr>
              <a:t>1.الحوار و الحديث وجهاً لوجه</a:t>
            </a:r>
          </a:p>
          <a:p>
            <a:pPr marL="0" indent="0">
              <a:buNone/>
            </a:pPr>
            <a:r>
              <a:rPr lang="ar-SA" sz="2000" b="1" dirty="0">
                <a:latin typeface="Microsoft Uighur" pitchFamily="2" charset="-78"/>
                <a:cs typeface="Microsoft Uighur" pitchFamily="2" charset="-78"/>
              </a:rPr>
              <a:t>2.الحديث و المناقشة وجهاً لوجه بين أفراد جماعة من الجماعات</a:t>
            </a:r>
          </a:p>
          <a:p>
            <a:pPr marL="0" indent="0">
              <a:buNone/>
            </a:pPr>
            <a:r>
              <a:rPr lang="ar-SA" sz="2000" b="1" dirty="0" smtClean="0">
                <a:latin typeface="Microsoft Uighur" pitchFamily="2" charset="-78"/>
                <a:cs typeface="Microsoft Uighur" pitchFamily="2" charset="-78"/>
              </a:rPr>
              <a:t>3.اتصال بين أفراد هيئة أو جمعية تجتمع بشكل غير رسمي</a:t>
            </a:r>
          </a:p>
          <a:p>
            <a:pPr marL="0" indent="0">
              <a:buNone/>
            </a:pPr>
            <a:r>
              <a:rPr lang="ar-SA" sz="2000" b="1" dirty="0" smtClean="0">
                <a:latin typeface="Microsoft Uighur" pitchFamily="2" charset="-78"/>
                <a:cs typeface="Microsoft Uighur" pitchFamily="2" charset="-78"/>
              </a:rPr>
              <a:t>4.الاتصال التلفوني</a:t>
            </a:r>
          </a:p>
          <a:p>
            <a:pPr marL="0" indent="0">
              <a:buNone/>
            </a:pPr>
            <a:r>
              <a:rPr lang="ar-SA" sz="2000" b="1" dirty="0" smtClean="0">
                <a:latin typeface="Microsoft Uighur" pitchFamily="2" charset="-78"/>
                <a:cs typeface="Microsoft Uighur" pitchFamily="2" charset="-78"/>
              </a:rPr>
              <a:t>5.الاتصال </a:t>
            </a:r>
            <a:r>
              <a:rPr lang="ar-SA" b="1" dirty="0" smtClean="0">
                <a:latin typeface="Microsoft Uighur" pitchFamily="2" charset="-78"/>
                <a:cs typeface="Microsoft Uighur" pitchFamily="2" charset="-78"/>
              </a:rPr>
              <a:t>بين أفراد هيئة أو جمعية في </a:t>
            </a:r>
            <a:r>
              <a:rPr lang="ar-SA" sz="2000" b="1" dirty="0" smtClean="0">
                <a:latin typeface="Microsoft Uighur" pitchFamily="2" charset="-78"/>
                <a:cs typeface="Microsoft Uighur" pitchFamily="2" charset="-78"/>
              </a:rPr>
              <a:t>اجتماع ذا طابع رسمي</a:t>
            </a:r>
          </a:p>
          <a:p>
            <a:pPr marL="0" indent="0">
              <a:buNone/>
            </a:pPr>
            <a:r>
              <a:rPr lang="ar-SA" sz="2000" b="1" dirty="0" smtClean="0">
                <a:latin typeface="Microsoft Uighur" pitchFamily="2" charset="-78"/>
                <a:cs typeface="Microsoft Uighur" pitchFamily="2" charset="-78"/>
              </a:rPr>
              <a:t>6.السينما الناطقة</a:t>
            </a:r>
          </a:p>
          <a:p>
            <a:pPr marL="0" indent="0">
              <a:buNone/>
            </a:pPr>
            <a:r>
              <a:rPr lang="ar-SA" sz="2000" b="1" dirty="0" smtClean="0">
                <a:latin typeface="Microsoft Uighur" pitchFamily="2" charset="-78"/>
                <a:cs typeface="Microsoft Uighur" pitchFamily="2" charset="-78"/>
              </a:rPr>
              <a:t>7.التلفزيون</a:t>
            </a:r>
          </a:p>
          <a:p>
            <a:pPr marL="0" indent="0">
              <a:buNone/>
            </a:pPr>
            <a:r>
              <a:rPr lang="ar-SA" sz="2000" b="1" dirty="0" smtClean="0">
                <a:latin typeface="Microsoft Uighur" pitchFamily="2" charset="-78"/>
                <a:cs typeface="Microsoft Uighur" pitchFamily="2" charset="-78"/>
              </a:rPr>
              <a:t>8.الراديو</a:t>
            </a:r>
          </a:p>
          <a:p>
            <a:pPr marL="0" indent="0">
              <a:buNone/>
            </a:pPr>
            <a:r>
              <a:rPr lang="ar-SA" sz="2000" b="1" dirty="0" smtClean="0">
                <a:latin typeface="Microsoft Uighur" pitchFamily="2" charset="-78"/>
                <a:cs typeface="Microsoft Uighur" pitchFamily="2" charset="-78"/>
              </a:rPr>
              <a:t>9.التلغراف أو الهاتق</a:t>
            </a:r>
          </a:p>
          <a:p>
            <a:pPr marL="0" indent="0">
              <a:buNone/>
            </a:pPr>
            <a:r>
              <a:rPr lang="ar-SA" sz="2000" b="1" dirty="0" smtClean="0">
                <a:latin typeface="Microsoft Uighur" pitchFamily="2" charset="-78"/>
                <a:cs typeface="Microsoft Uighur" pitchFamily="2" charset="-78"/>
              </a:rPr>
              <a:t>10.المكاتبات الشخصية أو الخاصة</a:t>
            </a:r>
          </a:p>
          <a:p>
            <a:pPr marL="0" indent="0">
              <a:buNone/>
            </a:pPr>
            <a:r>
              <a:rPr lang="ar-SA" sz="2000" b="1" dirty="0" smtClean="0">
                <a:latin typeface="Microsoft Uighur" pitchFamily="2" charset="-78"/>
                <a:cs typeface="Microsoft Uighur" pitchFamily="2" charset="-78"/>
              </a:rPr>
              <a:t>11.المكاتبات الرسمية</a:t>
            </a:r>
          </a:p>
          <a:p>
            <a:pPr marL="0" indent="0">
              <a:buNone/>
            </a:pPr>
            <a:r>
              <a:rPr lang="ar-SA" sz="2000" b="1" dirty="0" smtClean="0">
                <a:latin typeface="Microsoft Uighur" pitchFamily="2" charset="-78"/>
                <a:cs typeface="Microsoft Uighur" pitchFamily="2" charset="-78"/>
              </a:rPr>
              <a:t>12.الصحف</a:t>
            </a:r>
          </a:p>
          <a:p>
            <a:pPr marL="0" indent="0">
              <a:buNone/>
            </a:pPr>
            <a:r>
              <a:rPr lang="ar-SA" sz="2000" b="1" dirty="0" smtClean="0">
                <a:latin typeface="Microsoft Uighur" pitchFamily="2" charset="-78"/>
                <a:cs typeface="Microsoft Uighur" pitchFamily="2" charset="-78"/>
              </a:rPr>
              <a:t>13.لوحة الإعلانات</a:t>
            </a:r>
          </a:p>
          <a:p>
            <a:pPr marL="0" indent="0">
              <a:buNone/>
            </a:pPr>
            <a:r>
              <a:rPr lang="ar-SA" sz="2000" b="1" dirty="0" smtClean="0">
                <a:latin typeface="Microsoft Uighur" pitchFamily="2" charset="-78"/>
                <a:cs typeface="Microsoft Uighur" pitchFamily="2" charset="-78"/>
              </a:rPr>
              <a:t>14.المجلات </a:t>
            </a:r>
          </a:p>
          <a:p>
            <a:pPr marL="0" indent="0">
              <a:buNone/>
            </a:pPr>
            <a:r>
              <a:rPr lang="ar-SA" sz="2000" b="1" dirty="0" smtClean="0">
                <a:latin typeface="Microsoft Uighur" pitchFamily="2" charset="-78"/>
                <a:cs typeface="Microsoft Uighur" pitchFamily="2" charset="-78"/>
              </a:rPr>
              <a:t>15.الكتب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latin typeface="Microsoft Uighur" pitchFamily="2" charset="-78"/>
                <a:cs typeface="Microsoft Uighur" pitchFamily="2" charset="-78"/>
              </a:rPr>
              <a:t>أولاً:كانتيل و ألبورت..درجة الإدارك</a:t>
            </a:r>
            <a:endParaRPr lang="ar-SA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529757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102</TotalTime>
  <Words>269</Words>
  <Application>Microsoft Office PowerPoint</Application>
  <PresentationFormat>On-screen Show (4:3)</PresentationFormat>
  <Paragraphs>70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Waveform</vt:lpstr>
      <vt:lpstr>وسائل الإعلام التنموي تصنيفها و الأسس العلمية لاختيار الوسيلة</vt:lpstr>
      <vt:lpstr>نشاط..ما هو الفارق بين الوسائل؟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أولاً:كانتيل و ألبورت..درجة الإدارك</vt:lpstr>
      <vt:lpstr>ثانياً:شرام ..الاتصال وفقاً للحاسة</vt:lpstr>
      <vt:lpstr>ثالثاً:شرام..الأبعاد الأربعة</vt:lpstr>
      <vt:lpstr>PowerPoint Presentation</vt:lpstr>
      <vt:lpstr>رابعاً:أثر الوسيلة</vt:lpstr>
      <vt:lpstr>خامساً:ماكلوهان و «الرسالة هي الوسيلة»</vt:lpstr>
      <vt:lpstr>الأسس العلمية لاختيار الوسيلة المناسبة للاتصال التنموي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تطبيق..ما هو نوع الوسيلة المناسبة؟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وسائل الإعلام التنموي تصنيفها و الأسس العلمية لاختيار الوسيلة</dc:title>
  <dc:creator>LoLo</dc:creator>
  <cp:lastModifiedBy>LoLo</cp:lastModifiedBy>
  <cp:revision>12</cp:revision>
  <dcterms:created xsi:type="dcterms:W3CDTF">2012-04-06T20:19:32Z</dcterms:created>
  <dcterms:modified xsi:type="dcterms:W3CDTF">2012-04-07T08:00:59Z</dcterms:modified>
</cp:coreProperties>
</file>