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63" r:id="rId4"/>
    <p:sldId id="259" r:id="rId5"/>
    <p:sldId id="260" r:id="rId6"/>
    <p:sldId id="261" r:id="rId7"/>
    <p:sldId id="262" r:id="rId8"/>
    <p:sldId id="264" r:id="rId9"/>
    <p:sldId id="267" r:id="rId10"/>
    <p:sldId id="265" r:id="rId11"/>
    <p:sldId id="266" r:id="rId12"/>
    <p:sldId id="268" r:id="rId13"/>
    <p:sldId id="269" r:id="rId14"/>
    <p:sldId id="270" r:id="rId15"/>
    <p:sldId id="272" r:id="rId16"/>
    <p:sldId id="273" r:id="rId17"/>
    <p:sldId id="271"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2" d="100"/>
          <a:sy n="102" d="100"/>
        </p:scale>
        <p:origin x="-2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7D586C36-AA0F-46A9-BDF8-C97D75120089}" type="datetimeFigureOut">
              <a:rPr lang="ar-SA" smtClean="0"/>
              <a:t>08/04/34</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8CE7344E-FB29-4256-98D9-E84194C351EB}" type="slidenum">
              <a:rPr lang="ar-SA" smtClean="0"/>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D586C36-AA0F-46A9-BDF8-C97D75120089}" type="datetimeFigureOut">
              <a:rPr lang="ar-SA" smtClean="0"/>
              <a:t>08/04/34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CE7344E-FB29-4256-98D9-E84194C351E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D586C36-AA0F-46A9-BDF8-C97D75120089}" type="datetimeFigureOut">
              <a:rPr lang="ar-SA" smtClean="0"/>
              <a:t>08/04/34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CE7344E-FB29-4256-98D9-E84194C351E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7D586C36-AA0F-46A9-BDF8-C97D75120089}" type="datetimeFigureOut">
              <a:rPr lang="ar-SA" smtClean="0"/>
              <a:t>08/04/34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CE7344E-FB29-4256-98D9-E84194C351EB}" type="slidenum">
              <a:rPr lang="ar-SA" smtClean="0"/>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D586C36-AA0F-46A9-BDF8-C97D75120089}" type="datetimeFigureOut">
              <a:rPr lang="ar-SA" smtClean="0"/>
              <a:t>08/04/34</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8CE7344E-FB29-4256-98D9-E84194C351E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7D586C36-AA0F-46A9-BDF8-C97D75120089}" type="datetimeFigureOut">
              <a:rPr lang="ar-SA" smtClean="0"/>
              <a:t>08/04/34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CE7344E-FB29-4256-98D9-E84194C351EB}" type="slidenum">
              <a:rPr lang="ar-SA" smtClean="0"/>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7D586C36-AA0F-46A9-BDF8-C97D75120089}" type="datetimeFigureOut">
              <a:rPr lang="ar-SA" smtClean="0"/>
              <a:t>08/04/34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CE7344E-FB29-4256-98D9-E84194C351EB}" type="slidenum">
              <a:rPr lang="ar-SA" smtClean="0"/>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7D586C36-AA0F-46A9-BDF8-C97D75120089}" type="datetimeFigureOut">
              <a:rPr lang="ar-SA" smtClean="0"/>
              <a:t>08/04/34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CE7344E-FB29-4256-98D9-E84194C351E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D586C36-AA0F-46A9-BDF8-C97D75120089}" type="datetimeFigureOut">
              <a:rPr lang="ar-SA" smtClean="0"/>
              <a:t>08/04/34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CE7344E-FB29-4256-98D9-E84194C351E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D586C36-AA0F-46A9-BDF8-C97D75120089}" type="datetimeFigureOut">
              <a:rPr lang="ar-SA" smtClean="0"/>
              <a:t>08/04/34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CE7344E-FB29-4256-98D9-E84194C351EB}" type="slidenum">
              <a:rPr lang="ar-SA" smtClean="0"/>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D586C36-AA0F-46A9-BDF8-C97D75120089}" type="datetimeFigureOut">
              <a:rPr lang="ar-SA" smtClean="0"/>
              <a:t>08/04/34</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8CE7344E-FB29-4256-98D9-E84194C351EB}" type="slidenum">
              <a:rPr lang="ar-SA" smtClean="0"/>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D586C36-AA0F-46A9-BDF8-C97D75120089}" type="datetimeFigureOut">
              <a:rPr lang="ar-SA" smtClean="0"/>
              <a:t>08/04/34</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CE7344E-FB29-4256-98D9-E84194C351E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501008"/>
            <a:ext cx="6400800" cy="1299592"/>
          </a:xfrm>
        </p:spPr>
        <p:txBody>
          <a:bodyPr>
            <a:normAutofit fontScale="77500" lnSpcReduction="20000"/>
          </a:bodyPr>
          <a:lstStyle/>
          <a:p>
            <a:endParaRPr lang="ar-SA" dirty="0" smtClean="0"/>
          </a:p>
          <a:p>
            <a:r>
              <a:rPr lang="ar-SA" dirty="0" smtClean="0"/>
              <a:t>برنامج مشرف المناهج </a:t>
            </a:r>
          </a:p>
          <a:p>
            <a:r>
              <a:rPr lang="ar-SA" dirty="0" smtClean="0"/>
              <a:t>مقرر : </a:t>
            </a:r>
            <a:r>
              <a:rPr lang="ar-SA" smtClean="0"/>
              <a:t>المدخل </a:t>
            </a:r>
            <a:r>
              <a:rPr lang="ar-SA" smtClean="0"/>
              <a:t>إلى المناهج </a:t>
            </a:r>
            <a:endParaRPr lang="ar-SA" dirty="0" smtClean="0"/>
          </a:p>
          <a:p>
            <a:r>
              <a:rPr lang="ar-SA" dirty="0" smtClean="0"/>
              <a:t>د. راشد محمد بن جساس</a:t>
            </a:r>
            <a:endParaRPr lang="ar-SA" dirty="0"/>
          </a:p>
        </p:txBody>
      </p:sp>
      <p:sp>
        <p:nvSpPr>
          <p:cNvPr id="2" name="Title 1"/>
          <p:cNvSpPr>
            <a:spLocks noGrp="1"/>
          </p:cNvSpPr>
          <p:nvPr>
            <p:ph type="ctrTitle"/>
          </p:nvPr>
        </p:nvSpPr>
        <p:spPr/>
        <p:txBody>
          <a:bodyPr/>
          <a:lstStyle/>
          <a:p>
            <a:r>
              <a:rPr lang="ar-SA" dirty="0" smtClean="0"/>
              <a:t>المنهج : مفهومه</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914400" y="548680"/>
            <a:ext cx="7772400" cy="4572000"/>
          </a:xfrm>
        </p:spPr>
        <p:txBody>
          <a:bodyPr/>
          <a:lstStyle/>
          <a:p>
            <a:r>
              <a:rPr lang="ar-SA" b="1" dirty="0" smtClean="0"/>
              <a:t>مميزات منهج الخبرات </a:t>
            </a:r>
          </a:p>
          <a:p>
            <a:r>
              <a:rPr lang="ar-SA" dirty="0"/>
              <a:t>الفرد يتعلم ما يكسبه عن طريق الخبرة </a:t>
            </a:r>
          </a:p>
          <a:p>
            <a:r>
              <a:rPr lang="ar-SA" dirty="0" smtClean="0"/>
              <a:t>التعلم المرتبط بالخبرة يترجم إلى واقع  في سلوك الفرد. </a:t>
            </a:r>
          </a:p>
          <a:p>
            <a:r>
              <a:rPr lang="ar-SA" dirty="0" smtClean="0"/>
              <a:t>يبقى اثر التعلم في ذهن الفرد لفترة طويلة لارتباطه بمواقف حقيقية</a:t>
            </a:r>
          </a:p>
          <a:p>
            <a:r>
              <a:rPr lang="ar-SA" dirty="0" smtClean="0"/>
              <a:t>يشبع المنهج ميول الفرد.</a:t>
            </a:r>
          </a:p>
          <a:p>
            <a:endParaRPr lang="ar-SA" dirty="0"/>
          </a:p>
          <a:p>
            <a:endParaRPr lang="ar-SA" dirty="0" smtClean="0"/>
          </a:p>
        </p:txBody>
      </p:sp>
    </p:spTree>
    <p:extLst>
      <p:ext uri="{BB962C8B-B14F-4D97-AF65-F5344CB8AC3E}">
        <p14:creationId xmlns:p14="http://schemas.microsoft.com/office/powerpoint/2010/main" val="44753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نشاط صفي 1  </a:t>
            </a:r>
            <a:endParaRPr lang="ar-SA" dirty="0"/>
          </a:p>
        </p:txBody>
      </p:sp>
      <p:sp>
        <p:nvSpPr>
          <p:cNvPr id="3" name="عنصر نائب للمحتوى 2"/>
          <p:cNvSpPr>
            <a:spLocks noGrp="1"/>
          </p:cNvSpPr>
          <p:nvPr>
            <p:ph sz="quarter" idx="1"/>
          </p:nvPr>
        </p:nvSpPr>
        <p:spPr/>
        <p:txBody>
          <a:bodyPr/>
          <a:lstStyle/>
          <a:p>
            <a:r>
              <a:rPr lang="ar-SA" dirty="0" smtClean="0"/>
              <a:t>هدف الدرس : ان </a:t>
            </a:r>
            <a:r>
              <a:rPr lang="ar-SA" dirty="0"/>
              <a:t>يتعلم الطالب مفهوم الديموقراطية. </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2636912"/>
            <a:ext cx="5247684" cy="3312368"/>
          </a:xfrm>
          <a:prstGeom prst="rect">
            <a:avLst/>
          </a:prstGeom>
        </p:spPr>
      </p:pic>
    </p:spTree>
    <p:extLst>
      <p:ext uri="{BB962C8B-B14F-4D97-AF65-F5344CB8AC3E}">
        <p14:creationId xmlns:p14="http://schemas.microsoft.com/office/powerpoint/2010/main" val="3758478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مفهوم المنهج </a:t>
            </a:r>
            <a:endParaRPr lang="ar-SA" dirty="0"/>
          </a:p>
        </p:txBody>
      </p:sp>
      <p:sp>
        <p:nvSpPr>
          <p:cNvPr id="3" name="عنصر نائب للمحتوى 2"/>
          <p:cNvSpPr>
            <a:spLocks noGrp="1"/>
          </p:cNvSpPr>
          <p:nvPr>
            <p:ph sz="quarter" idx="1"/>
          </p:nvPr>
        </p:nvSpPr>
        <p:spPr/>
        <p:txBody>
          <a:bodyPr/>
          <a:lstStyle/>
          <a:p>
            <a:r>
              <a:rPr lang="ar-SA" b="1" dirty="0" smtClean="0"/>
              <a:t>رابعاً: المنهج نظام </a:t>
            </a:r>
            <a:endParaRPr lang="ar-SA" b="1" dirty="0"/>
          </a:p>
          <a:p>
            <a:r>
              <a:rPr lang="ar-SA" dirty="0" smtClean="0"/>
              <a:t>يرى ان ترك الفرد يتعلم وفق </a:t>
            </a:r>
            <a:r>
              <a:rPr lang="ar-SA" u="sng" dirty="0" smtClean="0"/>
              <a:t>مبدأ النشاط الذاتي </a:t>
            </a:r>
            <a:r>
              <a:rPr lang="ar-SA" dirty="0" smtClean="0"/>
              <a:t>لا يحقق أهداف المجتمع ... كما ان استخدام </a:t>
            </a:r>
            <a:r>
              <a:rPr lang="ar-SA" u="sng" dirty="0" smtClean="0"/>
              <a:t>المبدأ الديمقراطي </a:t>
            </a:r>
            <a:r>
              <a:rPr lang="ar-SA" dirty="0" smtClean="0"/>
              <a:t>لا يساهم في تنظيم الخبرات التعليمية و ضبطها ... وقد يؤدي إلى نوع من </a:t>
            </a:r>
            <a:r>
              <a:rPr lang="ar-SA" b="1" dirty="0" smtClean="0"/>
              <a:t>الفوضى الفكرية و التسيب العلمي</a:t>
            </a:r>
            <a:r>
              <a:rPr lang="ar-SA" dirty="0" smtClean="0"/>
              <a:t> . </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3501008"/>
            <a:ext cx="4104456" cy="3113223"/>
          </a:xfrm>
          <a:prstGeom prst="rect">
            <a:avLst/>
          </a:prstGeom>
        </p:spPr>
      </p:pic>
    </p:spTree>
    <p:extLst>
      <p:ext uri="{BB962C8B-B14F-4D97-AF65-F5344CB8AC3E}">
        <p14:creationId xmlns:p14="http://schemas.microsoft.com/office/powerpoint/2010/main" val="3541784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lstStyle/>
          <a:p>
            <a:r>
              <a:rPr lang="ar-SA" b="1" dirty="0" smtClean="0"/>
              <a:t>المنهج خطة شاملة </a:t>
            </a:r>
            <a:r>
              <a:rPr lang="ar-SA" dirty="0" smtClean="0"/>
              <a:t>تحوي العناصر التالية : </a:t>
            </a:r>
          </a:p>
          <a:p>
            <a:pPr marL="514350" indent="-514350">
              <a:buFont typeface="+mj-lt"/>
              <a:buAutoNum type="arabicPeriod"/>
            </a:pPr>
            <a:r>
              <a:rPr lang="ar-SA" dirty="0" smtClean="0"/>
              <a:t>الاهداف </a:t>
            </a:r>
          </a:p>
          <a:p>
            <a:pPr marL="514350" indent="-514350">
              <a:buFont typeface="+mj-lt"/>
              <a:buAutoNum type="arabicPeriod"/>
            </a:pPr>
            <a:r>
              <a:rPr lang="ar-SA" dirty="0" smtClean="0"/>
              <a:t>المحتوى</a:t>
            </a:r>
          </a:p>
          <a:p>
            <a:pPr marL="514350" indent="-514350">
              <a:buFont typeface="+mj-lt"/>
              <a:buAutoNum type="arabicPeriod"/>
            </a:pPr>
            <a:r>
              <a:rPr lang="ar-SA" dirty="0" smtClean="0"/>
              <a:t>طرق التدريس </a:t>
            </a:r>
          </a:p>
          <a:p>
            <a:pPr marL="514350" indent="-514350">
              <a:buFont typeface="+mj-lt"/>
              <a:buAutoNum type="arabicPeriod"/>
            </a:pPr>
            <a:r>
              <a:rPr lang="ar-SA" dirty="0" smtClean="0"/>
              <a:t>التقويم </a:t>
            </a:r>
          </a:p>
          <a:p>
            <a:pPr marL="0" indent="0">
              <a:buNone/>
            </a:pPr>
            <a:endParaRPr lang="ar-SA" dirty="0"/>
          </a:p>
          <a:p>
            <a:pPr marL="0" indent="0">
              <a:buNone/>
            </a:pPr>
            <a:endParaRPr lang="ar-SA" dirty="0" smtClean="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780928"/>
            <a:ext cx="2736304" cy="3118114"/>
          </a:xfrm>
          <a:prstGeom prst="rect">
            <a:avLst/>
          </a:prstGeom>
        </p:spPr>
      </p:pic>
    </p:spTree>
    <p:extLst>
      <p:ext uri="{BB962C8B-B14F-4D97-AF65-F5344CB8AC3E}">
        <p14:creationId xmlns:p14="http://schemas.microsoft.com/office/powerpoint/2010/main" val="2764398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914400" y="548680"/>
            <a:ext cx="7772400" cy="5471120"/>
          </a:xfrm>
        </p:spPr>
        <p:txBody>
          <a:bodyPr>
            <a:normAutofit lnSpcReduction="10000"/>
          </a:bodyPr>
          <a:lstStyle/>
          <a:p>
            <a:pPr marL="0" indent="0">
              <a:buNone/>
            </a:pPr>
            <a:endParaRPr lang="ar-SA" b="1" dirty="0" smtClean="0"/>
          </a:p>
          <a:p>
            <a:pPr marL="0" indent="0">
              <a:buNone/>
            </a:pPr>
            <a:r>
              <a:rPr lang="en-US" b="1" dirty="0" smtClean="0"/>
              <a:t>Hilda </a:t>
            </a:r>
            <a:r>
              <a:rPr lang="en-US" b="1" dirty="0" err="1"/>
              <a:t>Taba</a:t>
            </a:r>
            <a:r>
              <a:rPr lang="en-US" dirty="0"/>
              <a:t> (December 1902 - </a:t>
            </a:r>
            <a:r>
              <a:rPr lang="en-US" dirty="0" smtClean="0"/>
              <a:t>1967)</a:t>
            </a:r>
            <a:endParaRPr lang="ar-SA" dirty="0" smtClean="0"/>
          </a:p>
          <a:p>
            <a:pPr marL="0" indent="0">
              <a:buNone/>
            </a:pPr>
            <a:endParaRPr lang="ar-SA" dirty="0"/>
          </a:p>
          <a:p>
            <a:r>
              <a:rPr lang="ar-SA" dirty="0" smtClean="0"/>
              <a:t>درست على ديوي ( </a:t>
            </a:r>
            <a:r>
              <a:rPr lang="en-US" dirty="0" smtClean="0"/>
              <a:t>Dewey </a:t>
            </a:r>
            <a:r>
              <a:rPr lang="ar-SA" dirty="0" smtClean="0"/>
              <a:t>)  ، و تبنت مبدأ الديموقراطية في التعليم  ( </a:t>
            </a:r>
            <a:r>
              <a:rPr lang="ar-SA" b="1" dirty="0"/>
              <a:t>منظم</a:t>
            </a:r>
            <a:r>
              <a:rPr lang="ar-SA" dirty="0"/>
              <a:t>) </a:t>
            </a:r>
            <a:r>
              <a:rPr lang="ar-SA" dirty="0" smtClean="0"/>
              <a:t>. </a:t>
            </a:r>
          </a:p>
          <a:p>
            <a:endParaRPr lang="ar-SA" dirty="0"/>
          </a:p>
          <a:p>
            <a:pPr algn="l"/>
            <a:r>
              <a:rPr lang="en-US" sz="2200" dirty="0"/>
              <a:t>One scarcely needs to emphasize the importance of </a:t>
            </a:r>
            <a:r>
              <a:rPr lang="en-US" sz="2200" b="1" u="sng" dirty="0"/>
              <a:t>critical thinking </a:t>
            </a:r>
            <a:r>
              <a:rPr lang="en-US" sz="2200" dirty="0"/>
              <a:t>as a desirable ingredient in human beings in a democratic society. No matter what views people hold of the chief function of education, they at least agree that people need to learn to think. In a society in which changes come fast, individuals cannot depend on routinized behavior or tradition in making decisions, whether on practical everyday or professional matters, moral values, or political issues. In such a society, there is a natural concern that </a:t>
            </a:r>
            <a:r>
              <a:rPr lang="en-US" sz="2200" u="sng" dirty="0"/>
              <a:t>individuals be capable of intelligent and independent thought</a:t>
            </a:r>
            <a:r>
              <a:rPr lang="en-US" sz="2200" dirty="0" smtClean="0"/>
              <a:t>. (</a:t>
            </a:r>
            <a:r>
              <a:rPr lang="en-US" sz="2200" dirty="0" err="1" smtClean="0"/>
              <a:t>Taba</a:t>
            </a:r>
            <a:r>
              <a:rPr lang="en-US" sz="2200" dirty="0" smtClean="0"/>
              <a:t>, 1962, p.215) </a:t>
            </a:r>
            <a:endParaRPr lang="ar-SA" sz="2200" dirty="0"/>
          </a:p>
        </p:txBody>
      </p:sp>
    </p:spTree>
    <p:extLst>
      <p:ext uri="{BB962C8B-B14F-4D97-AF65-F5344CB8AC3E}">
        <p14:creationId xmlns:p14="http://schemas.microsoft.com/office/powerpoint/2010/main" val="2844889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مفهوم المنهج </a:t>
            </a:r>
            <a:endParaRPr lang="ar-SA" dirty="0"/>
          </a:p>
        </p:txBody>
      </p:sp>
      <p:sp>
        <p:nvSpPr>
          <p:cNvPr id="3" name="عنصر نائب للمحتوى 2"/>
          <p:cNvSpPr>
            <a:spLocks noGrp="1"/>
          </p:cNvSpPr>
          <p:nvPr>
            <p:ph sz="quarter" idx="1"/>
          </p:nvPr>
        </p:nvSpPr>
        <p:spPr/>
        <p:txBody>
          <a:bodyPr/>
          <a:lstStyle/>
          <a:p>
            <a:r>
              <a:rPr lang="ar-SA" b="1" dirty="0" smtClean="0"/>
              <a:t>خامساً: المنهج الكامن </a:t>
            </a:r>
          </a:p>
          <a:p>
            <a:endParaRPr lang="ar-SA" dirty="0"/>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2132856"/>
            <a:ext cx="6123154" cy="446449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737384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r>
              <a:rPr lang="ar-SA" b="1" dirty="0" smtClean="0"/>
              <a:t>أهداف المنهج الكامن:  </a:t>
            </a:r>
          </a:p>
          <a:p>
            <a:pPr marL="514350" indent="-514350">
              <a:buFont typeface="+mj-lt"/>
              <a:buAutoNum type="arabicPeriod"/>
            </a:pPr>
            <a:r>
              <a:rPr lang="ar-SA" dirty="0" smtClean="0"/>
              <a:t>الرغبة في التعليم .</a:t>
            </a:r>
          </a:p>
          <a:p>
            <a:pPr marL="514350" indent="-514350">
              <a:buFont typeface="+mj-lt"/>
              <a:buAutoNum type="arabicPeriod"/>
            </a:pPr>
            <a:r>
              <a:rPr lang="ar-SA" dirty="0" smtClean="0"/>
              <a:t>مهارة استخدام القراء والكتابة والحساب. </a:t>
            </a:r>
          </a:p>
          <a:p>
            <a:pPr marL="514350" indent="-514350">
              <a:buFont typeface="+mj-lt"/>
              <a:buAutoNum type="arabicPeriod"/>
            </a:pPr>
            <a:r>
              <a:rPr lang="ar-SA" dirty="0" smtClean="0"/>
              <a:t>تنمية المفهوم حول الذات.</a:t>
            </a:r>
          </a:p>
          <a:p>
            <a:pPr marL="514350" indent="-514350">
              <a:buFont typeface="+mj-lt"/>
              <a:buAutoNum type="arabicPeriod"/>
            </a:pPr>
            <a:r>
              <a:rPr lang="ar-SA" dirty="0" smtClean="0"/>
              <a:t>احترام الاخرين.</a:t>
            </a:r>
            <a:endParaRPr lang="ar-SA" dirty="0"/>
          </a:p>
        </p:txBody>
      </p:sp>
    </p:spTree>
    <p:extLst>
      <p:ext uri="{BB962C8B-B14F-4D97-AF65-F5344CB8AC3E}">
        <p14:creationId xmlns:p14="http://schemas.microsoft.com/office/powerpoint/2010/main" val="3620248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خلاصة </a:t>
            </a:r>
            <a:endParaRPr lang="ar-SA" dirty="0"/>
          </a:p>
        </p:txBody>
      </p:sp>
      <p:sp>
        <p:nvSpPr>
          <p:cNvPr id="3" name="عنصر نائب للمحتوى 2"/>
          <p:cNvSpPr>
            <a:spLocks noGrp="1"/>
          </p:cNvSpPr>
          <p:nvPr>
            <p:ph sz="quarter" idx="1"/>
          </p:nvPr>
        </p:nvSpPr>
        <p:spPr/>
        <p:txBody>
          <a:bodyPr>
            <a:normAutofit/>
          </a:bodyPr>
          <a:lstStyle/>
          <a:p>
            <a:r>
              <a:rPr lang="ar-SA" b="1" dirty="0" smtClean="0"/>
              <a:t>تعريف المنهج :</a:t>
            </a:r>
          </a:p>
          <a:p>
            <a:pPr marL="0" indent="0">
              <a:buNone/>
            </a:pPr>
            <a:r>
              <a:rPr lang="ar-SA" b="1" dirty="0" smtClean="0"/>
              <a:t> </a:t>
            </a:r>
            <a:r>
              <a:rPr lang="ar-SA" dirty="0" smtClean="0"/>
              <a:t>مجموعة الخبرات التربوية و الثقافية و الاجتماعية و الرياضية والفنية – التي تهيئها المدرسة لتلاميذها داخل المدرسة وخارجها ، بقصد مساعدتهم على النمو الشامل من جميع النواحي ، وتعديل سلوكهم طبقاً لأهدافها التربوية. ( كامل ، </a:t>
            </a:r>
            <a:r>
              <a:rPr lang="ar-SA" dirty="0" err="1" smtClean="0"/>
              <a:t>الدمرداش</a:t>
            </a:r>
            <a:r>
              <a:rPr lang="ar-SA" dirty="0" smtClean="0"/>
              <a:t> ، 1996)</a:t>
            </a:r>
          </a:p>
          <a:p>
            <a:pPr marL="0" indent="0">
              <a:buNone/>
            </a:pPr>
            <a:endParaRPr lang="ar-SA" dirty="0"/>
          </a:p>
          <a:p>
            <a:r>
              <a:rPr lang="ar-SA" b="1" dirty="0" smtClean="0"/>
              <a:t>نقاط ناقشها مفهوم المنهج : </a:t>
            </a:r>
          </a:p>
          <a:p>
            <a:pPr marL="514350" indent="-514350">
              <a:buFont typeface="+mj-lt"/>
              <a:buAutoNum type="arabicPeriod"/>
            </a:pPr>
            <a:r>
              <a:rPr lang="ar-SA" dirty="0" smtClean="0"/>
              <a:t>الهدف : بناء الفرد </a:t>
            </a:r>
            <a:r>
              <a:rPr lang="ar-SA" dirty="0"/>
              <a:t>و </a:t>
            </a:r>
            <a:r>
              <a:rPr lang="ar-SA" dirty="0" smtClean="0"/>
              <a:t>المجتمع</a:t>
            </a:r>
          </a:p>
          <a:p>
            <a:pPr marL="514350" indent="-514350">
              <a:buFont typeface="+mj-lt"/>
              <a:buAutoNum type="arabicPeriod"/>
            </a:pPr>
            <a:r>
              <a:rPr lang="ar-SA" dirty="0" smtClean="0"/>
              <a:t>الاجراءات : التخطيط ، الاختيار ، التنظيم.</a:t>
            </a:r>
          </a:p>
          <a:p>
            <a:pPr marL="514350" indent="-514350">
              <a:buFont typeface="+mj-lt"/>
              <a:buAutoNum type="arabicPeriod"/>
            </a:pPr>
            <a:r>
              <a:rPr lang="ar-SA" dirty="0" smtClean="0"/>
              <a:t>المكونات : الاهداف ، المحتوى ، </a:t>
            </a:r>
            <a:r>
              <a:rPr lang="ar-SA" dirty="0"/>
              <a:t>الخبرات </a:t>
            </a:r>
            <a:r>
              <a:rPr lang="ar-SA" dirty="0" smtClean="0"/>
              <a:t>و الانشطة ، التقويم </a:t>
            </a:r>
          </a:p>
          <a:p>
            <a:pPr marL="0" indent="0">
              <a:buNone/>
            </a:pPr>
            <a:endParaRPr lang="ar-SA" dirty="0"/>
          </a:p>
        </p:txBody>
      </p:sp>
    </p:spTree>
    <p:extLst>
      <p:ext uri="{BB962C8B-B14F-4D97-AF65-F5344CB8AC3E}">
        <p14:creationId xmlns:p14="http://schemas.microsoft.com/office/powerpoint/2010/main" val="3826781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أهمية دراسة المناهج</a:t>
            </a:r>
            <a:endParaRPr lang="ar-SA" dirty="0"/>
          </a:p>
        </p:txBody>
      </p:sp>
      <p:sp>
        <p:nvSpPr>
          <p:cNvPr id="3" name="Content Placeholder 2"/>
          <p:cNvSpPr>
            <a:spLocks noGrp="1"/>
          </p:cNvSpPr>
          <p:nvPr>
            <p:ph sz="quarter" idx="1"/>
          </p:nvPr>
        </p:nvSpPr>
        <p:spPr/>
        <p:txBody>
          <a:bodyPr>
            <a:normAutofit/>
          </a:bodyPr>
          <a:lstStyle/>
          <a:p>
            <a:r>
              <a:rPr lang="ar-SA" b="1" dirty="0" smtClean="0"/>
              <a:t>إستمرارية الامة </a:t>
            </a:r>
            <a:r>
              <a:rPr lang="ar-SA" dirty="0" smtClean="0"/>
              <a:t>: المجتمع يحوي مركبات دقيقة تشكل أساسه و قواعده. على الفرد ادراكها و نقلها من جيل لاخر. </a:t>
            </a:r>
          </a:p>
          <a:p>
            <a:pPr marL="514350" indent="-514350"/>
            <a:r>
              <a:rPr lang="ar-SA" b="1" dirty="0" smtClean="0"/>
              <a:t>تربية فاعلة</a:t>
            </a:r>
            <a:r>
              <a:rPr lang="ar-SA" dirty="0" smtClean="0"/>
              <a:t>: المنهج هو الوسيلة الفاعلة لتحقيق أهداف التربية في المدرسة. </a:t>
            </a:r>
          </a:p>
          <a:p>
            <a:pPr marL="514350" indent="-514350"/>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تأصيل </a:t>
            </a:r>
            <a:endParaRPr lang="ar-SA" dirty="0"/>
          </a:p>
        </p:txBody>
      </p:sp>
      <p:sp>
        <p:nvSpPr>
          <p:cNvPr id="3" name="عنصر نائب للمحتوى 2"/>
          <p:cNvSpPr>
            <a:spLocks noGrp="1"/>
          </p:cNvSpPr>
          <p:nvPr>
            <p:ph sz="quarter" idx="1"/>
          </p:nvPr>
        </p:nvSpPr>
        <p:spPr/>
        <p:txBody>
          <a:bodyPr>
            <a:normAutofit/>
          </a:bodyPr>
          <a:lstStyle/>
          <a:p>
            <a:r>
              <a:rPr lang="ar-SA" dirty="0" smtClean="0"/>
              <a:t>المنهج لغة : الطريق الواضح </a:t>
            </a:r>
          </a:p>
          <a:p>
            <a:r>
              <a:rPr lang="ar-SA" b="1" dirty="0" smtClean="0"/>
              <a:t>قال الله تعالى : ( </a:t>
            </a:r>
            <a:r>
              <a:rPr lang="ar-SA" b="1" dirty="0">
                <a:hlinkClick r:id="" action="ppaction://hlinkfile"/>
              </a:rPr>
              <a:t>قل هذه سبيلي أدعو إلى الله على بصيرة أنا ومن اتبعني وسبحان الله وما أنا من </a:t>
            </a:r>
            <a:r>
              <a:rPr lang="ar-SA" b="1" dirty="0" smtClean="0">
                <a:hlinkClick r:id="" action="ppaction://hlinkfile"/>
              </a:rPr>
              <a:t>المشركين</a:t>
            </a:r>
            <a:r>
              <a:rPr lang="ar-SA" b="1" dirty="0" smtClean="0"/>
              <a:t>). يوسف 118</a:t>
            </a:r>
            <a:r>
              <a:rPr lang="ar-SA" dirty="0"/>
              <a:t/>
            </a:r>
            <a:br>
              <a:rPr lang="ar-SA" dirty="0"/>
            </a:br>
            <a:r>
              <a:rPr lang="ar-SA" dirty="0"/>
              <a:t/>
            </a:r>
            <a:br>
              <a:rPr lang="ar-SA" dirty="0"/>
            </a:br>
            <a:r>
              <a:rPr lang="ar-SA" sz="2000" dirty="0"/>
              <a:t>يقول [ الله ] تعالى لعبده ورسوله إلى الثقلين : الإنس والجن ، آمرا له أن يخبر الناس : أن هذه سبيله ، </a:t>
            </a:r>
            <a:r>
              <a:rPr lang="ar-SA" sz="2000" b="1" dirty="0"/>
              <a:t>أي طريقه ومسلكه وسنته </a:t>
            </a:r>
            <a:r>
              <a:rPr lang="ar-SA" sz="2000" dirty="0"/>
              <a:t>، وهي الدعوة إلى شهادة أن لا إله إلا الله وحده لا شريك له ، يدعو إلى الله بها على بصيرة من ذلك ، ويقين وبرهان ، هو وكل من اتبعه ، يدعو إلى ما دعا إليه رسول الله - صلى الله عليه وسلم - على بصيرة ويقين وبرهان شرعي وعقلي . </a:t>
            </a:r>
            <a:r>
              <a:rPr lang="ar-SA" sz="2000" dirty="0" smtClean="0"/>
              <a:t>       ( تفسير بن كثير)</a:t>
            </a:r>
            <a:r>
              <a:rPr lang="ar-SA" dirty="0"/>
              <a:t/>
            </a:r>
            <a:br>
              <a:rPr lang="ar-SA" dirty="0"/>
            </a:br>
            <a:endParaRPr lang="ar-SA"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40" y="4509120"/>
            <a:ext cx="3600400" cy="2056798"/>
          </a:xfrm>
          <a:prstGeom prst="rect">
            <a:avLst/>
          </a:prstGeom>
        </p:spPr>
      </p:pic>
    </p:spTree>
    <p:extLst>
      <p:ext uri="{BB962C8B-B14F-4D97-AF65-F5344CB8AC3E}">
        <p14:creationId xmlns:p14="http://schemas.microsoft.com/office/powerpoint/2010/main" val="263594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مفهوم المنهج </a:t>
            </a:r>
            <a:endParaRPr lang="ar-SA" dirty="0"/>
          </a:p>
        </p:txBody>
      </p:sp>
      <p:sp>
        <p:nvSpPr>
          <p:cNvPr id="3" name="Content Placeholder 2"/>
          <p:cNvSpPr>
            <a:spLocks noGrp="1"/>
          </p:cNvSpPr>
          <p:nvPr>
            <p:ph sz="quarter" idx="1"/>
          </p:nvPr>
        </p:nvSpPr>
        <p:spPr/>
        <p:txBody>
          <a:bodyPr/>
          <a:lstStyle/>
          <a:p>
            <a:r>
              <a:rPr lang="ar-SA" b="1" dirty="0" smtClean="0"/>
              <a:t>أولاً: مجموع معلومات </a:t>
            </a:r>
          </a:p>
          <a:p>
            <a:pPr marL="514350" indent="-514350">
              <a:buFont typeface="+mj-lt"/>
              <a:buAutoNum type="arabicPeriod"/>
            </a:pPr>
            <a:r>
              <a:rPr lang="ar-SA" dirty="0" smtClean="0"/>
              <a:t>قديما : الانسان ابن طبقة اجتماعية ( النبلاء ، المحاربون ، العمال ). </a:t>
            </a:r>
          </a:p>
          <a:p>
            <a:pPr marL="514350" indent="-514350">
              <a:buFont typeface="+mj-lt"/>
              <a:buAutoNum type="arabicPeriod"/>
            </a:pPr>
            <a:r>
              <a:rPr lang="ar-SA" dirty="0" smtClean="0"/>
              <a:t>حديثاً : الانسان المثالي ( مثقف ، مطلع )</a:t>
            </a:r>
          </a:p>
          <a:p>
            <a:pPr marL="514350" indent="-514350">
              <a:buNone/>
            </a:pPr>
            <a:endParaRPr lang="ar-SA" dirty="0" smtClean="0"/>
          </a:p>
          <a:p>
            <a:pPr marL="514350" indent="-514350">
              <a:buNone/>
            </a:pPr>
            <a:r>
              <a:rPr lang="ar-SA" dirty="0" smtClean="0"/>
              <a:t>(مفاهيم ارتبطة بالمنهج: الطبقية)</a:t>
            </a:r>
          </a:p>
          <a:p>
            <a:pPr>
              <a:buNone/>
            </a:pPr>
            <a:r>
              <a:rPr lang="ar-SA" dirty="0" smtClean="0"/>
              <a:t>بقايا التصنيف الاجتماعي : تصنيف التعليم الى الخاص والعام . </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28604"/>
            <a:ext cx="8229600" cy="5929354"/>
          </a:xfrm>
        </p:spPr>
        <p:txBody>
          <a:bodyPr>
            <a:normAutofit/>
          </a:bodyPr>
          <a:lstStyle/>
          <a:p>
            <a:pPr>
              <a:buNone/>
            </a:pPr>
            <a:r>
              <a:rPr lang="ar-SA" b="1" dirty="0" smtClean="0"/>
              <a:t>خصائص هذا المنهج : </a:t>
            </a:r>
          </a:p>
          <a:p>
            <a:r>
              <a:rPr lang="ar-SA" dirty="0" smtClean="0"/>
              <a:t>التربية هي نقل التراث الثقافي</a:t>
            </a:r>
          </a:p>
          <a:p>
            <a:r>
              <a:rPr lang="ar-SA" dirty="0" smtClean="0"/>
              <a:t>المنهج لا يعني اكثر من مقررات دراسية </a:t>
            </a:r>
          </a:p>
          <a:p>
            <a:r>
              <a:rPr lang="ar-SA" dirty="0" smtClean="0"/>
              <a:t> عملية التعليم تقوم على التلقين ( معلم – تلميذ)</a:t>
            </a:r>
          </a:p>
          <a:p>
            <a:endParaRPr lang="ar-SA" dirty="0" smtClean="0"/>
          </a:p>
          <a:p>
            <a:pPr>
              <a:buNone/>
            </a:pPr>
            <a:r>
              <a:rPr lang="ar-SA" b="1" dirty="0" smtClean="0"/>
              <a:t>عيوب المنهج </a:t>
            </a:r>
          </a:p>
          <a:p>
            <a:pPr marL="514350" indent="-514350">
              <a:buFont typeface="+mj-lt"/>
              <a:buAutoNum type="arabicPeriod"/>
            </a:pPr>
            <a:r>
              <a:rPr lang="ar-SA" dirty="0" smtClean="0"/>
              <a:t>فجوة بين المنهج و الحياة اليومية. </a:t>
            </a:r>
          </a:p>
          <a:p>
            <a:pPr marL="514350" indent="-514350">
              <a:buFont typeface="+mj-lt"/>
              <a:buAutoNum type="arabicPeriod"/>
            </a:pPr>
            <a:r>
              <a:rPr lang="ar-SA" dirty="0" smtClean="0"/>
              <a:t>التركيز على الجانب العقلي من شخصية التلميذ.</a:t>
            </a:r>
          </a:p>
          <a:p>
            <a:pPr marL="514350" indent="-514350">
              <a:buFont typeface="+mj-lt"/>
              <a:buAutoNum type="arabicPeriod"/>
            </a:pPr>
            <a:r>
              <a:rPr lang="ar-SA" dirty="0" smtClean="0"/>
              <a:t>غياب المناهج </a:t>
            </a:r>
            <a:r>
              <a:rPr lang="ar-SA" dirty="0" err="1" smtClean="0"/>
              <a:t>اللاصفية</a:t>
            </a:r>
            <a:endParaRPr lang="ar-SA" dirty="0" smtClean="0"/>
          </a:p>
          <a:p>
            <a:pPr marL="514350" indent="-514350">
              <a:buFont typeface="+mj-lt"/>
              <a:buAutoNum type="arabicPeriod"/>
            </a:pPr>
            <a:r>
              <a:rPr lang="ar-SA" dirty="0" smtClean="0"/>
              <a:t>المنهج ثابت لا يتغير .</a:t>
            </a:r>
          </a:p>
          <a:p>
            <a:pPr marL="514350" indent="-514350">
              <a:buNone/>
            </a:pPr>
            <a:r>
              <a:rPr lang="ar-SA" dirty="0" smtClean="0"/>
              <a:t> </a:t>
            </a:r>
          </a:p>
          <a:p>
            <a:endParaRPr lang="ar-SA" dirty="0" smtClean="0"/>
          </a:p>
          <a:p>
            <a:endParaRPr lang="ar-SA" dirty="0"/>
          </a:p>
        </p:txBody>
      </p:sp>
      <p:pic>
        <p:nvPicPr>
          <p:cNvPr id="4" name="Picture 3" descr="twitter_follow_me.png"/>
          <p:cNvPicPr>
            <a:picLocks noChangeAspect="1"/>
          </p:cNvPicPr>
          <p:nvPr/>
        </p:nvPicPr>
        <p:blipFill>
          <a:blip r:embed="rId2"/>
          <a:stretch>
            <a:fillRect/>
          </a:stretch>
        </p:blipFill>
        <p:spPr>
          <a:xfrm>
            <a:off x="422308" y="4437112"/>
            <a:ext cx="2559228" cy="182810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12776"/>
            <a:ext cx="8229600" cy="4713387"/>
          </a:xfrm>
        </p:spPr>
        <p:txBody>
          <a:bodyPr/>
          <a:lstStyle/>
          <a:p>
            <a:r>
              <a:rPr lang="ar-SA" b="1" dirty="0" smtClean="0"/>
              <a:t>مميزات منهج المعلومات </a:t>
            </a:r>
          </a:p>
          <a:p>
            <a:pPr marL="514350" indent="-514350">
              <a:buFont typeface="+mj-lt"/>
              <a:buAutoNum type="arabicPeriod"/>
            </a:pPr>
            <a:r>
              <a:rPr lang="ar-SA" dirty="0" smtClean="0"/>
              <a:t>سهولة تدريسه </a:t>
            </a:r>
          </a:p>
          <a:p>
            <a:pPr marL="514350" indent="-514350">
              <a:buFont typeface="+mj-lt"/>
              <a:buAutoNum type="arabicPeriod"/>
            </a:pPr>
            <a:r>
              <a:rPr lang="ar-SA" dirty="0" smtClean="0"/>
              <a:t>و تقييمه </a:t>
            </a:r>
          </a:p>
          <a:p>
            <a:pPr marL="514350" indent="-514350">
              <a:buFont typeface="+mj-lt"/>
              <a:buAutoNum type="arabicPeriod"/>
            </a:pPr>
            <a:r>
              <a:rPr lang="ar-SA" dirty="0" smtClean="0"/>
              <a:t>يتناسب مع متطلبات المجتمع ( الوالدين)</a:t>
            </a:r>
          </a:p>
          <a:p>
            <a:pPr marL="514350" indent="-514350">
              <a:buFont typeface="+mj-lt"/>
              <a:buAutoNum type="arabicPeriod"/>
            </a:pPr>
            <a:endParaRPr lang="ar-SA" dirty="0"/>
          </a:p>
        </p:txBody>
      </p:sp>
      <p:pic>
        <p:nvPicPr>
          <p:cNvPr id="5" name="Picture 4" descr="صفة كتب.jpg"/>
          <p:cNvPicPr>
            <a:picLocks noChangeAspect="1"/>
          </p:cNvPicPr>
          <p:nvPr/>
        </p:nvPicPr>
        <p:blipFill>
          <a:blip r:embed="rId2"/>
          <a:stretch>
            <a:fillRect/>
          </a:stretch>
        </p:blipFill>
        <p:spPr>
          <a:xfrm>
            <a:off x="971601" y="2780928"/>
            <a:ext cx="2952328" cy="2438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مفهوم المنهج </a:t>
            </a:r>
            <a:endParaRPr lang="ar-SA" dirty="0"/>
          </a:p>
        </p:txBody>
      </p:sp>
      <p:sp>
        <p:nvSpPr>
          <p:cNvPr id="3" name="Content Placeholder 2"/>
          <p:cNvSpPr>
            <a:spLocks noGrp="1"/>
          </p:cNvSpPr>
          <p:nvPr>
            <p:ph sz="quarter" idx="1"/>
          </p:nvPr>
        </p:nvSpPr>
        <p:spPr/>
        <p:txBody>
          <a:bodyPr/>
          <a:lstStyle/>
          <a:p>
            <a:r>
              <a:rPr lang="ar-SA" b="1" dirty="0"/>
              <a:t>ثانياً: </a:t>
            </a:r>
            <a:r>
              <a:rPr lang="ar-SA" b="1" dirty="0" smtClean="0"/>
              <a:t>اهتمامات </a:t>
            </a:r>
            <a:r>
              <a:rPr lang="ar-SA" b="1" dirty="0"/>
              <a:t>الطفل و </a:t>
            </a:r>
            <a:r>
              <a:rPr lang="ar-SA" b="1" dirty="0" smtClean="0"/>
              <a:t>نشاطه</a:t>
            </a:r>
          </a:p>
          <a:p>
            <a:r>
              <a:rPr lang="ar-SA" dirty="0" smtClean="0"/>
              <a:t>التربية مفهوم رديف لمبدأ الاهتمام بالطفل او التعليم المتمركز حول </a:t>
            </a:r>
            <a:r>
              <a:rPr lang="ar-SA" dirty="0"/>
              <a:t>الطفل . </a:t>
            </a:r>
            <a:endParaRPr lang="ar-SA" dirty="0" smtClean="0"/>
          </a:p>
          <a:p>
            <a:r>
              <a:rPr lang="ar-SA" dirty="0" smtClean="0"/>
              <a:t>رفض </a:t>
            </a:r>
            <a:r>
              <a:rPr lang="ar-SA" dirty="0"/>
              <a:t>تسلط المجتمع على التعليم (مبدأ الحرية في المعرفة )</a:t>
            </a:r>
          </a:p>
          <a:p>
            <a:r>
              <a:rPr lang="ar-SA" dirty="0" err="1" smtClean="0"/>
              <a:t>بياجيه</a:t>
            </a:r>
            <a:r>
              <a:rPr lang="ar-SA" dirty="0" smtClean="0"/>
              <a:t> (</a:t>
            </a:r>
            <a:r>
              <a:rPr lang="ar-SA" dirty="0" err="1" smtClean="0"/>
              <a:t>Piaget</a:t>
            </a:r>
            <a:r>
              <a:rPr lang="ar-SA" dirty="0" smtClean="0"/>
              <a:t> ) ، ينادي بالتتابع عند تنظيم المواقف التربوية التي يقدمها المنهج. </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3789040"/>
            <a:ext cx="2880320" cy="274009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914400" y="620688"/>
            <a:ext cx="7772400" cy="4572000"/>
          </a:xfrm>
        </p:spPr>
        <p:txBody>
          <a:bodyPr>
            <a:normAutofit lnSpcReduction="10000"/>
          </a:bodyPr>
          <a:lstStyle/>
          <a:p>
            <a:pPr marL="0" indent="0">
              <a:buNone/>
            </a:pPr>
            <a:r>
              <a:rPr lang="ar-SA" b="1" dirty="0" smtClean="0"/>
              <a:t>ثالثاً: المنهج مجموع خبرات </a:t>
            </a:r>
          </a:p>
          <a:p>
            <a:r>
              <a:rPr lang="ar-SA" dirty="0" smtClean="0"/>
              <a:t>الفرد و المجتمع كل متكامل </a:t>
            </a:r>
          </a:p>
          <a:p>
            <a:r>
              <a:rPr lang="ar-SA" dirty="0" smtClean="0"/>
              <a:t>التربية هدفها بناء المجتمع  و تلبية مطالبه واحتياجاته مع مراعاة ميول و رغبات الفرد . </a:t>
            </a:r>
          </a:p>
          <a:p>
            <a:r>
              <a:rPr lang="ar-SA" dirty="0"/>
              <a:t>الفيلسوف </a:t>
            </a:r>
            <a:r>
              <a:rPr lang="ar-SA" dirty="0" smtClean="0"/>
              <a:t>الامريكي </a:t>
            </a:r>
            <a:r>
              <a:rPr lang="en-US" dirty="0" smtClean="0"/>
              <a:t>John Dewey </a:t>
            </a:r>
            <a:r>
              <a:rPr lang="ar-SA" dirty="0" smtClean="0"/>
              <a:t> </a:t>
            </a:r>
            <a:r>
              <a:rPr lang="ar-SA" dirty="0"/>
              <a:t>(1859)</a:t>
            </a:r>
          </a:p>
          <a:p>
            <a:r>
              <a:rPr lang="ar-SA" dirty="0" smtClean="0"/>
              <a:t>مبدأ الديموقراطية في التعليم </a:t>
            </a:r>
          </a:p>
          <a:p>
            <a:endParaRPr lang="ar-SA" dirty="0" smtClean="0"/>
          </a:p>
          <a:p>
            <a:r>
              <a:rPr lang="ar-SA" b="1" dirty="0" smtClean="0"/>
              <a:t>ملاحظة هامة:</a:t>
            </a:r>
            <a:endParaRPr lang="ar-SA" b="1" dirty="0"/>
          </a:p>
          <a:p>
            <a:r>
              <a:rPr lang="ar-SA" dirty="0" smtClean="0"/>
              <a:t>الخبرات </a:t>
            </a:r>
            <a:r>
              <a:rPr lang="ar-SA" dirty="0"/>
              <a:t>التربوية يحددها المجتمع (المدرسة ) و الطالب يختار ما يناسب ميوله  </a:t>
            </a:r>
          </a:p>
          <a:p>
            <a:endParaRPr lang="ar-SA" dirty="0"/>
          </a:p>
        </p:txBody>
      </p:sp>
    </p:spTree>
    <p:extLst>
      <p:ext uri="{BB962C8B-B14F-4D97-AF65-F5344CB8AC3E}">
        <p14:creationId xmlns:p14="http://schemas.microsoft.com/office/powerpoint/2010/main" val="3285874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وقفه تأمل </a:t>
            </a:r>
            <a:endParaRPr lang="ar-SA" dirty="0"/>
          </a:p>
        </p:txBody>
      </p:sp>
      <p:pic>
        <p:nvPicPr>
          <p:cNvPr id="4" name="عنصر نائب للمحتوى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403648" y="1916832"/>
            <a:ext cx="6984776" cy="4176464"/>
          </a:xfrm>
        </p:spPr>
      </p:pic>
    </p:spTree>
    <p:extLst>
      <p:ext uri="{BB962C8B-B14F-4D97-AF65-F5344CB8AC3E}">
        <p14:creationId xmlns:p14="http://schemas.microsoft.com/office/powerpoint/2010/main" val="21444909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681</TotalTime>
  <Words>641</Words>
  <Application>Microsoft Office PowerPoint</Application>
  <PresentationFormat>عرض على الشاشة (3:4)‏</PresentationFormat>
  <Paragraphs>83</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موازنة</vt:lpstr>
      <vt:lpstr>المنهج : مفهومه</vt:lpstr>
      <vt:lpstr>أهمية دراسة المناهج</vt:lpstr>
      <vt:lpstr>تأصيل </vt:lpstr>
      <vt:lpstr>مفهوم المنهج </vt:lpstr>
      <vt:lpstr>عرض تقديمي في PowerPoint</vt:lpstr>
      <vt:lpstr>عرض تقديمي في PowerPoint</vt:lpstr>
      <vt:lpstr>مفهوم المنهج </vt:lpstr>
      <vt:lpstr>عرض تقديمي في PowerPoint</vt:lpstr>
      <vt:lpstr>وقفه تأمل </vt:lpstr>
      <vt:lpstr>عرض تقديمي في PowerPoint</vt:lpstr>
      <vt:lpstr>نشاط صفي 1  </vt:lpstr>
      <vt:lpstr>مفهوم المنهج </vt:lpstr>
      <vt:lpstr>عرض تقديمي في PowerPoint</vt:lpstr>
      <vt:lpstr>عرض تقديمي في PowerPoint</vt:lpstr>
      <vt:lpstr>مفهوم المنهج </vt:lpstr>
      <vt:lpstr>عرض تقديمي في PowerPoint</vt:lpstr>
      <vt:lpstr>خلاصة </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المنهج مفهومه ومكوناته </dc:title>
  <dc:creator>user</dc:creator>
  <cp:lastModifiedBy>user</cp:lastModifiedBy>
  <cp:revision>49</cp:revision>
  <dcterms:created xsi:type="dcterms:W3CDTF">2013-02-10T17:31:01Z</dcterms:created>
  <dcterms:modified xsi:type="dcterms:W3CDTF">2013-02-18T05:42:11Z</dcterms:modified>
</cp:coreProperties>
</file>