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Default Extension="wav" ContentType="audio/wav"/>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92" r:id="rId1"/>
  </p:sldMasterIdLst>
  <p:sldIdLst>
    <p:sldId id="256" r:id="rId2"/>
    <p:sldId id="258" r:id="rId3"/>
    <p:sldId id="259" r:id="rId4"/>
    <p:sldId id="269" r:id="rId5"/>
    <p:sldId id="270" r:id="rId6"/>
    <p:sldId id="271" r:id="rId7"/>
    <p:sldId id="272" r:id="rId8"/>
    <p:sldId id="273" r:id="rId9"/>
    <p:sldId id="274" r:id="rId10"/>
    <p:sldId id="275" r:id="rId11"/>
    <p:sldId id="260" r:id="rId12"/>
    <p:sldId id="263" r:id="rId13"/>
    <p:sldId id="276" r:id="rId14"/>
    <p:sldId id="277" r:id="rId15"/>
    <p:sldId id="278" r:id="rId16"/>
    <p:sldId id="264" r:id="rId17"/>
    <p:sldId id="266" r:id="rId18"/>
    <p:sldId id="267" r:id="rId19"/>
    <p:sldId id="279" r:id="rId20"/>
    <p:sldId id="268" r:id="rId21"/>
    <p:sldId id="280" r:id="rId2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3B057"/>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3" d="100"/>
          <a:sy n="63" d="100"/>
        </p:scale>
        <p:origin x="-1512" y="-10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media/audio1.wav>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bg>
      <p:bgRef idx="1002">
        <a:schemeClr val="bg1"/>
      </p:bgRef>
    </p:bg>
    <p:spTree>
      <p:nvGrpSpPr>
        <p:cNvPr id="1" name=""/>
        <p:cNvGrpSpPr/>
        <p:nvPr/>
      </p:nvGrpSpPr>
      <p:grpSpPr>
        <a:xfrm>
          <a:off x="0" y="0"/>
          <a:ext cx="0" cy="0"/>
          <a:chOff x="0" y="0"/>
          <a:chExt cx="0" cy="0"/>
        </a:xfrm>
      </p:grpSpPr>
      <p:sp>
        <p:nvSpPr>
          <p:cNvPr id="8" name="مستطيل 7"/>
          <p:cNvSpPr/>
          <p:nvPr/>
        </p:nvSpPr>
        <p:spPr>
          <a:xfrm flipH="1">
            <a:off x="2667000" y="0"/>
            <a:ext cx="6477000" cy="6858000"/>
          </a:xfrm>
          <a:prstGeom prst="rect">
            <a:avLst/>
          </a:prstGeom>
          <a:blipFill>
            <a:blip r:embed="rId2" cstate="print">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رابط مستقيم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عنوان 11"/>
          <p:cNvSpPr>
            <a:spLocks noGrp="1"/>
          </p:cNvSpPr>
          <p:nvPr>
            <p:ph type="ctrTitle"/>
          </p:nvPr>
        </p:nvSpPr>
        <p:spPr>
          <a:xfrm>
            <a:off x="3366868" y="533400"/>
            <a:ext cx="5105400" cy="2868168"/>
          </a:xfrm>
        </p:spPr>
        <p:txBody>
          <a:bodyPr lIns="45720" tIns="0" rIns="45720">
            <a:noAutofit/>
          </a:bodyPr>
          <a:lstStyle>
            <a:lvl1pPr algn="r">
              <a:defRPr sz="4200" b="1"/>
            </a:lvl1pPr>
            <a:extLst/>
          </a:lstStyle>
          <a:p>
            <a:r>
              <a:rPr kumimoji="0" lang="ar-SA" smtClean="0"/>
              <a:t>انقر لتحرير نمط العنوان الرئيسي</a:t>
            </a:r>
            <a:endParaRPr kumimoji="0" lang="en-US"/>
          </a:p>
        </p:txBody>
      </p:sp>
      <p:sp>
        <p:nvSpPr>
          <p:cNvPr id="25" name="عنوان فرعي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ar-SA" smtClean="0"/>
              <a:t>انقر لتحرير نمط العنوان الثانوي الرئيسي</a:t>
            </a:r>
            <a:endParaRPr kumimoji="0" lang="en-US"/>
          </a:p>
        </p:txBody>
      </p:sp>
      <p:sp>
        <p:nvSpPr>
          <p:cNvPr id="31" name="عنصر نائب للتاريخ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fld id="{53D64F67-D9A8-4A1A-B68D-2D3418C2EA1F}" type="datetimeFigureOut">
              <a:rPr lang="ar-SA" smtClean="0"/>
              <a:pPr/>
              <a:t>28/10/1433</a:t>
            </a:fld>
            <a:endParaRPr lang="ar-SA"/>
          </a:p>
        </p:txBody>
      </p:sp>
      <p:sp>
        <p:nvSpPr>
          <p:cNvPr id="18" name="عنصر نائب للتذييل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endParaRPr lang="ar-SA"/>
          </a:p>
        </p:txBody>
      </p:sp>
      <p:sp>
        <p:nvSpPr>
          <p:cNvPr id="29" name="عنصر نائب لرقم الشريحة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FE359924-BCED-4E59-AB2F-6D2BD3610F16}"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53D64F67-D9A8-4A1A-B68D-2D3418C2EA1F}" type="datetimeFigureOut">
              <a:rPr lang="ar-SA" smtClean="0"/>
              <a:pPr/>
              <a:t>28/10/1433</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FE359924-BCED-4E59-AB2F-6D2BD3610F16}"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553200" y="274955"/>
            <a:ext cx="1524000" cy="5851525"/>
          </a:xfrm>
        </p:spPr>
        <p:txBody>
          <a:bodyPr vert="eaVert" anchor="t"/>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457200" y="274642"/>
            <a:ext cx="6019800" cy="5851525"/>
          </a:xfrm>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a:xfrm>
            <a:off x="4242816" y="6557946"/>
            <a:ext cx="2002464" cy="226902"/>
          </a:xfrm>
        </p:spPr>
        <p:txBody>
          <a:bodyPr/>
          <a:lstStyle>
            <a:extLst/>
          </a:lstStyle>
          <a:p>
            <a:fld id="{53D64F67-D9A8-4A1A-B68D-2D3418C2EA1F}" type="datetimeFigureOut">
              <a:rPr lang="ar-SA" smtClean="0"/>
              <a:pPr/>
              <a:t>28/10/1433</a:t>
            </a:fld>
            <a:endParaRPr lang="ar-SA"/>
          </a:p>
        </p:txBody>
      </p:sp>
      <p:sp>
        <p:nvSpPr>
          <p:cNvPr id="5" name="عنصر نائب للتذييل 4"/>
          <p:cNvSpPr>
            <a:spLocks noGrp="1"/>
          </p:cNvSpPr>
          <p:nvPr>
            <p:ph type="ftr" sz="quarter" idx="11"/>
          </p:nvPr>
        </p:nvSpPr>
        <p:spPr>
          <a:xfrm>
            <a:off x="457200" y="6556248"/>
            <a:ext cx="3657600" cy="228600"/>
          </a:xfrm>
        </p:spPr>
        <p:txBody>
          <a:bodyPr/>
          <a:lstStyle>
            <a:extLst/>
          </a:lstStyle>
          <a:p>
            <a:endParaRPr lang="ar-SA"/>
          </a:p>
        </p:txBody>
      </p:sp>
      <p:sp>
        <p:nvSpPr>
          <p:cNvPr id="6" name="عنصر نائب لرقم الشريحة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FE359924-BCED-4E59-AB2F-6D2BD3610F16}"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53D64F67-D9A8-4A1A-B68D-2D3418C2EA1F}" type="datetimeFigureOut">
              <a:rPr lang="ar-SA" smtClean="0"/>
              <a:pPr/>
              <a:t>28/10/1433</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FE359924-BCED-4E59-AB2F-6D2BD3610F16}"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bg>
      <p:bgRef idx="1001">
        <a:schemeClr val="bg1"/>
      </p:bgRef>
    </p:bg>
    <p:spTree>
      <p:nvGrpSpPr>
        <p:cNvPr id="1" name=""/>
        <p:cNvGrpSpPr/>
        <p:nvPr/>
      </p:nvGrpSpPr>
      <p:grpSpPr>
        <a:xfrm>
          <a:off x="0" y="0"/>
          <a:ext cx="0" cy="0"/>
          <a:chOff x="0" y="0"/>
          <a:chExt cx="0" cy="0"/>
        </a:xfrm>
      </p:grpSpPr>
      <p:sp>
        <p:nvSpPr>
          <p:cNvPr id="2" name="عنوان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fld id="{53D64F67-D9A8-4A1A-B68D-2D3418C2EA1F}" type="datetimeFigureOut">
              <a:rPr lang="ar-SA" smtClean="0"/>
              <a:pPr/>
              <a:t>28/10/1433</a:t>
            </a:fld>
            <a:endParaRPr lang="ar-SA"/>
          </a:p>
        </p:txBody>
      </p:sp>
      <p:sp>
        <p:nvSpPr>
          <p:cNvPr id="5" name="عنصر نائب للتذييل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endParaRPr lang="ar-SA"/>
          </a:p>
        </p:txBody>
      </p:sp>
      <p:sp>
        <p:nvSpPr>
          <p:cNvPr id="6" name="عنصر نائب لرقم الشريحة 5"/>
          <p:cNvSpPr>
            <a:spLocks noGrp="1"/>
          </p:cNvSpPr>
          <p:nvPr>
            <p:ph type="sldNum" sz="quarter" idx="12"/>
          </p:nvPr>
        </p:nvSpPr>
        <p:spPr>
          <a:xfrm>
            <a:off x="6733952" y="6555112"/>
            <a:ext cx="588336" cy="228600"/>
          </a:xfrm>
        </p:spPr>
        <p:txBody>
          <a:bodyPr/>
          <a:lstStyle>
            <a:extLst/>
          </a:lstStyle>
          <a:p>
            <a:fld id="{FE359924-BCED-4E59-AB2F-6D2BD3610F16}"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320040"/>
            <a:ext cx="7242048" cy="1143000"/>
          </a:xfrm>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53D64F67-D9A8-4A1A-B68D-2D3418C2EA1F}" type="datetimeFigureOut">
              <a:rPr lang="ar-SA" smtClean="0"/>
              <a:pPr/>
              <a:t>28/10/1433</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FE359924-BCED-4E59-AB2F-6D2BD3610F16}"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320040"/>
            <a:ext cx="7242048" cy="1143000"/>
          </a:xfrm>
        </p:spPr>
        <p:txBody>
          <a:bodyPr anchor="b"/>
          <a:lstStyle>
            <a:lvl1pPr>
              <a:defRPr/>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extLst/>
          </a:lstStyle>
          <a:p>
            <a:fld id="{53D64F67-D9A8-4A1A-B68D-2D3418C2EA1F}" type="datetimeFigureOut">
              <a:rPr lang="ar-SA" smtClean="0"/>
              <a:pPr/>
              <a:t>28/10/1433</a:t>
            </a:fld>
            <a:endParaRPr lang="ar-SA"/>
          </a:p>
        </p:txBody>
      </p:sp>
      <p:sp>
        <p:nvSpPr>
          <p:cNvPr id="8" name="عنصر نائب للتذييل 7"/>
          <p:cNvSpPr>
            <a:spLocks noGrp="1"/>
          </p:cNvSpPr>
          <p:nvPr>
            <p:ph type="ftr" sz="quarter" idx="11"/>
          </p:nvPr>
        </p:nvSpPr>
        <p:spPr/>
        <p:txBody>
          <a:bodyPr/>
          <a:lstStyle>
            <a:extLst/>
          </a:lstStyle>
          <a:p>
            <a:endParaRPr lang="ar-SA"/>
          </a:p>
        </p:txBody>
      </p:sp>
      <p:sp>
        <p:nvSpPr>
          <p:cNvPr id="9" name="عنصر نائب لرقم الشريحة 8"/>
          <p:cNvSpPr>
            <a:spLocks noGrp="1"/>
          </p:cNvSpPr>
          <p:nvPr>
            <p:ph type="sldNum" sz="quarter" idx="12"/>
          </p:nvPr>
        </p:nvSpPr>
        <p:spPr/>
        <p:txBody>
          <a:bodyPr/>
          <a:lstStyle>
            <a:extLst/>
          </a:lstStyle>
          <a:p>
            <a:fld id="{FE359924-BCED-4E59-AB2F-6D2BD3610F16}"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320040"/>
            <a:ext cx="7242048" cy="1143000"/>
          </a:xfrm>
        </p:spPr>
        <p:txBody>
          <a:bodyPr/>
          <a:lstStyle>
            <a:extLst/>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p:txBody>
          <a:bodyPr/>
          <a:lstStyle>
            <a:extLst/>
          </a:lstStyle>
          <a:p>
            <a:fld id="{53D64F67-D9A8-4A1A-B68D-2D3418C2EA1F}" type="datetimeFigureOut">
              <a:rPr lang="ar-SA" smtClean="0"/>
              <a:pPr/>
              <a:t>28/10/1433</a:t>
            </a:fld>
            <a:endParaRPr lang="ar-SA"/>
          </a:p>
        </p:txBody>
      </p:sp>
      <p:sp>
        <p:nvSpPr>
          <p:cNvPr id="4" name="عنصر نائب للتذييل 3"/>
          <p:cNvSpPr>
            <a:spLocks noGrp="1"/>
          </p:cNvSpPr>
          <p:nvPr>
            <p:ph type="ftr" sz="quarter" idx="11"/>
          </p:nvPr>
        </p:nvSpPr>
        <p:spPr/>
        <p:txBody>
          <a:bodyPr/>
          <a:lstStyle>
            <a:extLst/>
          </a:lstStyle>
          <a:p>
            <a:endParaRPr lang="ar-SA"/>
          </a:p>
        </p:txBody>
      </p:sp>
      <p:sp>
        <p:nvSpPr>
          <p:cNvPr id="5" name="عنصر نائب لرقم الشريحة 4"/>
          <p:cNvSpPr>
            <a:spLocks noGrp="1"/>
          </p:cNvSpPr>
          <p:nvPr>
            <p:ph type="sldNum" sz="quarter" idx="12"/>
          </p:nvPr>
        </p:nvSpPr>
        <p:spPr/>
        <p:txBody>
          <a:bodyPr/>
          <a:lstStyle>
            <a:extLst/>
          </a:lstStyle>
          <a:p>
            <a:fld id="{FE359924-BCED-4E59-AB2F-6D2BD3610F16}"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lvl1pPr>
              <a:defRPr>
                <a:solidFill>
                  <a:schemeClr val="tx2"/>
                </a:solidFill>
              </a:defRPr>
            </a:lvl1pPr>
            <a:extLst/>
          </a:lstStyle>
          <a:p>
            <a:fld id="{53D64F67-D9A8-4A1A-B68D-2D3418C2EA1F}" type="datetimeFigureOut">
              <a:rPr lang="ar-SA" smtClean="0"/>
              <a:pPr/>
              <a:t>28/10/1433</a:t>
            </a:fld>
            <a:endParaRPr lang="ar-SA"/>
          </a:p>
        </p:txBody>
      </p:sp>
      <p:sp>
        <p:nvSpPr>
          <p:cNvPr id="3" name="عنصر نائب للتذييل 2"/>
          <p:cNvSpPr>
            <a:spLocks noGrp="1"/>
          </p:cNvSpPr>
          <p:nvPr>
            <p:ph type="ftr" sz="quarter" idx="11"/>
          </p:nvPr>
        </p:nvSpPr>
        <p:spPr/>
        <p:txBody>
          <a:bodyPr/>
          <a:lstStyle>
            <a:lvl1pPr>
              <a:defRPr>
                <a:solidFill>
                  <a:schemeClr val="tx2"/>
                </a:solidFill>
              </a:defRPr>
            </a:lvl1pPr>
            <a:extLst/>
          </a:lstStyle>
          <a:p>
            <a:endParaRPr lang="ar-SA"/>
          </a:p>
        </p:txBody>
      </p:sp>
      <p:sp>
        <p:nvSpPr>
          <p:cNvPr id="4" name="عنصر نائب لرقم الشريحة 3"/>
          <p:cNvSpPr>
            <a:spLocks noGrp="1"/>
          </p:cNvSpPr>
          <p:nvPr>
            <p:ph type="sldNum" sz="quarter" idx="12"/>
          </p:nvPr>
        </p:nvSpPr>
        <p:spPr/>
        <p:txBody>
          <a:bodyPr/>
          <a:lstStyle>
            <a:extLst/>
          </a:lstStyle>
          <a:p>
            <a:fld id="{FE359924-BCED-4E59-AB2F-6D2BD3610F16}"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53D64F67-D9A8-4A1A-B68D-2D3418C2EA1F}" type="datetimeFigureOut">
              <a:rPr lang="ar-SA" smtClean="0"/>
              <a:pPr/>
              <a:t>28/10/1433</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FE359924-BCED-4E59-AB2F-6D2BD3610F16}"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bg>
      <p:bgRef idx="1002">
        <a:schemeClr val="bg2"/>
      </p:bgRef>
    </p:bg>
    <p:spTree>
      <p:nvGrpSpPr>
        <p:cNvPr id="1" name=""/>
        <p:cNvGrpSpPr/>
        <p:nvPr/>
      </p:nvGrpSpPr>
      <p:grpSpPr>
        <a:xfrm>
          <a:off x="0" y="0"/>
          <a:ext cx="0" cy="0"/>
          <a:chOff x="0" y="0"/>
          <a:chExt cx="0" cy="0"/>
        </a:xfrm>
      </p:grpSpPr>
      <p:sp>
        <p:nvSpPr>
          <p:cNvPr id="8" name="مستطيل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مستطيل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عنوان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ar-SA" smtClean="0"/>
              <a:t>انقر لتحرير نمط العنوان الرئيسي</a:t>
            </a:r>
            <a:endParaRPr kumimoji="0" lang="en-US" dirty="0"/>
          </a:p>
        </p:txBody>
      </p:sp>
      <p:sp>
        <p:nvSpPr>
          <p:cNvPr id="4" name="عنصر نائب للنص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ar-SA" smtClean="0"/>
              <a:t>انقر لتحرير أنماط النص الرئيسي</a:t>
            </a:r>
          </a:p>
        </p:txBody>
      </p:sp>
      <p:sp>
        <p:nvSpPr>
          <p:cNvPr id="5" name="عنصر نائب للتاريخ 4"/>
          <p:cNvSpPr>
            <a:spLocks noGrp="1"/>
          </p:cNvSpPr>
          <p:nvPr>
            <p:ph type="dt" sz="half" idx="10"/>
          </p:nvPr>
        </p:nvSpPr>
        <p:spPr/>
        <p:txBody>
          <a:bodyPr/>
          <a:lstStyle>
            <a:extLst/>
          </a:lstStyle>
          <a:p>
            <a:fld id="{53D64F67-D9A8-4A1A-B68D-2D3418C2EA1F}" type="datetimeFigureOut">
              <a:rPr lang="ar-SA" smtClean="0"/>
              <a:pPr/>
              <a:t>28/10/1433</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FE359924-BCED-4E59-AB2F-6D2BD3610F16}" type="slidenum">
              <a:rPr lang="ar-SA" smtClean="0"/>
              <a:pPr/>
              <a:t>‹#›</a:t>
            </a:fld>
            <a:endParaRPr lang="ar-SA"/>
          </a:p>
        </p:txBody>
      </p:sp>
      <p:sp>
        <p:nvSpPr>
          <p:cNvPr id="10" name="عنصر نائب للصورة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ar-SA" smtClean="0"/>
              <a:t>انقر فوق الرمز لإضافة صورة</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مستطيل 8"/>
          <p:cNvSpPr/>
          <p:nvPr/>
        </p:nvSpPr>
        <p:spPr>
          <a:xfrm flipH="1">
            <a:off x="8153400" y="0"/>
            <a:ext cx="990600" cy="6858000"/>
          </a:xfrm>
          <a:prstGeom prst="rect">
            <a:avLst/>
          </a:prstGeom>
          <a:blipFill>
            <a:blip r:embed="rId13" cstate="print">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عنصر نائب للعنوان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ar-SA" smtClean="0"/>
              <a:t>انقر لتحرير نمط العنوان الرئيسي</a:t>
            </a:r>
            <a:endParaRPr kumimoji="0" lang="en-US"/>
          </a:p>
        </p:txBody>
      </p:sp>
      <p:sp>
        <p:nvSpPr>
          <p:cNvPr id="31" name="عنصر نائب للنص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27" name="عنصر نائب للتاريخ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fld id="{53D64F67-D9A8-4A1A-B68D-2D3418C2EA1F}" type="datetimeFigureOut">
              <a:rPr lang="ar-SA" smtClean="0"/>
              <a:pPr/>
              <a:t>28/10/1433</a:t>
            </a:fld>
            <a:endParaRPr lang="ar-SA"/>
          </a:p>
        </p:txBody>
      </p:sp>
      <p:sp>
        <p:nvSpPr>
          <p:cNvPr id="4" name="عنصر نائب للتذييل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endParaRPr lang="ar-SA"/>
          </a:p>
        </p:txBody>
      </p:sp>
      <p:sp>
        <p:nvSpPr>
          <p:cNvPr id="16" name="عنصر نائب لرقم الشريحة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fld id="{FE359924-BCED-4E59-AB2F-6D2BD3610F16}"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793" r:id="rId1"/>
    <p:sldLayoutId id="2147483794" r:id="rId2"/>
    <p:sldLayoutId id="2147483795" r:id="rId3"/>
    <p:sldLayoutId id="2147483796" r:id="rId4"/>
    <p:sldLayoutId id="2147483797" r:id="rId5"/>
    <p:sldLayoutId id="2147483798" r:id="rId6"/>
    <p:sldLayoutId id="2147483799" r:id="rId7"/>
    <p:sldLayoutId id="2147483800" r:id="rId8"/>
    <p:sldLayoutId id="2147483801" r:id="rId9"/>
    <p:sldLayoutId id="2147483802" r:id="rId10"/>
    <p:sldLayoutId id="2147483803" r:id="rId11"/>
  </p:sldLayoutIdLst>
  <p:txStyles>
    <p:titleStyle>
      <a:lvl1pPr algn="l" rtl="1"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a:extLst/>
    </p:titleStyle>
    <p:bodyStyle>
      <a:lvl1pPr marL="274320" indent="-274320" algn="r" rtl="1"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r" rtl="1"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r" rtl="1"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r" rtl="1"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r" rtl="1"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r" rtl="1"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r" rtl="1"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r" rtl="1"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r" rtl="1"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audio" Target="../media/audio1.wav"/><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sz="6000" dirty="0" smtClean="0"/>
              <a:t>العلمانيــــة</a:t>
            </a:r>
            <a:endParaRPr lang="ar-SA" sz="6000" dirty="0"/>
          </a:p>
        </p:txBody>
      </p:sp>
    </p:spTree>
  </p:cSld>
  <p:clrMapOvr>
    <a:masterClrMapping/>
  </p:clrMapOvr>
  <p:transition>
    <p:sndAc>
      <p:stSnd>
        <p:snd r:embed="rId2" name="explode.wav"/>
      </p:stSnd>
    </p:sndAc>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642910" y="714356"/>
            <a:ext cx="6953248" cy="5598504"/>
          </a:xfrm>
        </p:spPr>
        <p:txBody>
          <a:bodyPr>
            <a:normAutofit/>
          </a:bodyPr>
          <a:lstStyle/>
          <a:p>
            <a:pPr>
              <a:buNone/>
              <a:defRPr/>
            </a:pPr>
            <a:r>
              <a:rPr lang="ar-SA" sz="3600" b="1" dirty="0" smtClean="0"/>
              <a:t> </a:t>
            </a:r>
            <a:r>
              <a:rPr lang="ar-SA" sz="3600" b="1" dirty="0" smtClean="0">
                <a:latin typeface="Arabic Typesetting" pitchFamily="66" charset="-78"/>
                <a:cs typeface="Arabic Typesetting" pitchFamily="66" charset="-78"/>
              </a:rPr>
              <a:t>وكانت الكنيسة لا تكتفي بالسكوت على مظالم الإقطاع بل كانت بنفسها تمارس الإقطاع .</a:t>
            </a:r>
          </a:p>
          <a:p>
            <a:pPr>
              <a:buNone/>
              <a:defRPr/>
            </a:pPr>
            <a:r>
              <a:rPr lang="ar-SA" sz="3600" b="1" dirty="0" smtClean="0">
                <a:solidFill>
                  <a:schemeClr val="tx2"/>
                </a:solidFill>
                <a:latin typeface="Arabic Typesetting" pitchFamily="66" charset="-78"/>
                <a:cs typeface="Arabic Typesetting" pitchFamily="66" charset="-78"/>
              </a:rPr>
              <a:t>وأما الجانب السياسي </a:t>
            </a:r>
            <a:r>
              <a:rPr lang="ar-SA" sz="3600" b="1" dirty="0" smtClean="0">
                <a:latin typeface="Arabic Typesetting" pitchFamily="66" charset="-78"/>
                <a:cs typeface="Arabic Typesetting" pitchFamily="66" charset="-78"/>
              </a:rPr>
              <a:t>فقد كان  خاضعا لنفس الظروف ، الحاكم إقطاعي يتملك الإقطاعيين ويتملك العبيد ، ويقدم الإمبراطور إعانة سنوية مقابل قيامه بالحكم وفرض الضرائب و تحصيلها وكان هذا يمثل ما أسموه بالسلطة الزمنية وإلى جوار السلطة الزمنية كانت السلطة الدينية ممثلة في الكنيسة التي بلغ جورها حد إقامة محاكم التفتيش التي راح ضحاياها 300.000نسمة منهم 32.000ماتوا حرقا </a:t>
            </a:r>
            <a:r>
              <a:rPr lang="ar-SA" sz="3600" b="1" dirty="0" smtClean="0"/>
              <a:t>. </a:t>
            </a:r>
            <a:endParaRPr lang="ar-SA" sz="3600" b="1"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wipe(down)">
                                      <p:cBhvr>
                                        <p:cTn id="12"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71472" y="357166"/>
            <a:ext cx="7239000" cy="928670"/>
          </a:xfrm>
        </p:spPr>
        <p:txBody>
          <a:bodyPr/>
          <a:lstStyle/>
          <a:p>
            <a:pPr algn="r"/>
            <a:r>
              <a:rPr lang="ar-SA" dirty="0" smtClean="0">
                <a:solidFill>
                  <a:schemeClr val="accent4">
                    <a:lumMod val="60000"/>
                    <a:lumOff val="40000"/>
                  </a:schemeClr>
                </a:solidFill>
              </a:rPr>
              <a:t>نتائج هذه الظروف :</a:t>
            </a:r>
            <a:endParaRPr lang="ar-SA" dirty="0">
              <a:solidFill>
                <a:schemeClr val="accent4">
                  <a:lumMod val="60000"/>
                  <a:lumOff val="40000"/>
                </a:schemeClr>
              </a:solidFill>
            </a:endParaRPr>
          </a:p>
        </p:txBody>
      </p:sp>
      <p:sp>
        <p:nvSpPr>
          <p:cNvPr id="3" name="عنصر نائب للمحتوى 2"/>
          <p:cNvSpPr>
            <a:spLocks noGrp="1"/>
          </p:cNvSpPr>
          <p:nvPr>
            <p:ph idx="1"/>
          </p:nvPr>
        </p:nvSpPr>
        <p:spPr>
          <a:xfrm>
            <a:off x="500034" y="1571612"/>
            <a:ext cx="7286708" cy="4786346"/>
          </a:xfrm>
        </p:spPr>
        <p:txBody>
          <a:bodyPr>
            <a:normAutofit/>
          </a:bodyPr>
          <a:lstStyle/>
          <a:p>
            <a:pPr>
              <a:buNone/>
              <a:defRPr/>
            </a:pPr>
            <a:r>
              <a:rPr lang="ar-SA" sz="3600" b="1" dirty="0" smtClean="0">
                <a:latin typeface="Arabic Typesetting" pitchFamily="66" charset="-78"/>
                <a:cs typeface="Arabic Typesetting" pitchFamily="66" charset="-78"/>
              </a:rPr>
              <a:t>   كانت ردود الأفعال التي ظهرت نتيجة القهر الذي مورس ضد العقول  و القلوب من قبل سلطات الكنيسة فكانت ردة الفعل ظهور نداءات بفصل الدين عن الدولة </a:t>
            </a:r>
            <a:r>
              <a:rPr lang="ar-SA" sz="3600" b="1" dirty="0" err="1" smtClean="0">
                <a:latin typeface="Arabic Typesetting" pitchFamily="66" charset="-78"/>
                <a:cs typeface="Arabic Typesetting" pitchFamily="66" charset="-78"/>
              </a:rPr>
              <a:t>و</a:t>
            </a:r>
            <a:r>
              <a:rPr lang="ar-SA" sz="3600" b="1" dirty="0" smtClean="0">
                <a:latin typeface="Arabic Typesetting" pitchFamily="66" charset="-78"/>
                <a:cs typeface="Arabic Typesetting" pitchFamily="66" charset="-78"/>
              </a:rPr>
              <a:t> بتقييد سلطان الكنيسة داخل جدرانها " حبس الدين في رأي المعتدلين و بإعدام الدين في  رأي المتطرفين " ومن المنادين بذلك " مارتن لوثر ـ ديكارت ـ فولتير" وظهرت الثورات التي حملت شعارفصل الدين عن الدولة وذلك  بعد القرن16 م وهذه هي بداية ظهورالعلمانيه </a:t>
            </a:r>
            <a:endParaRPr lang="ar-SA" sz="2300" b="1" dirty="0">
              <a:latin typeface="Arabic Typesetting" pitchFamily="66" charset="-78"/>
              <a:cs typeface="Arabic Typesetting" pitchFamily="66"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52"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Scale>
                                      <p:cBhvr>
                                        <p:cTn id="12" dur="1000" decel="50000" fill="hold">
                                          <p:stCondLst>
                                            <p:cond delay="0"/>
                                          </p:stCondLst>
                                        </p:cTn>
                                        <p:tgtEl>
                                          <p:spTgt spid="3">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3" dur="1000" decel="50000" fill="hold">
                                          <p:stCondLst>
                                            <p:cond delay="0"/>
                                          </p:stCondLst>
                                        </p:cTn>
                                        <p:tgtEl>
                                          <p:spTgt spid="3">
                                            <p:txEl>
                                              <p:pRg st="0" end="0"/>
                                            </p:txEl>
                                          </p:spTgt>
                                        </p:tgtEl>
                                        <p:attrNameLst>
                                          <p:attrName>ppt_x</p:attrName>
                                          <p:attrName>ppt_y</p:attrName>
                                        </p:attrNameLst>
                                      </p:cBhvr>
                                    </p:animMotion>
                                    <p:animEffect transition="in" filter="fade">
                                      <p:cBhvr>
                                        <p:cTn id="14" dur="1000"/>
                                        <p:tgtEl>
                                          <p:spTgt spid="3">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42910" y="285728"/>
            <a:ext cx="7143800" cy="857256"/>
          </a:xfrm>
        </p:spPr>
        <p:txBody>
          <a:bodyPr>
            <a:normAutofit/>
          </a:bodyPr>
          <a:lstStyle/>
          <a:p>
            <a:pPr algn="r"/>
            <a:r>
              <a:rPr lang="ar-SA" sz="2400" dirty="0" smtClean="0"/>
              <a:t>الأفكار والمعتقدات</a:t>
            </a:r>
            <a:r>
              <a:rPr lang="en-US" sz="2400" dirty="0" smtClean="0"/>
              <a:t> : </a:t>
            </a:r>
            <a:endParaRPr lang="ar-SA" sz="2400" dirty="0"/>
          </a:p>
        </p:txBody>
      </p:sp>
      <p:sp>
        <p:nvSpPr>
          <p:cNvPr id="3" name="عنصر نائب للمحتوى 2"/>
          <p:cNvSpPr>
            <a:spLocks noGrp="1"/>
          </p:cNvSpPr>
          <p:nvPr>
            <p:ph idx="1"/>
          </p:nvPr>
        </p:nvSpPr>
        <p:spPr>
          <a:xfrm>
            <a:off x="0" y="1285860"/>
            <a:ext cx="8215338" cy="5929354"/>
          </a:xfrm>
        </p:spPr>
        <p:txBody>
          <a:bodyPr>
            <a:noAutofit/>
          </a:bodyPr>
          <a:lstStyle/>
          <a:p>
            <a:pPr>
              <a:buNone/>
            </a:pPr>
            <a:r>
              <a:rPr lang="ar-SA" sz="3200" b="1" dirty="0" smtClean="0">
                <a:latin typeface="Arabic Typesetting" pitchFamily="66" charset="-78"/>
                <a:cs typeface="Arabic Typesetting" pitchFamily="66" charset="-78"/>
              </a:rPr>
              <a:t>      بعض العلمانيين ينكر وجود الله أصلاً</a:t>
            </a:r>
            <a:r>
              <a:rPr lang="en-US" sz="3200" b="1" dirty="0" smtClean="0">
                <a:latin typeface="Arabic Typesetting" pitchFamily="66" charset="-78"/>
                <a:cs typeface="Arabic Typesetting" pitchFamily="66" charset="-78"/>
              </a:rPr>
              <a:t> . </a:t>
            </a:r>
            <a:br>
              <a:rPr lang="en-US" sz="3200" b="1" dirty="0" smtClean="0">
                <a:latin typeface="Arabic Typesetting" pitchFamily="66" charset="-78"/>
                <a:cs typeface="Arabic Typesetting" pitchFamily="66" charset="-78"/>
              </a:rPr>
            </a:br>
            <a:r>
              <a:rPr lang="en-US" sz="3200" b="1" dirty="0" smtClean="0">
                <a:latin typeface="Arabic Typesetting" pitchFamily="66" charset="-78"/>
                <a:cs typeface="Arabic Typesetting" pitchFamily="66" charset="-78"/>
              </a:rPr>
              <a:t>¨ </a:t>
            </a:r>
            <a:r>
              <a:rPr lang="ar-SA" sz="3200" b="1" dirty="0" smtClean="0">
                <a:latin typeface="Arabic Typesetting" pitchFamily="66" charset="-78"/>
                <a:cs typeface="Arabic Typesetting" pitchFamily="66" charset="-78"/>
              </a:rPr>
              <a:t>وبعضهم يؤمنون بوجود الله لكنهم يعتقدون بعدم وجود آية علاقة بين الله وبين حياة الإنسان</a:t>
            </a:r>
            <a:r>
              <a:rPr lang="en-US" sz="3200" b="1" dirty="0" smtClean="0">
                <a:latin typeface="Arabic Typesetting" pitchFamily="66" charset="-78"/>
                <a:cs typeface="Arabic Typesetting" pitchFamily="66" charset="-78"/>
              </a:rPr>
              <a:t> . </a:t>
            </a:r>
            <a:br>
              <a:rPr lang="en-US" sz="3200" b="1" dirty="0" smtClean="0">
                <a:latin typeface="Arabic Typesetting" pitchFamily="66" charset="-78"/>
                <a:cs typeface="Arabic Typesetting" pitchFamily="66" charset="-78"/>
              </a:rPr>
            </a:br>
            <a:r>
              <a:rPr lang="en-US" sz="3200" b="1" dirty="0" smtClean="0">
                <a:latin typeface="Arabic Typesetting" pitchFamily="66" charset="-78"/>
                <a:cs typeface="Arabic Typesetting" pitchFamily="66" charset="-78"/>
              </a:rPr>
              <a:t>¨ </a:t>
            </a:r>
            <a:r>
              <a:rPr lang="ar-SA" sz="3200" b="1" dirty="0" smtClean="0">
                <a:latin typeface="Arabic Typesetting" pitchFamily="66" charset="-78"/>
                <a:cs typeface="Arabic Typesetting" pitchFamily="66" charset="-78"/>
              </a:rPr>
              <a:t>الحياة تقوم على أساس العلم المطلق وتحت سلطان العقل والتجريب</a:t>
            </a:r>
            <a:r>
              <a:rPr lang="en-US" sz="3200" b="1" dirty="0" smtClean="0">
                <a:latin typeface="Arabic Typesetting" pitchFamily="66" charset="-78"/>
                <a:cs typeface="Arabic Typesetting" pitchFamily="66" charset="-78"/>
              </a:rPr>
              <a:t> . </a:t>
            </a:r>
            <a:br>
              <a:rPr lang="en-US" sz="3200" b="1" dirty="0" smtClean="0">
                <a:latin typeface="Arabic Typesetting" pitchFamily="66" charset="-78"/>
                <a:cs typeface="Arabic Typesetting" pitchFamily="66" charset="-78"/>
              </a:rPr>
            </a:br>
            <a:r>
              <a:rPr lang="en-US" sz="3200" b="1" dirty="0" smtClean="0">
                <a:latin typeface="Arabic Typesetting" pitchFamily="66" charset="-78"/>
                <a:cs typeface="Arabic Typesetting" pitchFamily="66" charset="-78"/>
              </a:rPr>
              <a:t>¨ </a:t>
            </a:r>
            <a:r>
              <a:rPr lang="ar-SA" sz="3200" b="1" dirty="0" smtClean="0">
                <a:latin typeface="Arabic Typesetting" pitchFamily="66" charset="-78"/>
                <a:cs typeface="Arabic Typesetting" pitchFamily="66" charset="-78"/>
              </a:rPr>
              <a:t>إقامة حاجز بين عالمي الروح والمادة والقيم الروحية لديهم قيم سلبية</a:t>
            </a:r>
            <a:r>
              <a:rPr lang="en-US" sz="3200" b="1" dirty="0" smtClean="0">
                <a:latin typeface="Arabic Typesetting" pitchFamily="66" charset="-78"/>
                <a:cs typeface="Arabic Typesetting" pitchFamily="66" charset="-78"/>
              </a:rPr>
              <a:t> . </a:t>
            </a:r>
            <a:br>
              <a:rPr lang="en-US" sz="3200" b="1" dirty="0" smtClean="0">
                <a:latin typeface="Arabic Typesetting" pitchFamily="66" charset="-78"/>
                <a:cs typeface="Arabic Typesetting" pitchFamily="66" charset="-78"/>
              </a:rPr>
            </a:br>
            <a:r>
              <a:rPr lang="en-US" sz="3200" b="1" dirty="0" smtClean="0">
                <a:latin typeface="Arabic Typesetting" pitchFamily="66" charset="-78"/>
                <a:cs typeface="Arabic Typesetting" pitchFamily="66" charset="-78"/>
              </a:rPr>
              <a:t>¨ </a:t>
            </a:r>
            <a:r>
              <a:rPr lang="ar-SA" sz="3200" b="1" dirty="0" smtClean="0">
                <a:latin typeface="Arabic Typesetting" pitchFamily="66" charset="-78"/>
                <a:cs typeface="Arabic Typesetting" pitchFamily="66" charset="-78"/>
              </a:rPr>
              <a:t>فصل الدين عن السياسة وإقامة الحياة على أساس مادي</a:t>
            </a:r>
            <a:r>
              <a:rPr lang="en-US" sz="3200" b="1" dirty="0" smtClean="0">
                <a:latin typeface="Arabic Typesetting" pitchFamily="66" charset="-78"/>
                <a:cs typeface="Arabic Typesetting" pitchFamily="66" charset="-78"/>
              </a:rPr>
              <a:t> . </a:t>
            </a:r>
            <a:br>
              <a:rPr lang="en-US" sz="3200" b="1" dirty="0" smtClean="0">
                <a:latin typeface="Arabic Typesetting" pitchFamily="66" charset="-78"/>
                <a:cs typeface="Arabic Typesetting" pitchFamily="66" charset="-78"/>
              </a:rPr>
            </a:br>
            <a:r>
              <a:rPr lang="en-US" sz="3200" b="1" dirty="0" smtClean="0">
                <a:latin typeface="Arabic Typesetting" pitchFamily="66" charset="-78"/>
                <a:cs typeface="Arabic Typesetting" pitchFamily="66" charset="-78"/>
              </a:rPr>
              <a:t>¨ </a:t>
            </a:r>
            <a:r>
              <a:rPr lang="ar-SA" sz="3200" b="1" dirty="0" smtClean="0">
                <a:latin typeface="Arabic Typesetting" pitchFamily="66" charset="-78"/>
                <a:cs typeface="Arabic Typesetting" pitchFamily="66" charset="-78"/>
              </a:rPr>
              <a:t>تطبيق مبدأ النفعية على كل شيء في الحياة</a:t>
            </a:r>
            <a:r>
              <a:rPr lang="en-US" sz="3200" b="1" dirty="0" smtClean="0">
                <a:latin typeface="Arabic Typesetting" pitchFamily="66" charset="-78"/>
                <a:cs typeface="Arabic Typesetting" pitchFamily="66" charset="-78"/>
              </a:rPr>
              <a:t> . </a:t>
            </a:r>
            <a:br>
              <a:rPr lang="en-US" sz="3200" b="1" dirty="0" smtClean="0">
                <a:latin typeface="Arabic Typesetting" pitchFamily="66" charset="-78"/>
                <a:cs typeface="Arabic Typesetting" pitchFamily="66" charset="-78"/>
              </a:rPr>
            </a:br>
            <a:r>
              <a:rPr lang="en-US" sz="3200" b="1" dirty="0" smtClean="0">
                <a:latin typeface="Arabic Typesetting" pitchFamily="66" charset="-78"/>
                <a:cs typeface="Arabic Typesetting" pitchFamily="66" charset="-78"/>
              </a:rPr>
              <a:t>¨ </a:t>
            </a:r>
            <a:r>
              <a:rPr lang="ar-SA" sz="3200" b="1" dirty="0" smtClean="0">
                <a:latin typeface="Arabic Typesetting" pitchFamily="66" charset="-78"/>
                <a:cs typeface="Arabic Typesetting" pitchFamily="66" charset="-78"/>
              </a:rPr>
              <a:t>اعتماد مبدأ الميكافيلية في فلسفة الحكم والسياسية والأخلاق</a:t>
            </a:r>
            <a:r>
              <a:rPr lang="en-US" sz="3200" b="1" dirty="0" smtClean="0">
                <a:latin typeface="Arabic Typesetting" pitchFamily="66" charset="-78"/>
                <a:cs typeface="Arabic Typesetting" pitchFamily="66" charset="-78"/>
              </a:rPr>
              <a:t> . </a:t>
            </a:r>
            <a:br>
              <a:rPr lang="en-US" sz="3200" b="1" dirty="0" smtClean="0">
                <a:latin typeface="Arabic Typesetting" pitchFamily="66" charset="-78"/>
                <a:cs typeface="Arabic Typesetting" pitchFamily="66" charset="-78"/>
              </a:rPr>
            </a:br>
            <a:r>
              <a:rPr lang="en-US" sz="3200" b="1" dirty="0" smtClean="0">
                <a:latin typeface="Arabic Typesetting" pitchFamily="66" charset="-78"/>
                <a:cs typeface="Arabic Typesetting" pitchFamily="66" charset="-78"/>
              </a:rPr>
              <a:t>¨ </a:t>
            </a:r>
            <a:r>
              <a:rPr lang="ar-SA" sz="3200" b="1" dirty="0" smtClean="0">
                <a:latin typeface="Arabic Typesetting" pitchFamily="66" charset="-78"/>
                <a:cs typeface="Arabic Typesetting" pitchFamily="66" charset="-78"/>
              </a:rPr>
              <a:t>نشر الإباحة والفوضى الأخلاقية وتهديم كيان الأسرة باعتبارها النواة الأولى في البنية الاجتماعية</a:t>
            </a:r>
            <a:r>
              <a:rPr lang="en-US" sz="3200" b="1" dirty="0" smtClean="0">
                <a:latin typeface="Arabic Typesetting" pitchFamily="66" charset="-78"/>
                <a:cs typeface="Arabic Typesetting" pitchFamily="66" charset="-78"/>
              </a:rPr>
              <a:t> . </a:t>
            </a:r>
            <a:br>
              <a:rPr lang="en-US" sz="3200" b="1" dirty="0" smtClean="0">
                <a:latin typeface="Arabic Typesetting" pitchFamily="66" charset="-78"/>
                <a:cs typeface="Arabic Typesetting" pitchFamily="66" charset="-78"/>
              </a:rPr>
            </a:br>
            <a:r>
              <a:rPr lang="en-US" sz="3200" b="1" dirty="0" smtClean="0"/>
              <a:t/>
            </a:r>
            <a:br>
              <a:rPr lang="en-US" sz="3200" b="1" dirty="0" smtClean="0"/>
            </a:br>
            <a:r>
              <a:rPr lang="en-US" sz="3200" b="1" dirty="0" smtClean="0"/>
              <a:t/>
            </a:r>
            <a:br>
              <a:rPr lang="en-US" sz="3200" b="1" dirty="0" smtClean="0"/>
            </a:br>
            <a:r>
              <a:rPr lang="en-US" sz="3200" b="1" dirty="0" smtClean="0"/>
              <a:t/>
            </a:r>
            <a:br>
              <a:rPr lang="en-US" sz="3200" b="1" dirty="0" smtClean="0"/>
            </a:br>
            <a:endParaRPr lang="ar-SA" sz="3200" b="1"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42"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fade">
                                      <p:cBhvr>
                                        <p:cTn id="12" dur="1000"/>
                                        <p:tgtEl>
                                          <p:spTgt spid="3">
                                            <p:txEl>
                                              <p:pRg st="0" end="0"/>
                                            </p:txEl>
                                          </p:spTgt>
                                        </p:tgtEl>
                                      </p:cBhvr>
                                    </p:animEffect>
                                    <p:anim calcmode="lin" valueType="num">
                                      <p:cBhvr>
                                        <p:cTn id="13"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214290"/>
            <a:ext cx="8001024" cy="857256"/>
          </a:xfrm>
        </p:spPr>
        <p:txBody>
          <a:bodyPr>
            <a:normAutofit/>
          </a:bodyPr>
          <a:lstStyle/>
          <a:p>
            <a:pPr algn="r"/>
            <a:r>
              <a:rPr lang="ar-SA" sz="2000" dirty="0" smtClean="0"/>
              <a:t>أما معتقدات العلمانية في العالم العربي والإسلامي التي انتشرت بفضل الاستعمار </a:t>
            </a:r>
            <a:r>
              <a:rPr lang="ar-SA" sz="2000" dirty="0" err="1" smtClean="0"/>
              <a:t>و</a:t>
            </a:r>
            <a:r>
              <a:rPr lang="ar-SA" sz="2000" dirty="0" smtClean="0"/>
              <a:t> التبشير فهي ..</a:t>
            </a:r>
            <a:endParaRPr lang="ar-SA" sz="2000" dirty="0"/>
          </a:p>
        </p:txBody>
      </p:sp>
      <p:sp>
        <p:nvSpPr>
          <p:cNvPr id="3" name="عنصر نائب للمحتوى 2"/>
          <p:cNvSpPr>
            <a:spLocks noGrp="1"/>
          </p:cNvSpPr>
          <p:nvPr>
            <p:ph idx="1"/>
          </p:nvPr>
        </p:nvSpPr>
        <p:spPr>
          <a:xfrm>
            <a:off x="642910" y="1285860"/>
            <a:ext cx="7239000" cy="6072206"/>
          </a:xfrm>
        </p:spPr>
        <p:txBody>
          <a:bodyPr>
            <a:normAutofit/>
          </a:bodyPr>
          <a:lstStyle/>
          <a:p>
            <a:pPr>
              <a:defRPr/>
            </a:pPr>
            <a:r>
              <a:rPr lang="ar-SA" sz="2400" b="1" dirty="0" smtClean="0">
                <a:latin typeface="Arabic Typesetting" pitchFamily="66" charset="-78"/>
                <a:cs typeface="Arabic Typesetting" pitchFamily="66" charset="-78"/>
              </a:rPr>
              <a:t>الطعن في حقيقة الإسلام </a:t>
            </a:r>
            <a:r>
              <a:rPr lang="ar-SA" sz="2400" b="1" dirty="0" err="1" smtClean="0">
                <a:latin typeface="Arabic Typesetting" pitchFamily="66" charset="-78"/>
                <a:cs typeface="Arabic Typesetting" pitchFamily="66" charset="-78"/>
              </a:rPr>
              <a:t>و</a:t>
            </a:r>
            <a:r>
              <a:rPr lang="ar-SA" sz="2400" b="1" dirty="0" smtClean="0">
                <a:latin typeface="Arabic Typesetting" pitchFamily="66" charset="-78"/>
                <a:cs typeface="Arabic Typesetting" pitchFamily="66" charset="-78"/>
              </a:rPr>
              <a:t> القرآن </a:t>
            </a:r>
            <a:r>
              <a:rPr lang="ar-SA" sz="2400" b="1" dirty="0" err="1" smtClean="0">
                <a:latin typeface="Arabic Typesetting" pitchFamily="66" charset="-78"/>
                <a:cs typeface="Arabic Typesetting" pitchFamily="66" charset="-78"/>
              </a:rPr>
              <a:t>و</a:t>
            </a:r>
            <a:r>
              <a:rPr lang="ar-SA" sz="2400" b="1" dirty="0" smtClean="0">
                <a:latin typeface="Arabic Typesetting" pitchFamily="66" charset="-78"/>
                <a:cs typeface="Arabic Typesetting" pitchFamily="66" charset="-78"/>
              </a:rPr>
              <a:t> النبوة</a:t>
            </a:r>
          </a:p>
          <a:p>
            <a:pPr>
              <a:defRPr/>
            </a:pPr>
            <a:r>
              <a:rPr lang="ar-SA" sz="2400" b="1" dirty="0" smtClean="0">
                <a:latin typeface="Arabic Typesetting" pitchFamily="66" charset="-78"/>
                <a:cs typeface="Arabic Typesetting" pitchFamily="66" charset="-78"/>
              </a:rPr>
              <a:t>الزعم بان الإسلام أستنفذ أغراضه وهو عبارة عن طقوس وشعائر روحية </a:t>
            </a:r>
          </a:p>
          <a:p>
            <a:pPr>
              <a:defRPr/>
            </a:pPr>
            <a:r>
              <a:rPr lang="ar-SA" sz="2400" b="1" dirty="0" smtClean="0">
                <a:latin typeface="Arabic Typesetting" pitchFamily="66" charset="-78"/>
                <a:cs typeface="Arabic Typesetting" pitchFamily="66" charset="-78"/>
              </a:rPr>
              <a:t>الزعم بأن الفقه الإسلامي مأخوذ من القانون الروماني </a:t>
            </a:r>
          </a:p>
          <a:p>
            <a:pPr>
              <a:defRPr/>
            </a:pPr>
            <a:r>
              <a:rPr lang="ar-SA" sz="2400" b="1" dirty="0" smtClean="0">
                <a:latin typeface="Arabic Typesetting" pitchFamily="66" charset="-78"/>
                <a:cs typeface="Arabic Typesetting" pitchFamily="66" charset="-78"/>
              </a:rPr>
              <a:t>الزعم بأن الإسلام لا يتلاءم مع الحضارة ويدعو إلى التخلف</a:t>
            </a:r>
          </a:p>
          <a:p>
            <a:pPr>
              <a:defRPr/>
            </a:pPr>
            <a:r>
              <a:rPr lang="ar-SA" sz="2400" b="1" dirty="0" smtClean="0">
                <a:latin typeface="Arabic Typesetting" pitchFamily="66" charset="-78"/>
                <a:cs typeface="Arabic Typesetting" pitchFamily="66" charset="-78"/>
              </a:rPr>
              <a:t> تخلف المرأة المسلمة والدعوة إلى تحريرها وفق الأسلوب الغربي </a:t>
            </a:r>
          </a:p>
          <a:p>
            <a:pPr>
              <a:defRPr/>
            </a:pPr>
            <a:r>
              <a:rPr lang="ar-SA" sz="2400" b="1" dirty="0" smtClean="0">
                <a:latin typeface="Arabic Typesetting" pitchFamily="66" charset="-78"/>
                <a:cs typeface="Arabic Typesetting" pitchFamily="66" charset="-78"/>
              </a:rPr>
              <a:t>التقليل من شأن الحضارة الإسلامية وتضخيم حجم الحركات الهدامة في التاريخ الإسلامي والزعم بأنها حركات إصلاح </a:t>
            </a:r>
          </a:p>
          <a:p>
            <a:pPr>
              <a:defRPr/>
            </a:pPr>
            <a:r>
              <a:rPr lang="ar-SA" sz="2400" b="1" dirty="0" smtClean="0">
                <a:latin typeface="Arabic Typesetting" pitchFamily="66" charset="-78"/>
                <a:cs typeface="Arabic Typesetting" pitchFamily="66" charset="-78"/>
              </a:rPr>
              <a:t>العمل بالأنظمة </a:t>
            </a:r>
            <a:r>
              <a:rPr lang="ar-SA" sz="2400" b="1" dirty="0" err="1" smtClean="0">
                <a:latin typeface="Arabic Typesetting" pitchFamily="66" charset="-78"/>
                <a:cs typeface="Arabic Typesetting" pitchFamily="66" charset="-78"/>
              </a:rPr>
              <a:t>و</a:t>
            </a:r>
            <a:r>
              <a:rPr lang="ar-SA" sz="2400" b="1" dirty="0" smtClean="0">
                <a:latin typeface="Arabic Typesetting" pitchFamily="66" charset="-78"/>
                <a:cs typeface="Arabic Typesetting" pitchFamily="66" charset="-78"/>
              </a:rPr>
              <a:t> المناهج اللادينية عن الغرب ومحاكاته فيها </a:t>
            </a:r>
          </a:p>
          <a:p>
            <a:pPr>
              <a:defRPr/>
            </a:pPr>
            <a:r>
              <a:rPr lang="ar-SA" sz="2400" b="1" dirty="0" smtClean="0">
                <a:latin typeface="Arabic Typesetting" pitchFamily="66" charset="-78"/>
                <a:cs typeface="Arabic Typesetting" pitchFamily="66" charset="-78"/>
              </a:rPr>
              <a:t>تربية الأجيال تربية لا دينية </a:t>
            </a:r>
          </a:p>
          <a:p>
            <a:pPr>
              <a:buNone/>
              <a:defRPr/>
            </a:pPr>
            <a:r>
              <a:rPr lang="ar-SA" sz="3200" b="1" dirty="0" smtClean="0">
                <a:solidFill>
                  <a:schemeClr val="tx2"/>
                </a:solidFill>
                <a:latin typeface="Arabic Typesetting" pitchFamily="66" charset="-78"/>
                <a:cs typeface="Arabic Typesetting" pitchFamily="66" charset="-78"/>
              </a:rPr>
              <a:t>       إذا كان هناك عذر ما لوجود العلمانية في الغرب فليس هناك أي عذر لوجودها في الشرق . </a:t>
            </a:r>
            <a:endParaRPr lang="en-US" sz="3200" dirty="0" smtClean="0">
              <a:solidFill>
                <a:schemeClr val="tx2"/>
              </a:solidFill>
              <a:latin typeface="Arabic Typesetting" pitchFamily="66" charset="-78"/>
              <a:cs typeface="Arabic Typesetting" pitchFamily="66" charset="-78"/>
            </a:endParaRPr>
          </a:p>
          <a:p>
            <a:endParaRPr lang="ar-SA"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55"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calcmode="lin" valueType="num">
                                      <p:cBhvr>
                                        <p:cTn id="12" dur="1000" fill="hold"/>
                                        <p:tgtEl>
                                          <p:spTgt spid="3">
                                            <p:txEl>
                                              <p:pRg st="0" end="0"/>
                                            </p:txEl>
                                          </p:spTgt>
                                        </p:tgtEl>
                                        <p:attrNameLst>
                                          <p:attrName>ppt_w</p:attrName>
                                        </p:attrNameLst>
                                      </p:cBhvr>
                                      <p:tavLst>
                                        <p:tav tm="0">
                                          <p:val>
                                            <p:strVal val="#ppt_w*0.70"/>
                                          </p:val>
                                        </p:tav>
                                        <p:tav tm="100000">
                                          <p:val>
                                            <p:strVal val="#ppt_w"/>
                                          </p:val>
                                        </p:tav>
                                      </p:tavLst>
                                    </p:anim>
                                    <p:anim calcmode="lin" valueType="num">
                                      <p:cBhvr>
                                        <p:cTn id="13" dur="1000" fill="hold"/>
                                        <p:tgtEl>
                                          <p:spTgt spid="3">
                                            <p:txEl>
                                              <p:pRg st="0" end="0"/>
                                            </p:txEl>
                                          </p:spTgt>
                                        </p:tgtEl>
                                        <p:attrNameLst>
                                          <p:attrName>ppt_h</p:attrName>
                                        </p:attrNameLst>
                                      </p:cBhvr>
                                      <p:tavLst>
                                        <p:tav tm="0">
                                          <p:val>
                                            <p:strVal val="#ppt_h"/>
                                          </p:val>
                                        </p:tav>
                                        <p:tav tm="100000">
                                          <p:val>
                                            <p:strVal val="#ppt_h"/>
                                          </p:val>
                                        </p:tav>
                                      </p:tavLst>
                                    </p:anim>
                                    <p:animEffect transition="in" filter="fade">
                                      <p:cBhvr>
                                        <p:cTn id="14" dur="1000"/>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55" presetClass="entr" presetSubtype="0" fill="hold" grpId="0"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p:cTn id="19" dur="1000" fill="hold"/>
                                        <p:tgtEl>
                                          <p:spTgt spid="3">
                                            <p:txEl>
                                              <p:pRg st="1" end="1"/>
                                            </p:txEl>
                                          </p:spTgt>
                                        </p:tgtEl>
                                        <p:attrNameLst>
                                          <p:attrName>ppt_w</p:attrName>
                                        </p:attrNameLst>
                                      </p:cBhvr>
                                      <p:tavLst>
                                        <p:tav tm="0">
                                          <p:val>
                                            <p:strVal val="#ppt_w*0.70"/>
                                          </p:val>
                                        </p:tav>
                                        <p:tav tm="100000">
                                          <p:val>
                                            <p:strVal val="#ppt_w"/>
                                          </p:val>
                                        </p:tav>
                                      </p:tavLst>
                                    </p:anim>
                                    <p:anim calcmode="lin" valueType="num">
                                      <p:cBhvr>
                                        <p:cTn id="20" dur="1000" fill="hold"/>
                                        <p:tgtEl>
                                          <p:spTgt spid="3">
                                            <p:txEl>
                                              <p:pRg st="1" end="1"/>
                                            </p:txEl>
                                          </p:spTgt>
                                        </p:tgtEl>
                                        <p:attrNameLst>
                                          <p:attrName>ppt_h</p:attrName>
                                        </p:attrNameLst>
                                      </p:cBhvr>
                                      <p:tavLst>
                                        <p:tav tm="0">
                                          <p:val>
                                            <p:strVal val="#ppt_h"/>
                                          </p:val>
                                        </p:tav>
                                        <p:tav tm="100000">
                                          <p:val>
                                            <p:strVal val="#ppt_h"/>
                                          </p:val>
                                        </p:tav>
                                      </p:tavLst>
                                    </p:anim>
                                    <p:animEffect transition="in" filter="fade">
                                      <p:cBhvr>
                                        <p:cTn id="21" dur="1000"/>
                                        <p:tgtEl>
                                          <p:spTgt spid="3">
                                            <p:txEl>
                                              <p:pRg st="1" end="1"/>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55" presetClass="entr" presetSubtype="0" fill="hold" grpId="0" nodeType="clickEffect">
                                  <p:stCondLst>
                                    <p:cond delay="0"/>
                                  </p:stCondLst>
                                  <p:childTnLst>
                                    <p:set>
                                      <p:cBhvr>
                                        <p:cTn id="25" dur="1" fill="hold">
                                          <p:stCondLst>
                                            <p:cond delay="0"/>
                                          </p:stCondLst>
                                        </p:cTn>
                                        <p:tgtEl>
                                          <p:spTgt spid="3">
                                            <p:txEl>
                                              <p:pRg st="2" end="2"/>
                                            </p:txEl>
                                          </p:spTgt>
                                        </p:tgtEl>
                                        <p:attrNameLst>
                                          <p:attrName>style.visibility</p:attrName>
                                        </p:attrNameLst>
                                      </p:cBhvr>
                                      <p:to>
                                        <p:strVal val="visible"/>
                                      </p:to>
                                    </p:set>
                                    <p:anim calcmode="lin" valueType="num">
                                      <p:cBhvr>
                                        <p:cTn id="26" dur="1000" fill="hold"/>
                                        <p:tgtEl>
                                          <p:spTgt spid="3">
                                            <p:txEl>
                                              <p:pRg st="2" end="2"/>
                                            </p:txEl>
                                          </p:spTgt>
                                        </p:tgtEl>
                                        <p:attrNameLst>
                                          <p:attrName>ppt_w</p:attrName>
                                        </p:attrNameLst>
                                      </p:cBhvr>
                                      <p:tavLst>
                                        <p:tav tm="0">
                                          <p:val>
                                            <p:strVal val="#ppt_w*0.70"/>
                                          </p:val>
                                        </p:tav>
                                        <p:tav tm="100000">
                                          <p:val>
                                            <p:strVal val="#ppt_w"/>
                                          </p:val>
                                        </p:tav>
                                      </p:tavLst>
                                    </p:anim>
                                    <p:anim calcmode="lin" valueType="num">
                                      <p:cBhvr>
                                        <p:cTn id="27" dur="1000" fill="hold"/>
                                        <p:tgtEl>
                                          <p:spTgt spid="3">
                                            <p:txEl>
                                              <p:pRg st="2" end="2"/>
                                            </p:txEl>
                                          </p:spTgt>
                                        </p:tgtEl>
                                        <p:attrNameLst>
                                          <p:attrName>ppt_h</p:attrName>
                                        </p:attrNameLst>
                                      </p:cBhvr>
                                      <p:tavLst>
                                        <p:tav tm="0">
                                          <p:val>
                                            <p:strVal val="#ppt_h"/>
                                          </p:val>
                                        </p:tav>
                                        <p:tav tm="100000">
                                          <p:val>
                                            <p:strVal val="#ppt_h"/>
                                          </p:val>
                                        </p:tav>
                                      </p:tavLst>
                                    </p:anim>
                                    <p:animEffect transition="in" filter="fade">
                                      <p:cBhvr>
                                        <p:cTn id="28" dur="1000"/>
                                        <p:tgtEl>
                                          <p:spTgt spid="3">
                                            <p:txEl>
                                              <p:pRg st="2" end="2"/>
                                            </p:txEl>
                                          </p:spTgt>
                                        </p:tgtEl>
                                      </p:cBhvr>
                                    </p:animEffect>
                                  </p:childTnLst>
                                </p:cTn>
                              </p:par>
                            </p:childTnLst>
                          </p:cTn>
                        </p:par>
                      </p:childTnLst>
                    </p:cTn>
                  </p:par>
                  <p:par>
                    <p:cTn id="29" fill="hold">
                      <p:stCondLst>
                        <p:cond delay="indefinite"/>
                      </p:stCondLst>
                      <p:childTnLst>
                        <p:par>
                          <p:cTn id="30" fill="hold">
                            <p:stCondLst>
                              <p:cond delay="0"/>
                            </p:stCondLst>
                            <p:childTnLst>
                              <p:par>
                                <p:cTn id="31" presetID="55" presetClass="entr" presetSubtype="0" fill="hold" grpId="0" nodeType="clickEffect">
                                  <p:stCondLst>
                                    <p:cond delay="0"/>
                                  </p:stCondLst>
                                  <p:childTnLst>
                                    <p:set>
                                      <p:cBhvr>
                                        <p:cTn id="32" dur="1" fill="hold">
                                          <p:stCondLst>
                                            <p:cond delay="0"/>
                                          </p:stCondLst>
                                        </p:cTn>
                                        <p:tgtEl>
                                          <p:spTgt spid="3">
                                            <p:txEl>
                                              <p:pRg st="3" end="3"/>
                                            </p:txEl>
                                          </p:spTgt>
                                        </p:tgtEl>
                                        <p:attrNameLst>
                                          <p:attrName>style.visibility</p:attrName>
                                        </p:attrNameLst>
                                      </p:cBhvr>
                                      <p:to>
                                        <p:strVal val="visible"/>
                                      </p:to>
                                    </p:set>
                                    <p:anim calcmode="lin" valueType="num">
                                      <p:cBhvr>
                                        <p:cTn id="33" dur="1000" fill="hold"/>
                                        <p:tgtEl>
                                          <p:spTgt spid="3">
                                            <p:txEl>
                                              <p:pRg st="3" end="3"/>
                                            </p:txEl>
                                          </p:spTgt>
                                        </p:tgtEl>
                                        <p:attrNameLst>
                                          <p:attrName>ppt_w</p:attrName>
                                        </p:attrNameLst>
                                      </p:cBhvr>
                                      <p:tavLst>
                                        <p:tav tm="0">
                                          <p:val>
                                            <p:strVal val="#ppt_w*0.70"/>
                                          </p:val>
                                        </p:tav>
                                        <p:tav tm="100000">
                                          <p:val>
                                            <p:strVal val="#ppt_w"/>
                                          </p:val>
                                        </p:tav>
                                      </p:tavLst>
                                    </p:anim>
                                    <p:anim calcmode="lin" valueType="num">
                                      <p:cBhvr>
                                        <p:cTn id="34" dur="1000" fill="hold"/>
                                        <p:tgtEl>
                                          <p:spTgt spid="3">
                                            <p:txEl>
                                              <p:pRg st="3" end="3"/>
                                            </p:txEl>
                                          </p:spTgt>
                                        </p:tgtEl>
                                        <p:attrNameLst>
                                          <p:attrName>ppt_h</p:attrName>
                                        </p:attrNameLst>
                                      </p:cBhvr>
                                      <p:tavLst>
                                        <p:tav tm="0">
                                          <p:val>
                                            <p:strVal val="#ppt_h"/>
                                          </p:val>
                                        </p:tav>
                                        <p:tav tm="100000">
                                          <p:val>
                                            <p:strVal val="#ppt_h"/>
                                          </p:val>
                                        </p:tav>
                                      </p:tavLst>
                                    </p:anim>
                                    <p:animEffect transition="in" filter="fade">
                                      <p:cBhvr>
                                        <p:cTn id="35" dur="1000"/>
                                        <p:tgtEl>
                                          <p:spTgt spid="3">
                                            <p:txEl>
                                              <p:pRg st="3" end="3"/>
                                            </p:txEl>
                                          </p:spTgt>
                                        </p:tgtEl>
                                      </p:cBhvr>
                                    </p:animEffect>
                                  </p:childTnLst>
                                </p:cTn>
                              </p:par>
                            </p:childTnLst>
                          </p:cTn>
                        </p:par>
                      </p:childTnLst>
                    </p:cTn>
                  </p:par>
                  <p:par>
                    <p:cTn id="36" fill="hold">
                      <p:stCondLst>
                        <p:cond delay="indefinite"/>
                      </p:stCondLst>
                      <p:childTnLst>
                        <p:par>
                          <p:cTn id="37" fill="hold">
                            <p:stCondLst>
                              <p:cond delay="0"/>
                            </p:stCondLst>
                            <p:childTnLst>
                              <p:par>
                                <p:cTn id="38" presetID="55" presetClass="entr" presetSubtype="0" fill="hold" grpId="0" nodeType="clickEffect">
                                  <p:stCondLst>
                                    <p:cond delay="0"/>
                                  </p:stCondLst>
                                  <p:childTnLst>
                                    <p:set>
                                      <p:cBhvr>
                                        <p:cTn id="39" dur="1" fill="hold">
                                          <p:stCondLst>
                                            <p:cond delay="0"/>
                                          </p:stCondLst>
                                        </p:cTn>
                                        <p:tgtEl>
                                          <p:spTgt spid="3">
                                            <p:txEl>
                                              <p:pRg st="4" end="4"/>
                                            </p:txEl>
                                          </p:spTgt>
                                        </p:tgtEl>
                                        <p:attrNameLst>
                                          <p:attrName>style.visibility</p:attrName>
                                        </p:attrNameLst>
                                      </p:cBhvr>
                                      <p:to>
                                        <p:strVal val="visible"/>
                                      </p:to>
                                    </p:set>
                                    <p:anim calcmode="lin" valueType="num">
                                      <p:cBhvr>
                                        <p:cTn id="40" dur="1000" fill="hold"/>
                                        <p:tgtEl>
                                          <p:spTgt spid="3">
                                            <p:txEl>
                                              <p:pRg st="4" end="4"/>
                                            </p:txEl>
                                          </p:spTgt>
                                        </p:tgtEl>
                                        <p:attrNameLst>
                                          <p:attrName>ppt_w</p:attrName>
                                        </p:attrNameLst>
                                      </p:cBhvr>
                                      <p:tavLst>
                                        <p:tav tm="0">
                                          <p:val>
                                            <p:strVal val="#ppt_w*0.70"/>
                                          </p:val>
                                        </p:tav>
                                        <p:tav tm="100000">
                                          <p:val>
                                            <p:strVal val="#ppt_w"/>
                                          </p:val>
                                        </p:tav>
                                      </p:tavLst>
                                    </p:anim>
                                    <p:anim calcmode="lin" valueType="num">
                                      <p:cBhvr>
                                        <p:cTn id="41" dur="1000" fill="hold"/>
                                        <p:tgtEl>
                                          <p:spTgt spid="3">
                                            <p:txEl>
                                              <p:pRg st="4" end="4"/>
                                            </p:txEl>
                                          </p:spTgt>
                                        </p:tgtEl>
                                        <p:attrNameLst>
                                          <p:attrName>ppt_h</p:attrName>
                                        </p:attrNameLst>
                                      </p:cBhvr>
                                      <p:tavLst>
                                        <p:tav tm="0">
                                          <p:val>
                                            <p:strVal val="#ppt_h"/>
                                          </p:val>
                                        </p:tav>
                                        <p:tav tm="100000">
                                          <p:val>
                                            <p:strVal val="#ppt_h"/>
                                          </p:val>
                                        </p:tav>
                                      </p:tavLst>
                                    </p:anim>
                                    <p:animEffect transition="in" filter="fade">
                                      <p:cBhvr>
                                        <p:cTn id="42" dur="1000"/>
                                        <p:tgtEl>
                                          <p:spTgt spid="3">
                                            <p:txEl>
                                              <p:pRg st="4" end="4"/>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55" presetClass="entr" presetSubtype="0" fill="hold" grpId="0" nodeType="clickEffect">
                                  <p:stCondLst>
                                    <p:cond delay="0"/>
                                  </p:stCondLst>
                                  <p:childTnLst>
                                    <p:set>
                                      <p:cBhvr>
                                        <p:cTn id="46" dur="1" fill="hold">
                                          <p:stCondLst>
                                            <p:cond delay="0"/>
                                          </p:stCondLst>
                                        </p:cTn>
                                        <p:tgtEl>
                                          <p:spTgt spid="3">
                                            <p:txEl>
                                              <p:pRg st="5" end="5"/>
                                            </p:txEl>
                                          </p:spTgt>
                                        </p:tgtEl>
                                        <p:attrNameLst>
                                          <p:attrName>style.visibility</p:attrName>
                                        </p:attrNameLst>
                                      </p:cBhvr>
                                      <p:to>
                                        <p:strVal val="visible"/>
                                      </p:to>
                                    </p:set>
                                    <p:anim calcmode="lin" valueType="num">
                                      <p:cBhvr>
                                        <p:cTn id="47" dur="1000" fill="hold"/>
                                        <p:tgtEl>
                                          <p:spTgt spid="3">
                                            <p:txEl>
                                              <p:pRg st="5" end="5"/>
                                            </p:txEl>
                                          </p:spTgt>
                                        </p:tgtEl>
                                        <p:attrNameLst>
                                          <p:attrName>ppt_w</p:attrName>
                                        </p:attrNameLst>
                                      </p:cBhvr>
                                      <p:tavLst>
                                        <p:tav tm="0">
                                          <p:val>
                                            <p:strVal val="#ppt_w*0.70"/>
                                          </p:val>
                                        </p:tav>
                                        <p:tav tm="100000">
                                          <p:val>
                                            <p:strVal val="#ppt_w"/>
                                          </p:val>
                                        </p:tav>
                                      </p:tavLst>
                                    </p:anim>
                                    <p:anim calcmode="lin" valueType="num">
                                      <p:cBhvr>
                                        <p:cTn id="48" dur="1000" fill="hold"/>
                                        <p:tgtEl>
                                          <p:spTgt spid="3">
                                            <p:txEl>
                                              <p:pRg st="5" end="5"/>
                                            </p:txEl>
                                          </p:spTgt>
                                        </p:tgtEl>
                                        <p:attrNameLst>
                                          <p:attrName>ppt_h</p:attrName>
                                        </p:attrNameLst>
                                      </p:cBhvr>
                                      <p:tavLst>
                                        <p:tav tm="0">
                                          <p:val>
                                            <p:strVal val="#ppt_h"/>
                                          </p:val>
                                        </p:tav>
                                        <p:tav tm="100000">
                                          <p:val>
                                            <p:strVal val="#ppt_h"/>
                                          </p:val>
                                        </p:tav>
                                      </p:tavLst>
                                    </p:anim>
                                    <p:animEffect transition="in" filter="fade">
                                      <p:cBhvr>
                                        <p:cTn id="49" dur="1000"/>
                                        <p:tgtEl>
                                          <p:spTgt spid="3">
                                            <p:txEl>
                                              <p:pRg st="5" end="5"/>
                                            </p:txEl>
                                          </p:spTgt>
                                        </p:tgtEl>
                                      </p:cBhvr>
                                    </p:animEffect>
                                  </p:childTnLst>
                                </p:cTn>
                              </p:par>
                            </p:childTnLst>
                          </p:cTn>
                        </p:par>
                      </p:childTnLst>
                    </p:cTn>
                  </p:par>
                  <p:par>
                    <p:cTn id="50" fill="hold">
                      <p:stCondLst>
                        <p:cond delay="indefinite"/>
                      </p:stCondLst>
                      <p:childTnLst>
                        <p:par>
                          <p:cTn id="51" fill="hold">
                            <p:stCondLst>
                              <p:cond delay="0"/>
                            </p:stCondLst>
                            <p:childTnLst>
                              <p:par>
                                <p:cTn id="52" presetID="55" presetClass="entr" presetSubtype="0" fill="hold" grpId="0" nodeType="clickEffect">
                                  <p:stCondLst>
                                    <p:cond delay="0"/>
                                  </p:stCondLst>
                                  <p:childTnLst>
                                    <p:set>
                                      <p:cBhvr>
                                        <p:cTn id="53" dur="1" fill="hold">
                                          <p:stCondLst>
                                            <p:cond delay="0"/>
                                          </p:stCondLst>
                                        </p:cTn>
                                        <p:tgtEl>
                                          <p:spTgt spid="3">
                                            <p:txEl>
                                              <p:pRg st="6" end="6"/>
                                            </p:txEl>
                                          </p:spTgt>
                                        </p:tgtEl>
                                        <p:attrNameLst>
                                          <p:attrName>style.visibility</p:attrName>
                                        </p:attrNameLst>
                                      </p:cBhvr>
                                      <p:to>
                                        <p:strVal val="visible"/>
                                      </p:to>
                                    </p:set>
                                    <p:anim calcmode="lin" valueType="num">
                                      <p:cBhvr>
                                        <p:cTn id="54" dur="1000" fill="hold"/>
                                        <p:tgtEl>
                                          <p:spTgt spid="3">
                                            <p:txEl>
                                              <p:pRg st="6" end="6"/>
                                            </p:txEl>
                                          </p:spTgt>
                                        </p:tgtEl>
                                        <p:attrNameLst>
                                          <p:attrName>ppt_w</p:attrName>
                                        </p:attrNameLst>
                                      </p:cBhvr>
                                      <p:tavLst>
                                        <p:tav tm="0">
                                          <p:val>
                                            <p:strVal val="#ppt_w*0.70"/>
                                          </p:val>
                                        </p:tav>
                                        <p:tav tm="100000">
                                          <p:val>
                                            <p:strVal val="#ppt_w"/>
                                          </p:val>
                                        </p:tav>
                                      </p:tavLst>
                                    </p:anim>
                                    <p:anim calcmode="lin" valueType="num">
                                      <p:cBhvr>
                                        <p:cTn id="55" dur="1000" fill="hold"/>
                                        <p:tgtEl>
                                          <p:spTgt spid="3">
                                            <p:txEl>
                                              <p:pRg st="6" end="6"/>
                                            </p:txEl>
                                          </p:spTgt>
                                        </p:tgtEl>
                                        <p:attrNameLst>
                                          <p:attrName>ppt_h</p:attrName>
                                        </p:attrNameLst>
                                      </p:cBhvr>
                                      <p:tavLst>
                                        <p:tav tm="0">
                                          <p:val>
                                            <p:strVal val="#ppt_h"/>
                                          </p:val>
                                        </p:tav>
                                        <p:tav tm="100000">
                                          <p:val>
                                            <p:strVal val="#ppt_h"/>
                                          </p:val>
                                        </p:tav>
                                      </p:tavLst>
                                    </p:anim>
                                    <p:animEffect transition="in" filter="fade">
                                      <p:cBhvr>
                                        <p:cTn id="56" dur="1000"/>
                                        <p:tgtEl>
                                          <p:spTgt spid="3">
                                            <p:txEl>
                                              <p:pRg st="6" end="6"/>
                                            </p:txEl>
                                          </p:spTgt>
                                        </p:tgtEl>
                                      </p:cBhvr>
                                    </p:animEffect>
                                  </p:childTnLst>
                                </p:cTn>
                              </p:par>
                            </p:childTnLst>
                          </p:cTn>
                        </p:par>
                      </p:childTnLst>
                    </p:cTn>
                  </p:par>
                  <p:par>
                    <p:cTn id="57" fill="hold">
                      <p:stCondLst>
                        <p:cond delay="indefinite"/>
                      </p:stCondLst>
                      <p:childTnLst>
                        <p:par>
                          <p:cTn id="58" fill="hold">
                            <p:stCondLst>
                              <p:cond delay="0"/>
                            </p:stCondLst>
                            <p:childTnLst>
                              <p:par>
                                <p:cTn id="59" presetID="55" presetClass="entr" presetSubtype="0" fill="hold" grpId="0" nodeType="clickEffect">
                                  <p:stCondLst>
                                    <p:cond delay="0"/>
                                  </p:stCondLst>
                                  <p:childTnLst>
                                    <p:set>
                                      <p:cBhvr>
                                        <p:cTn id="60" dur="1" fill="hold">
                                          <p:stCondLst>
                                            <p:cond delay="0"/>
                                          </p:stCondLst>
                                        </p:cTn>
                                        <p:tgtEl>
                                          <p:spTgt spid="3">
                                            <p:txEl>
                                              <p:pRg st="7" end="7"/>
                                            </p:txEl>
                                          </p:spTgt>
                                        </p:tgtEl>
                                        <p:attrNameLst>
                                          <p:attrName>style.visibility</p:attrName>
                                        </p:attrNameLst>
                                      </p:cBhvr>
                                      <p:to>
                                        <p:strVal val="visible"/>
                                      </p:to>
                                    </p:set>
                                    <p:anim calcmode="lin" valueType="num">
                                      <p:cBhvr>
                                        <p:cTn id="61" dur="1000" fill="hold"/>
                                        <p:tgtEl>
                                          <p:spTgt spid="3">
                                            <p:txEl>
                                              <p:pRg st="7" end="7"/>
                                            </p:txEl>
                                          </p:spTgt>
                                        </p:tgtEl>
                                        <p:attrNameLst>
                                          <p:attrName>ppt_w</p:attrName>
                                        </p:attrNameLst>
                                      </p:cBhvr>
                                      <p:tavLst>
                                        <p:tav tm="0">
                                          <p:val>
                                            <p:strVal val="#ppt_w*0.70"/>
                                          </p:val>
                                        </p:tav>
                                        <p:tav tm="100000">
                                          <p:val>
                                            <p:strVal val="#ppt_w"/>
                                          </p:val>
                                        </p:tav>
                                      </p:tavLst>
                                    </p:anim>
                                    <p:anim calcmode="lin" valueType="num">
                                      <p:cBhvr>
                                        <p:cTn id="62" dur="1000" fill="hold"/>
                                        <p:tgtEl>
                                          <p:spTgt spid="3">
                                            <p:txEl>
                                              <p:pRg st="7" end="7"/>
                                            </p:txEl>
                                          </p:spTgt>
                                        </p:tgtEl>
                                        <p:attrNameLst>
                                          <p:attrName>ppt_h</p:attrName>
                                        </p:attrNameLst>
                                      </p:cBhvr>
                                      <p:tavLst>
                                        <p:tav tm="0">
                                          <p:val>
                                            <p:strVal val="#ppt_h"/>
                                          </p:val>
                                        </p:tav>
                                        <p:tav tm="100000">
                                          <p:val>
                                            <p:strVal val="#ppt_h"/>
                                          </p:val>
                                        </p:tav>
                                      </p:tavLst>
                                    </p:anim>
                                    <p:animEffect transition="in" filter="fade">
                                      <p:cBhvr>
                                        <p:cTn id="63" dur="1000"/>
                                        <p:tgtEl>
                                          <p:spTgt spid="3">
                                            <p:txEl>
                                              <p:pRg st="7" end="7"/>
                                            </p:txEl>
                                          </p:spTgt>
                                        </p:tgtEl>
                                      </p:cBhvr>
                                    </p:animEffect>
                                  </p:childTnLst>
                                </p:cTn>
                              </p:par>
                            </p:childTnLst>
                          </p:cTn>
                        </p:par>
                      </p:childTnLst>
                    </p:cTn>
                  </p:par>
                  <p:par>
                    <p:cTn id="64" fill="hold">
                      <p:stCondLst>
                        <p:cond delay="indefinite"/>
                      </p:stCondLst>
                      <p:childTnLst>
                        <p:par>
                          <p:cTn id="65" fill="hold">
                            <p:stCondLst>
                              <p:cond delay="0"/>
                            </p:stCondLst>
                            <p:childTnLst>
                              <p:par>
                                <p:cTn id="66" presetID="55" presetClass="entr" presetSubtype="0" fill="hold" grpId="0" nodeType="clickEffect">
                                  <p:stCondLst>
                                    <p:cond delay="0"/>
                                  </p:stCondLst>
                                  <p:childTnLst>
                                    <p:set>
                                      <p:cBhvr>
                                        <p:cTn id="67" dur="1" fill="hold">
                                          <p:stCondLst>
                                            <p:cond delay="0"/>
                                          </p:stCondLst>
                                        </p:cTn>
                                        <p:tgtEl>
                                          <p:spTgt spid="3">
                                            <p:txEl>
                                              <p:pRg st="8" end="8"/>
                                            </p:txEl>
                                          </p:spTgt>
                                        </p:tgtEl>
                                        <p:attrNameLst>
                                          <p:attrName>style.visibility</p:attrName>
                                        </p:attrNameLst>
                                      </p:cBhvr>
                                      <p:to>
                                        <p:strVal val="visible"/>
                                      </p:to>
                                    </p:set>
                                    <p:anim calcmode="lin" valueType="num">
                                      <p:cBhvr>
                                        <p:cTn id="68" dur="1000" fill="hold"/>
                                        <p:tgtEl>
                                          <p:spTgt spid="3">
                                            <p:txEl>
                                              <p:pRg st="8" end="8"/>
                                            </p:txEl>
                                          </p:spTgt>
                                        </p:tgtEl>
                                        <p:attrNameLst>
                                          <p:attrName>ppt_w</p:attrName>
                                        </p:attrNameLst>
                                      </p:cBhvr>
                                      <p:tavLst>
                                        <p:tav tm="0">
                                          <p:val>
                                            <p:strVal val="#ppt_w*0.70"/>
                                          </p:val>
                                        </p:tav>
                                        <p:tav tm="100000">
                                          <p:val>
                                            <p:strVal val="#ppt_w"/>
                                          </p:val>
                                        </p:tav>
                                      </p:tavLst>
                                    </p:anim>
                                    <p:anim calcmode="lin" valueType="num">
                                      <p:cBhvr>
                                        <p:cTn id="69" dur="1000" fill="hold"/>
                                        <p:tgtEl>
                                          <p:spTgt spid="3">
                                            <p:txEl>
                                              <p:pRg st="8" end="8"/>
                                            </p:txEl>
                                          </p:spTgt>
                                        </p:tgtEl>
                                        <p:attrNameLst>
                                          <p:attrName>ppt_h</p:attrName>
                                        </p:attrNameLst>
                                      </p:cBhvr>
                                      <p:tavLst>
                                        <p:tav tm="0">
                                          <p:val>
                                            <p:strVal val="#ppt_h"/>
                                          </p:val>
                                        </p:tav>
                                        <p:tav tm="100000">
                                          <p:val>
                                            <p:strVal val="#ppt_h"/>
                                          </p:val>
                                        </p:tav>
                                      </p:tavLst>
                                    </p:anim>
                                    <p:animEffect transition="in" filter="fade">
                                      <p:cBhvr>
                                        <p:cTn id="70" dur="100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00034" y="642918"/>
            <a:ext cx="7143800" cy="857232"/>
          </a:xfrm>
        </p:spPr>
        <p:txBody>
          <a:bodyPr>
            <a:noAutofit/>
          </a:bodyPr>
          <a:lstStyle/>
          <a:p>
            <a:pPr algn="r"/>
            <a:r>
              <a:rPr lang="ar-SA" sz="3200" dirty="0" smtClean="0">
                <a:solidFill>
                  <a:schemeClr val="accent4">
                    <a:lumMod val="60000"/>
                    <a:lumOff val="40000"/>
                  </a:schemeClr>
                </a:solidFill>
              </a:rPr>
              <a:t>أسباب العلمانية في العالم الإسلامي  </a:t>
            </a:r>
            <a:br>
              <a:rPr lang="ar-SA" sz="3200" dirty="0" smtClean="0">
                <a:solidFill>
                  <a:schemeClr val="accent4">
                    <a:lumMod val="60000"/>
                    <a:lumOff val="40000"/>
                  </a:schemeClr>
                </a:solidFill>
              </a:rPr>
            </a:br>
            <a:endParaRPr lang="ar-SA" sz="3200" dirty="0">
              <a:solidFill>
                <a:schemeClr val="accent4">
                  <a:lumMod val="60000"/>
                  <a:lumOff val="40000"/>
                </a:schemeClr>
              </a:solidFill>
            </a:endParaRPr>
          </a:p>
        </p:txBody>
      </p:sp>
      <p:sp>
        <p:nvSpPr>
          <p:cNvPr id="3" name="عنصر نائب للمحتوى 2"/>
          <p:cNvSpPr>
            <a:spLocks noGrp="1"/>
          </p:cNvSpPr>
          <p:nvPr>
            <p:ph idx="1"/>
          </p:nvPr>
        </p:nvSpPr>
        <p:spPr>
          <a:xfrm>
            <a:off x="500034" y="1357298"/>
            <a:ext cx="7167562" cy="5274948"/>
          </a:xfrm>
        </p:spPr>
        <p:txBody>
          <a:bodyPr>
            <a:normAutofit/>
          </a:bodyPr>
          <a:lstStyle/>
          <a:p>
            <a:pPr>
              <a:buNone/>
              <a:defRPr/>
            </a:pPr>
            <a:r>
              <a:rPr lang="ar-SA" sz="3600" b="1" dirty="0" smtClean="0">
                <a:latin typeface="Arabic Typesetting" pitchFamily="66" charset="-78"/>
                <a:cs typeface="Arabic Typesetting" pitchFamily="66" charset="-78"/>
              </a:rPr>
              <a:t>دخول العلمانية إلى العالم الإسلامي كان للأسباب الآتية : </a:t>
            </a:r>
          </a:p>
          <a:p>
            <a:pPr>
              <a:buNone/>
              <a:defRPr/>
            </a:pPr>
            <a:r>
              <a:rPr lang="ar-SA" sz="3600" b="1" dirty="0" smtClean="0">
                <a:latin typeface="Arabic Typesetting" pitchFamily="66" charset="-78"/>
                <a:cs typeface="Arabic Typesetting" pitchFamily="66" charset="-78"/>
              </a:rPr>
              <a:t>1ـ انحراف المسلمين الذي يقابل تحريف النصرانية في أوربا  لا </a:t>
            </a:r>
            <a:r>
              <a:rPr lang="ar-SA" sz="3600" b="1" dirty="0" err="1" smtClean="0">
                <a:latin typeface="Arabic Typesetting" pitchFamily="66" charset="-78"/>
                <a:cs typeface="Arabic Typesetting" pitchFamily="66" charset="-78"/>
              </a:rPr>
              <a:t>سيما</a:t>
            </a:r>
            <a:r>
              <a:rPr lang="ar-SA" sz="3600" b="1" dirty="0" smtClean="0">
                <a:latin typeface="Arabic Typesetting" pitchFamily="66" charset="-78"/>
                <a:cs typeface="Arabic Typesetting" pitchFamily="66" charset="-78"/>
              </a:rPr>
              <a:t> الانحراف المتعلق بالتوحيد </a:t>
            </a:r>
            <a:r>
              <a:rPr lang="ar-SA" sz="3600" b="1" dirty="0" err="1" smtClean="0">
                <a:latin typeface="Arabic Typesetting" pitchFamily="66" charset="-78"/>
                <a:cs typeface="Arabic Typesetting" pitchFamily="66" charset="-78"/>
              </a:rPr>
              <a:t>و</a:t>
            </a:r>
            <a:r>
              <a:rPr lang="ar-SA" sz="3600" b="1" dirty="0" smtClean="0">
                <a:latin typeface="Arabic Typesetting" pitchFamily="66" charset="-78"/>
                <a:cs typeface="Arabic Typesetting" pitchFamily="66" charset="-78"/>
              </a:rPr>
              <a:t> العقيدة وانحسار مفهوم الإسلام في مجال الشعائر التعبدية. </a:t>
            </a:r>
          </a:p>
          <a:p>
            <a:pPr>
              <a:buNone/>
              <a:defRPr/>
            </a:pPr>
            <a:r>
              <a:rPr lang="ar-SA" sz="3600" b="1" dirty="0" smtClean="0">
                <a:latin typeface="Arabic Typesetting" pitchFamily="66" charset="-78"/>
                <a:cs typeface="Arabic Typesetting" pitchFamily="66" charset="-78"/>
              </a:rPr>
              <a:t>2ـ الكيد اليهودي الصليبي ، وهدفهم مشترك إخراج المسلمين من دينهم وصبغهم بالصبغة الغربية اللادينية . </a:t>
            </a:r>
          </a:p>
          <a:p>
            <a:endParaRPr lang="ar-SA" sz="36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55"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calcmode="lin" valueType="num">
                                      <p:cBhvr>
                                        <p:cTn id="12" dur="1000" fill="hold"/>
                                        <p:tgtEl>
                                          <p:spTgt spid="3">
                                            <p:txEl>
                                              <p:pRg st="0" end="0"/>
                                            </p:txEl>
                                          </p:spTgt>
                                        </p:tgtEl>
                                        <p:attrNameLst>
                                          <p:attrName>ppt_w</p:attrName>
                                        </p:attrNameLst>
                                      </p:cBhvr>
                                      <p:tavLst>
                                        <p:tav tm="0">
                                          <p:val>
                                            <p:strVal val="#ppt_w*0.70"/>
                                          </p:val>
                                        </p:tav>
                                        <p:tav tm="100000">
                                          <p:val>
                                            <p:strVal val="#ppt_w"/>
                                          </p:val>
                                        </p:tav>
                                      </p:tavLst>
                                    </p:anim>
                                    <p:anim calcmode="lin" valueType="num">
                                      <p:cBhvr>
                                        <p:cTn id="13" dur="1000" fill="hold"/>
                                        <p:tgtEl>
                                          <p:spTgt spid="3">
                                            <p:txEl>
                                              <p:pRg st="0" end="0"/>
                                            </p:txEl>
                                          </p:spTgt>
                                        </p:tgtEl>
                                        <p:attrNameLst>
                                          <p:attrName>ppt_h</p:attrName>
                                        </p:attrNameLst>
                                      </p:cBhvr>
                                      <p:tavLst>
                                        <p:tav tm="0">
                                          <p:val>
                                            <p:strVal val="#ppt_h"/>
                                          </p:val>
                                        </p:tav>
                                        <p:tav tm="100000">
                                          <p:val>
                                            <p:strVal val="#ppt_h"/>
                                          </p:val>
                                        </p:tav>
                                      </p:tavLst>
                                    </p:anim>
                                    <p:animEffect transition="in" filter="fade">
                                      <p:cBhvr>
                                        <p:cTn id="14" dur="1000"/>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55" presetClass="entr" presetSubtype="0" fill="hold" grpId="0"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p:cTn id="19" dur="1000" fill="hold"/>
                                        <p:tgtEl>
                                          <p:spTgt spid="3">
                                            <p:txEl>
                                              <p:pRg st="1" end="1"/>
                                            </p:txEl>
                                          </p:spTgt>
                                        </p:tgtEl>
                                        <p:attrNameLst>
                                          <p:attrName>ppt_w</p:attrName>
                                        </p:attrNameLst>
                                      </p:cBhvr>
                                      <p:tavLst>
                                        <p:tav tm="0">
                                          <p:val>
                                            <p:strVal val="#ppt_w*0.70"/>
                                          </p:val>
                                        </p:tav>
                                        <p:tav tm="100000">
                                          <p:val>
                                            <p:strVal val="#ppt_w"/>
                                          </p:val>
                                        </p:tav>
                                      </p:tavLst>
                                    </p:anim>
                                    <p:anim calcmode="lin" valueType="num">
                                      <p:cBhvr>
                                        <p:cTn id="20" dur="1000" fill="hold"/>
                                        <p:tgtEl>
                                          <p:spTgt spid="3">
                                            <p:txEl>
                                              <p:pRg st="1" end="1"/>
                                            </p:txEl>
                                          </p:spTgt>
                                        </p:tgtEl>
                                        <p:attrNameLst>
                                          <p:attrName>ppt_h</p:attrName>
                                        </p:attrNameLst>
                                      </p:cBhvr>
                                      <p:tavLst>
                                        <p:tav tm="0">
                                          <p:val>
                                            <p:strVal val="#ppt_h"/>
                                          </p:val>
                                        </p:tav>
                                        <p:tav tm="100000">
                                          <p:val>
                                            <p:strVal val="#ppt_h"/>
                                          </p:val>
                                        </p:tav>
                                      </p:tavLst>
                                    </p:anim>
                                    <p:animEffect transition="in" filter="fade">
                                      <p:cBhvr>
                                        <p:cTn id="21" dur="1000"/>
                                        <p:tgtEl>
                                          <p:spTgt spid="3">
                                            <p:txEl>
                                              <p:pRg st="1" end="1"/>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55" presetClass="entr" presetSubtype="0" fill="hold" grpId="0" nodeType="clickEffect">
                                  <p:stCondLst>
                                    <p:cond delay="0"/>
                                  </p:stCondLst>
                                  <p:childTnLst>
                                    <p:set>
                                      <p:cBhvr>
                                        <p:cTn id="25" dur="1" fill="hold">
                                          <p:stCondLst>
                                            <p:cond delay="0"/>
                                          </p:stCondLst>
                                        </p:cTn>
                                        <p:tgtEl>
                                          <p:spTgt spid="3">
                                            <p:txEl>
                                              <p:pRg st="2" end="2"/>
                                            </p:txEl>
                                          </p:spTgt>
                                        </p:tgtEl>
                                        <p:attrNameLst>
                                          <p:attrName>style.visibility</p:attrName>
                                        </p:attrNameLst>
                                      </p:cBhvr>
                                      <p:to>
                                        <p:strVal val="visible"/>
                                      </p:to>
                                    </p:set>
                                    <p:anim calcmode="lin" valueType="num">
                                      <p:cBhvr>
                                        <p:cTn id="26" dur="1000" fill="hold"/>
                                        <p:tgtEl>
                                          <p:spTgt spid="3">
                                            <p:txEl>
                                              <p:pRg st="2" end="2"/>
                                            </p:txEl>
                                          </p:spTgt>
                                        </p:tgtEl>
                                        <p:attrNameLst>
                                          <p:attrName>ppt_w</p:attrName>
                                        </p:attrNameLst>
                                      </p:cBhvr>
                                      <p:tavLst>
                                        <p:tav tm="0">
                                          <p:val>
                                            <p:strVal val="#ppt_w*0.70"/>
                                          </p:val>
                                        </p:tav>
                                        <p:tav tm="100000">
                                          <p:val>
                                            <p:strVal val="#ppt_w"/>
                                          </p:val>
                                        </p:tav>
                                      </p:tavLst>
                                    </p:anim>
                                    <p:anim calcmode="lin" valueType="num">
                                      <p:cBhvr>
                                        <p:cTn id="27" dur="1000" fill="hold"/>
                                        <p:tgtEl>
                                          <p:spTgt spid="3">
                                            <p:txEl>
                                              <p:pRg st="2" end="2"/>
                                            </p:txEl>
                                          </p:spTgt>
                                        </p:tgtEl>
                                        <p:attrNameLst>
                                          <p:attrName>ppt_h</p:attrName>
                                        </p:attrNameLst>
                                      </p:cBhvr>
                                      <p:tavLst>
                                        <p:tav tm="0">
                                          <p:val>
                                            <p:strVal val="#ppt_h"/>
                                          </p:val>
                                        </p:tav>
                                        <p:tav tm="100000">
                                          <p:val>
                                            <p:strVal val="#ppt_h"/>
                                          </p:val>
                                        </p:tav>
                                      </p:tavLst>
                                    </p:anim>
                                    <p:animEffect transition="in" filter="fade">
                                      <p:cBhvr>
                                        <p:cTn id="28" dur="1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sz="3200" dirty="0" smtClean="0">
                <a:solidFill>
                  <a:schemeClr val="accent4">
                    <a:lumMod val="60000"/>
                    <a:lumOff val="40000"/>
                  </a:schemeClr>
                </a:solidFill>
              </a:rPr>
              <a:t>مظاهر العلمانية في الحياة الإسلامية : </a:t>
            </a:r>
            <a:br>
              <a:rPr lang="ar-SA" sz="3200" dirty="0" smtClean="0">
                <a:solidFill>
                  <a:schemeClr val="accent4">
                    <a:lumMod val="60000"/>
                    <a:lumOff val="40000"/>
                  </a:schemeClr>
                </a:solidFill>
              </a:rPr>
            </a:br>
            <a:endParaRPr lang="ar-SA" sz="3200" dirty="0"/>
          </a:p>
        </p:txBody>
      </p:sp>
      <p:sp>
        <p:nvSpPr>
          <p:cNvPr id="3" name="عنصر نائب للمحتوى 2"/>
          <p:cNvSpPr>
            <a:spLocks noGrp="1"/>
          </p:cNvSpPr>
          <p:nvPr>
            <p:ph idx="1"/>
          </p:nvPr>
        </p:nvSpPr>
        <p:spPr>
          <a:xfrm>
            <a:off x="457200" y="1214422"/>
            <a:ext cx="7239000" cy="5241314"/>
          </a:xfrm>
        </p:spPr>
        <p:txBody>
          <a:bodyPr>
            <a:normAutofit lnSpcReduction="10000"/>
          </a:bodyPr>
          <a:lstStyle/>
          <a:p>
            <a:pPr>
              <a:buNone/>
              <a:defRPr/>
            </a:pPr>
            <a:r>
              <a:rPr lang="ar-SA" sz="3600" b="1" dirty="0" smtClean="0">
                <a:latin typeface="Arabic Typesetting" pitchFamily="66" charset="-78"/>
                <a:cs typeface="Arabic Typesetting" pitchFamily="66" charset="-78"/>
              </a:rPr>
              <a:t>1ـ في الحكم </a:t>
            </a:r>
            <a:r>
              <a:rPr lang="ar-SA" sz="3600" b="1" dirty="0" err="1" smtClean="0">
                <a:latin typeface="Arabic Typesetting" pitchFamily="66" charset="-78"/>
                <a:cs typeface="Arabic Typesetting" pitchFamily="66" charset="-78"/>
              </a:rPr>
              <a:t>و</a:t>
            </a:r>
            <a:r>
              <a:rPr lang="ar-SA" sz="3600" b="1" dirty="0" smtClean="0">
                <a:latin typeface="Arabic Typesetting" pitchFamily="66" charset="-78"/>
                <a:cs typeface="Arabic Typesetting" pitchFamily="66" charset="-78"/>
              </a:rPr>
              <a:t> التشريع : وذلك من خلال الانحراف المتمثل في تخلف المسلمين الحضاري وجمود الاستنباط الفقهي  وتوهم دعاة اليقظة بأن سبب تأخر المسلمين هو عجزهم التنظيم و الإداري وما أدى ذلك إليه من تبلور فكرة الإصلاح  و استيراد التنظيمات ثم التشريعات الكافرة. </a:t>
            </a:r>
          </a:p>
          <a:p>
            <a:pPr>
              <a:buNone/>
              <a:defRPr/>
            </a:pPr>
            <a:r>
              <a:rPr lang="ar-SA" sz="3600" b="1" dirty="0" smtClean="0">
                <a:latin typeface="Arabic Typesetting" pitchFamily="66" charset="-78"/>
                <a:cs typeface="Arabic Typesetting" pitchFamily="66" charset="-78"/>
              </a:rPr>
              <a:t>2ـ  في التربية </a:t>
            </a:r>
            <a:r>
              <a:rPr lang="ar-SA" sz="3600" b="1" dirty="0" err="1" smtClean="0">
                <a:latin typeface="Arabic Typesetting" pitchFamily="66" charset="-78"/>
                <a:cs typeface="Arabic Typesetting" pitchFamily="66" charset="-78"/>
              </a:rPr>
              <a:t>و</a:t>
            </a:r>
            <a:r>
              <a:rPr lang="ar-SA" sz="3600" b="1" dirty="0" smtClean="0">
                <a:latin typeface="Arabic Typesetting" pitchFamily="66" charset="-78"/>
                <a:cs typeface="Arabic Typesetting" pitchFamily="66" charset="-78"/>
              </a:rPr>
              <a:t> الثقافة : وذلك من خلال ظهور دعوات هادفة إلى لا دينية التربية و الثقافة مثل " الدعوة إلى اقتباس الحضارة الغربية خيرها وشرها ، واحتقار الماضي الإسلامي تربويا و تاريخيا ،  وتطبيق المناهج التعليمية الغربية ، و استيراد المذاهب اللادينية في الفكر و الأدب "</a:t>
            </a:r>
            <a:r>
              <a:rPr lang="ar-SA" sz="3600" dirty="0" smtClean="0">
                <a:latin typeface="Arabic Typesetting" pitchFamily="66" charset="-78"/>
                <a:cs typeface="Arabic Typesetting" pitchFamily="66" charset="-78"/>
              </a:rPr>
              <a:t> . </a:t>
            </a:r>
          </a:p>
          <a:p>
            <a:pPr>
              <a:buNone/>
              <a:defRPr/>
            </a:pPr>
            <a:r>
              <a:rPr lang="ar-SA" sz="3600" b="1" dirty="0" smtClean="0">
                <a:latin typeface="Arabic Typesetting" pitchFamily="66" charset="-78"/>
                <a:cs typeface="Arabic Typesetting" pitchFamily="66" charset="-78"/>
              </a:rPr>
              <a:t>3ـ في الاجتماع </a:t>
            </a:r>
            <a:r>
              <a:rPr lang="ar-SA" sz="3600" b="1" dirty="0" err="1" smtClean="0">
                <a:latin typeface="Arabic Typesetting" pitchFamily="66" charset="-78"/>
                <a:cs typeface="Arabic Typesetting" pitchFamily="66" charset="-78"/>
              </a:rPr>
              <a:t>و</a:t>
            </a:r>
            <a:r>
              <a:rPr lang="ar-SA" sz="3600" b="1" dirty="0" smtClean="0">
                <a:latin typeface="Arabic Typesetting" pitchFamily="66" charset="-78"/>
                <a:cs typeface="Arabic Typesetting" pitchFamily="66" charset="-78"/>
              </a:rPr>
              <a:t> الأخلاق : وذلك من خلال التأكيد على سوء تمثل المجتمع الإسلامي لحقيقة الإسلام والتقبل الذاتي لتقليد الغرب . </a:t>
            </a:r>
            <a:endParaRPr lang="en-US" sz="3600" b="1" dirty="0" smtClean="0">
              <a:latin typeface="Arabic Typesetting" pitchFamily="66" charset="-78"/>
              <a:cs typeface="Arabic Typesetting" pitchFamily="66" charset="-78"/>
            </a:endParaRPr>
          </a:p>
          <a:p>
            <a:endParaRPr lang="ar-SA"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slide(fromBottom)">
                                      <p:cBhvr>
                                        <p:cTn id="12" dur="500"/>
                                        <p:tgtEl>
                                          <p:spTgt spid="3">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grpId="0"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Effect transition="in" filter="slide(fromBottom)">
                                      <p:cBhvr>
                                        <p:cTn id="17" dur="500"/>
                                        <p:tgtEl>
                                          <p:spTgt spid="3">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2" presetClass="entr" presetSubtype="4" fill="hold" grpId="0"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Effect transition="in" filter="slide(fromBottom)">
                                      <p:cBhvr>
                                        <p:cTn id="2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00034" y="428604"/>
            <a:ext cx="7239000" cy="1143000"/>
          </a:xfrm>
        </p:spPr>
        <p:txBody>
          <a:bodyPr>
            <a:noAutofit/>
          </a:bodyPr>
          <a:lstStyle/>
          <a:p>
            <a:pPr algn="r"/>
            <a:r>
              <a:rPr lang="ar-SA" sz="2400" dirty="0" smtClean="0"/>
              <a:t>معتقدات العلمانية في العالم الإسلامي والعربي التي انتشرت بفضل الاستعمار والتبشير</a:t>
            </a:r>
            <a:r>
              <a:rPr lang="en-US" sz="2400" dirty="0" smtClean="0"/>
              <a:t> </a:t>
            </a:r>
            <a:r>
              <a:rPr lang="ar-SA" sz="2400" dirty="0" smtClean="0"/>
              <a:t>فهي:</a:t>
            </a:r>
            <a:endParaRPr lang="ar-SA" sz="2400" dirty="0"/>
          </a:p>
        </p:txBody>
      </p:sp>
      <p:sp>
        <p:nvSpPr>
          <p:cNvPr id="3" name="عنصر نائب للمحتوى 2"/>
          <p:cNvSpPr>
            <a:spLocks noGrp="1"/>
          </p:cNvSpPr>
          <p:nvPr>
            <p:ph idx="1"/>
          </p:nvPr>
        </p:nvSpPr>
        <p:spPr>
          <a:xfrm>
            <a:off x="714348" y="1428736"/>
            <a:ext cx="7215238" cy="4786346"/>
          </a:xfrm>
        </p:spPr>
        <p:txBody>
          <a:bodyPr>
            <a:noAutofit/>
          </a:bodyPr>
          <a:lstStyle/>
          <a:p>
            <a:pPr marL="468000">
              <a:lnSpc>
                <a:spcPct val="150000"/>
              </a:lnSpc>
              <a:buNone/>
            </a:pPr>
            <a:r>
              <a:rPr lang="ar-SA" sz="2800" b="1" dirty="0" smtClean="0">
                <a:latin typeface="Arabic Typesetting" pitchFamily="66" charset="-78"/>
                <a:cs typeface="Arabic Typesetting" pitchFamily="66" charset="-78"/>
              </a:rPr>
              <a:t>    </a:t>
            </a:r>
            <a:r>
              <a:rPr lang="ar-SA" sz="2400" b="1" dirty="0" smtClean="0">
                <a:latin typeface="Arabic Typesetting" pitchFamily="66" charset="-78"/>
                <a:cs typeface="Arabic Typesetting" pitchFamily="66" charset="-78"/>
              </a:rPr>
              <a:t>- الطعن في حقيقة الإسلام والقرآن والنبوة</a:t>
            </a:r>
            <a:r>
              <a:rPr lang="en-US" sz="2400" b="1" dirty="0" smtClean="0">
                <a:latin typeface="Arabic Typesetting" pitchFamily="66" charset="-78"/>
                <a:cs typeface="Arabic Typesetting" pitchFamily="66" charset="-78"/>
              </a:rPr>
              <a:t> </a:t>
            </a:r>
            <a:br>
              <a:rPr lang="en-US" sz="2400" b="1" dirty="0" smtClean="0">
                <a:latin typeface="Arabic Typesetting" pitchFamily="66" charset="-78"/>
                <a:cs typeface="Arabic Typesetting" pitchFamily="66" charset="-78"/>
              </a:rPr>
            </a:br>
            <a:r>
              <a:rPr lang="ar-SA" sz="2400" b="1" dirty="0" smtClean="0">
                <a:latin typeface="Arabic Typesetting" pitchFamily="66" charset="-78"/>
                <a:cs typeface="Arabic Typesetting" pitchFamily="66" charset="-78"/>
              </a:rPr>
              <a:t>-</a:t>
            </a:r>
            <a:r>
              <a:rPr lang="en-US" sz="2400" b="1" dirty="0" smtClean="0">
                <a:latin typeface="Arabic Typesetting" pitchFamily="66" charset="-78"/>
                <a:cs typeface="Arabic Typesetting" pitchFamily="66" charset="-78"/>
              </a:rPr>
              <a:t> </a:t>
            </a:r>
            <a:r>
              <a:rPr lang="ar-SA" sz="2400" b="1" dirty="0" smtClean="0">
                <a:latin typeface="Arabic Typesetting" pitchFamily="66" charset="-78"/>
                <a:cs typeface="Arabic Typesetting" pitchFamily="66" charset="-78"/>
              </a:rPr>
              <a:t>الزعم بان الإسلام استنفذ أغراضه وهو عبارة عن طقوس وشعائر روحية</a:t>
            </a:r>
            <a:r>
              <a:rPr lang="en-US" sz="2400" b="1" dirty="0" smtClean="0">
                <a:latin typeface="Arabic Typesetting" pitchFamily="66" charset="-78"/>
                <a:cs typeface="Arabic Typesetting" pitchFamily="66" charset="-78"/>
              </a:rPr>
              <a:t> </a:t>
            </a:r>
            <a:br>
              <a:rPr lang="en-US" sz="2400" b="1" dirty="0" smtClean="0">
                <a:latin typeface="Arabic Typesetting" pitchFamily="66" charset="-78"/>
                <a:cs typeface="Arabic Typesetting" pitchFamily="66" charset="-78"/>
              </a:rPr>
            </a:br>
            <a:r>
              <a:rPr lang="ar-SA" sz="2400" b="1" dirty="0" smtClean="0">
                <a:latin typeface="Arabic Typesetting" pitchFamily="66" charset="-78"/>
                <a:cs typeface="Arabic Typesetting" pitchFamily="66" charset="-78"/>
              </a:rPr>
              <a:t>-الزعم بان الفقه الإسلامي مأخوذ عن القانون الروماني</a:t>
            </a:r>
            <a:r>
              <a:rPr lang="en-US" sz="2400" b="1" dirty="0" smtClean="0">
                <a:latin typeface="Arabic Typesetting" pitchFamily="66" charset="-78"/>
                <a:cs typeface="Arabic Typesetting" pitchFamily="66" charset="-78"/>
              </a:rPr>
              <a:t> . </a:t>
            </a:r>
            <a:br>
              <a:rPr lang="en-US" sz="2400" b="1" dirty="0" smtClean="0">
                <a:latin typeface="Arabic Typesetting" pitchFamily="66" charset="-78"/>
                <a:cs typeface="Arabic Typesetting" pitchFamily="66" charset="-78"/>
              </a:rPr>
            </a:br>
            <a:r>
              <a:rPr lang="ar-SA" sz="2400" b="1" dirty="0" smtClean="0">
                <a:latin typeface="Arabic Typesetting" pitchFamily="66" charset="-78"/>
                <a:cs typeface="Arabic Typesetting" pitchFamily="66" charset="-78"/>
              </a:rPr>
              <a:t>-</a:t>
            </a:r>
            <a:r>
              <a:rPr lang="en-US" sz="2400" b="1" dirty="0" smtClean="0">
                <a:latin typeface="Arabic Typesetting" pitchFamily="66" charset="-78"/>
                <a:cs typeface="Arabic Typesetting" pitchFamily="66" charset="-78"/>
              </a:rPr>
              <a:t> </a:t>
            </a:r>
            <a:r>
              <a:rPr lang="ar-SA" sz="2400" b="1" dirty="0" smtClean="0">
                <a:latin typeface="Arabic Typesetting" pitchFamily="66" charset="-78"/>
                <a:cs typeface="Arabic Typesetting" pitchFamily="66" charset="-78"/>
              </a:rPr>
              <a:t>الوهم بأن الإسلام لا يتلائم مع الحضارة ويدعو إلى التخلف</a:t>
            </a:r>
            <a:r>
              <a:rPr lang="en-US" sz="2400" b="1" dirty="0" smtClean="0">
                <a:latin typeface="Arabic Typesetting" pitchFamily="66" charset="-78"/>
                <a:cs typeface="Arabic Typesetting" pitchFamily="66" charset="-78"/>
              </a:rPr>
              <a:t> . </a:t>
            </a:r>
            <a:br>
              <a:rPr lang="en-US" sz="2400" b="1" dirty="0" smtClean="0">
                <a:latin typeface="Arabic Typesetting" pitchFamily="66" charset="-78"/>
                <a:cs typeface="Arabic Typesetting" pitchFamily="66" charset="-78"/>
              </a:rPr>
            </a:br>
            <a:r>
              <a:rPr lang="ar-SA" sz="2400" b="1" dirty="0" smtClean="0">
                <a:latin typeface="Arabic Typesetting" pitchFamily="66" charset="-78"/>
                <a:cs typeface="Arabic Typesetting" pitchFamily="66" charset="-78"/>
              </a:rPr>
              <a:t>-</a:t>
            </a:r>
            <a:r>
              <a:rPr lang="en-US" sz="2400" b="1" dirty="0" smtClean="0">
                <a:latin typeface="Arabic Typesetting" pitchFamily="66" charset="-78"/>
                <a:cs typeface="Arabic Typesetting" pitchFamily="66" charset="-78"/>
              </a:rPr>
              <a:t> </a:t>
            </a:r>
            <a:r>
              <a:rPr lang="ar-SA" sz="2400" b="1" dirty="0" smtClean="0">
                <a:latin typeface="Arabic Typesetting" pitchFamily="66" charset="-78"/>
                <a:cs typeface="Arabic Typesetting" pitchFamily="66" charset="-78"/>
              </a:rPr>
              <a:t>الدعوة إلى تحرير المرأة وفق الأسلوب الغربي</a:t>
            </a:r>
            <a:r>
              <a:rPr lang="en-US" sz="2400" b="1" dirty="0" smtClean="0">
                <a:latin typeface="Arabic Typesetting" pitchFamily="66" charset="-78"/>
                <a:cs typeface="Arabic Typesetting" pitchFamily="66" charset="-78"/>
              </a:rPr>
              <a:t> . </a:t>
            </a:r>
            <a:br>
              <a:rPr lang="en-US" sz="2400" b="1" dirty="0" smtClean="0">
                <a:latin typeface="Arabic Typesetting" pitchFamily="66" charset="-78"/>
                <a:cs typeface="Arabic Typesetting" pitchFamily="66" charset="-78"/>
              </a:rPr>
            </a:br>
            <a:r>
              <a:rPr lang="ar-SA" sz="2400" b="1" dirty="0" smtClean="0">
                <a:latin typeface="Arabic Typesetting" pitchFamily="66" charset="-78"/>
                <a:cs typeface="Arabic Typesetting" pitchFamily="66" charset="-78"/>
              </a:rPr>
              <a:t>-</a:t>
            </a:r>
            <a:r>
              <a:rPr lang="en-US" sz="2400" b="1" dirty="0" smtClean="0">
                <a:latin typeface="Arabic Typesetting" pitchFamily="66" charset="-78"/>
                <a:cs typeface="Arabic Typesetting" pitchFamily="66" charset="-78"/>
              </a:rPr>
              <a:t> </a:t>
            </a:r>
            <a:r>
              <a:rPr lang="ar-SA" sz="2400" b="1" dirty="0" smtClean="0">
                <a:latin typeface="Arabic Typesetting" pitchFamily="66" charset="-78"/>
                <a:cs typeface="Arabic Typesetting" pitchFamily="66" charset="-78"/>
              </a:rPr>
              <a:t>تشويه الحضارة الإسلامية وتضخيم حجم الحركات الهدامة في التاريخ الإسلامي والزعم بأنها حركات إصلاح</a:t>
            </a:r>
            <a:r>
              <a:rPr lang="en-US" sz="2400" b="1" dirty="0" smtClean="0">
                <a:latin typeface="Arabic Typesetting" pitchFamily="66" charset="-78"/>
                <a:cs typeface="Arabic Typesetting" pitchFamily="66" charset="-78"/>
              </a:rPr>
              <a:t> . </a:t>
            </a:r>
            <a:br>
              <a:rPr lang="en-US" sz="2400" b="1" dirty="0" smtClean="0">
                <a:latin typeface="Arabic Typesetting" pitchFamily="66" charset="-78"/>
                <a:cs typeface="Arabic Typesetting" pitchFamily="66" charset="-78"/>
              </a:rPr>
            </a:br>
            <a:r>
              <a:rPr lang="ar-SA" sz="2400" b="1" dirty="0" smtClean="0">
                <a:latin typeface="Arabic Typesetting" pitchFamily="66" charset="-78"/>
                <a:cs typeface="Arabic Typesetting" pitchFamily="66" charset="-78"/>
              </a:rPr>
              <a:t>-</a:t>
            </a:r>
            <a:r>
              <a:rPr lang="en-US" sz="2400" b="1" dirty="0" smtClean="0">
                <a:latin typeface="Arabic Typesetting" pitchFamily="66" charset="-78"/>
                <a:cs typeface="Arabic Typesetting" pitchFamily="66" charset="-78"/>
              </a:rPr>
              <a:t> </a:t>
            </a:r>
            <a:r>
              <a:rPr lang="ar-SA" sz="2400" b="1" dirty="0" smtClean="0">
                <a:latin typeface="Arabic Typesetting" pitchFamily="66" charset="-78"/>
                <a:cs typeface="Arabic Typesetting" pitchFamily="66" charset="-78"/>
              </a:rPr>
              <a:t>إحياء الحضارات القديمة</a:t>
            </a:r>
            <a:r>
              <a:rPr lang="en-US" sz="2400" b="1" dirty="0" smtClean="0">
                <a:latin typeface="Arabic Typesetting" pitchFamily="66" charset="-78"/>
                <a:cs typeface="Arabic Typesetting" pitchFamily="66" charset="-78"/>
              </a:rPr>
              <a:t> . </a:t>
            </a:r>
            <a:br>
              <a:rPr lang="en-US" sz="2400" b="1" dirty="0" smtClean="0">
                <a:latin typeface="Arabic Typesetting" pitchFamily="66" charset="-78"/>
                <a:cs typeface="Arabic Typesetting" pitchFamily="66" charset="-78"/>
              </a:rPr>
            </a:br>
            <a:r>
              <a:rPr lang="ar-SA" sz="2400" b="1" dirty="0" smtClean="0">
                <a:latin typeface="Arabic Typesetting" pitchFamily="66" charset="-78"/>
                <a:cs typeface="Arabic Typesetting" pitchFamily="66" charset="-78"/>
              </a:rPr>
              <a:t>-</a:t>
            </a:r>
            <a:r>
              <a:rPr lang="en-US" sz="2400" b="1" dirty="0" smtClean="0">
                <a:latin typeface="Arabic Typesetting" pitchFamily="66" charset="-78"/>
                <a:cs typeface="Arabic Typesetting" pitchFamily="66" charset="-78"/>
              </a:rPr>
              <a:t> </a:t>
            </a:r>
            <a:r>
              <a:rPr lang="ar-SA" sz="2400" b="1" dirty="0" smtClean="0">
                <a:latin typeface="Arabic Typesetting" pitchFamily="66" charset="-78"/>
                <a:cs typeface="Arabic Typesetting" pitchFamily="66" charset="-78"/>
              </a:rPr>
              <a:t>اقتباس الأنظمة والمناهج اللادينية عن المغرب ومحاكاته فيها</a:t>
            </a:r>
            <a:r>
              <a:rPr lang="en-US" sz="2400" b="1" dirty="0" smtClean="0">
                <a:latin typeface="Arabic Typesetting" pitchFamily="66" charset="-78"/>
                <a:cs typeface="Arabic Typesetting" pitchFamily="66" charset="-78"/>
              </a:rPr>
              <a:t> . </a:t>
            </a:r>
            <a:br>
              <a:rPr lang="en-US" sz="2400" b="1" dirty="0" smtClean="0">
                <a:latin typeface="Arabic Typesetting" pitchFamily="66" charset="-78"/>
                <a:cs typeface="Arabic Typesetting" pitchFamily="66" charset="-78"/>
              </a:rPr>
            </a:br>
            <a:endParaRPr lang="ar-SA" sz="2400" b="1" dirty="0">
              <a:latin typeface="Arabic Typesetting" pitchFamily="66" charset="-78"/>
              <a:cs typeface="Arabic Typesetting" pitchFamily="66"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fade">
                                      <p:cBhvr>
                                        <p:cTn id="12" dur="2000"/>
                                        <p:tgtEl>
                                          <p:spTgt spid="3">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714348" y="428604"/>
            <a:ext cx="7239000" cy="642918"/>
          </a:xfrm>
        </p:spPr>
        <p:txBody>
          <a:bodyPr>
            <a:normAutofit/>
          </a:bodyPr>
          <a:lstStyle/>
          <a:p>
            <a:r>
              <a:rPr lang="ar-SA" sz="1800" dirty="0" smtClean="0"/>
              <a:t>لماذا يتدخل العلمانيون في أحكام الإسلام وشئون المسلمين؟</a:t>
            </a:r>
            <a:r>
              <a:rPr lang="en-US" sz="1800" dirty="0" smtClean="0"/>
              <a:t/>
            </a:r>
            <a:br>
              <a:rPr lang="en-US" sz="1800" dirty="0" smtClean="0"/>
            </a:br>
            <a:endParaRPr lang="ar-SA" sz="1800" dirty="0"/>
          </a:p>
        </p:txBody>
      </p:sp>
      <p:sp>
        <p:nvSpPr>
          <p:cNvPr id="3" name="عنصر نائب للمحتوى 2"/>
          <p:cNvSpPr>
            <a:spLocks noGrp="1"/>
          </p:cNvSpPr>
          <p:nvPr>
            <p:ph idx="1"/>
          </p:nvPr>
        </p:nvSpPr>
        <p:spPr>
          <a:xfrm>
            <a:off x="214282" y="714332"/>
            <a:ext cx="7858180" cy="6143668"/>
          </a:xfrm>
        </p:spPr>
        <p:txBody>
          <a:bodyPr>
            <a:noAutofit/>
          </a:bodyPr>
          <a:lstStyle/>
          <a:p>
            <a:pPr>
              <a:buNone/>
            </a:pPr>
            <a:r>
              <a:rPr lang="en-US" sz="1600" b="1" dirty="0" smtClean="0"/>
              <a:t/>
            </a:r>
            <a:br>
              <a:rPr lang="en-US" sz="1600" b="1" dirty="0" smtClean="0"/>
            </a:br>
            <a:r>
              <a:rPr lang="ar-SA" sz="2400" b="1" u="sng" dirty="0" smtClean="0">
                <a:solidFill>
                  <a:schemeClr val="tx2"/>
                </a:solidFill>
                <a:latin typeface="Arabic Typesetting" pitchFamily="66" charset="-78"/>
                <a:cs typeface="Arabic Typesetting" pitchFamily="66" charset="-78"/>
              </a:rPr>
              <a:t>جواب</a:t>
            </a:r>
            <a:r>
              <a:rPr lang="en-US" sz="2400" b="1" u="sng" dirty="0" smtClean="0">
                <a:latin typeface="Arabic Typesetting" pitchFamily="66" charset="-78"/>
                <a:cs typeface="Arabic Typesetting" pitchFamily="66" charset="-78"/>
              </a:rPr>
              <a:t>:</a:t>
            </a:r>
            <a:r>
              <a:rPr lang="en-US" sz="2400" b="1" dirty="0" smtClean="0">
                <a:latin typeface="Arabic Typesetting" pitchFamily="66" charset="-78"/>
                <a:cs typeface="Arabic Typesetting" pitchFamily="66" charset="-78"/>
              </a:rPr>
              <a:t/>
            </a:r>
            <a:br>
              <a:rPr lang="en-US" sz="2400" b="1" dirty="0" smtClean="0">
                <a:latin typeface="Arabic Typesetting" pitchFamily="66" charset="-78"/>
                <a:cs typeface="Arabic Typesetting" pitchFamily="66" charset="-78"/>
              </a:rPr>
            </a:br>
            <a:r>
              <a:rPr lang="ar-SA" sz="2400" b="1" dirty="0" smtClean="0">
                <a:latin typeface="Arabic Typesetting" pitchFamily="66" charset="-78"/>
                <a:cs typeface="Arabic Typesetting" pitchFamily="66" charset="-78"/>
              </a:rPr>
              <a:t>يتدخل العلمانيون في أحكام الإسلام وشئون المسلمين , لهذه الامور</a:t>
            </a:r>
            <a:r>
              <a:rPr lang="en-US" sz="2400" b="1" dirty="0" smtClean="0">
                <a:latin typeface="Arabic Typesetting" pitchFamily="66" charset="-78"/>
                <a:cs typeface="Arabic Typesetting" pitchFamily="66" charset="-78"/>
              </a:rPr>
              <a:t> :</a:t>
            </a:r>
            <a:br>
              <a:rPr lang="en-US" sz="2400" b="1" dirty="0" smtClean="0">
                <a:latin typeface="Arabic Typesetting" pitchFamily="66" charset="-78"/>
                <a:cs typeface="Arabic Typesetting" pitchFamily="66" charset="-78"/>
              </a:rPr>
            </a:br>
            <a:r>
              <a:rPr lang="en-US" sz="2400" b="1" dirty="0" smtClean="0">
                <a:solidFill>
                  <a:schemeClr val="tx2"/>
                </a:solidFill>
                <a:latin typeface="Arabic Typesetting" pitchFamily="66" charset="-78"/>
                <a:cs typeface="Arabic Typesetting" pitchFamily="66" charset="-78"/>
              </a:rPr>
              <a:t>1- </a:t>
            </a:r>
            <a:r>
              <a:rPr lang="ar-SA" sz="2400" b="1" dirty="0" smtClean="0">
                <a:latin typeface="Arabic Typesetting" pitchFamily="66" charset="-78"/>
                <a:cs typeface="Arabic Typesetting" pitchFamily="66" charset="-78"/>
              </a:rPr>
              <a:t>عدم الأخذ بالإسلام كدين يمارس على أرض الواقع وعدم الأخذ بالإسلام دين ودولة</a:t>
            </a:r>
            <a:r>
              <a:rPr lang="en-US" sz="2400" b="1" dirty="0" smtClean="0">
                <a:latin typeface="Arabic Typesetting" pitchFamily="66" charset="-78"/>
                <a:cs typeface="Arabic Typesetting" pitchFamily="66" charset="-78"/>
              </a:rPr>
              <a:t> . </a:t>
            </a:r>
            <a:br>
              <a:rPr lang="en-US" sz="2400" b="1" dirty="0" smtClean="0">
                <a:latin typeface="Arabic Typesetting" pitchFamily="66" charset="-78"/>
                <a:cs typeface="Arabic Typesetting" pitchFamily="66" charset="-78"/>
              </a:rPr>
            </a:br>
            <a:r>
              <a:rPr lang="en-US" sz="2400" b="1" dirty="0" smtClean="0">
                <a:latin typeface="Arabic Typesetting" pitchFamily="66" charset="-78"/>
                <a:cs typeface="Arabic Typesetting" pitchFamily="66" charset="-78"/>
              </a:rPr>
              <a:t/>
            </a:r>
            <a:br>
              <a:rPr lang="en-US" sz="2400" b="1" dirty="0" smtClean="0">
                <a:latin typeface="Arabic Typesetting" pitchFamily="66" charset="-78"/>
                <a:cs typeface="Arabic Typesetting" pitchFamily="66" charset="-78"/>
              </a:rPr>
            </a:br>
            <a:r>
              <a:rPr lang="en-US" sz="2400" b="1" dirty="0" smtClean="0">
                <a:solidFill>
                  <a:schemeClr val="tx2"/>
                </a:solidFill>
                <a:latin typeface="Arabic Typesetting" pitchFamily="66" charset="-78"/>
                <a:cs typeface="Arabic Typesetting" pitchFamily="66" charset="-78"/>
              </a:rPr>
              <a:t>2-</a:t>
            </a:r>
            <a:r>
              <a:rPr lang="en-US" sz="2400" b="1" dirty="0" smtClean="0">
                <a:latin typeface="Arabic Typesetting" pitchFamily="66" charset="-78"/>
                <a:cs typeface="Arabic Typesetting" pitchFamily="66" charset="-78"/>
              </a:rPr>
              <a:t> </a:t>
            </a:r>
            <a:r>
              <a:rPr lang="ar-SA" sz="2400" b="1" dirty="0" smtClean="0">
                <a:latin typeface="Arabic Typesetting" pitchFamily="66" charset="-78"/>
                <a:cs typeface="Arabic Typesetting" pitchFamily="66" charset="-78"/>
              </a:rPr>
              <a:t>تمييع مجتمعاتنا الإسلامية وجعلها مجتمعات بدون أسس وقيم وأصول ثابتة وبالتالي حرمانها من الفكر الإسلامي الذي هو أساس النهضة والتقدم والقوة</a:t>
            </a:r>
            <a:r>
              <a:rPr lang="en-US" sz="2400" b="1" dirty="0" smtClean="0">
                <a:latin typeface="Arabic Typesetting" pitchFamily="66" charset="-78"/>
                <a:cs typeface="Arabic Typesetting" pitchFamily="66" charset="-78"/>
              </a:rPr>
              <a:t> .</a:t>
            </a:r>
            <a:br>
              <a:rPr lang="en-US" sz="2400" b="1" dirty="0" smtClean="0">
                <a:latin typeface="Arabic Typesetting" pitchFamily="66" charset="-78"/>
                <a:cs typeface="Arabic Typesetting" pitchFamily="66" charset="-78"/>
              </a:rPr>
            </a:br>
            <a:r>
              <a:rPr lang="en-US" sz="2400" b="1" dirty="0" smtClean="0">
                <a:latin typeface="Arabic Typesetting" pitchFamily="66" charset="-78"/>
                <a:cs typeface="Arabic Typesetting" pitchFamily="66" charset="-78"/>
              </a:rPr>
              <a:t/>
            </a:r>
            <a:br>
              <a:rPr lang="en-US" sz="2400" b="1" dirty="0" smtClean="0">
                <a:latin typeface="Arabic Typesetting" pitchFamily="66" charset="-78"/>
                <a:cs typeface="Arabic Typesetting" pitchFamily="66" charset="-78"/>
              </a:rPr>
            </a:br>
            <a:r>
              <a:rPr lang="en-US" sz="2400" b="1" dirty="0" smtClean="0">
                <a:solidFill>
                  <a:schemeClr val="tx2"/>
                </a:solidFill>
                <a:latin typeface="Arabic Typesetting" pitchFamily="66" charset="-78"/>
                <a:cs typeface="Arabic Typesetting" pitchFamily="66" charset="-78"/>
              </a:rPr>
              <a:t>3- </a:t>
            </a:r>
            <a:r>
              <a:rPr lang="ar-SA" sz="2400" b="1" dirty="0" smtClean="0">
                <a:latin typeface="Arabic Typesetting" pitchFamily="66" charset="-78"/>
                <a:cs typeface="Arabic Typesetting" pitchFamily="66" charset="-78"/>
              </a:rPr>
              <a:t>العلمانية هي نظرة مادية للإنسان والمجتمع والكون تستبعد الدين من ذلك , وبالتالي حرمان المجتمع من القوة الايمانية والروحية التي هي اكبر حوافز البذل والعطاء والتعاون والمثابرة والتكافل</a:t>
            </a:r>
            <a:r>
              <a:rPr lang="en-US" sz="2400" b="1" dirty="0" smtClean="0">
                <a:latin typeface="Arabic Typesetting" pitchFamily="66" charset="-78"/>
                <a:cs typeface="Arabic Typesetting" pitchFamily="66" charset="-78"/>
              </a:rPr>
              <a:t> .</a:t>
            </a:r>
            <a:br>
              <a:rPr lang="en-US" sz="2400" b="1" dirty="0" smtClean="0">
                <a:latin typeface="Arabic Typesetting" pitchFamily="66" charset="-78"/>
                <a:cs typeface="Arabic Typesetting" pitchFamily="66" charset="-78"/>
              </a:rPr>
            </a:br>
            <a:r>
              <a:rPr lang="en-US" sz="2400" b="1" dirty="0" smtClean="0">
                <a:latin typeface="Arabic Typesetting" pitchFamily="66" charset="-78"/>
                <a:cs typeface="Arabic Typesetting" pitchFamily="66" charset="-78"/>
              </a:rPr>
              <a:t/>
            </a:r>
            <a:br>
              <a:rPr lang="en-US" sz="2400" b="1" dirty="0" smtClean="0">
                <a:latin typeface="Arabic Typesetting" pitchFamily="66" charset="-78"/>
                <a:cs typeface="Arabic Typesetting" pitchFamily="66" charset="-78"/>
              </a:rPr>
            </a:br>
            <a:r>
              <a:rPr lang="en-US" sz="2400" b="1" dirty="0" smtClean="0">
                <a:solidFill>
                  <a:schemeClr val="tx2"/>
                </a:solidFill>
                <a:latin typeface="Arabic Typesetting" pitchFamily="66" charset="-78"/>
                <a:cs typeface="Arabic Typesetting" pitchFamily="66" charset="-78"/>
              </a:rPr>
              <a:t>4- </a:t>
            </a:r>
            <a:r>
              <a:rPr lang="ar-SA" sz="2400" b="1" dirty="0" smtClean="0">
                <a:latin typeface="Arabic Typesetting" pitchFamily="66" charset="-78"/>
                <a:cs typeface="Arabic Typesetting" pitchFamily="66" charset="-78"/>
              </a:rPr>
              <a:t>حصر الدين في المسجد وتقزيم للإسلام إن لم يكن القضاء عليه حتى لا يبقى للإنسان من وجود وهو يشاهد الكثير من الأخطاء والفساد والمآسي تحيط حوله دون أن يؤثر في ذلك ، من حيث مقاومة الظلم والتأكيد على العدل والمساواة والوقوف في وجه الفساد في الدولة والمجتمع</a:t>
            </a:r>
            <a:r>
              <a:rPr lang="en-US" sz="2400" b="1" dirty="0" smtClean="0">
                <a:latin typeface="Arabic Typesetting" pitchFamily="66" charset="-78"/>
                <a:cs typeface="Arabic Typesetting" pitchFamily="66" charset="-78"/>
              </a:rPr>
              <a:t> .</a:t>
            </a:r>
            <a:br>
              <a:rPr lang="en-US" sz="2400" b="1" dirty="0" smtClean="0">
                <a:latin typeface="Arabic Typesetting" pitchFamily="66" charset="-78"/>
                <a:cs typeface="Arabic Typesetting" pitchFamily="66" charset="-78"/>
              </a:rPr>
            </a:br>
            <a:r>
              <a:rPr lang="en-US" sz="2400" b="1" dirty="0" smtClean="0">
                <a:latin typeface="Arabic Typesetting" pitchFamily="66" charset="-78"/>
                <a:cs typeface="Arabic Typesetting" pitchFamily="66" charset="-78"/>
              </a:rPr>
              <a:t/>
            </a:r>
            <a:br>
              <a:rPr lang="en-US" sz="2400" b="1" dirty="0" smtClean="0">
                <a:latin typeface="Arabic Typesetting" pitchFamily="66" charset="-78"/>
                <a:cs typeface="Arabic Typesetting" pitchFamily="66" charset="-78"/>
              </a:rPr>
            </a:br>
            <a:r>
              <a:rPr lang="en-US" sz="2400" b="1" dirty="0" smtClean="0">
                <a:solidFill>
                  <a:schemeClr val="tx2"/>
                </a:solidFill>
                <a:latin typeface="Arabic Typesetting" pitchFamily="66" charset="-78"/>
                <a:cs typeface="Arabic Typesetting" pitchFamily="66" charset="-78"/>
              </a:rPr>
              <a:t>5-</a:t>
            </a:r>
            <a:r>
              <a:rPr lang="en-US" sz="2400" b="1" dirty="0" smtClean="0">
                <a:latin typeface="Arabic Typesetting" pitchFamily="66" charset="-78"/>
                <a:cs typeface="Arabic Typesetting" pitchFamily="66" charset="-78"/>
              </a:rPr>
              <a:t> </a:t>
            </a:r>
            <a:r>
              <a:rPr lang="ar-SA" sz="2400" b="1" dirty="0" smtClean="0">
                <a:latin typeface="Arabic Typesetting" pitchFamily="66" charset="-78"/>
                <a:cs typeface="Arabic Typesetting" pitchFamily="66" charset="-78"/>
              </a:rPr>
              <a:t>رغبتهم بعدم الالتزام لأن الالتزام سوف يقف ضد الكثير من رغباتهم وشهواتهم غير المشروعة</a:t>
            </a:r>
            <a:r>
              <a:rPr lang="en-US" sz="2400" b="1" dirty="0" smtClean="0">
                <a:latin typeface="Arabic Typesetting" pitchFamily="66" charset="-78"/>
                <a:cs typeface="Arabic Typesetting" pitchFamily="66" charset="-78"/>
              </a:rPr>
              <a:t> .</a:t>
            </a:r>
            <a:br>
              <a:rPr lang="en-US" sz="2400" b="1" dirty="0" smtClean="0">
                <a:latin typeface="Arabic Typesetting" pitchFamily="66" charset="-78"/>
                <a:cs typeface="Arabic Typesetting" pitchFamily="66" charset="-78"/>
              </a:rPr>
            </a:br>
            <a:r>
              <a:rPr lang="en-US" sz="1600" b="1" dirty="0" smtClean="0"/>
              <a:t/>
            </a:r>
            <a:br>
              <a:rPr lang="en-US" sz="1600" b="1" dirty="0" smtClean="0"/>
            </a:br>
            <a:endParaRPr lang="ar-SA" sz="1600" b="1"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42"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fade">
                                      <p:cBhvr>
                                        <p:cTn id="12" dur="1000"/>
                                        <p:tgtEl>
                                          <p:spTgt spid="3">
                                            <p:txEl>
                                              <p:pRg st="0" end="0"/>
                                            </p:txEl>
                                          </p:spTgt>
                                        </p:tgtEl>
                                      </p:cBhvr>
                                    </p:animEffect>
                                    <p:anim calcmode="lin" valueType="num">
                                      <p:cBhvr>
                                        <p:cTn id="13"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500034" y="285728"/>
            <a:ext cx="7643866" cy="6357982"/>
          </a:xfrm>
        </p:spPr>
        <p:txBody>
          <a:bodyPr>
            <a:noAutofit/>
          </a:bodyPr>
          <a:lstStyle/>
          <a:p>
            <a:pPr marL="514350" indent="-514350">
              <a:lnSpc>
                <a:spcPct val="120000"/>
              </a:lnSpc>
              <a:buNone/>
            </a:pPr>
            <a:r>
              <a:rPr lang="en-US" sz="2200" b="1" dirty="0" smtClean="0">
                <a:solidFill>
                  <a:schemeClr val="tx2"/>
                </a:solidFill>
                <a:latin typeface="Arabic Typesetting" pitchFamily="66" charset="-78"/>
                <a:cs typeface="Arabic Typesetting" pitchFamily="66" charset="-78"/>
              </a:rPr>
              <a:t>-6</a:t>
            </a:r>
            <a:r>
              <a:rPr lang="en-US" sz="2200" b="1" dirty="0" smtClean="0">
                <a:latin typeface="Arabic Typesetting" pitchFamily="66" charset="-78"/>
                <a:cs typeface="Arabic Typesetting" pitchFamily="66" charset="-78"/>
              </a:rPr>
              <a:t>          </a:t>
            </a:r>
            <a:r>
              <a:rPr lang="ar-SA" sz="2200" b="1" dirty="0" smtClean="0">
                <a:latin typeface="Arabic Typesetting" pitchFamily="66" charset="-78"/>
                <a:cs typeface="Arabic Typesetting" pitchFamily="66" charset="-78"/>
              </a:rPr>
              <a:t>العمالة والتبعية للغرب السياسي والفكري والتشريعي والاستعماري</a:t>
            </a:r>
            <a:r>
              <a:rPr lang="en-US" sz="2200" b="1" dirty="0" smtClean="0">
                <a:latin typeface="Arabic Typesetting" pitchFamily="66" charset="-78"/>
                <a:cs typeface="Arabic Typesetting" pitchFamily="66" charset="-78"/>
              </a:rPr>
              <a:t> .</a:t>
            </a:r>
            <a:br>
              <a:rPr lang="en-US" sz="2200" b="1" dirty="0" smtClean="0">
                <a:latin typeface="Arabic Typesetting" pitchFamily="66" charset="-78"/>
                <a:cs typeface="Arabic Typesetting" pitchFamily="66" charset="-78"/>
              </a:rPr>
            </a:br>
            <a:r>
              <a:rPr lang="en-US" sz="2200" b="1" dirty="0" smtClean="0">
                <a:solidFill>
                  <a:schemeClr val="tx2"/>
                </a:solidFill>
                <a:latin typeface="Arabic Typesetting" pitchFamily="66" charset="-78"/>
                <a:cs typeface="Arabic Typesetting" pitchFamily="66" charset="-78"/>
              </a:rPr>
              <a:t>7- </a:t>
            </a:r>
            <a:r>
              <a:rPr lang="ar-SA" sz="2200" b="1" dirty="0" smtClean="0">
                <a:latin typeface="Arabic Typesetting" pitchFamily="66" charset="-78"/>
                <a:cs typeface="Arabic Typesetting" pitchFamily="66" charset="-78"/>
              </a:rPr>
              <a:t>زيادة أزمات المجتمعات الإسلامية</a:t>
            </a:r>
            <a:r>
              <a:rPr lang="en-US" sz="2200" b="1" dirty="0" smtClean="0">
                <a:latin typeface="Arabic Typesetting" pitchFamily="66" charset="-78"/>
                <a:cs typeface="Arabic Typesetting" pitchFamily="66" charset="-78"/>
              </a:rPr>
              <a:t> .</a:t>
            </a:r>
            <a:br>
              <a:rPr lang="en-US" sz="2200" b="1" dirty="0" smtClean="0">
                <a:latin typeface="Arabic Typesetting" pitchFamily="66" charset="-78"/>
                <a:cs typeface="Arabic Typesetting" pitchFamily="66" charset="-78"/>
              </a:rPr>
            </a:br>
            <a:r>
              <a:rPr lang="en-US" sz="2200" b="1" dirty="0" smtClean="0">
                <a:solidFill>
                  <a:schemeClr val="tx2"/>
                </a:solidFill>
                <a:latin typeface="Arabic Typesetting" pitchFamily="66" charset="-78"/>
                <a:cs typeface="Arabic Typesetting" pitchFamily="66" charset="-78"/>
              </a:rPr>
              <a:t>8</a:t>
            </a:r>
            <a:r>
              <a:rPr lang="en-US" sz="2200" b="1" dirty="0" smtClean="0">
                <a:latin typeface="Arabic Typesetting" pitchFamily="66" charset="-78"/>
                <a:cs typeface="Arabic Typesetting" pitchFamily="66" charset="-78"/>
              </a:rPr>
              <a:t>- </a:t>
            </a:r>
            <a:r>
              <a:rPr lang="ar-SA" sz="2200" b="1" dirty="0" smtClean="0">
                <a:latin typeface="Arabic Typesetting" pitchFamily="66" charset="-78"/>
                <a:cs typeface="Arabic Typesetting" pitchFamily="66" charset="-78"/>
              </a:rPr>
              <a:t>تمييع النظام والفكر والفقه الإسلامي السياسي والاقتصادي والاجتماعي حتى يعيش المسلمون كأنهم غرباء في مجتمعاتهم , وايجاد الازدواجية والتعارض والتناقض في المعايير والنظم</a:t>
            </a:r>
            <a:r>
              <a:rPr lang="en-US" sz="2200" b="1" dirty="0" smtClean="0">
                <a:latin typeface="Arabic Typesetting" pitchFamily="66" charset="-78"/>
                <a:cs typeface="Arabic Typesetting" pitchFamily="66" charset="-78"/>
              </a:rPr>
              <a:t>.</a:t>
            </a:r>
            <a:br>
              <a:rPr lang="en-US" sz="2200" b="1" dirty="0" smtClean="0">
                <a:latin typeface="Arabic Typesetting" pitchFamily="66" charset="-78"/>
                <a:cs typeface="Arabic Typesetting" pitchFamily="66" charset="-78"/>
              </a:rPr>
            </a:br>
            <a:r>
              <a:rPr lang="en-US" sz="2200" b="1" dirty="0" smtClean="0">
                <a:solidFill>
                  <a:schemeClr val="tx2"/>
                </a:solidFill>
                <a:latin typeface="Arabic Typesetting" pitchFamily="66" charset="-78"/>
                <a:cs typeface="Arabic Typesetting" pitchFamily="66" charset="-78"/>
              </a:rPr>
              <a:t>9-</a:t>
            </a:r>
            <a:r>
              <a:rPr lang="ar-SA" sz="2200" b="1" dirty="0" smtClean="0">
                <a:latin typeface="Arabic Typesetting" pitchFamily="66" charset="-78"/>
                <a:cs typeface="Arabic Typesetting" pitchFamily="66" charset="-78"/>
              </a:rPr>
              <a:t>إبعاد أثر الدين عن الحياة السياسية ، وإضعاف أثر الدين في مقاومة الاستعمار السياسي والفكري والثقافي والاجتماعي ، قوى تستند للدين كمرجعية في مقاومة الاستعمار</a:t>
            </a:r>
            <a:r>
              <a:rPr lang="en-US" sz="2200" b="1" dirty="0" smtClean="0">
                <a:latin typeface="Arabic Typesetting" pitchFamily="66" charset="-78"/>
                <a:cs typeface="Arabic Typesetting" pitchFamily="66" charset="-78"/>
              </a:rPr>
              <a:t> .</a:t>
            </a:r>
            <a:br>
              <a:rPr lang="en-US" sz="2200" b="1" dirty="0" smtClean="0">
                <a:latin typeface="Arabic Typesetting" pitchFamily="66" charset="-78"/>
                <a:cs typeface="Arabic Typesetting" pitchFamily="66" charset="-78"/>
              </a:rPr>
            </a:br>
            <a:r>
              <a:rPr lang="en-US" sz="2200" b="1" dirty="0" smtClean="0">
                <a:solidFill>
                  <a:schemeClr val="tx2"/>
                </a:solidFill>
                <a:latin typeface="Arabic Typesetting" pitchFamily="66" charset="-78"/>
                <a:cs typeface="Arabic Typesetting" pitchFamily="66" charset="-78"/>
              </a:rPr>
              <a:t>10-</a:t>
            </a:r>
            <a:r>
              <a:rPr lang="en-US" sz="2200" b="1" dirty="0" smtClean="0">
                <a:latin typeface="Arabic Typesetting" pitchFamily="66" charset="-78"/>
                <a:cs typeface="Arabic Typesetting" pitchFamily="66" charset="-78"/>
              </a:rPr>
              <a:t> </a:t>
            </a:r>
            <a:r>
              <a:rPr lang="ar-SA" sz="2200" b="1" dirty="0" smtClean="0">
                <a:latin typeface="Arabic Typesetting" pitchFamily="66" charset="-78"/>
                <a:cs typeface="Arabic Typesetting" pitchFamily="66" charset="-78"/>
              </a:rPr>
              <a:t>نشر المحرمات الفواحش في المجتمعات الإسلامية , كمنع الحجاب, أو منع المتحجبات من التعليم الجامعي</a:t>
            </a:r>
            <a:r>
              <a:rPr lang="en-US" sz="2200" b="1" dirty="0" smtClean="0">
                <a:latin typeface="Arabic Typesetting" pitchFamily="66" charset="-78"/>
                <a:cs typeface="Arabic Typesetting" pitchFamily="66" charset="-78"/>
              </a:rPr>
              <a:t> .</a:t>
            </a:r>
            <a:br>
              <a:rPr lang="en-US" sz="2200" b="1" dirty="0" smtClean="0">
                <a:latin typeface="Arabic Typesetting" pitchFamily="66" charset="-78"/>
                <a:cs typeface="Arabic Typesetting" pitchFamily="66" charset="-78"/>
              </a:rPr>
            </a:br>
            <a:r>
              <a:rPr lang="en-US" sz="2200" b="1" dirty="0" smtClean="0">
                <a:solidFill>
                  <a:schemeClr val="tx2"/>
                </a:solidFill>
                <a:latin typeface="Arabic Typesetting" pitchFamily="66" charset="-78"/>
                <a:cs typeface="Arabic Typesetting" pitchFamily="66" charset="-78"/>
              </a:rPr>
              <a:t>11-</a:t>
            </a:r>
            <a:r>
              <a:rPr lang="en-US" sz="2200" b="1" dirty="0" smtClean="0">
                <a:latin typeface="Arabic Typesetting" pitchFamily="66" charset="-78"/>
                <a:cs typeface="Arabic Typesetting" pitchFamily="66" charset="-78"/>
              </a:rPr>
              <a:t> </a:t>
            </a:r>
            <a:r>
              <a:rPr lang="ar-SA" sz="2200" b="1" dirty="0" smtClean="0">
                <a:latin typeface="Arabic Typesetting" pitchFamily="66" charset="-78"/>
                <a:cs typeface="Arabic Typesetting" pitchFamily="66" charset="-78"/>
              </a:rPr>
              <a:t>تعطيل عدد من الأحكام التي وردت في القرآن الكريم والسنة النبوية الشريفة والتي أمرنا بإتباعها . مثل أحكام الحدود وخاصة الردة</a:t>
            </a:r>
            <a:r>
              <a:rPr lang="en-US" sz="2200" b="1" dirty="0" smtClean="0">
                <a:latin typeface="Arabic Typesetting" pitchFamily="66" charset="-78"/>
                <a:cs typeface="Arabic Typesetting" pitchFamily="66" charset="-78"/>
              </a:rPr>
              <a:t> , </a:t>
            </a:r>
            <a:r>
              <a:rPr lang="ar-SA" sz="2200" b="1" dirty="0" smtClean="0">
                <a:latin typeface="Arabic Typesetting" pitchFamily="66" charset="-78"/>
                <a:cs typeface="Arabic Typesetting" pitchFamily="66" charset="-78"/>
              </a:rPr>
              <a:t>وربما حتى السماح بان يكون رئيس الدولة الإسلامية كافرا - غير مسلم - , ووضع احكام بديلة تسمح باعلان الكفر والارتداد وتسمح بالربا والزنا وشرب الخمر ...الخ</a:t>
            </a:r>
            <a:r>
              <a:rPr lang="en-US" sz="2200" b="1" dirty="0" smtClean="0">
                <a:latin typeface="Arabic Typesetting" pitchFamily="66" charset="-78"/>
                <a:cs typeface="Arabic Typesetting" pitchFamily="66" charset="-78"/>
              </a:rPr>
              <a:t> .</a:t>
            </a:r>
            <a:br>
              <a:rPr lang="en-US" sz="2200" b="1" dirty="0" smtClean="0">
                <a:latin typeface="Arabic Typesetting" pitchFamily="66" charset="-78"/>
                <a:cs typeface="Arabic Typesetting" pitchFamily="66" charset="-78"/>
              </a:rPr>
            </a:br>
            <a:r>
              <a:rPr lang="en-US" sz="2200" b="1" dirty="0" smtClean="0">
                <a:solidFill>
                  <a:schemeClr val="tx2"/>
                </a:solidFill>
                <a:latin typeface="Arabic Typesetting" pitchFamily="66" charset="-78"/>
                <a:cs typeface="Arabic Typesetting" pitchFamily="66" charset="-78"/>
              </a:rPr>
              <a:t>12-</a:t>
            </a:r>
            <a:r>
              <a:rPr lang="en-US" sz="2200" b="1" dirty="0" smtClean="0">
                <a:latin typeface="Arabic Typesetting" pitchFamily="66" charset="-78"/>
                <a:cs typeface="Arabic Typesetting" pitchFamily="66" charset="-78"/>
              </a:rPr>
              <a:t> </a:t>
            </a:r>
            <a:r>
              <a:rPr lang="ar-SA" sz="2200" b="1" dirty="0" smtClean="0">
                <a:latin typeface="Arabic Typesetting" pitchFamily="66" charset="-78"/>
                <a:cs typeface="Arabic Typesetting" pitchFamily="66" charset="-78"/>
              </a:rPr>
              <a:t>فصل الترابط المهم بين الفكر والممارسة وبين العقيدة والسلوك</a:t>
            </a:r>
            <a:r>
              <a:rPr lang="en-US" sz="2200" b="1" dirty="0" smtClean="0">
                <a:latin typeface="Arabic Typesetting" pitchFamily="66" charset="-78"/>
                <a:cs typeface="Arabic Typesetting" pitchFamily="66" charset="-78"/>
              </a:rPr>
              <a:t> .</a:t>
            </a:r>
            <a:br>
              <a:rPr lang="en-US" sz="2200" b="1" dirty="0" smtClean="0">
                <a:latin typeface="Arabic Typesetting" pitchFamily="66" charset="-78"/>
                <a:cs typeface="Arabic Typesetting" pitchFamily="66" charset="-78"/>
              </a:rPr>
            </a:br>
            <a:r>
              <a:rPr lang="en-US" sz="2200" b="1" dirty="0" smtClean="0">
                <a:solidFill>
                  <a:schemeClr val="tx2"/>
                </a:solidFill>
                <a:latin typeface="Arabic Typesetting" pitchFamily="66" charset="-78"/>
                <a:cs typeface="Arabic Typesetting" pitchFamily="66" charset="-78"/>
              </a:rPr>
              <a:t>13-</a:t>
            </a:r>
            <a:r>
              <a:rPr lang="en-US" sz="2200" b="1" dirty="0" smtClean="0">
                <a:latin typeface="Arabic Typesetting" pitchFamily="66" charset="-78"/>
                <a:cs typeface="Arabic Typesetting" pitchFamily="66" charset="-78"/>
              </a:rPr>
              <a:t> </a:t>
            </a:r>
            <a:r>
              <a:rPr lang="ar-SA" sz="2200" b="1" dirty="0" smtClean="0">
                <a:latin typeface="Arabic Typesetting" pitchFamily="66" charset="-78"/>
                <a:cs typeface="Arabic Typesetting" pitchFamily="66" charset="-78"/>
              </a:rPr>
              <a:t>إبعاد أثر الدين عن الحياة الفكرية ، ووضع الافكار والمذاهب والفلسفات الغربية من ليبرالية وديمقراطية والحريات المطلقة وغير المقيدة بقيود الشريعة , حتى يعم الفساد الفكري والاخلاقي وينتشر الاحتكار والاستغلال وتغليب المصلحة والمنفعة الشخصية الفردية على مصلحة الجماعة , مما يسبب التنافر والتشاحن بين افراد االمجتمع</a:t>
            </a:r>
            <a:r>
              <a:rPr lang="en-US" sz="2200" b="1" dirty="0" smtClean="0">
                <a:latin typeface="Arabic Typesetting" pitchFamily="66" charset="-78"/>
                <a:cs typeface="Arabic Typesetting" pitchFamily="66" charset="-78"/>
              </a:rPr>
              <a:t> .</a:t>
            </a:r>
            <a:br>
              <a:rPr lang="en-US" sz="2200" b="1" dirty="0" smtClean="0">
                <a:latin typeface="Arabic Typesetting" pitchFamily="66" charset="-78"/>
                <a:cs typeface="Arabic Typesetting" pitchFamily="66" charset="-78"/>
              </a:rPr>
            </a:br>
            <a:endParaRPr lang="ar-SA" sz="2200" b="1" dirty="0">
              <a:latin typeface="Arabic Typesetting" pitchFamily="66" charset="-78"/>
              <a:cs typeface="Arabic Typesetting" pitchFamily="66"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r"/>
            <a:r>
              <a:rPr lang="ar-SA" sz="3200" dirty="0" err="1" smtClean="0"/>
              <a:t>رساله</a:t>
            </a:r>
            <a:r>
              <a:rPr lang="ar-SA" sz="3200" dirty="0" smtClean="0"/>
              <a:t> </a:t>
            </a:r>
            <a:r>
              <a:rPr lang="ar-SA" sz="3200" dirty="0" err="1" smtClean="0"/>
              <a:t>الى</a:t>
            </a:r>
            <a:r>
              <a:rPr lang="ar-SA" sz="3200" dirty="0" smtClean="0"/>
              <a:t> </a:t>
            </a:r>
            <a:r>
              <a:rPr lang="ar-SA" sz="3200" dirty="0" err="1" smtClean="0"/>
              <a:t>العلمانين</a:t>
            </a:r>
            <a:r>
              <a:rPr lang="ar-SA" sz="3200" dirty="0" smtClean="0"/>
              <a:t>:</a:t>
            </a:r>
            <a:br>
              <a:rPr lang="ar-SA" sz="3200" dirty="0" smtClean="0"/>
            </a:br>
            <a:endParaRPr lang="ar-SA" sz="3200" dirty="0"/>
          </a:p>
        </p:txBody>
      </p:sp>
      <p:sp>
        <p:nvSpPr>
          <p:cNvPr id="3" name="عنصر نائب للمحتوى 2"/>
          <p:cNvSpPr>
            <a:spLocks noGrp="1"/>
          </p:cNvSpPr>
          <p:nvPr>
            <p:ph idx="1"/>
          </p:nvPr>
        </p:nvSpPr>
        <p:spPr>
          <a:xfrm>
            <a:off x="500034" y="1142984"/>
            <a:ext cx="7543824" cy="5857892"/>
          </a:xfrm>
        </p:spPr>
        <p:txBody>
          <a:bodyPr>
            <a:normAutofit/>
          </a:bodyPr>
          <a:lstStyle/>
          <a:p>
            <a:pPr algn="ctr">
              <a:buNone/>
            </a:pPr>
            <a:r>
              <a:rPr lang="ar-SA" b="1" dirty="0" smtClean="0">
                <a:cs typeface="Akhbar MT" pitchFamily="2" charset="-78"/>
              </a:rPr>
              <a:t>لأنكم تزعمون أن التشريعات الأرضية والنظم الوضعية والقوانين الجاهلية</a:t>
            </a:r>
            <a:r>
              <a:rPr lang="en-US" b="1" dirty="0" smtClean="0">
                <a:cs typeface="Akhbar MT" pitchFamily="2" charset="-78"/>
              </a:rPr>
              <a:t> </a:t>
            </a:r>
            <a:r>
              <a:rPr lang="ar-SA" b="1" dirty="0" smtClean="0">
                <a:cs typeface="Akhbar MT" pitchFamily="2" charset="-78"/>
              </a:rPr>
              <a:t>أحسن من حكم الله (تعالى) : فقد </a:t>
            </a:r>
            <a:r>
              <a:rPr lang="en-US" b="1" dirty="0" smtClean="0">
                <a:cs typeface="Akhbar MT" pitchFamily="2" charset="-78"/>
                <a:sym typeface="Symbol"/>
              </a:rPr>
              <a:t></a:t>
            </a:r>
            <a:r>
              <a:rPr lang="en-US" b="1" dirty="0" smtClean="0">
                <a:solidFill>
                  <a:schemeClr val="tx2"/>
                </a:solidFill>
                <a:cs typeface="Akhbar MT" pitchFamily="2" charset="-78"/>
              </a:rPr>
              <a:t> </a:t>
            </a:r>
            <a:r>
              <a:rPr lang="ar-SA" b="1" dirty="0" smtClean="0">
                <a:solidFill>
                  <a:schemeClr val="tx2"/>
                </a:solidFill>
                <a:cs typeface="Akhbar MT" pitchFamily="2" charset="-78"/>
              </a:rPr>
              <a:t>كَفَرْنَا بِكُمْ وَبَدَا بَيْنَنَا وَبَيْنَكُمُ العَدَاوَةُ وَالْبَغْضَاءُ أَبَداً</a:t>
            </a:r>
            <a:r>
              <a:rPr lang="en-US" b="1" dirty="0" smtClean="0">
                <a:solidFill>
                  <a:schemeClr val="tx2"/>
                </a:solidFill>
                <a:cs typeface="Akhbar MT" pitchFamily="2" charset="-78"/>
              </a:rPr>
              <a:t> </a:t>
            </a:r>
            <a:r>
              <a:rPr lang="ar-SA" b="1" dirty="0" smtClean="0">
                <a:solidFill>
                  <a:schemeClr val="tx2"/>
                </a:solidFill>
                <a:cs typeface="Akhbar MT" pitchFamily="2" charset="-78"/>
              </a:rPr>
              <a:t>حَتَّى تُؤْمِنُوا بِاللَّهِ وَحْدَهُ </a:t>
            </a:r>
            <a:r>
              <a:rPr lang="en-US" b="1" dirty="0" smtClean="0">
                <a:cs typeface="Akhbar MT" pitchFamily="2" charset="-78"/>
                <a:sym typeface="Symbol"/>
              </a:rPr>
              <a:t></a:t>
            </a:r>
            <a:r>
              <a:rPr lang="en-US" b="1" dirty="0" smtClean="0">
                <a:cs typeface="Akhbar MT" pitchFamily="2" charset="-78"/>
              </a:rPr>
              <a:t> [</a:t>
            </a:r>
            <a:r>
              <a:rPr lang="ar-SA" b="1" dirty="0" smtClean="0">
                <a:cs typeface="Akhbar MT" pitchFamily="2" charset="-78"/>
              </a:rPr>
              <a:t>الممتحنة : 4] .</a:t>
            </a:r>
          </a:p>
          <a:p>
            <a:pPr algn="ctr">
              <a:buNone/>
            </a:pPr>
            <a:r>
              <a:rPr lang="ar-SA" b="1" dirty="0" smtClean="0">
                <a:cs typeface="Akhbar MT" pitchFamily="2" charset="-78"/>
              </a:rPr>
              <a:t> ولأنكم تسعون جاهدين لتعطيل حكم الله</a:t>
            </a:r>
            <a:r>
              <a:rPr lang="en-US" b="1" dirty="0" smtClean="0">
                <a:cs typeface="Akhbar MT" pitchFamily="2" charset="-78"/>
              </a:rPr>
              <a:t> </a:t>
            </a:r>
            <a:r>
              <a:rPr lang="ar-SA" b="1" dirty="0" smtClean="0">
                <a:cs typeface="Akhbar MT" pitchFamily="2" charset="-78"/>
              </a:rPr>
              <a:t>تحويل الإسلام من قوة مهيمنة على كل مناحي الحياة إلى طقوس محصورة في</a:t>
            </a:r>
            <a:r>
              <a:rPr lang="en-US" b="1" dirty="0" smtClean="0">
                <a:cs typeface="Akhbar MT" pitchFamily="2" charset="-78"/>
              </a:rPr>
              <a:t> </a:t>
            </a:r>
            <a:r>
              <a:rPr lang="ar-SA" b="1" dirty="0" smtClean="0">
                <a:cs typeface="Akhbar MT" pitchFamily="2" charset="-78"/>
              </a:rPr>
              <a:t>جوانب شخصية لا تمس واقع البشر من قريبٍ ولا من بعيد ، ولأنكم تجاهرون</a:t>
            </a:r>
            <a:r>
              <a:rPr lang="en-US" b="1" dirty="0" smtClean="0">
                <a:cs typeface="Akhbar MT" pitchFamily="2" charset="-78"/>
              </a:rPr>
              <a:t> </a:t>
            </a:r>
            <a:r>
              <a:rPr lang="ar-SA" b="1" dirty="0" smtClean="0">
                <a:cs typeface="Akhbar MT" pitchFamily="2" charset="-78"/>
              </a:rPr>
              <a:t>بحرب الإسلام صراحة كما هو حال عساكر أتاتورك اليوم وغيرهم من الذين</a:t>
            </a:r>
            <a:r>
              <a:rPr lang="en-US" b="1" dirty="0" smtClean="0">
                <a:cs typeface="Akhbar MT" pitchFamily="2" charset="-78"/>
              </a:rPr>
              <a:t> </a:t>
            </a:r>
            <a:r>
              <a:rPr lang="ar-SA" b="1" dirty="0" smtClean="0">
                <a:cs typeface="Akhbar MT" pitchFamily="2" charset="-78"/>
              </a:rPr>
              <a:t>استغلوا ما تحت أيديهم من سلطات وعتاد لقمع خيار الشعوب ، ولأنكم ترفعون</a:t>
            </a:r>
            <a:r>
              <a:rPr lang="en-US" b="1" dirty="0" smtClean="0">
                <a:cs typeface="Akhbar MT" pitchFamily="2" charset="-78"/>
              </a:rPr>
              <a:t> </a:t>
            </a:r>
            <a:r>
              <a:rPr lang="ar-SA" b="1" dirty="0" smtClean="0">
                <a:cs typeface="Akhbar MT" pitchFamily="2" charset="-78"/>
              </a:rPr>
              <a:t>شعار الديمقراطية الزائفة وهدفكم منها فقط : القمع والقهر لشعوبكم ، ولأنكم خذلتم</a:t>
            </a:r>
            <a:r>
              <a:rPr lang="en-US" b="1" dirty="0" smtClean="0">
                <a:cs typeface="Akhbar MT" pitchFamily="2" charset="-78"/>
              </a:rPr>
              <a:t> </a:t>
            </a:r>
            <a:r>
              <a:rPr lang="ar-SA" b="1" dirty="0" smtClean="0">
                <a:cs typeface="Akhbar MT" pitchFamily="2" charset="-78"/>
              </a:rPr>
              <a:t>أمتكم وجلبتم لها العار ولم يسجل لكم التاريخ موقفاً أعليتم فيه من شأنها أو انتصرتم</a:t>
            </a:r>
            <a:r>
              <a:rPr lang="en-US" b="1" dirty="0" smtClean="0">
                <a:cs typeface="Akhbar MT" pitchFamily="2" charset="-78"/>
              </a:rPr>
              <a:t> </a:t>
            </a:r>
            <a:r>
              <a:rPr lang="ar-SA" b="1" dirty="0" smtClean="0">
                <a:cs typeface="Akhbar MT" pitchFamily="2" charset="-78"/>
              </a:rPr>
              <a:t>لكرامتها ، وكل متمسكٍ بدينه لديكم متطرف إرهابي أصولي ظلامي : من أجل ذلك</a:t>
            </a:r>
            <a:r>
              <a:rPr lang="en-US" b="1" dirty="0" smtClean="0">
                <a:cs typeface="Akhbar MT" pitchFamily="2" charset="-78"/>
              </a:rPr>
              <a:t> </a:t>
            </a:r>
            <a:r>
              <a:rPr lang="ar-SA" b="1" dirty="0" smtClean="0">
                <a:cs typeface="Akhbar MT" pitchFamily="2" charset="-78"/>
              </a:rPr>
              <a:t>كله ومن أجل غيره : اعلموا وأعلموا سدنة المعبد الديمقراطي أننا بإذن الله ثابتون</a:t>
            </a:r>
            <a:r>
              <a:rPr lang="en-US" b="1" dirty="0" smtClean="0">
                <a:cs typeface="Akhbar MT" pitchFamily="2" charset="-78"/>
              </a:rPr>
              <a:t> </a:t>
            </a:r>
            <a:r>
              <a:rPr lang="ar-SA" b="1" dirty="0" smtClean="0">
                <a:cs typeface="Akhbar MT" pitchFamily="2" charset="-78"/>
              </a:rPr>
              <a:t>على مبادئنا وقيمنا مهما بطشتم ونكلتم وملكتم من قوة وعتاد</a:t>
            </a:r>
          </a:p>
          <a:p>
            <a:pPr algn="ctr">
              <a:buNone/>
            </a:pPr>
            <a:r>
              <a:rPr lang="ar-SA" b="1" dirty="0" smtClean="0">
                <a:cs typeface="Akhbar MT" pitchFamily="2" charset="-78"/>
              </a:rPr>
              <a:t> </a:t>
            </a:r>
            <a:r>
              <a:rPr lang="en-US" b="1" dirty="0" smtClean="0">
                <a:cs typeface="Akhbar MT" pitchFamily="2" charset="-78"/>
                <a:sym typeface="Symbol"/>
              </a:rPr>
              <a:t></a:t>
            </a:r>
            <a:r>
              <a:rPr lang="en-US" b="1" dirty="0" smtClean="0">
                <a:cs typeface="Akhbar MT" pitchFamily="2" charset="-78"/>
              </a:rPr>
              <a:t> </a:t>
            </a:r>
            <a:r>
              <a:rPr lang="ar-SA" b="1" dirty="0" smtClean="0">
                <a:solidFill>
                  <a:schemeClr val="tx2"/>
                </a:solidFill>
                <a:cs typeface="Akhbar MT" pitchFamily="2" charset="-78"/>
              </a:rPr>
              <a:t>وَسَيَعْلَمُ الَذِينَ ظَلَمُواأَيَّ مُنقَلَبٍ يَنقَلِبُونَ</a:t>
            </a:r>
            <a:r>
              <a:rPr lang="en-US" b="1" dirty="0" smtClean="0">
                <a:cs typeface="Akhbar MT" pitchFamily="2" charset="-78"/>
              </a:rPr>
              <a:t>[</a:t>
            </a:r>
            <a:r>
              <a:rPr lang="ar-SA" b="1" dirty="0" smtClean="0">
                <a:cs typeface="Akhbar MT" pitchFamily="2" charset="-78"/>
              </a:rPr>
              <a:t>الشعراء </a:t>
            </a:r>
            <a:endParaRPr lang="ar-SA" dirty="0">
              <a:cs typeface="Akhbar MT" pitchFamily="2"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5" presetClass="entr" presetSubtype="1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checkerboard(across)">
                                      <p:cBhvr>
                                        <p:cTn id="12" dur="500"/>
                                        <p:tgtEl>
                                          <p:spTgt spid="3">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5" presetClass="entr" presetSubtype="10" fill="hold" grpId="0"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Effect transition="in" filter="checkerboard(across)">
                                      <p:cBhvr>
                                        <p:cTn id="17" dur="500"/>
                                        <p:tgtEl>
                                          <p:spTgt spid="3">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5" presetClass="entr" presetSubtype="10" fill="hold" grpId="0"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Effect transition="in" filter="checkerboard(across)">
                                      <p:cBhvr>
                                        <p:cTn id="2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71538" y="357166"/>
            <a:ext cx="6858048" cy="642918"/>
          </a:xfrm>
        </p:spPr>
        <p:txBody>
          <a:bodyPr>
            <a:normAutofit/>
          </a:bodyPr>
          <a:lstStyle/>
          <a:p>
            <a:pPr algn="r"/>
            <a:r>
              <a:rPr lang="ar-SA" sz="2800" dirty="0" smtClean="0"/>
              <a:t>تعريف العلمانية:</a:t>
            </a:r>
            <a:endParaRPr lang="ar-SA" sz="2800" dirty="0"/>
          </a:p>
        </p:txBody>
      </p:sp>
      <p:sp>
        <p:nvSpPr>
          <p:cNvPr id="3" name="عنصر نائب للمحتوى 2"/>
          <p:cNvSpPr>
            <a:spLocks noGrp="1"/>
          </p:cNvSpPr>
          <p:nvPr>
            <p:ph idx="1"/>
          </p:nvPr>
        </p:nvSpPr>
        <p:spPr>
          <a:xfrm>
            <a:off x="500034" y="571480"/>
            <a:ext cx="7472386" cy="6000768"/>
          </a:xfrm>
        </p:spPr>
        <p:txBody>
          <a:bodyPr>
            <a:normAutofit/>
          </a:bodyPr>
          <a:lstStyle/>
          <a:p>
            <a:pPr>
              <a:lnSpc>
                <a:spcPct val="120000"/>
              </a:lnSpc>
              <a:buNone/>
            </a:pPr>
            <a:endParaRPr lang="ar-SA" b="1" dirty="0" smtClean="0">
              <a:latin typeface="Arabic Typesetting" pitchFamily="66" charset="-78"/>
              <a:cs typeface="Arabic Typesetting" pitchFamily="66" charset="-78"/>
            </a:endParaRPr>
          </a:p>
          <a:p>
            <a:pPr>
              <a:lnSpc>
                <a:spcPct val="120000"/>
              </a:lnSpc>
              <a:buNone/>
            </a:pPr>
            <a:r>
              <a:rPr lang="ar-SA" sz="2800" b="1" dirty="0" smtClean="0">
                <a:latin typeface="Arabic Typesetting" pitchFamily="66" charset="-78"/>
                <a:cs typeface="Arabic Typesetting" pitchFamily="66" charset="-78"/>
              </a:rPr>
              <a:t>هي اللادينية أو الدنيوية ، وهي دعوة إلى إقامة الحياة على العلم الوضعي والعقل ومراعاة المصلحة بعيداً عن الدين وتعني في جانبها السياسي بالذات اللا دينية في الحكم ، وهي اصطلاح لا صلة له بكلمه العلم الوضعي والعقل ومراعاة المصلحة بعيدا عن الدين</a:t>
            </a:r>
          </a:p>
          <a:p>
            <a:pPr>
              <a:lnSpc>
                <a:spcPct val="120000"/>
              </a:lnSpc>
              <a:buNone/>
            </a:pPr>
            <a:endParaRPr lang="ar-SA" sz="2800" b="1" dirty="0" smtClean="0">
              <a:latin typeface="Arabic Typesetting" pitchFamily="66" charset="-78"/>
              <a:cs typeface="Arabic Typesetting" pitchFamily="66" charset="-78"/>
            </a:endParaRPr>
          </a:p>
          <a:p>
            <a:pPr>
              <a:buNone/>
              <a:defRPr/>
            </a:pPr>
            <a:r>
              <a:rPr lang="ar-SA" sz="2800" b="1" dirty="0" smtClean="0">
                <a:latin typeface="Arabic Typesetting" pitchFamily="66" charset="-78"/>
                <a:cs typeface="Arabic Typesetting" pitchFamily="66" charset="-78"/>
              </a:rPr>
              <a:t>. ومن الملاحظ أن أن الكثير يعرف العلمانية بأنها ”فصل الدين عن الدولة“ </a:t>
            </a:r>
          </a:p>
          <a:p>
            <a:pPr>
              <a:buNone/>
              <a:defRPr/>
            </a:pPr>
            <a:r>
              <a:rPr lang="ar-SA" sz="2800" b="1" dirty="0" smtClean="0">
                <a:latin typeface="Arabic Typesetting" pitchFamily="66" charset="-78"/>
                <a:cs typeface="Arabic Typesetting" pitchFamily="66" charset="-78"/>
              </a:rPr>
              <a:t>       وعند تعريف العلمانية باعتبارها فصل الدين عن الدولة فهذا إما سطح القضية تماما ، وقلص نشاطها حيث أن تعريف العلمانية باعتبارها فصل الدين عن الدولة هو أكثر تعريف شيوعا للعلمانية. </a:t>
            </a:r>
          </a:p>
          <a:p>
            <a:pPr>
              <a:buNone/>
              <a:defRPr/>
            </a:pPr>
            <a:r>
              <a:rPr lang="ar-SA" sz="2800" b="1" dirty="0" smtClean="0">
                <a:solidFill>
                  <a:schemeClr val="tx2"/>
                </a:solidFill>
                <a:latin typeface="Arabic Typesetting" pitchFamily="66" charset="-78"/>
                <a:cs typeface="Arabic Typesetting" pitchFamily="66" charset="-78"/>
              </a:rPr>
              <a:t>      ومن أفضل التعريفات للعلمانية ما ورد في الموسوعة الميسرة للمذاهب والأديان المعاصرة : </a:t>
            </a:r>
          </a:p>
          <a:p>
            <a:pPr>
              <a:buNone/>
              <a:defRPr/>
            </a:pPr>
            <a:r>
              <a:rPr lang="ar-SA" sz="2800" b="1" dirty="0" smtClean="0">
                <a:latin typeface="Arabic Typesetting" pitchFamily="66" charset="-78"/>
                <a:cs typeface="Arabic Typesetting" pitchFamily="66" charset="-78"/>
              </a:rPr>
              <a:t>        هي دعوة إلى إقامة الحياة على غير الدين وتعني في جانبها السياسي بالذات </a:t>
            </a:r>
          </a:p>
          <a:p>
            <a:pPr>
              <a:lnSpc>
                <a:spcPct val="120000"/>
              </a:lnSpc>
            </a:pPr>
            <a:endParaRPr lang="ar-SA" b="1" dirty="0">
              <a:latin typeface="Arabic Typesetting" pitchFamily="66" charset="-78"/>
              <a:cs typeface="Arabic Typesetting" pitchFamily="66"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53"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calcmode="lin" valueType="num">
                                      <p:cBhvr>
                                        <p:cTn id="12" dur="500" fill="hold"/>
                                        <p:tgtEl>
                                          <p:spTgt spid="3">
                                            <p:txEl>
                                              <p:pRg st="1" end="1"/>
                                            </p:txEl>
                                          </p:spTgt>
                                        </p:tgtEl>
                                        <p:attrNameLst>
                                          <p:attrName>ppt_w</p:attrName>
                                        </p:attrNameLst>
                                      </p:cBhvr>
                                      <p:tavLst>
                                        <p:tav tm="0">
                                          <p:val>
                                            <p:fltVal val="0"/>
                                          </p:val>
                                        </p:tav>
                                        <p:tav tm="100000">
                                          <p:val>
                                            <p:strVal val="#ppt_w"/>
                                          </p:val>
                                        </p:tav>
                                      </p:tavLst>
                                    </p:anim>
                                    <p:anim calcmode="lin" valueType="num">
                                      <p:cBhvr>
                                        <p:cTn id="13" dur="500" fill="hold"/>
                                        <p:tgtEl>
                                          <p:spTgt spid="3">
                                            <p:txEl>
                                              <p:pRg st="1" end="1"/>
                                            </p:txEl>
                                          </p:spTgt>
                                        </p:tgtEl>
                                        <p:attrNameLst>
                                          <p:attrName>ppt_h</p:attrName>
                                        </p:attrNameLst>
                                      </p:cBhvr>
                                      <p:tavLst>
                                        <p:tav tm="0">
                                          <p:val>
                                            <p:fltVal val="0"/>
                                          </p:val>
                                        </p:tav>
                                        <p:tav tm="100000">
                                          <p:val>
                                            <p:strVal val="#ppt_h"/>
                                          </p:val>
                                        </p:tav>
                                      </p:tavLst>
                                    </p:anim>
                                    <p:animEffect transition="in" filter="fade">
                                      <p:cBhvr>
                                        <p:cTn id="14" dur="500"/>
                                        <p:tgtEl>
                                          <p:spTgt spid="3">
                                            <p:txEl>
                                              <p:pRg st="1" end="1"/>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53"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p:cTn id="19" dur="500" fill="hold"/>
                                        <p:tgtEl>
                                          <p:spTgt spid="3">
                                            <p:txEl>
                                              <p:pRg st="3" end="3"/>
                                            </p:txEl>
                                          </p:spTgt>
                                        </p:tgtEl>
                                        <p:attrNameLst>
                                          <p:attrName>ppt_w</p:attrName>
                                        </p:attrNameLst>
                                      </p:cBhvr>
                                      <p:tavLst>
                                        <p:tav tm="0">
                                          <p:val>
                                            <p:fltVal val="0"/>
                                          </p:val>
                                        </p:tav>
                                        <p:tav tm="100000">
                                          <p:val>
                                            <p:strVal val="#ppt_w"/>
                                          </p:val>
                                        </p:tav>
                                      </p:tavLst>
                                    </p:anim>
                                    <p:anim calcmode="lin" valueType="num">
                                      <p:cBhvr>
                                        <p:cTn id="20" dur="500" fill="hold"/>
                                        <p:tgtEl>
                                          <p:spTgt spid="3">
                                            <p:txEl>
                                              <p:pRg st="3" end="3"/>
                                            </p:txEl>
                                          </p:spTgt>
                                        </p:tgtEl>
                                        <p:attrNameLst>
                                          <p:attrName>ppt_h</p:attrName>
                                        </p:attrNameLst>
                                      </p:cBhvr>
                                      <p:tavLst>
                                        <p:tav tm="0">
                                          <p:val>
                                            <p:fltVal val="0"/>
                                          </p:val>
                                        </p:tav>
                                        <p:tav tm="100000">
                                          <p:val>
                                            <p:strVal val="#ppt_h"/>
                                          </p:val>
                                        </p:tav>
                                      </p:tavLst>
                                    </p:anim>
                                    <p:animEffect transition="in" filter="fade">
                                      <p:cBhvr>
                                        <p:cTn id="21" dur="500"/>
                                        <p:tgtEl>
                                          <p:spTgt spid="3">
                                            <p:txEl>
                                              <p:pRg st="3" end="3"/>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53" presetClass="entr" presetSubtype="0" fill="hold" grpId="0" nodeType="clickEffect">
                                  <p:stCondLst>
                                    <p:cond delay="0"/>
                                  </p:stCondLst>
                                  <p:childTnLst>
                                    <p:set>
                                      <p:cBhvr>
                                        <p:cTn id="25" dur="1" fill="hold">
                                          <p:stCondLst>
                                            <p:cond delay="0"/>
                                          </p:stCondLst>
                                        </p:cTn>
                                        <p:tgtEl>
                                          <p:spTgt spid="3">
                                            <p:txEl>
                                              <p:pRg st="4" end="4"/>
                                            </p:txEl>
                                          </p:spTgt>
                                        </p:tgtEl>
                                        <p:attrNameLst>
                                          <p:attrName>style.visibility</p:attrName>
                                        </p:attrNameLst>
                                      </p:cBhvr>
                                      <p:to>
                                        <p:strVal val="visible"/>
                                      </p:to>
                                    </p:set>
                                    <p:anim calcmode="lin" valueType="num">
                                      <p:cBhvr>
                                        <p:cTn id="26" dur="500" fill="hold"/>
                                        <p:tgtEl>
                                          <p:spTgt spid="3">
                                            <p:txEl>
                                              <p:pRg st="4" end="4"/>
                                            </p:txEl>
                                          </p:spTgt>
                                        </p:tgtEl>
                                        <p:attrNameLst>
                                          <p:attrName>ppt_w</p:attrName>
                                        </p:attrNameLst>
                                      </p:cBhvr>
                                      <p:tavLst>
                                        <p:tav tm="0">
                                          <p:val>
                                            <p:fltVal val="0"/>
                                          </p:val>
                                        </p:tav>
                                        <p:tav tm="100000">
                                          <p:val>
                                            <p:strVal val="#ppt_w"/>
                                          </p:val>
                                        </p:tav>
                                      </p:tavLst>
                                    </p:anim>
                                    <p:anim calcmode="lin" valueType="num">
                                      <p:cBhvr>
                                        <p:cTn id="27" dur="500" fill="hold"/>
                                        <p:tgtEl>
                                          <p:spTgt spid="3">
                                            <p:txEl>
                                              <p:pRg st="4" end="4"/>
                                            </p:txEl>
                                          </p:spTgt>
                                        </p:tgtEl>
                                        <p:attrNameLst>
                                          <p:attrName>ppt_h</p:attrName>
                                        </p:attrNameLst>
                                      </p:cBhvr>
                                      <p:tavLst>
                                        <p:tav tm="0">
                                          <p:val>
                                            <p:fltVal val="0"/>
                                          </p:val>
                                        </p:tav>
                                        <p:tav tm="100000">
                                          <p:val>
                                            <p:strVal val="#ppt_h"/>
                                          </p:val>
                                        </p:tav>
                                      </p:tavLst>
                                    </p:anim>
                                    <p:animEffect transition="in" filter="fade">
                                      <p:cBhvr>
                                        <p:cTn id="28" dur="500"/>
                                        <p:tgtEl>
                                          <p:spTgt spid="3">
                                            <p:txEl>
                                              <p:pRg st="4" end="4"/>
                                            </p:txEl>
                                          </p:spTgt>
                                        </p:tgtEl>
                                      </p:cBhvr>
                                    </p:animEffect>
                                  </p:childTnLst>
                                </p:cTn>
                              </p:par>
                            </p:childTnLst>
                          </p:cTn>
                        </p:par>
                      </p:childTnLst>
                    </p:cTn>
                  </p:par>
                  <p:par>
                    <p:cTn id="29" fill="hold">
                      <p:stCondLst>
                        <p:cond delay="indefinite"/>
                      </p:stCondLst>
                      <p:childTnLst>
                        <p:par>
                          <p:cTn id="30" fill="hold">
                            <p:stCondLst>
                              <p:cond delay="0"/>
                            </p:stCondLst>
                            <p:childTnLst>
                              <p:par>
                                <p:cTn id="31" presetID="53" presetClass="entr" presetSubtype="0" fill="hold" grpId="0" nodeType="clickEffect">
                                  <p:stCondLst>
                                    <p:cond delay="0"/>
                                  </p:stCondLst>
                                  <p:childTnLst>
                                    <p:set>
                                      <p:cBhvr>
                                        <p:cTn id="32" dur="1" fill="hold">
                                          <p:stCondLst>
                                            <p:cond delay="0"/>
                                          </p:stCondLst>
                                        </p:cTn>
                                        <p:tgtEl>
                                          <p:spTgt spid="3">
                                            <p:txEl>
                                              <p:pRg st="5" end="5"/>
                                            </p:txEl>
                                          </p:spTgt>
                                        </p:tgtEl>
                                        <p:attrNameLst>
                                          <p:attrName>style.visibility</p:attrName>
                                        </p:attrNameLst>
                                      </p:cBhvr>
                                      <p:to>
                                        <p:strVal val="visible"/>
                                      </p:to>
                                    </p:set>
                                    <p:anim calcmode="lin" valueType="num">
                                      <p:cBhvr>
                                        <p:cTn id="33" dur="500" fill="hold"/>
                                        <p:tgtEl>
                                          <p:spTgt spid="3">
                                            <p:txEl>
                                              <p:pRg st="5" end="5"/>
                                            </p:txEl>
                                          </p:spTgt>
                                        </p:tgtEl>
                                        <p:attrNameLst>
                                          <p:attrName>ppt_w</p:attrName>
                                        </p:attrNameLst>
                                      </p:cBhvr>
                                      <p:tavLst>
                                        <p:tav tm="0">
                                          <p:val>
                                            <p:fltVal val="0"/>
                                          </p:val>
                                        </p:tav>
                                        <p:tav tm="100000">
                                          <p:val>
                                            <p:strVal val="#ppt_w"/>
                                          </p:val>
                                        </p:tav>
                                      </p:tavLst>
                                    </p:anim>
                                    <p:anim calcmode="lin" valueType="num">
                                      <p:cBhvr>
                                        <p:cTn id="34" dur="500" fill="hold"/>
                                        <p:tgtEl>
                                          <p:spTgt spid="3">
                                            <p:txEl>
                                              <p:pRg st="5" end="5"/>
                                            </p:txEl>
                                          </p:spTgt>
                                        </p:tgtEl>
                                        <p:attrNameLst>
                                          <p:attrName>ppt_h</p:attrName>
                                        </p:attrNameLst>
                                      </p:cBhvr>
                                      <p:tavLst>
                                        <p:tav tm="0">
                                          <p:val>
                                            <p:fltVal val="0"/>
                                          </p:val>
                                        </p:tav>
                                        <p:tav tm="100000">
                                          <p:val>
                                            <p:strVal val="#ppt_h"/>
                                          </p:val>
                                        </p:tav>
                                      </p:tavLst>
                                    </p:anim>
                                    <p:animEffect transition="in" filter="fade">
                                      <p:cBhvr>
                                        <p:cTn id="35" dur="500"/>
                                        <p:tgtEl>
                                          <p:spTgt spid="3">
                                            <p:txEl>
                                              <p:pRg st="5" end="5"/>
                                            </p:txEl>
                                          </p:spTgt>
                                        </p:tgtEl>
                                      </p:cBhvr>
                                    </p:animEffect>
                                  </p:childTnLst>
                                </p:cTn>
                              </p:par>
                            </p:childTnLst>
                          </p:cTn>
                        </p:par>
                      </p:childTnLst>
                    </p:cTn>
                  </p:par>
                  <p:par>
                    <p:cTn id="36" fill="hold">
                      <p:stCondLst>
                        <p:cond delay="indefinite"/>
                      </p:stCondLst>
                      <p:childTnLst>
                        <p:par>
                          <p:cTn id="37" fill="hold">
                            <p:stCondLst>
                              <p:cond delay="0"/>
                            </p:stCondLst>
                            <p:childTnLst>
                              <p:par>
                                <p:cTn id="38" presetID="53" presetClass="entr" presetSubtype="0" fill="hold" grpId="0" nodeType="clickEffect">
                                  <p:stCondLst>
                                    <p:cond delay="0"/>
                                  </p:stCondLst>
                                  <p:childTnLst>
                                    <p:set>
                                      <p:cBhvr>
                                        <p:cTn id="39" dur="1" fill="hold">
                                          <p:stCondLst>
                                            <p:cond delay="0"/>
                                          </p:stCondLst>
                                        </p:cTn>
                                        <p:tgtEl>
                                          <p:spTgt spid="3">
                                            <p:txEl>
                                              <p:pRg st="6" end="6"/>
                                            </p:txEl>
                                          </p:spTgt>
                                        </p:tgtEl>
                                        <p:attrNameLst>
                                          <p:attrName>style.visibility</p:attrName>
                                        </p:attrNameLst>
                                      </p:cBhvr>
                                      <p:to>
                                        <p:strVal val="visible"/>
                                      </p:to>
                                    </p:set>
                                    <p:anim calcmode="lin" valueType="num">
                                      <p:cBhvr>
                                        <p:cTn id="40" dur="500" fill="hold"/>
                                        <p:tgtEl>
                                          <p:spTgt spid="3">
                                            <p:txEl>
                                              <p:pRg st="6" end="6"/>
                                            </p:txEl>
                                          </p:spTgt>
                                        </p:tgtEl>
                                        <p:attrNameLst>
                                          <p:attrName>ppt_w</p:attrName>
                                        </p:attrNameLst>
                                      </p:cBhvr>
                                      <p:tavLst>
                                        <p:tav tm="0">
                                          <p:val>
                                            <p:fltVal val="0"/>
                                          </p:val>
                                        </p:tav>
                                        <p:tav tm="100000">
                                          <p:val>
                                            <p:strVal val="#ppt_w"/>
                                          </p:val>
                                        </p:tav>
                                      </p:tavLst>
                                    </p:anim>
                                    <p:anim calcmode="lin" valueType="num">
                                      <p:cBhvr>
                                        <p:cTn id="41" dur="500" fill="hold"/>
                                        <p:tgtEl>
                                          <p:spTgt spid="3">
                                            <p:txEl>
                                              <p:pRg st="6" end="6"/>
                                            </p:txEl>
                                          </p:spTgt>
                                        </p:tgtEl>
                                        <p:attrNameLst>
                                          <p:attrName>ppt_h</p:attrName>
                                        </p:attrNameLst>
                                      </p:cBhvr>
                                      <p:tavLst>
                                        <p:tav tm="0">
                                          <p:val>
                                            <p:fltVal val="0"/>
                                          </p:val>
                                        </p:tav>
                                        <p:tav tm="100000">
                                          <p:val>
                                            <p:strVal val="#ppt_h"/>
                                          </p:val>
                                        </p:tav>
                                      </p:tavLst>
                                    </p:anim>
                                    <p:animEffect transition="in" filter="fade">
                                      <p:cBhvr>
                                        <p:cTn id="4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dirty="0" smtClean="0"/>
              <a:t>التوصيات</a:t>
            </a:r>
            <a:r>
              <a:rPr lang="en-US" dirty="0" smtClean="0"/>
              <a:t> </a:t>
            </a:r>
            <a:r>
              <a:rPr lang="ar-SA" dirty="0" smtClean="0"/>
              <a:t>:</a:t>
            </a:r>
            <a:endParaRPr lang="ar-SA" dirty="0"/>
          </a:p>
        </p:txBody>
      </p:sp>
      <p:sp>
        <p:nvSpPr>
          <p:cNvPr id="3" name="عنصر نائب للمحتوى 2"/>
          <p:cNvSpPr>
            <a:spLocks noGrp="1"/>
          </p:cNvSpPr>
          <p:nvPr>
            <p:ph idx="1"/>
          </p:nvPr>
        </p:nvSpPr>
        <p:spPr>
          <a:xfrm>
            <a:off x="714348" y="1071546"/>
            <a:ext cx="7715304" cy="4846320"/>
          </a:xfrm>
        </p:spPr>
        <p:txBody>
          <a:bodyPr>
            <a:normAutofit/>
          </a:bodyPr>
          <a:lstStyle/>
          <a:p>
            <a:pPr marL="514350" indent="-514350">
              <a:buNone/>
            </a:pPr>
            <a:endParaRPr lang="ar-SA" sz="3600" b="1" dirty="0" smtClean="0">
              <a:latin typeface="Arabic Typesetting" pitchFamily="66" charset="-78"/>
              <a:cs typeface="Arabic Typesetting" pitchFamily="66" charset="-78"/>
            </a:endParaRPr>
          </a:p>
          <a:p>
            <a:pPr marL="514350" indent="-514350">
              <a:buNone/>
            </a:pPr>
            <a:r>
              <a:rPr lang="ar-SA" sz="3600" b="1" dirty="0" smtClean="0">
                <a:latin typeface="Arabic Typesetting" pitchFamily="66" charset="-78"/>
                <a:cs typeface="Arabic Typesetting" pitchFamily="66" charset="-78"/>
              </a:rPr>
              <a:t>     </a:t>
            </a:r>
            <a:r>
              <a:rPr lang="ar-SA" sz="4800" b="1" dirty="0" smtClean="0">
                <a:solidFill>
                  <a:schemeClr val="tx2"/>
                </a:solidFill>
                <a:latin typeface="Arabic Typesetting" pitchFamily="66" charset="-78"/>
                <a:cs typeface="Arabic Typesetting" pitchFamily="66" charset="-78"/>
              </a:rPr>
              <a:t>-</a:t>
            </a:r>
            <a:r>
              <a:rPr lang="ar-SA" sz="3600" b="1" dirty="0" smtClean="0">
                <a:latin typeface="Arabic Typesetting" pitchFamily="66" charset="-78"/>
                <a:cs typeface="Arabic Typesetting" pitchFamily="66" charset="-78"/>
              </a:rPr>
              <a:t> يجب محاربة العلمانية والعلمانيين وكل من يدعو إليها أو إلى إي فكرة فيها</a:t>
            </a:r>
            <a:r>
              <a:rPr lang="en-US" sz="3600" b="1" dirty="0" smtClean="0">
                <a:latin typeface="Arabic Typesetting" pitchFamily="66" charset="-78"/>
                <a:cs typeface="Arabic Typesetting" pitchFamily="66" charset="-78"/>
              </a:rPr>
              <a:t> </a:t>
            </a:r>
            <a:br>
              <a:rPr lang="en-US" sz="3600" b="1" dirty="0" smtClean="0">
                <a:latin typeface="Arabic Typesetting" pitchFamily="66" charset="-78"/>
                <a:cs typeface="Arabic Typesetting" pitchFamily="66" charset="-78"/>
              </a:rPr>
            </a:br>
            <a:r>
              <a:rPr lang="ar-SA" sz="5400" b="1" dirty="0" smtClean="0">
                <a:solidFill>
                  <a:schemeClr val="tx2"/>
                </a:solidFill>
                <a:latin typeface="Arabic Typesetting" pitchFamily="66" charset="-78"/>
                <a:cs typeface="Arabic Typesetting" pitchFamily="66" charset="-78"/>
              </a:rPr>
              <a:t>-</a:t>
            </a:r>
            <a:r>
              <a:rPr lang="ar-SA" sz="3600" b="1" dirty="0" smtClean="0">
                <a:solidFill>
                  <a:schemeClr val="tx2"/>
                </a:solidFill>
                <a:latin typeface="Arabic Typesetting" pitchFamily="66" charset="-78"/>
                <a:cs typeface="Arabic Typesetting" pitchFamily="66" charset="-78"/>
              </a:rPr>
              <a:t> </a:t>
            </a:r>
            <a:r>
              <a:rPr lang="ar-SA" sz="3600" b="1" dirty="0" smtClean="0">
                <a:latin typeface="Arabic Typesetting" pitchFamily="66" charset="-78"/>
                <a:cs typeface="Arabic Typesetting" pitchFamily="66" charset="-78"/>
              </a:rPr>
              <a:t>يجب إبعاد العلمانيين عن مراكز القرار والتأثير والإعلام</a:t>
            </a:r>
            <a:r>
              <a:rPr lang="en-US" sz="3600" b="1" dirty="0" smtClean="0">
                <a:latin typeface="Arabic Typesetting" pitchFamily="66" charset="-78"/>
                <a:cs typeface="Arabic Typesetting" pitchFamily="66" charset="-78"/>
              </a:rPr>
              <a:t> .</a:t>
            </a:r>
            <a:br>
              <a:rPr lang="en-US" sz="3600" b="1" dirty="0" smtClean="0">
                <a:latin typeface="Arabic Typesetting" pitchFamily="66" charset="-78"/>
                <a:cs typeface="Arabic Typesetting" pitchFamily="66" charset="-78"/>
              </a:rPr>
            </a:br>
            <a:r>
              <a:rPr lang="ar-SA" sz="5400" b="1" dirty="0" smtClean="0">
                <a:solidFill>
                  <a:schemeClr val="tx2"/>
                </a:solidFill>
                <a:latin typeface="Arabic Typesetting" pitchFamily="66" charset="-78"/>
                <a:cs typeface="Arabic Typesetting" pitchFamily="66" charset="-78"/>
              </a:rPr>
              <a:t>-</a:t>
            </a:r>
            <a:r>
              <a:rPr lang="ar-SA" sz="3600" b="1" dirty="0" smtClean="0">
                <a:solidFill>
                  <a:schemeClr val="tx2"/>
                </a:solidFill>
                <a:latin typeface="Arabic Typesetting" pitchFamily="66" charset="-78"/>
                <a:cs typeface="Arabic Typesetting" pitchFamily="66" charset="-78"/>
              </a:rPr>
              <a:t> </a:t>
            </a:r>
            <a:r>
              <a:rPr lang="ar-SA" sz="3600" b="1" dirty="0" smtClean="0">
                <a:latin typeface="Arabic Typesetting" pitchFamily="66" charset="-78"/>
                <a:cs typeface="Arabic Typesetting" pitchFamily="66" charset="-78"/>
              </a:rPr>
              <a:t>يجب العمل على بيان حكم العلمانية وان الأخذ بها هو اخذ بالكفر وهو ردة عن الدين الإسلامي عقيدة وشريعة</a:t>
            </a:r>
            <a:endParaRPr lang="ar-SA" sz="3600" b="1" dirty="0">
              <a:latin typeface="Arabic Typesetting" pitchFamily="66" charset="-78"/>
              <a:cs typeface="Arabic Typesetting" pitchFamily="66"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52"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Scale>
                                      <p:cBhvr>
                                        <p:cTn id="12"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3" dur="1000" decel="50000" fill="hold">
                                          <p:stCondLst>
                                            <p:cond delay="0"/>
                                          </p:stCondLst>
                                        </p:cTn>
                                        <p:tgtEl>
                                          <p:spTgt spid="3">
                                            <p:txEl>
                                              <p:pRg st="1" end="1"/>
                                            </p:txEl>
                                          </p:spTgt>
                                        </p:tgtEl>
                                        <p:attrNameLst>
                                          <p:attrName>ppt_x</p:attrName>
                                          <p:attrName>ppt_y</p:attrName>
                                        </p:attrNameLst>
                                      </p:cBhvr>
                                    </p:animMotion>
                                    <p:animEffect transition="in" filter="fade">
                                      <p:cBhvr>
                                        <p:cTn id="14" dur="10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71472" y="714356"/>
            <a:ext cx="7143800" cy="1500198"/>
          </a:xfrm>
        </p:spPr>
        <p:txBody>
          <a:bodyPr>
            <a:noAutofit/>
          </a:bodyPr>
          <a:lstStyle/>
          <a:p>
            <a:pPr algn="ctr"/>
            <a:r>
              <a:rPr lang="ar-SA" sz="2800" dirty="0" smtClean="0"/>
              <a:t>اسأل الله أن يرنا الحق حقا ويرزقنا إتباعه وأن يرنا الباطل باطلا ويرزقنا اجتنابه</a:t>
            </a:r>
            <a:r>
              <a:rPr lang="en-US" sz="2800" dirty="0" smtClean="0"/>
              <a:t/>
            </a:r>
            <a:br>
              <a:rPr lang="en-US" sz="2800" dirty="0" smtClean="0"/>
            </a:br>
            <a:endParaRPr lang="ar-SA" sz="2800" dirty="0"/>
          </a:p>
        </p:txBody>
      </p:sp>
      <p:sp>
        <p:nvSpPr>
          <p:cNvPr id="5" name="عنصر نائب للنص 4"/>
          <p:cNvSpPr>
            <a:spLocks noGrp="1"/>
          </p:cNvSpPr>
          <p:nvPr>
            <p:ph type="body" idx="2"/>
          </p:nvPr>
        </p:nvSpPr>
        <p:spPr>
          <a:xfrm>
            <a:off x="1928794" y="2643182"/>
            <a:ext cx="5897880" cy="602512"/>
          </a:xfrm>
        </p:spPr>
        <p:txBody>
          <a:bodyPr>
            <a:normAutofit/>
          </a:bodyPr>
          <a:lstStyle/>
          <a:p>
            <a:r>
              <a:rPr lang="ar-SA" sz="2400" b="1" dirty="0" smtClean="0">
                <a:solidFill>
                  <a:schemeClr val="tx2"/>
                </a:solidFill>
              </a:rPr>
              <a:t>عمل الطالبات</a:t>
            </a:r>
            <a:endParaRPr lang="ar-SA" sz="2400" b="1" dirty="0">
              <a:solidFill>
                <a:schemeClr val="tx2"/>
              </a:solidFill>
            </a:endParaRPr>
          </a:p>
        </p:txBody>
      </p:sp>
      <p:sp>
        <p:nvSpPr>
          <p:cNvPr id="4" name="عنصر نائب للمحتوى 3"/>
          <p:cNvSpPr>
            <a:spLocks noGrp="1"/>
          </p:cNvSpPr>
          <p:nvPr>
            <p:ph sz="half" idx="1"/>
          </p:nvPr>
        </p:nvSpPr>
        <p:spPr>
          <a:xfrm>
            <a:off x="500034" y="2995830"/>
            <a:ext cx="7239000" cy="3862170"/>
          </a:xfrm>
        </p:spPr>
        <p:txBody>
          <a:bodyPr/>
          <a:lstStyle/>
          <a:p>
            <a:r>
              <a:rPr lang="ar-SA" dirty="0" smtClean="0"/>
              <a:t>حنين عساف الغامدي</a:t>
            </a:r>
          </a:p>
          <a:p>
            <a:r>
              <a:rPr lang="ar-SA" dirty="0" smtClean="0"/>
              <a:t>مشاعل سعود الدويش</a:t>
            </a:r>
          </a:p>
          <a:p>
            <a:r>
              <a:rPr lang="ar-SA" dirty="0" smtClean="0"/>
              <a:t>بيان يحيى الحربي</a:t>
            </a:r>
          </a:p>
          <a:p>
            <a:r>
              <a:rPr lang="ar-SA" dirty="0" smtClean="0"/>
              <a:t>هيا فهد الهذال</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900" decel="100000" fill="hold"/>
                                        <p:tgtEl>
                                          <p:spTgt spid="2"/>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2"/>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39" presetClass="entr" presetSubtype="0" accel="100000" fill="hold" grpId="0" nodeType="clickEffect">
                                  <p:stCondLst>
                                    <p:cond delay="0"/>
                                  </p:stCondLst>
                                  <p:childTnLst>
                                    <p:set>
                                      <p:cBhvr>
                                        <p:cTn id="14" dur="1" fill="hold">
                                          <p:stCondLst>
                                            <p:cond delay="0"/>
                                          </p:stCondLst>
                                        </p:cTn>
                                        <p:tgtEl>
                                          <p:spTgt spid="5">
                                            <p:txEl>
                                              <p:pRg st="0" end="0"/>
                                            </p:txEl>
                                          </p:spTgt>
                                        </p:tgtEl>
                                        <p:attrNameLst>
                                          <p:attrName>style.visibility</p:attrName>
                                        </p:attrNameLst>
                                      </p:cBhvr>
                                      <p:to>
                                        <p:strVal val="visible"/>
                                      </p:to>
                                    </p:set>
                                    <p:anim calcmode="lin" valueType="num">
                                      <p:cBhvr>
                                        <p:cTn id="15" dur="500" fill="hold"/>
                                        <p:tgtEl>
                                          <p:spTgt spid="5">
                                            <p:txEl>
                                              <p:pRg st="0" end="0"/>
                                            </p:txEl>
                                          </p:spTgt>
                                        </p:tgtEl>
                                        <p:attrNameLst>
                                          <p:attrName>ppt_h</p:attrName>
                                        </p:attrNameLst>
                                      </p:cBhvr>
                                      <p:tavLst>
                                        <p:tav tm="0">
                                          <p:val>
                                            <p:strVal val="#ppt_h/20"/>
                                          </p:val>
                                        </p:tav>
                                        <p:tav tm="50000">
                                          <p:val>
                                            <p:strVal val="#ppt_h/20"/>
                                          </p:val>
                                        </p:tav>
                                        <p:tav tm="100000">
                                          <p:val>
                                            <p:strVal val="#ppt_h"/>
                                          </p:val>
                                        </p:tav>
                                      </p:tavLst>
                                    </p:anim>
                                    <p:anim calcmode="lin" valueType="num">
                                      <p:cBhvr>
                                        <p:cTn id="16" dur="500" fill="hold"/>
                                        <p:tgtEl>
                                          <p:spTgt spid="5">
                                            <p:txEl>
                                              <p:pRg st="0" end="0"/>
                                            </p:txEl>
                                          </p:spTgt>
                                        </p:tgtEl>
                                        <p:attrNameLst>
                                          <p:attrName>ppt_w</p:attrName>
                                        </p:attrNameLst>
                                      </p:cBhvr>
                                      <p:tavLst>
                                        <p:tav tm="0">
                                          <p:val>
                                            <p:strVal val="#ppt_w+.3"/>
                                          </p:val>
                                        </p:tav>
                                        <p:tav tm="50000">
                                          <p:val>
                                            <p:strVal val="#ppt_w+.3"/>
                                          </p:val>
                                        </p:tav>
                                        <p:tav tm="100000">
                                          <p:val>
                                            <p:strVal val="#ppt_w"/>
                                          </p:val>
                                        </p:tav>
                                      </p:tavLst>
                                    </p:anim>
                                    <p:anim calcmode="lin" valueType="num">
                                      <p:cBhvr>
                                        <p:cTn id="17" dur="500" fill="hold"/>
                                        <p:tgtEl>
                                          <p:spTgt spid="5">
                                            <p:txEl>
                                              <p:pRg st="0" end="0"/>
                                            </p:txEl>
                                          </p:spTgt>
                                        </p:tgtEl>
                                        <p:attrNameLst>
                                          <p:attrName>ppt_x</p:attrName>
                                        </p:attrNameLst>
                                      </p:cBhvr>
                                      <p:tavLst>
                                        <p:tav tm="0">
                                          <p:val>
                                            <p:strVal val="#ppt_x-.3"/>
                                          </p:val>
                                        </p:tav>
                                        <p:tav tm="50000">
                                          <p:val>
                                            <p:strVal val="#ppt_x"/>
                                          </p:val>
                                        </p:tav>
                                        <p:tav tm="100000">
                                          <p:val>
                                            <p:strVal val="#ppt_x"/>
                                          </p:val>
                                        </p:tav>
                                      </p:tavLst>
                                    </p:anim>
                                    <p:anim calcmode="lin" valueType="num">
                                      <p:cBhvr>
                                        <p:cTn id="18" dur="500" fill="hold"/>
                                        <p:tgtEl>
                                          <p:spTgt spid="5">
                                            <p:txEl>
                                              <p:pRg st="0" end="0"/>
                                            </p:txEl>
                                          </p:spTgt>
                                        </p:tgtEl>
                                        <p:attrNameLst>
                                          <p:attrName>ppt_y</p:attrName>
                                        </p:attrNameLst>
                                      </p:cBhvr>
                                      <p:tavLst>
                                        <p:tav tm="0">
                                          <p:val>
                                            <p:strVal val="#ppt_y"/>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17" presetClass="entr" presetSubtype="10" fill="hold" grpId="0" nodeType="clickEffect">
                                  <p:stCondLst>
                                    <p:cond delay="0"/>
                                  </p:stCondLst>
                                  <p:childTnLst>
                                    <p:set>
                                      <p:cBhvr>
                                        <p:cTn id="22" dur="1" fill="hold">
                                          <p:stCondLst>
                                            <p:cond delay="0"/>
                                          </p:stCondLst>
                                        </p:cTn>
                                        <p:tgtEl>
                                          <p:spTgt spid="4">
                                            <p:txEl>
                                              <p:pRg st="0" end="0"/>
                                            </p:txEl>
                                          </p:spTgt>
                                        </p:tgtEl>
                                        <p:attrNameLst>
                                          <p:attrName>style.visibility</p:attrName>
                                        </p:attrNameLst>
                                      </p:cBhvr>
                                      <p:to>
                                        <p:strVal val="visible"/>
                                      </p:to>
                                    </p:set>
                                    <p:anim calcmode="lin" valueType="num">
                                      <p:cBhvr>
                                        <p:cTn id="23" dur="500" fill="hold"/>
                                        <p:tgtEl>
                                          <p:spTgt spid="4">
                                            <p:txEl>
                                              <p:pRg st="0" end="0"/>
                                            </p:txEl>
                                          </p:spTgt>
                                        </p:tgtEl>
                                        <p:attrNameLst>
                                          <p:attrName>ppt_w</p:attrName>
                                        </p:attrNameLst>
                                      </p:cBhvr>
                                      <p:tavLst>
                                        <p:tav tm="0">
                                          <p:val>
                                            <p:fltVal val="0"/>
                                          </p:val>
                                        </p:tav>
                                        <p:tav tm="100000">
                                          <p:val>
                                            <p:strVal val="#ppt_w"/>
                                          </p:val>
                                        </p:tav>
                                      </p:tavLst>
                                    </p:anim>
                                    <p:anim calcmode="lin" valueType="num">
                                      <p:cBhvr>
                                        <p:cTn id="24" dur="500" fill="hold"/>
                                        <p:tgtEl>
                                          <p:spTgt spid="4">
                                            <p:txEl>
                                              <p:pRg st="0" end="0"/>
                                            </p:txEl>
                                          </p:spTgt>
                                        </p:tgtEl>
                                        <p:attrNameLst>
                                          <p:attrName>ppt_h</p:attrName>
                                        </p:attrNameLst>
                                      </p:cBhvr>
                                      <p:tavLst>
                                        <p:tav tm="0">
                                          <p:val>
                                            <p:strVal val="#ppt_h"/>
                                          </p:val>
                                        </p:tav>
                                        <p:tav tm="100000">
                                          <p:val>
                                            <p:strVal val="#ppt_h"/>
                                          </p:val>
                                        </p:tav>
                                      </p:tavLst>
                                    </p:anim>
                                  </p:childTnLst>
                                </p:cTn>
                              </p:par>
                            </p:childTnLst>
                          </p:cTn>
                        </p:par>
                      </p:childTnLst>
                    </p:cTn>
                  </p:par>
                  <p:par>
                    <p:cTn id="25" fill="hold">
                      <p:stCondLst>
                        <p:cond delay="indefinite"/>
                      </p:stCondLst>
                      <p:childTnLst>
                        <p:par>
                          <p:cTn id="26" fill="hold">
                            <p:stCondLst>
                              <p:cond delay="0"/>
                            </p:stCondLst>
                            <p:childTnLst>
                              <p:par>
                                <p:cTn id="27" presetID="17" presetClass="entr" presetSubtype="10" fill="hold" grpId="0" nodeType="clickEffect">
                                  <p:stCondLst>
                                    <p:cond delay="0"/>
                                  </p:stCondLst>
                                  <p:childTnLst>
                                    <p:set>
                                      <p:cBhvr>
                                        <p:cTn id="28" dur="1" fill="hold">
                                          <p:stCondLst>
                                            <p:cond delay="0"/>
                                          </p:stCondLst>
                                        </p:cTn>
                                        <p:tgtEl>
                                          <p:spTgt spid="4">
                                            <p:txEl>
                                              <p:pRg st="1" end="1"/>
                                            </p:txEl>
                                          </p:spTgt>
                                        </p:tgtEl>
                                        <p:attrNameLst>
                                          <p:attrName>style.visibility</p:attrName>
                                        </p:attrNameLst>
                                      </p:cBhvr>
                                      <p:to>
                                        <p:strVal val="visible"/>
                                      </p:to>
                                    </p:set>
                                    <p:anim calcmode="lin" valueType="num">
                                      <p:cBhvr>
                                        <p:cTn id="29" dur="500" fill="hold"/>
                                        <p:tgtEl>
                                          <p:spTgt spid="4">
                                            <p:txEl>
                                              <p:pRg st="1" end="1"/>
                                            </p:txEl>
                                          </p:spTgt>
                                        </p:tgtEl>
                                        <p:attrNameLst>
                                          <p:attrName>ppt_w</p:attrName>
                                        </p:attrNameLst>
                                      </p:cBhvr>
                                      <p:tavLst>
                                        <p:tav tm="0">
                                          <p:val>
                                            <p:fltVal val="0"/>
                                          </p:val>
                                        </p:tav>
                                        <p:tav tm="100000">
                                          <p:val>
                                            <p:strVal val="#ppt_w"/>
                                          </p:val>
                                        </p:tav>
                                      </p:tavLst>
                                    </p:anim>
                                    <p:anim calcmode="lin" valueType="num">
                                      <p:cBhvr>
                                        <p:cTn id="30" dur="500" fill="hold"/>
                                        <p:tgtEl>
                                          <p:spTgt spid="4">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31" fill="hold">
                      <p:stCondLst>
                        <p:cond delay="indefinite"/>
                      </p:stCondLst>
                      <p:childTnLst>
                        <p:par>
                          <p:cTn id="32" fill="hold">
                            <p:stCondLst>
                              <p:cond delay="0"/>
                            </p:stCondLst>
                            <p:childTnLst>
                              <p:par>
                                <p:cTn id="33" presetID="17" presetClass="entr" presetSubtype="10" fill="hold" grpId="0" nodeType="clickEffect">
                                  <p:stCondLst>
                                    <p:cond delay="0"/>
                                  </p:stCondLst>
                                  <p:childTnLst>
                                    <p:set>
                                      <p:cBhvr>
                                        <p:cTn id="34" dur="1" fill="hold">
                                          <p:stCondLst>
                                            <p:cond delay="0"/>
                                          </p:stCondLst>
                                        </p:cTn>
                                        <p:tgtEl>
                                          <p:spTgt spid="4">
                                            <p:txEl>
                                              <p:pRg st="2" end="2"/>
                                            </p:txEl>
                                          </p:spTgt>
                                        </p:tgtEl>
                                        <p:attrNameLst>
                                          <p:attrName>style.visibility</p:attrName>
                                        </p:attrNameLst>
                                      </p:cBhvr>
                                      <p:to>
                                        <p:strVal val="visible"/>
                                      </p:to>
                                    </p:set>
                                    <p:anim calcmode="lin" valueType="num">
                                      <p:cBhvr>
                                        <p:cTn id="35" dur="500" fill="hold"/>
                                        <p:tgtEl>
                                          <p:spTgt spid="4">
                                            <p:txEl>
                                              <p:pRg st="2" end="2"/>
                                            </p:txEl>
                                          </p:spTgt>
                                        </p:tgtEl>
                                        <p:attrNameLst>
                                          <p:attrName>ppt_w</p:attrName>
                                        </p:attrNameLst>
                                      </p:cBhvr>
                                      <p:tavLst>
                                        <p:tav tm="0">
                                          <p:val>
                                            <p:fltVal val="0"/>
                                          </p:val>
                                        </p:tav>
                                        <p:tav tm="100000">
                                          <p:val>
                                            <p:strVal val="#ppt_w"/>
                                          </p:val>
                                        </p:tav>
                                      </p:tavLst>
                                    </p:anim>
                                    <p:anim calcmode="lin" valueType="num">
                                      <p:cBhvr>
                                        <p:cTn id="36" dur="500" fill="hold"/>
                                        <p:tgtEl>
                                          <p:spTgt spid="4">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37" fill="hold">
                      <p:stCondLst>
                        <p:cond delay="indefinite"/>
                      </p:stCondLst>
                      <p:childTnLst>
                        <p:par>
                          <p:cTn id="38" fill="hold">
                            <p:stCondLst>
                              <p:cond delay="0"/>
                            </p:stCondLst>
                            <p:childTnLst>
                              <p:par>
                                <p:cTn id="39" presetID="17" presetClass="entr" presetSubtype="10" fill="hold" grpId="0" nodeType="clickEffect">
                                  <p:stCondLst>
                                    <p:cond delay="0"/>
                                  </p:stCondLst>
                                  <p:childTnLst>
                                    <p:set>
                                      <p:cBhvr>
                                        <p:cTn id="40" dur="1" fill="hold">
                                          <p:stCondLst>
                                            <p:cond delay="0"/>
                                          </p:stCondLst>
                                        </p:cTn>
                                        <p:tgtEl>
                                          <p:spTgt spid="4">
                                            <p:txEl>
                                              <p:pRg st="3" end="3"/>
                                            </p:txEl>
                                          </p:spTgt>
                                        </p:tgtEl>
                                        <p:attrNameLst>
                                          <p:attrName>style.visibility</p:attrName>
                                        </p:attrNameLst>
                                      </p:cBhvr>
                                      <p:to>
                                        <p:strVal val="visible"/>
                                      </p:to>
                                    </p:set>
                                    <p:anim calcmode="lin" valueType="num">
                                      <p:cBhvr>
                                        <p:cTn id="41" dur="500" fill="hold"/>
                                        <p:tgtEl>
                                          <p:spTgt spid="4">
                                            <p:txEl>
                                              <p:pRg st="3" end="3"/>
                                            </p:txEl>
                                          </p:spTgt>
                                        </p:tgtEl>
                                        <p:attrNameLst>
                                          <p:attrName>ppt_w</p:attrName>
                                        </p:attrNameLst>
                                      </p:cBhvr>
                                      <p:tavLst>
                                        <p:tav tm="0">
                                          <p:val>
                                            <p:fltVal val="0"/>
                                          </p:val>
                                        </p:tav>
                                        <p:tav tm="100000">
                                          <p:val>
                                            <p:strVal val="#ppt_w"/>
                                          </p:val>
                                        </p:tav>
                                      </p:tavLst>
                                    </p:anim>
                                    <p:anim calcmode="lin" valueType="num">
                                      <p:cBhvr>
                                        <p:cTn id="42" dur="500" fill="hold"/>
                                        <p:tgtEl>
                                          <p:spTgt spid="4">
                                            <p:txEl>
                                              <p:pRg st="3" end="3"/>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5" grpId="0" build="p"/>
      <p:bldP spid="4"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357158" y="0"/>
            <a:ext cx="7572428" cy="6858000"/>
          </a:xfrm>
        </p:spPr>
        <p:txBody>
          <a:bodyPr>
            <a:normAutofit fontScale="92500"/>
          </a:bodyPr>
          <a:lstStyle/>
          <a:p>
            <a:pPr algn="ctr">
              <a:buNone/>
            </a:pPr>
            <a:endParaRPr lang="ar-SA" b="1" dirty="0" smtClean="0"/>
          </a:p>
          <a:p>
            <a:r>
              <a:rPr lang="ar-SA" sz="3500" b="1" dirty="0" smtClean="0">
                <a:latin typeface="Arabic Typesetting" pitchFamily="66" charset="-78"/>
                <a:cs typeface="Arabic Typesetting" pitchFamily="66" charset="-78"/>
              </a:rPr>
              <a:t>وقد اختيرت كلمه (</a:t>
            </a:r>
            <a:r>
              <a:rPr lang="ar-SA" sz="3500" b="1" dirty="0" smtClean="0">
                <a:solidFill>
                  <a:schemeClr val="tx2"/>
                </a:solidFill>
                <a:latin typeface="Arabic Typesetting" pitchFamily="66" charset="-78"/>
                <a:cs typeface="Arabic Typesetting" pitchFamily="66" charset="-78"/>
              </a:rPr>
              <a:t>علمانية </a:t>
            </a:r>
            <a:r>
              <a:rPr lang="ar-SA" sz="3500" b="1" dirty="0" smtClean="0">
                <a:latin typeface="Arabic Typesetting" pitchFamily="66" charset="-78"/>
                <a:cs typeface="Arabic Typesetting" pitchFamily="66" charset="-78"/>
              </a:rPr>
              <a:t>) لأنها اقل إثارة من كلمه لادينية</a:t>
            </a:r>
            <a:r>
              <a:rPr lang="en-US" sz="3500" b="1" dirty="0" smtClean="0">
                <a:latin typeface="Arabic Typesetting" pitchFamily="66" charset="-78"/>
                <a:cs typeface="Arabic Typesetting" pitchFamily="66" charset="-78"/>
              </a:rPr>
              <a:t> . </a:t>
            </a:r>
            <a:br>
              <a:rPr lang="en-US" sz="3500" b="1" dirty="0" smtClean="0">
                <a:latin typeface="Arabic Typesetting" pitchFamily="66" charset="-78"/>
                <a:cs typeface="Arabic Typesetting" pitchFamily="66" charset="-78"/>
              </a:rPr>
            </a:br>
            <a:endParaRPr lang="ar-SA" sz="3500" b="1" dirty="0" smtClean="0">
              <a:latin typeface="Arabic Typesetting" pitchFamily="66" charset="-78"/>
              <a:cs typeface="Arabic Typesetting" pitchFamily="66" charset="-78"/>
            </a:endParaRPr>
          </a:p>
          <a:p>
            <a:pPr>
              <a:buNone/>
            </a:pPr>
            <a:r>
              <a:rPr lang="ar-SA" sz="3600" b="1" dirty="0" smtClean="0">
                <a:latin typeface="Arabic Typesetting" pitchFamily="66" charset="-78"/>
                <a:cs typeface="Arabic Typesetting" pitchFamily="66" charset="-78"/>
              </a:rPr>
              <a:t>ومدلول العلمانية المتفق عليه يعني عزل الدين عن الدولة وحياة المجتمع وإبقاءه حبيساً في ضمير الفرد لا يتجاوز العلاقة الخاصة بينه وبين ربه فان سمح له بالتعبير عن نفسه ففي الشعائر التعبدية والمراسم المتعلقة بالزواج والوفاة ونحوهما</a:t>
            </a:r>
            <a:r>
              <a:rPr lang="en-US" sz="3600" b="1" dirty="0" smtClean="0">
                <a:latin typeface="Arabic Typesetting" pitchFamily="66" charset="-78"/>
                <a:cs typeface="Arabic Typesetting" pitchFamily="66" charset="-78"/>
              </a:rPr>
              <a:t>. </a:t>
            </a:r>
            <a:br>
              <a:rPr lang="en-US" sz="3600" b="1" dirty="0" smtClean="0">
                <a:latin typeface="Arabic Typesetting" pitchFamily="66" charset="-78"/>
                <a:cs typeface="Arabic Typesetting" pitchFamily="66" charset="-78"/>
              </a:rPr>
            </a:br>
            <a:r>
              <a:rPr lang="ar-SA" sz="3600" b="1" dirty="0" smtClean="0">
                <a:latin typeface="Arabic Typesetting" pitchFamily="66" charset="-78"/>
                <a:cs typeface="Arabic Typesetting" pitchFamily="66" charset="-78"/>
              </a:rPr>
              <a:t>تتفق العلمانية مع الديانة النصرانية في فصل الدين عن الدولة حيث لقيصر سلطة الدولة ولله سلطة الكنيسة وهذا واضح فيما ينسب للسيد المسيح من قوله( </a:t>
            </a:r>
            <a:r>
              <a:rPr lang="ar-SA" sz="3600" b="1" dirty="0" smtClean="0">
                <a:solidFill>
                  <a:schemeClr val="tx2"/>
                </a:solidFill>
                <a:latin typeface="Arabic Typesetting" pitchFamily="66" charset="-78"/>
                <a:cs typeface="Arabic Typesetting" pitchFamily="66" charset="-78"/>
              </a:rPr>
              <a:t>أعط ما لقيصر لقيصر وما لله لله </a:t>
            </a:r>
            <a:r>
              <a:rPr lang="ar-SA" sz="3600" b="1" dirty="0" smtClean="0">
                <a:latin typeface="Arabic Typesetting" pitchFamily="66" charset="-78"/>
                <a:cs typeface="Arabic Typesetting" pitchFamily="66" charset="-78"/>
              </a:rPr>
              <a:t>) </a:t>
            </a:r>
          </a:p>
          <a:p>
            <a:pPr>
              <a:buNone/>
            </a:pPr>
            <a:r>
              <a:rPr lang="ar-SA" sz="3600" b="1" dirty="0" smtClean="0">
                <a:latin typeface="Arabic Typesetting" pitchFamily="66" charset="-78"/>
                <a:cs typeface="Arabic Typesetting" pitchFamily="66" charset="-78"/>
              </a:rPr>
              <a:t>. أما الإسلام فلا يعرف هذه الثنائية والمسلم كله لله وحياته كلها لله </a:t>
            </a:r>
          </a:p>
          <a:p>
            <a:pPr>
              <a:buNone/>
            </a:pPr>
            <a:r>
              <a:rPr lang="ar-SA" sz="3600" b="1" dirty="0" smtClean="0">
                <a:latin typeface="Arabic Typesetting" pitchFamily="66" charset="-78"/>
                <a:cs typeface="Arabic Typesetting" pitchFamily="66" charset="-78"/>
              </a:rPr>
              <a:t>(</a:t>
            </a:r>
            <a:r>
              <a:rPr lang="ar-SA" sz="3600" b="1" dirty="0" smtClean="0">
                <a:solidFill>
                  <a:schemeClr val="tx2"/>
                </a:solidFill>
                <a:latin typeface="Arabic Typesetting" pitchFamily="66" charset="-78"/>
                <a:cs typeface="Arabic Typesetting" pitchFamily="66" charset="-78"/>
              </a:rPr>
              <a:t>قل إن صلاتي ونسكيي ومحياي ومماتي لله رب </a:t>
            </a:r>
            <a:r>
              <a:rPr lang="ar-SA" sz="3600" dirty="0" smtClean="0">
                <a:solidFill>
                  <a:schemeClr val="tx2"/>
                </a:solidFill>
                <a:latin typeface="Arabic Typesetting" pitchFamily="66" charset="-78"/>
                <a:cs typeface="Arabic Typesetting" pitchFamily="66" charset="-78"/>
              </a:rPr>
              <a:t>العالمين </a:t>
            </a:r>
            <a:r>
              <a:rPr lang="ar-SA" sz="3600" dirty="0" smtClean="0">
                <a:latin typeface="Arabic Typesetting" pitchFamily="66" charset="-78"/>
                <a:cs typeface="Arabic Typesetting" pitchFamily="66" charset="-78"/>
              </a:rPr>
              <a:t>) </a:t>
            </a:r>
            <a:r>
              <a:rPr lang="ar-SA" sz="2200" dirty="0" smtClean="0">
                <a:latin typeface="Arabic Typesetting" pitchFamily="66" charset="-78"/>
                <a:cs typeface="Arabic Typesetting" pitchFamily="66" charset="-78"/>
              </a:rPr>
              <a:t>سورة الأنعام : آية 162</a:t>
            </a:r>
            <a:r>
              <a:rPr lang="en-US" sz="2200" dirty="0" smtClean="0">
                <a:latin typeface="Arabic Typesetting" pitchFamily="66" charset="-78"/>
                <a:cs typeface="Arabic Typesetting" pitchFamily="66" charset="-78"/>
              </a:rPr>
              <a:t> </a:t>
            </a:r>
            <a:r>
              <a:rPr lang="en-US" sz="3600" b="1" dirty="0" smtClean="0">
                <a:latin typeface="Arabic Typesetting" pitchFamily="66" charset="-78"/>
                <a:cs typeface="Arabic Typesetting" pitchFamily="66" charset="-78"/>
              </a:rPr>
              <a:t/>
            </a:r>
            <a:br>
              <a:rPr lang="en-US" sz="3600" b="1" dirty="0" smtClean="0">
                <a:latin typeface="Arabic Typesetting" pitchFamily="66" charset="-78"/>
                <a:cs typeface="Arabic Typesetting" pitchFamily="66" charset="-78"/>
              </a:rPr>
            </a:br>
            <a:r>
              <a:rPr lang="en-US" b="1" dirty="0" smtClean="0"/>
              <a:t/>
            </a:r>
            <a:br>
              <a:rPr lang="en-US" b="1" dirty="0" smtClean="0"/>
            </a:br>
            <a:endParaRPr lang="ar-SA"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p:cTn id="7" dur="500" fill="hold"/>
                                        <p:tgtEl>
                                          <p:spTgt spid="3">
                                            <p:txEl>
                                              <p:pRg st="1" end="1"/>
                                            </p:txEl>
                                          </p:spTgt>
                                        </p:tgtEl>
                                        <p:attrNameLst>
                                          <p:attrName>ppt_w</p:attrName>
                                        </p:attrNameLst>
                                      </p:cBhvr>
                                      <p:tavLst>
                                        <p:tav tm="0">
                                          <p:val>
                                            <p:fltVal val="0"/>
                                          </p:val>
                                        </p:tav>
                                        <p:tav tm="100000">
                                          <p:val>
                                            <p:strVal val="#ppt_w"/>
                                          </p:val>
                                        </p:tav>
                                      </p:tavLst>
                                    </p:anim>
                                    <p:anim calcmode="lin" valueType="num">
                                      <p:cBhvr>
                                        <p:cTn id="8" dur="500" fill="hold"/>
                                        <p:tgtEl>
                                          <p:spTgt spid="3">
                                            <p:txEl>
                                              <p:pRg st="1" end="1"/>
                                            </p:txEl>
                                          </p:spTgt>
                                        </p:tgtEl>
                                        <p:attrNameLst>
                                          <p:attrName>ppt_h</p:attrName>
                                        </p:attrNameLst>
                                      </p:cBhvr>
                                      <p:tavLst>
                                        <p:tav tm="0">
                                          <p:val>
                                            <p:fltVal val="0"/>
                                          </p:val>
                                        </p:tav>
                                        <p:tav tm="100000">
                                          <p:val>
                                            <p:strVal val="#ppt_h"/>
                                          </p:val>
                                        </p:tav>
                                      </p:tavLst>
                                    </p:anim>
                                    <p:animEffect transition="in" filter="fade">
                                      <p:cBhvr>
                                        <p:cTn id="9" dur="5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 calcmode="lin" valueType="num">
                                      <p:cBhvr>
                                        <p:cTn id="14" dur="500" fill="hold"/>
                                        <p:tgtEl>
                                          <p:spTgt spid="3">
                                            <p:txEl>
                                              <p:pRg st="2" end="2"/>
                                            </p:txEl>
                                          </p:spTgt>
                                        </p:tgtEl>
                                        <p:attrNameLst>
                                          <p:attrName>ppt_w</p:attrName>
                                        </p:attrNameLst>
                                      </p:cBhvr>
                                      <p:tavLst>
                                        <p:tav tm="0">
                                          <p:val>
                                            <p:fltVal val="0"/>
                                          </p:val>
                                        </p:tav>
                                        <p:tav tm="100000">
                                          <p:val>
                                            <p:strVal val="#ppt_w"/>
                                          </p:val>
                                        </p:tav>
                                      </p:tavLst>
                                    </p:anim>
                                    <p:anim calcmode="lin" valueType="num">
                                      <p:cBhvr>
                                        <p:cTn id="15" dur="500" fill="hold"/>
                                        <p:tgtEl>
                                          <p:spTgt spid="3">
                                            <p:txEl>
                                              <p:pRg st="2" end="2"/>
                                            </p:txEl>
                                          </p:spTgt>
                                        </p:tgtEl>
                                        <p:attrNameLst>
                                          <p:attrName>ppt_h</p:attrName>
                                        </p:attrNameLst>
                                      </p:cBhvr>
                                      <p:tavLst>
                                        <p:tav tm="0">
                                          <p:val>
                                            <p:fltVal val="0"/>
                                          </p:val>
                                        </p:tav>
                                        <p:tav tm="100000">
                                          <p:val>
                                            <p:strVal val="#ppt_h"/>
                                          </p:val>
                                        </p:tav>
                                      </p:tavLst>
                                    </p:anim>
                                    <p:animEffect transition="in" filter="fade">
                                      <p:cBhvr>
                                        <p:cTn id="16" dur="5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3" presetClass="entr" presetSubtype="0" fill="hold" grpId="0"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 calcmode="lin" valueType="num">
                                      <p:cBhvr>
                                        <p:cTn id="21" dur="500" fill="hold"/>
                                        <p:tgtEl>
                                          <p:spTgt spid="3">
                                            <p:txEl>
                                              <p:pRg st="3" end="3"/>
                                            </p:txEl>
                                          </p:spTgt>
                                        </p:tgtEl>
                                        <p:attrNameLst>
                                          <p:attrName>ppt_w</p:attrName>
                                        </p:attrNameLst>
                                      </p:cBhvr>
                                      <p:tavLst>
                                        <p:tav tm="0">
                                          <p:val>
                                            <p:fltVal val="0"/>
                                          </p:val>
                                        </p:tav>
                                        <p:tav tm="100000">
                                          <p:val>
                                            <p:strVal val="#ppt_w"/>
                                          </p:val>
                                        </p:tav>
                                      </p:tavLst>
                                    </p:anim>
                                    <p:anim calcmode="lin" valueType="num">
                                      <p:cBhvr>
                                        <p:cTn id="22" dur="500" fill="hold"/>
                                        <p:tgtEl>
                                          <p:spTgt spid="3">
                                            <p:txEl>
                                              <p:pRg st="3" end="3"/>
                                            </p:txEl>
                                          </p:spTgt>
                                        </p:tgtEl>
                                        <p:attrNameLst>
                                          <p:attrName>ppt_h</p:attrName>
                                        </p:attrNameLst>
                                      </p:cBhvr>
                                      <p:tavLst>
                                        <p:tav tm="0">
                                          <p:val>
                                            <p:fltVal val="0"/>
                                          </p:val>
                                        </p:tav>
                                        <p:tav tm="100000">
                                          <p:val>
                                            <p:strVal val="#ppt_h"/>
                                          </p:val>
                                        </p:tav>
                                      </p:tavLst>
                                    </p:anim>
                                    <p:animEffect transition="in" filter="fade">
                                      <p:cBhvr>
                                        <p:cTn id="23" dur="500"/>
                                        <p:tgtEl>
                                          <p:spTgt spid="3">
                                            <p:txEl>
                                              <p:pRg st="3" end="3"/>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3" presetClass="entr" presetSubtype="0" fill="hold" grpId="0"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 calcmode="lin" valueType="num">
                                      <p:cBhvr>
                                        <p:cTn id="28" dur="500" fill="hold"/>
                                        <p:tgtEl>
                                          <p:spTgt spid="3">
                                            <p:txEl>
                                              <p:pRg st="4" end="4"/>
                                            </p:txEl>
                                          </p:spTgt>
                                        </p:tgtEl>
                                        <p:attrNameLst>
                                          <p:attrName>ppt_w</p:attrName>
                                        </p:attrNameLst>
                                      </p:cBhvr>
                                      <p:tavLst>
                                        <p:tav tm="0">
                                          <p:val>
                                            <p:fltVal val="0"/>
                                          </p:val>
                                        </p:tav>
                                        <p:tav tm="100000">
                                          <p:val>
                                            <p:strVal val="#ppt_w"/>
                                          </p:val>
                                        </p:tav>
                                      </p:tavLst>
                                    </p:anim>
                                    <p:anim calcmode="lin" valueType="num">
                                      <p:cBhvr>
                                        <p:cTn id="29" dur="500" fill="hold"/>
                                        <p:tgtEl>
                                          <p:spTgt spid="3">
                                            <p:txEl>
                                              <p:pRg st="4" end="4"/>
                                            </p:txEl>
                                          </p:spTgt>
                                        </p:tgtEl>
                                        <p:attrNameLst>
                                          <p:attrName>ppt_h</p:attrName>
                                        </p:attrNameLst>
                                      </p:cBhvr>
                                      <p:tavLst>
                                        <p:tav tm="0">
                                          <p:val>
                                            <p:fltVal val="0"/>
                                          </p:val>
                                        </p:tav>
                                        <p:tav tm="100000">
                                          <p:val>
                                            <p:strVal val="#ppt_h"/>
                                          </p:val>
                                        </p:tav>
                                      </p:tavLst>
                                    </p:anim>
                                    <p:animEffect transition="in" filter="fade">
                                      <p:cBhvr>
                                        <p:cTn id="30"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785786" y="428604"/>
            <a:ext cx="7239000" cy="605808"/>
          </a:xfrm>
        </p:spPr>
        <p:txBody>
          <a:bodyPr>
            <a:normAutofit/>
          </a:bodyPr>
          <a:lstStyle/>
          <a:p>
            <a:pPr algn="ctr"/>
            <a:r>
              <a:rPr lang="ar-SA" sz="3200" dirty="0" smtClean="0"/>
              <a:t>ماذا تعني كلمة </a:t>
            </a:r>
            <a:r>
              <a:rPr lang="ar-SA" sz="3200" dirty="0" err="1" smtClean="0"/>
              <a:t>العلمانيه</a:t>
            </a:r>
            <a:r>
              <a:rPr lang="ar-SA" sz="3200" dirty="0" smtClean="0"/>
              <a:t>؟</a:t>
            </a:r>
            <a:endParaRPr lang="ar-SA" sz="3200" dirty="0"/>
          </a:p>
        </p:txBody>
      </p:sp>
      <p:sp>
        <p:nvSpPr>
          <p:cNvPr id="3" name="عنصر نائب للمحتوى 2"/>
          <p:cNvSpPr>
            <a:spLocks noGrp="1"/>
          </p:cNvSpPr>
          <p:nvPr>
            <p:ph idx="1"/>
          </p:nvPr>
        </p:nvSpPr>
        <p:spPr>
          <a:xfrm>
            <a:off x="571472" y="1571612"/>
            <a:ext cx="7239000" cy="4846320"/>
          </a:xfrm>
        </p:spPr>
        <p:txBody>
          <a:bodyPr>
            <a:normAutofit/>
          </a:bodyPr>
          <a:lstStyle/>
          <a:p>
            <a:pPr marL="0" indent="0">
              <a:buNone/>
              <a:defRPr/>
            </a:pPr>
            <a:r>
              <a:rPr lang="ar-SA" sz="4000" b="1" dirty="0" smtClean="0">
                <a:latin typeface="Arabic Typesetting" pitchFamily="66" charset="-78"/>
                <a:cs typeface="Arabic Typesetting" pitchFamily="66" charset="-78"/>
              </a:rPr>
              <a:t>العلمانية ترجمة للكلمة الإنجليزية  </a:t>
            </a:r>
            <a:r>
              <a:rPr lang="ar-SA" sz="4000" b="1" dirty="0" err="1" smtClean="0">
                <a:latin typeface="Arabic Typesetting" pitchFamily="66" charset="-78"/>
                <a:cs typeface="Arabic Typesetting" pitchFamily="66" charset="-78"/>
              </a:rPr>
              <a:t>سكيولاريزم</a:t>
            </a:r>
            <a:r>
              <a:rPr lang="ar-SA" sz="4000" b="1" dirty="0" smtClean="0">
                <a:latin typeface="Arabic Typesetting" pitchFamily="66" charset="-78"/>
                <a:cs typeface="Arabic Typesetting" pitchFamily="66" charset="-78"/>
              </a:rPr>
              <a:t> "</a:t>
            </a:r>
            <a:r>
              <a:rPr lang="en-US" sz="4000" b="1" dirty="0" smtClean="0">
                <a:latin typeface="Arabic Typesetting" pitchFamily="66" charset="-78"/>
                <a:cs typeface="Arabic Typesetting" pitchFamily="66" charset="-78"/>
              </a:rPr>
              <a:t>secularism</a:t>
            </a:r>
            <a:r>
              <a:rPr lang="ar-SA" sz="4000" b="1" dirty="0" smtClean="0">
                <a:latin typeface="Arabic Typesetting" pitchFamily="66" charset="-78"/>
                <a:cs typeface="Arabic Typesetting" pitchFamily="66" charset="-78"/>
              </a:rPr>
              <a:t>" </a:t>
            </a:r>
          </a:p>
          <a:p>
            <a:pPr marL="0" indent="0">
              <a:buNone/>
              <a:defRPr/>
            </a:pPr>
            <a:r>
              <a:rPr lang="ar-SA" sz="4000" b="1" dirty="0" smtClean="0">
                <a:latin typeface="Arabic Typesetting" pitchFamily="66" charset="-78"/>
                <a:cs typeface="Arabic Typesetting" pitchFamily="66" charset="-78"/>
              </a:rPr>
              <a:t>      وهذه الكلمة لهـا نظائرها في اللغات الأوربية </a:t>
            </a:r>
            <a:r>
              <a:rPr lang="ar-SA" sz="4000" b="1" dirty="0" err="1" smtClean="0">
                <a:latin typeface="Arabic Typesetting" pitchFamily="66" charset="-78"/>
                <a:cs typeface="Arabic Typesetting" pitchFamily="66" charset="-78"/>
              </a:rPr>
              <a:t>و</a:t>
            </a:r>
            <a:r>
              <a:rPr lang="ar-SA" sz="4000" b="1" dirty="0" smtClean="0">
                <a:latin typeface="Arabic Typesetting" pitchFamily="66" charset="-78"/>
                <a:cs typeface="Arabic Typesetting" pitchFamily="66" charset="-78"/>
              </a:rPr>
              <a:t> الكلمة مشتقة من الكلمة اللاتينية </a:t>
            </a:r>
            <a:r>
              <a:rPr lang="ar-SA" sz="4000" b="1" dirty="0" err="1" smtClean="0">
                <a:latin typeface="Arabic Typesetting" pitchFamily="66" charset="-78"/>
                <a:cs typeface="Arabic Typesetting" pitchFamily="66" charset="-78"/>
              </a:rPr>
              <a:t>سيكولوم</a:t>
            </a:r>
            <a:r>
              <a:rPr lang="ar-SA" sz="4000" b="1" dirty="0" smtClean="0">
                <a:latin typeface="Arabic Typesetting" pitchFamily="66" charset="-78"/>
                <a:cs typeface="Arabic Typesetting" pitchFamily="66" charset="-78"/>
              </a:rPr>
              <a:t>  "</a:t>
            </a:r>
            <a:r>
              <a:rPr lang="en-US" sz="4000" b="1" dirty="0" err="1" smtClean="0">
                <a:latin typeface="Arabic Typesetting" pitchFamily="66" charset="-78"/>
                <a:cs typeface="Arabic Typesetting" pitchFamily="66" charset="-78"/>
              </a:rPr>
              <a:t>saeculem</a:t>
            </a:r>
            <a:r>
              <a:rPr lang="ar-SA" sz="4000" b="1" dirty="0" smtClean="0">
                <a:latin typeface="Arabic Typesetting" pitchFamily="66" charset="-78"/>
                <a:cs typeface="Arabic Typesetting" pitchFamily="66" charset="-78"/>
              </a:rPr>
              <a:t> " وتعني العصر أو القرن أو الجيل أما في لاتينية العصور الوسطى فإن الكلمة تعني العالم أو الدنيا ويورد قاموس " أكسفورد " التعريفات التالية لمصطلح علمانــية " سكيولار ـ </a:t>
            </a:r>
            <a:r>
              <a:rPr lang="en-US" sz="4000" b="1" dirty="0" err="1" smtClean="0">
                <a:latin typeface="Arabic Typesetting" pitchFamily="66" charset="-78"/>
                <a:cs typeface="Arabic Typesetting" pitchFamily="66" charset="-78"/>
              </a:rPr>
              <a:t>sacular</a:t>
            </a:r>
            <a:r>
              <a:rPr lang="ar-SA" sz="4000" b="1" dirty="0" smtClean="0">
                <a:latin typeface="Arabic Typesetting" pitchFamily="66" charset="-78"/>
                <a:cs typeface="Arabic Typesetting" pitchFamily="66" charset="-78"/>
              </a:rPr>
              <a:t>ـ ": </a:t>
            </a:r>
          </a:p>
          <a:p>
            <a:endParaRPr lang="ar-SA"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fade">
                                      <p:cBhvr>
                                        <p:cTn id="12" dur="2000"/>
                                        <p:tgtEl>
                                          <p:spTgt spid="3">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Effect transition="in" filter="fade">
                                      <p:cBhvr>
                                        <p:cTn id="17" dur="20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71472" y="0"/>
            <a:ext cx="7239000" cy="1143000"/>
          </a:xfrm>
        </p:spPr>
        <p:txBody>
          <a:bodyPr/>
          <a:lstStyle/>
          <a:p>
            <a:pPr algn="r"/>
            <a:r>
              <a:rPr lang="ar-SA" sz="3600" dirty="0" smtClean="0">
                <a:latin typeface="Arabic Typesetting" pitchFamily="66" charset="-78"/>
                <a:cs typeface="Arabic Typesetting" pitchFamily="66" charset="-78"/>
              </a:rPr>
              <a:t> </a:t>
            </a:r>
            <a:r>
              <a:rPr lang="ar-SA" sz="3600" dirty="0" err="1" smtClean="0">
                <a:latin typeface="Arabic Typesetting" pitchFamily="66" charset="-78"/>
                <a:cs typeface="Arabic Typesetting" pitchFamily="66" charset="-78"/>
              </a:rPr>
              <a:t>سكيولار</a:t>
            </a:r>
            <a:r>
              <a:rPr lang="ar-SA" sz="3600" dirty="0" smtClean="0">
                <a:latin typeface="Arabic Typesetting" pitchFamily="66" charset="-78"/>
                <a:cs typeface="Arabic Typesetting" pitchFamily="66" charset="-78"/>
              </a:rPr>
              <a:t> ـ </a:t>
            </a:r>
            <a:r>
              <a:rPr lang="en-US" sz="3600" dirty="0" err="1" smtClean="0">
                <a:latin typeface="Arabic Typesetting" pitchFamily="66" charset="-78"/>
                <a:cs typeface="Arabic Typesetting" pitchFamily="66" charset="-78"/>
              </a:rPr>
              <a:t>sacular</a:t>
            </a:r>
            <a:r>
              <a:rPr lang="ar-SA" sz="3600" dirty="0" smtClean="0">
                <a:latin typeface="Arabic Typesetting" pitchFamily="66" charset="-78"/>
                <a:cs typeface="Arabic Typesetting" pitchFamily="66" charset="-78"/>
              </a:rPr>
              <a:t>ـ ": </a:t>
            </a:r>
            <a:endParaRPr lang="ar-SA" dirty="0"/>
          </a:p>
        </p:txBody>
      </p:sp>
      <p:sp>
        <p:nvSpPr>
          <p:cNvPr id="3" name="عنصر نائب للمحتوى 2"/>
          <p:cNvSpPr>
            <a:spLocks noGrp="1"/>
          </p:cNvSpPr>
          <p:nvPr>
            <p:ph idx="1"/>
          </p:nvPr>
        </p:nvSpPr>
        <p:spPr>
          <a:xfrm>
            <a:off x="457200" y="1214422"/>
            <a:ext cx="7239000" cy="5429288"/>
          </a:xfrm>
        </p:spPr>
        <p:txBody>
          <a:bodyPr>
            <a:noAutofit/>
          </a:bodyPr>
          <a:lstStyle/>
          <a:p>
            <a:pPr>
              <a:lnSpc>
                <a:spcPct val="90000"/>
              </a:lnSpc>
              <a:buNone/>
              <a:defRPr/>
            </a:pPr>
            <a:r>
              <a:rPr lang="ar-SA" sz="3600" b="1" dirty="0" smtClean="0">
                <a:latin typeface="Arabic Typesetting" pitchFamily="66" charset="-78"/>
                <a:cs typeface="Arabic Typesetting" pitchFamily="66" charset="-78"/>
              </a:rPr>
              <a:t>1ـ ينتمي للحياة الدنيا و أمورهـا </a:t>
            </a:r>
          </a:p>
          <a:p>
            <a:pPr>
              <a:lnSpc>
                <a:spcPct val="90000"/>
              </a:lnSpc>
              <a:buNone/>
              <a:defRPr/>
            </a:pPr>
            <a:r>
              <a:rPr lang="ar-SA" sz="3600" b="1" dirty="0" smtClean="0">
                <a:latin typeface="Arabic Typesetting" pitchFamily="66" charset="-78"/>
                <a:cs typeface="Arabic Typesetting" pitchFamily="66" charset="-78"/>
              </a:rPr>
              <a:t>2ـ مدني و عادي و زمني </a:t>
            </a:r>
          </a:p>
          <a:p>
            <a:pPr>
              <a:lnSpc>
                <a:spcPct val="90000"/>
              </a:lnSpc>
              <a:buNone/>
              <a:defRPr/>
            </a:pPr>
            <a:r>
              <a:rPr lang="ar-SA" sz="3600" b="1" dirty="0" smtClean="0">
                <a:latin typeface="Arabic Typesetting" pitchFamily="66" charset="-78"/>
                <a:cs typeface="Arabic Typesetting" pitchFamily="66" charset="-78"/>
              </a:rPr>
              <a:t>3ـ ينتمي لهذا العالم الآلي و المرئي تميز له عن العالم الأزلي الروحي </a:t>
            </a:r>
          </a:p>
          <a:p>
            <a:pPr>
              <a:lnSpc>
                <a:spcPct val="90000"/>
              </a:lnSpc>
              <a:buNone/>
              <a:defRPr/>
            </a:pPr>
            <a:r>
              <a:rPr lang="ar-SA" sz="3600" b="1" dirty="0" smtClean="0">
                <a:latin typeface="Arabic Typesetting" pitchFamily="66" charset="-78"/>
                <a:cs typeface="Arabic Typesetting" pitchFamily="66" charset="-78"/>
              </a:rPr>
              <a:t>4ـ يهتم بهذا العالم وحسب</a:t>
            </a:r>
          </a:p>
          <a:p>
            <a:pPr>
              <a:lnSpc>
                <a:spcPct val="90000"/>
              </a:lnSpc>
              <a:buNone/>
              <a:defRPr/>
            </a:pPr>
            <a:r>
              <a:rPr lang="ar-SA" sz="3600" b="1" dirty="0" smtClean="0">
                <a:latin typeface="Arabic Typesetting" pitchFamily="66" charset="-78"/>
                <a:cs typeface="Arabic Typesetting" pitchFamily="66" charset="-78"/>
              </a:rPr>
              <a:t>5ـ غير روحي</a:t>
            </a:r>
          </a:p>
          <a:p>
            <a:pPr>
              <a:lnSpc>
                <a:spcPct val="90000"/>
              </a:lnSpc>
              <a:buNone/>
              <a:defRPr/>
            </a:pPr>
            <a:r>
              <a:rPr lang="ar-SA" sz="3600" b="1" dirty="0" smtClean="0">
                <a:latin typeface="Arabic Typesetting" pitchFamily="66" charset="-78"/>
                <a:cs typeface="Arabic Typesetting" pitchFamily="66" charset="-78"/>
              </a:rPr>
              <a:t>أما كلمة العلمانية " </a:t>
            </a:r>
            <a:r>
              <a:rPr lang="ar-SA" sz="3600" b="1" dirty="0" smtClean="0">
                <a:solidFill>
                  <a:schemeClr val="tx2"/>
                </a:solidFill>
                <a:latin typeface="Arabic Typesetting" pitchFamily="66" charset="-78"/>
                <a:cs typeface="Arabic Typesetting" pitchFamily="66" charset="-78"/>
              </a:rPr>
              <a:t>سكيولاريزم</a:t>
            </a:r>
            <a:r>
              <a:rPr lang="ar-SA" sz="3600" b="1" dirty="0" smtClean="0">
                <a:latin typeface="Arabic Typesetting" pitchFamily="66" charset="-78"/>
                <a:cs typeface="Arabic Typesetting" pitchFamily="66" charset="-78"/>
              </a:rPr>
              <a:t> " فقد عرفها المعجم تعريفا شاملاً هو : العقيدة التي تذهب إلى أن الأخلاق لا بد أن تكون لصالح البشر في هذه الحياة و استبعاد كل الاعتبارات الأخرى المستمدة من الإيمان بالإله أو الحياة الآخرة</a:t>
            </a:r>
            <a:endParaRPr lang="ar-SA" sz="3600" b="1" dirty="0">
              <a:latin typeface="Arabic Typesetting" pitchFamily="66" charset="-78"/>
              <a:cs typeface="Arabic Typesetting" pitchFamily="66"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slide(fromBottom)">
                                      <p:cBhvr>
                                        <p:cTn id="12" dur="500"/>
                                        <p:tgtEl>
                                          <p:spTgt spid="3">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grpId="0"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Effect transition="in" filter="slide(fromBottom)">
                                      <p:cBhvr>
                                        <p:cTn id="17" dur="500"/>
                                        <p:tgtEl>
                                          <p:spTgt spid="3">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2" presetClass="entr" presetSubtype="4" fill="hold" grpId="0"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Effect transition="in" filter="slide(fromBottom)">
                                      <p:cBhvr>
                                        <p:cTn id="22" dur="500"/>
                                        <p:tgtEl>
                                          <p:spTgt spid="3">
                                            <p:txEl>
                                              <p:pRg st="2" end="2"/>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2" presetClass="entr" presetSubtype="4" fill="hold" grpId="0" nodeType="clickEffect">
                                  <p:stCondLst>
                                    <p:cond delay="0"/>
                                  </p:stCondLst>
                                  <p:childTnLst>
                                    <p:set>
                                      <p:cBhvr>
                                        <p:cTn id="26" dur="1" fill="hold">
                                          <p:stCondLst>
                                            <p:cond delay="0"/>
                                          </p:stCondLst>
                                        </p:cTn>
                                        <p:tgtEl>
                                          <p:spTgt spid="3">
                                            <p:txEl>
                                              <p:pRg st="3" end="3"/>
                                            </p:txEl>
                                          </p:spTgt>
                                        </p:tgtEl>
                                        <p:attrNameLst>
                                          <p:attrName>style.visibility</p:attrName>
                                        </p:attrNameLst>
                                      </p:cBhvr>
                                      <p:to>
                                        <p:strVal val="visible"/>
                                      </p:to>
                                    </p:set>
                                    <p:animEffect transition="in" filter="slide(fromBottom)">
                                      <p:cBhvr>
                                        <p:cTn id="27" dur="500"/>
                                        <p:tgtEl>
                                          <p:spTgt spid="3">
                                            <p:txEl>
                                              <p:pRg st="3" end="3"/>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2" presetClass="entr" presetSubtype="4" fill="hold" grpId="0" nodeType="clickEffect">
                                  <p:stCondLst>
                                    <p:cond delay="0"/>
                                  </p:stCondLst>
                                  <p:childTnLst>
                                    <p:set>
                                      <p:cBhvr>
                                        <p:cTn id="31" dur="1" fill="hold">
                                          <p:stCondLst>
                                            <p:cond delay="0"/>
                                          </p:stCondLst>
                                        </p:cTn>
                                        <p:tgtEl>
                                          <p:spTgt spid="3">
                                            <p:txEl>
                                              <p:pRg st="4" end="4"/>
                                            </p:txEl>
                                          </p:spTgt>
                                        </p:tgtEl>
                                        <p:attrNameLst>
                                          <p:attrName>style.visibility</p:attrName>
                                        </p:attrNameLst>
                                      </p:cBhvr>
                                      <p:to>
                                        <p:strVal val="visible"/>
                                      </p:to>
                                    </p:set>
                                    <p:animEffect transition="in" filter="slide(fromBottom)">
                                      <p:cBhvr>
                                        <p:cTn id="32" dur="500"/>
                                        <p:tgtEl>
                                          <p:spTgt spid="3">
                                            <p:txEl>
                                              <p:pRg st="4" end="4"/>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Effect transition="in" filter="blinds(horizontal)">
                                      <p:cBhvr>
                                        <p:cTn id="37"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uiExpand="1"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sz="4000" dirty="0" smtClean="0">
                <a:latin typeface="Arabic Typesetting" pitchFamily="66" charset="-78"/>
                <a:cs typeface="Arabic Typesetting" pitchFamily="66" charset="-78"/>
              </a:rPr>
              <a:t>أما دائرة المعارف البريطانية : </a:t>
            </a:r>
            <a:endParaRPr lang="ar-SA" dirty="0"/>
          </a:p>
        </p:txBody>
      </p:sp>
      <p:sp>
        <p:nvSpPr>
          <p:cNvPr id="3" name="عنصر نائب للمحتوى 2"/>
          <p:cNvSpPr>
            <a:spLocks noGrp="1"/>
          </p:cNvSpPr>
          <p:nvPr>
            <p:ph idx="1"/>
          </p:nvPr>
        </p:nvSpPr>
        <p:spPr/>
        <p:txBody>
          <a:bodyPr>
            <a:normAutofit/>
          </a:bodyPr>
          <a:lstStyle/>
          <a:p>
            <a:pPr marL="0" indent="0">
              <a:lnSpc>
                <a:spcPct val="80000"/>
              </a:lnSpc>
              <a:buNone/>
              <a:defRPr/>
            </a:pPr>
            <a:r>
              <a:rPr lang="ar-SA" sz="2800" b="1" dirty="0" smtClean="0">
                <a:latin typeface="Arabic Typesetting" pitchFamily="66" charset="-78"/>
                <a:cs typeface="Arabic Typesetting" pitchFamily="66" charset="-78"/>
              </a:rPr>
              <a:t>فتقول عن العلمانية أنها حركة اجتماعية تهدف إلى صرف الناس عن الاهتمام بالآخرة إلى الاهتمام بالدنيا  وحدها وذلك لأنه كان لدى الناس في العصور الأوربية الوسطى رغبة شديدة في العزوف عن الدنيا و التأمل في الآخرة</a:t>
            </a:r>
            <a:r>
              <a:rPr lang="ar-SA" sz="2800" dirty="0" smtClean="0">
                <a:latin typeface="Arabic Typesetting" pitchFamily="66" charset="-78"/>
                <a:cs typeface="Arabic Typesetting" pitchFamily="66" charset="-78"/>
              </a:rPr>
              <a:t> . </a:t>
            </a:r>
          </a:p>
          <a:p>
            <a:pPr marL="0" indent="0">
              <a:lnSpc>
                <a:spcPct val="80000"/>
              </a:lnSpc>
              <a:buNone/>
              <a:defRPr/>
            </a:pPr>
            <a:r>
              <a:rPr lang="ar-SA" sz="2800" b="1" dirty="0" smtClean="0">
                <a:latin typeface="Arabic Typesetting" pitchFamily="66" charset="-78"/>
                <a:cs typeface="Arabic Typesetting" pitchFamily="66" charset="-78"/>
              </a:rPr>
              <a:t>    فجاءت الدعوة إلى العلمانية لمقاومة هذا الاتجاه وظلت تلك الدعوة تتطور باستمرار خلال التاريخ الأوروبي الحديث حركة مضادة للدين ، ومضادة للنصرانية ، وبذلك جعلت دائرة المعارف البريطانية حديثها عن الفلسفه العلمانيه نوعا من الإلحاد </a:t>
            </a:r>
            <a:endParaRPr lang="ar-SA" sz="2800" dirty="0" smtClean="0">
              <a:latin typeface="Arabic Typesetting" pitchFamily="66" charset="-78"/>
              <a:cs typeface="Arabic Typesetting" pitchFamily="66" charset="-78"/>
            </a:endParaRPr>
          </a:p>
          <a:p>
            <a:pPr marL="0" indent="0">
              <a:lnSpc>
                <a:spcPct val="80000"/>
              </a:lnSpc>
              <a:buNone/>
              <a:defRPr/>
            </a:pPr>
            <a:endParaRPr lang="ar-SA" sz="2800" b="1" dirty="0" smtClean="0">
              <a:latin typeface="Arabic Typesetting" pitchFamily="66" charset="-78"/>
              <a:cs typeface="Arabic Typesetting" pitchFamily="66" charset="-78"/>
            </a:endParaRPr>
          </a:p>
          <a:p>
            <a:pPr marL="0" indent="0">
              <a:lnSpc>
                <a:spcPct val="80000"/>
              </a:lnSpc>
              <a:buNone/>
              <a:defRPr/>
            </a:pPr>
            <a:r>
              <a:rPr lang="ar-SA" sz="2800" b="1" dirty="0" smtClean="0">
                <a:latin typeface="Arabic Typesetting" pitchFamily="66" charset="-78"/>
                <a:cs typeface="Arabic Typesetting" pitchFamily="66" charset="-78"/>
              </a:rPr>
              <a:t>فالعلمانية في لغة الغربيين وعرفهم : " اللادينية " وهي حركة اجتماعية ذات فلسفة معينة هدفها إبعاد الدين عن الحياة كلها  الاجتماعية ، الأخلاقية ، التعليمية ، السياسية والشائع بين الناس أنها تعني فصل الدين عن الدولة وهذا خطأ فهي تعني إبعاد الدين عن الحياة كلـها و العلماني هو الشخص الذي لا يطبق الدين في السياسة ولا في شئون الحياة كلها. </a:t>
            </a:r>
            <a:endParaRPr lang="ar-SA" dirty="0">
              <a:latin typeface="Arabic Typesetting" pitchFamily="66" charset="-78"/>
              <a:cs typeface="Arabic Typesetting" pitchFamily="66"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42"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fade">
                                      <p:cBhvr>
                                        <p:cTn id="12" dur="1000"/>
                                        <p:tgtEl>
                                          <p:spTgt spid="3">
                                            <p:txEl>
                                              <p:pRg st="0" end="0"/>
                                            </p:txEl>
                                          </p:spTgt>
                                        </p:tgtEl>
                                      </p:cBhvr>
                                    </p:animEffect>
                                    <p:anim calcmode="lin" valueType="num">
                                      <p:cBhvr>
                                        <p:cTn id="13"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42" presetClass="entr" presetSubtype="0" fill="hold" grpId="0"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Effect transition="in" filter="fade">
                                      <p:cBhvr>
                                        <p:cTn id="19" dur="1000"/>
                                        <p:tgtEl>
                                          <p:spTgt spid="3">
                                            <p:txEl>
                                              <p:pRg st="1" end="1"/>
                                            </p:txEl>
                                          </p:spTgt>
                                        </p:tgtEl>
                                      </p:cBhvr>
                                    </p:animEffect>
                                    <p:anim calcmode="lin" valueType="num">
                                      <p:cBhvr>
                                        <p:cTn id="20"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1"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42" presetClass="entr" presetSubtype="0" fill="hold" grpId="0" nodeType="clickEffect">
                                  <p:stCondLst>
                                    <p:cond delay="0"/>
                                  </p:stCondLst>
                                  <p:childTnLst>
                                    <p:set>
                                      <p:cBhvr>
                                        <p:cTn id="25" dur="1" fill="hold">
                                          <p:stCondLst>
                                            <p:cond delay="0"/>
                                          </p:stCondLst>
                                        </p:cTn>
                                        <p:tgtEl>
                                          <p:spTgt spid="3">
                                            <p:txEl>
                                              <p:pRg st="3" end="3"/>
                                            </p:txEl>
                                          </p:spTgt>
                                        </p:tgtEl>
                                        <p:attrNameLst>
                                          <p:attrName>style.visibility</p:attrName>
                                        </p:attrNameLst>
                                      </p:cBhvr>
                                      <p:to>
                                        <p:strVal val="visible"/>
                                      </p:to>
                                    </p:set>
                                    <p:animEffect transition="in" filter="fade">
                                      <p:cBhvr>
                                        <p:cTn id="26" dur="1000"/>
                                        <p:tgtEl>
                                          <p:spTgt spid="3">
                                            <p:txEl>
                                              <p:pRg st="3" end="3"/>
                                            </p:txEl>
                                          </p:spTgt>
                                        </p:tgtEl>
                                      </p:cBhvr>
                                    </p:animEffect>
                                    <p:anim calcmode="lin" valueType="num">
                                      <p:cBhvr>
                                        <p:cTn id="27"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8"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00034" y="571480"/>
            <a:ext cx="7329510" cy="1108696"/>
          </a:xfrm>
        </p:spPr>
        <p:txBody>
          <a:bodyPr>
            <a:noAutofit/>
          </a:bodyPr>
          <a:lstStyle/>
          <a:p>
            <a:pPr algn="r"/>
            <a:r>
              <a:rPr lang="ar-SA" sz="4800" dirty="0" smtClean="0">
                <a:solidFill>
                  <a:schemeClr val="accent4">
                    <a:lumMod val="60000"/>
                    <a:lumOff val="40000"/>
                  </a:schemeClr>
                </a:solidFill>
              </a:rPr>
              <a:t> </a:t>
            </a:r>
            <a:r>
              <a:rPr lang="ar-SA" sz="4800" dirty="0" smtClean="0">
                <a:solidFill>
                  <a:schemeClr val="accent4">
                    <a:lumMod val="60000"/>
                    <a:lumOff val="40000"/>
                  </a:schemeClr>
                </a:solidFill>
                <a:latin typeface="Arabic Typesetting" pitchFamily="66" charset="-78"/>
                <a:cs typeface="Arabic Typesetting" pitchFamily="66" charset="-78"/>
              </a:rPr>
              <a:t>ظروف نشأة العلمانية:ـ</a:t>
            </a:r>
            <a:br>
              <a:rPr lang="ar-SA" sz="4800" dirty="0" smtClean="0">
                <a:solidFill>
                  <a:schemeClr val="accent4">
                    <a:lumMod val="60000"/>
                    <a:lumOff val="40000"/>
                  </a:schemeClr>
                </a:solidFill>
                <a:latin typeface="Arabic Typesetting" pitchFamily="66" charset="-78"/>
                <a:cs typeface="Arabic Typesetting" pitchFamily="66" charset="-78"/>
              </a:rPr>
            </a:br>
            <a:endParaRPr lang="ar-SA" sz="4800" dirty="0">
              <a:solidFill>
                <a:schemeClr val="accent4">
                  <a:lumMod val="60000"/>
                  <a:lumOff val="40000"/>
                </a:schemeClr>
              </a:solidFill>
            </a:endParaRPr>
          </a:p>
        </p:txBody>
      </p:sp>
      <p:sp>
        <p:nvSpPr>
          <p:cNvPr id="3" name="عنصر نائب للمحتوى 2"/>
          <p:cNvSpPr>
            <a:spLocks noGrp="1"/>
          </p:cNvSpPr>
          <p:nvPr>
            <p:ph idx="1"/>
          </p:nvPr>
        </p:nvSpPr>
        <p:spPr>
          <a:xfrm>
            <a:off x="500034" y="1214422"/>
            <a:ext cx="7472386" cy="5929330"/>
          </a:xfrm>
        </p:spPr>
        <p:txBody>
          <a:bodyPr>
            <a:noAutofit/>
          </a:bodyPr>
          <a:lstStyle/>
          <a:p>
            <a:pPr>
              <a:buNone/>
              <a:defRPr/>
            </a:pPr>
            <a:r>
              <a:rPr lang="ar-SA" sz="3600" b="1" dirty="0" smtClean="0">
                <a:latin typeface="Arabic Typesetting" pitchFamily="66" charset="-78"/>
                <a:cs typeface="Arabic Typesetting" pitchFamily="66" charset="-78"/>
              </a:rPr>
              <a:t>تتلخص ظروف نشأة العلمانية في القاعدة التالية " لكل فعل ردة فعل مساوية في القوة ومضادة له في الاتجاه " حقا كانت العلمانية ردت فعل للظروف الدينية و الاجتماعية و السياسية و الاقتصادية السيـئة التي عاشتها أوربا في القرون الوسطى ومن خلال عرض  هذه  الظروف نتعرف على كيفية نشأة العلمانية </a:t>
            </a:r>
          </a:p>
          <a:p>
            <a:pPr>
              <a:buNone/>
              <a:defRPr/>
            </a:pPr>
            <a:r>
              <a:rPr lang="ar-SA" sz="3600" b="1" dirty="0" smtClean="0">
                <a:solidFill>
                  <a:schemeClr val="tx2"/>
                </a:solidFill>
                <a:latin typeface="Arabic Typesetting" pitchFamily="66" charset="-78"/>
                <a:cs typeface="Arabic Typesetting" pitchFamily="66" charset="-78"/>
              </a:rPr>
              <a:t>أولا: الظروف الدينية :ــ</a:t>
            </a:r>
          </a:p>
          <a:p>
            <a:pPr>
              <a:buNone/>
              <a:defRPr/>
            </a:pPr>
            <a:r>
              <a:rPr lang="ar-SA" sz="3600" b="1" dirty="0" smtClean="0">
                <a:latin typeface="Arabic Typesetting" pitchFamily="66" charset="-78"/>
                <a:cs typeface="Arabic Typesetting" pitchFamily="66" charset="-78"/>
              </a:rPr>
              <a:t>عاشت أوربا فتره قاست فيها قهر الكنيسة وتسلطها الفكري على العقدي و العلمي  في نفس الوقت </a:t>
            </a:r>
          </a:p>
          <a:p>
            <a:pPr>
              <a:buNone/>
              <a:defRPr/>
            </a:pPr>
            <a:endParaRPr lang="ar-SA" sz="2800" dirty="0">
              <a:solidFill>
                <a:schemeClr val="tx2"/>
              </a:solidFill>
              <a:latin typeface="Arabic Typesetting" pitchFamily="66" charset="-78"/>
              <a:cs typeface="Arabic Typesetting" pitchFamily="66"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52" presetClass="entr" presetSubtype="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Scale>
                                      <p:cBhvr>
                                        <p:cTn id="12" dur="1000" decel="50000" fill="hold">
                                          <p:stCondLst>
                                            <p:cond delay="0"/>
                                          </p:stCondLst>
                                        </p:cTn>
                                        <p:tgtEl>
                                          <p:spTgt spid="3">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3" dur="1000" decel="50000" fill="hold">
                                          <p:stCondLst>
                                            <p:cond delay="0"/>
                                          </p:stCondLst>
                                        </p:cTn>
                                        <p:tgtEl>
                                          <p:spTgt spid="3">
                                            <p:txEl>
                                              <p:pRg st="0" end="0"/>
                                            </p:txEl>
                                          </p:spTgt>
                                        </p:tgtEl>
                                        <p:attrNameLst>
                                          <p:attrName>ppt_x</p:attrName>
                                          <p:attrName>ppt_y</p:attrName>
                                        </p:attrNameLst>
                                      </p:cBhvr>
                                    </p:animMotion>
                                    <p:animEffect transition="in" filter="fade">
                                      <p:cBhvr>
                                        <p:cTn id="14" dur="1000"/>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52" presetClass="entr" presetSubtype="0" fill="hold" grpId="0"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Scale>
                                      <p:cBhvr>
                                        <p:cTn id="19"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0" dur="1000" decel="50000" fill="hold">
                                          <p:stCondLst>
                                            <p:cond delay="0"/>
                                          </p:stCondLst>
                                        </p:cTn>
                                        <p:tgtEl>
                                          <p:spTgt spid="3">
                                            <p:txEl>
                                              <p:pRg st="1" end="1"/>
                                            </p:txEl>
                                          </p:spTgt>
                                        </p:tgtEl>
                                        <p:attrNameLst>
                                          <p:attrName>ppt_x</p:attrName>
                                          <p:attrName>ppt_y</p:attrName>
                                        </p:attrNameLst>
                                      </p:cBhvr>
                                    </p:animMotion>
                                    <p:animEffect transition="in" filter="fade">
                                      <p:cBhvr>
                                        <p:cTn id="21" dur="1000"/>
                                        <p:tgtEl>
                                          <p:spTgt spid="3">
                                            <p:txEl>
                                              <p:pRg st="1" end="1"/>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52" presetClass="entr" presetSubtype="0" fill="hold" grpId="0" nodeType="clickEffect">
                                  <p:stCondLst>
                                    <p:cond delay="0"/>
                                  </p:stCondLst>
                                  <p:childTnLst>
                                    <p:set>
                                      <p:cBhvr>
                                        <p:cTn id="25" dur="1" fill="hold">
                                          <p:stCondLst>
                                            <p:cond delay="0"/>
                                          </p:stCondLst>
                                        </p:cTn>
                                        <p:tgtEl>
                                          <p:spTgt spid="3">
                                            <p:txEl>
                                              <p:pRg st="2" end="2"/>
                                            </p:txEl>
                                          </p:spTgt>
                                        </p:tgtEl>
                                        <p:attrNameLst>
                                          <p:attrName>style.visibility</p:attrName>
                                        </p:attrNameLst>
                                      </p:cBhvr>
                                      <p:to>
                                        <p:strVal val="visible"/>
                                      </p:to>
                                    </p:set>
                                    <p:animScale>
                                      <p:cBhvr>
                                        <p:cTn id="26"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7" dur="1000" decel="50000" fill="hold">
                                          <p:stCondLst>
                                            <p:cond delay="0"/>
                                          </p:stCondLst>
                                        </p:cTn>
                                        <p:tgtEl>
                                          <p:spTgt spid="3">
                                            <p:txEl>
                                              <p:pRg st="2" end="2"/>
                                            </p:txEl>
                                          </p:spTgt>
                                        </p:tgtEl>
                                        <p:attrNameLst>
                                          <p:attrName>ppt_x</p:attrName>
                                          <p:attrName>ppt_y</p:attrName>
                                        </p:attrNameLst>
                                      </p:cBhvr>
                                    </p:animMotion>
                                    <p:animEffect transition="in" filter="fade">
                                      <p:cBhvr>
                                        <p:cTn id="28" dur="1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500034" y="500042"/>
            <a:ext cx="7239000" cy="6357958"/>
          </a:xfrm>
        </p:spPr>
        <p:txBody>
          <a:bodyPr>
            <a:normAutofit/>
          </a:bodyPr>
          <a:lstStyle/>
          <a:p>
            <a:pPr>
              <a:buNone/>
              <a:defRPr/>
            </a:pPr>
            <a:r>
              <a:rPr lang="ar-SA" sz="2800" b="1" dirty="0" smtClean="0">
                <a:solidFill>
                  <a:schemeClr val="tx2"/>
                </a:solidFill>
                <a:latin typeface="Arabic Typesetting" pitchFamily="66" charset="-78"/>
                <a:cs typeface="Arabic Typesetting" pitchFamily="66" charset="-78"/>
              </a:rPr>
              <a:t>*أـ من ناحية التسلط الفكري</a:t>
            </a:r>
            <a:endParaRPr lang="ar-SA" sz="2800" b="1" dirty="0" smtClean="0">
              <a:latin typeface="Arabic Typesetting" pitchFamily="66" charset="-78"/>
              <a:cs typeface="Arabic Typesetting" pitchFamily="66" charset="-78"/>
            </a:endParaRPr>
          </a:p>
          <a:p>
            <a:pPr>
              <a:buNone/>
              <a:defRPr/>
            </a:pPr>
            <a:r>
              <a:rPr lang="ar-SA" sz="2400" b="1" dirty="0" smtClean="0">
                <a:latin typeface="Arabic Typesetting" pitchFamily="66" charset="-78"/>
                <a:cs typeface="Arabic Typesetting" pitchFamily="66" charset="-78"/>
              </a:rPr>
              <a:t>1ـ ما قيل بعد دخول شاوول المسيحية ، وبعد مؤتمر نيقيه عام 325مـ . </a:t>
            </a:r>
          </a:p>
          <a:p>
            <a:pPr>
              <a:buNone/>
              <a:defRPr/>
            </a:pPr>
            <a:r>
              <a:rPr lang="ar-SA" sz="2400" b="1" dirty="0" smtClean="0">
                <a:latin typeface="Arabic Typesetting" pitchFamily="66" charset="-78"/>
                <a:cs typeface="Arabic Typesetting" pitchFamily="66" charset="-78"/>
              </a:rPr>
              <a:t>2 </a:t>
            </a:r>
            <a:r>
              <a:rPr lang="ar-SA" sz="2400" b="1" dirty="0" err="1" smtClean="0">
                <a:latin typeface="Arabic Typesetting" pitchFamily="66" charset="-78"/>
                <a:cs typeface="Arabic Typesetting" pitchFamily="66" charset="-78"/>
              </a:rPr>
              <a:t>ـ</a:t>
            </a:r>
            <a:r>
              <a:rPr lang="ar-SA" sz="2400" b="1" dirty="0" smtClean="0">
                <a:latin typeface="Arabic Typesetting" pitchFamily="66" charset="-78"/>
                <a:cs typeface="Arabic Typesetting" pitchFamily="66" charset="-78"/>
              </a:rPr>
              <a:t> فكرة الصلب </a:t>
            </a:r>
            <a:r>
              <a:rPr lang="ar-SA" sz="2400" b="1" dirty="0" err="1" smtClean="0">
                <a:latin typeface="Arabic Typesetting" pitchFamily="66" charset="-78"/>
                <a:cs typeface="Arabic Typesetting" pitchFamily="66" charset="-78"/>
              </a:rPr>
              <a:t>و</a:t>
            </a:r>
            <a:r>
              <a:rPr lang="ar-SA" sz="2400" b="1" dirty="0" smtClean="0">
                <a:latin typeface="Arabic Typesetting" pitchFamily="66" charset="-78"/>
                <a:cs typeface="Arabic Typesetting" pitchFamily="66" charset="-78"/>
              </a:rPr>
              <a:t> الصليب : وهي التي قامت على أن الله يعاقب ذرية أدم ! بسبب الخطيئة التي أرتكبها أبوهم وطرد بها  من الجنة وأستحق بها هو </a:t>
            </a:r>
            <a:r>
              <a:rPr lang="ar-SA" sz="2400" b="1" dirty="0" err="1" smtClean="0">
                <a:latin typeface="Arabic Typesetting" pitchFamily="66" charset="-78"/>
                <a:cs typeface="Arabic Typesetting" pitchFamily="66" charset="-78"/>
              </a:rPr>
              <a:t>و</a:t>
            </a:r>
            <a:r>
              <a:rPr lang="ar-SA" sz="2400" b="1" dirty="0" smtClean="0">
                <a:latin typeface="Arabic Typesetting" pitchFamily="66" charset="-78"/>
                <a:cs typeface="Arabic Typesetting" pitchFamily="66" charset="-78"/>
              </a:rPr>
              <a:t> أبناؤه ! البعد عن الله بسببها : وبمقتضى منة الرحمة كان على الله أن يغفر سيئات البشر، ولم يكن من طريق للجمع بين العدل و الرحمة إلا بتوسط ابن الله و وحيده وقبوله أن يظهر في شكل الإنسان و أن يعيش كما يعيش الإنسان ثم يصلب ظلم ليكفر عن خطيئة البشر </a:t>
            </a:r>
          </a:p>
          <a:p>
            <a:pPr>
              <a:buNone/>
              <a:defRPr/>
            </a:pPr>
            <a:r>
              <a:rPr lang="ar-SA" sz="2400" b="1" dirty="0" smtClean="0">
                <a:latin typeface="Arabic Typesetting" pitchFamily="66" charset="-78"/>
                <a:cs typeface="Arabic Typesetting" pitchFamily="66" charset="-78"/>
              </a:rPr>
              <a:t>3 </a:t>
            </a:r>
            <a:r>
              <a:rPr lang="ar-SA" sz="2400" b="1" dirty="0" err="1" smtClean="0">
                <a:latin typeface="Arabic Typesetting" pitchFamily="66" charset="-78"/>
                <a:cs typeface="Arabic Typesetting" pitchFamily="66" charset="-78"/>
              </a:rPr>
              <a:t>ـ</a:t>
            </a:r>
            <a:r>
              <a:rPr lang="ar-SA" sz="2400" b="1" dirty="0" smtClean="0">
                <a:latin typeface="Arabic Typesetting" pitchFamily="66" charset="-78"/>
                <a:cs typeface="Arabic Typesetting" pitchFamily="66" charset="-78"/>
              </a:rPr>
              <a:t> غفران الذنوب ، حيث صدر عن مجمع روما قرار خطير يعطي البابا حق غفران الذنب .</a:t>
            </a:r>
          </a:p>
          <a:p>
            <a:pPr>
              <a:buNone/>
              <a:defRPr/>
            </a:pPr>
            <a:r>
              <a:rPr lang="ar-SA" sz="2800" b="1" dirty="0" smtClean="0">
                <a:solidFill>
                  <a:schemeClr val="tx2"/>
                </a:solidFill>
                <a:latin typeface="Arabic Typesetting" pitchFamily="66" charset="-78"/>
                <a:cs typeface="Arabic Typesetting" pitchFamily="66" charset="-78"/>
              </a:rPr>
              <a:t> * ب ـ الجانب العملي من سيطرة الكنيسة : </a:t>
            </a:r>
          </a:p>
          <a:p>
            <a:pPr>
              <a:buNone/>
              <a:defRPr/>
            </a:pPr>
            <a:r>
              <a:rPr lang="ar-SA" sz="2400" b="1" dirty="0" smtClean="0">
                <a:latin typeface="Arabic Typesetting" pitchFamily="66" charset="-78"/>
                <a:cs typeface="Arabic Typesetting" pitchFamily="66" charset="-78"/>
              </a:rPr>
              <a:t>1ـ حياة الرهبنة التي تمارس في الأديرة بالانقطاع عن الحياة العامة </a:t>
            </a:r>
            <a:r>
              <a:rPr lang="ar-SA" sz="2400" b="1" dirty="0" err="1" smtClean="0">
                <a:latin typeface="Arabic Typesetting" pitchFamily="66" charset="-78"/>
                <a:cs typeface="Arabic Typesetting" pitchFamily="66" charset="-78"/>
              </a:rPr>
              <a:t>و</a:t>
            </a:r>
            <a:r>
              <a:rPr lang="ar-SA" sz="2400" b="1" dirty="0" smtClean="0">
                <a:latin typeface="Arabic Typesetting" pitchFamily="66" charset="-78"/>
                <a:cs typeface="Arabic Typesetting" pitchFamily="66" charset="-78"/>
              </a:rPr>
              <a:t> الامتناع عن الزواج وتضم الراهبين </a:t>
            </a:r>
            <a:r>
              <a:rPr lang="ar-SA" sz="2400" b="1" dirty="0" err="1" smtClean="0">
                <a:latin typeface="Arabic Typesetting" pitchFamily="66" charset="-78"/>
                <a:cs typeface="Arabic Typesetting" pitchFamily="66" charset="-78"/>
              </a:rPr>
              <a:t>و</a:t>
            </a:r>
            <a:r>
              <a:rPr lang="ar-SA" sz="2400" b="1" dirty="0" smtClean="0">
                <a:latin typeface="Arabic Typesetting" pitchFamily="66" charset="-78"/>
                <a:cs typeface="Arabic Typesetting" pitchFamily="66" charset="-78"/>
              </a:rPr>
              <a:t> الراهبات </a:t>
            </a:r>
          </a:p>
          <a:p>
            <a:pPr>
              <a:buNone/>
              <a:defRPr/>
            </a:pPr>
            <a:r>
              <a:rPr lang="ar-SA" sz="2400" b="1" dirty="0" smtClean="0">
                <a:latin typeface="Arabic Typesetting" pitchFamily="66" charset="-78"/>
                <a:cs typeface="Arabic Typesetting" pitchFamily="66" charset="-78"/>
              </a:rPr>
              <a:t>2ـ عصمة البابوات : أعطي البابوات العصمة من الخطأ بقرار من مجمع روما المنعقد عام 1896م وأصبح للبابا حق الطاعة العمياء </a:t>
            </a:r>
          </a:p>
          <a:p>
            <a:pPr>
              <a:buNone/>
              <a:defRPr/>
            </a:pPr>
            <a:r>
              <a:rPr lang="ar-SA" sz="2400" b="1" dirty="0" smtClean="0">
                <a:latin typeface="Arabic Typesetting" pitchFamily="66" charset="-78"/>
                <a:cs typeface="Arabic Typesetting" pitchFamily="66" charset="-78"/>
              </a:rPr>
              <a:t>3ـ محاكم التفتيش : و التي قيل بدأت في أسبانيا عام 1487م وقيل بعد ذلك في فرنسا حين أراد البابا " جريجوري التاسع " محاكمة الهراطقة مخالفي الكنيسة و ذلك عام 1123م</a:t>
            </a:r>
            <a:endParaRPr lang="en-US" sz="2400" dirty="0" smtClean="0">
              <a:latin typeface="Arabic Typesetting" pitchFamily="66" charset="-78"/>
              <a:cs typeface="Arabic Typesetting" pitchFamily="66" charset="-78"/>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2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2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2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20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fade">
                                      <p:cBhvr>
                                        <p:cTn id="27" dur="20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fade">
                                      <p:cBhvr>
                                        <p:cTn id="32" dur="20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0" presetClass="entr" presetSubtype="0"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fade">
                                      <p:cBhvr>
                                        <p:cTn id="37" dur="20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0" presetClass="entr" presetSubtype="0"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fade">
                                      <p:cBhvr>
                                        <p:cTn id="42" dur="20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00034" y="571480"/>
            <a:ext cx="7239000" cy="1071546"/>
          </a:xfrm>
        </p:spPr>
        <p:txBody>
          <a:bodyPr>
            <a:noAutofit/>
          </a:bodyPr>
          <a:lstStyle/>
          <a:p>
            <a:pPr algn="ctr"/>
            <a:r>
              <a:rPr lang="ar-SA" sz="4000" dirty="0" smtClean="0">
                <a:solidFill>
                  <a:srgbClr val="FFC000"/>
                </a:solidFill>
                <a:latin typeface="Arabic Typesetting" pitchFamily="66" charset="-78"/>
                <a:cs typeface="Arabic Typesetting" pitchFamily="66" charset="-78"/>
              </a:rPr>
              <a:t>ثانياً : الظروف الاقتصادية و السياسية و الاجتماعية : </a:t>
            </a:r>
            <a:br>
              <a:rPr lang="ar-SA" sz="4000" dirty="0" smtClean="0">
                <a:solidFill>
                  <a:srgbClr val="FFC000"/>
                </a:solidFill>
                <a:latin typeface="Arabic Typesetting" pitchFamily="66" charset="-78"/>
                <a:cs typeface="Arabic Typesetting" pitchFamily="66" charset="-78"/>
              </a:rPr>
            </a:br>
            <a:endParaRPr lang="ar-SA" sz="4000" dirty="0">
              <a:solidFill>
                <a:srgbClr val="FFC000"/>
              </a:solidFill>
            </a:endParaRPr>
          </a:p>
        </p:txBody>
      </p:sp>
      <p:sp>
        <p:nvSpPr>
          <p:cNvPr id="3" name="عنصر نائب للمحتوى 2"/>
          <p:cNvSpPr>
            <a:spLocks noGrp="1"/>
          </p:cNvSpPr>
          <p:nvPr>
            <p:ph idx="1"/>
          </p:nvPr>
        </p:nvSpPr>
        <p:spPr>
          <a:xfrm>
            <a:off x="428596" y="1071546"/>
            <a:ext cx="7239000" cy="5598504"/>
          </a:xfrm>
        </p:spPr>
        <p:txBody>
          <a:bodyPr>
            <a:normAutofit/>
          </a:bodyPr>
          <a:lstStyle/>
          <a:p>
            <a:pPr>
              <a:buNone/>
              <a:defRPr/>
            </a:pPr>
            <a:r>
              <a:rPr lang="ar-SA" sz="3200" b="1" dirty="0" smtClean="0">
                <a:latin typeface="Arabic Typesetting" pitchFamily="66" charset="-78"/>
                <a:cs typeface="Arabic Typesetting" pitchFamily="66" charset="-78"/>
              </a:rPr>
              <a:t>وهي عوامل مساعده للظروف الدينية فكانت تشكل عوامل مساعدة ولئن وصلت أوربا في قرونها  الوسطى إلى الحضيض في تعاملها مع الدين فلقد كانت كذلك بالنسبة لظروفها الاقتصادية </a:t>
            </a:r>
            <a:r>
              <a:rPr lang="ar-SA" sz="3200" b="1" dirty="0" err="1" smtClean="0">
                <a:latin typeface="Arabic Typesetting" pitchFamily="66" charset="-78"/>
                <a:cs typeface="Arabic Typesetting" pitchFamily="66" charset="-78"/>
              </a:rPr>
              <a:t>و</a:t>
            </a:r>
            <a:r>
              <a:rPr lang="ar-SA" sz="3200" b="1" dirty="0" smtClean="0">
                <a:latin typeface="Arabic Typesetting" pitchFamily="66" charset="-78"/>
                <a:cs typeface="Arabic Typesetting" pitchFamily="66" charset="-78"/>
              </a:rPr>
              <a:t> السياسية </a:t>
            </a:r>
            <a:r>
              <a:rPr lang="ar-SA" sz="3200" b="1" dirty="0" err="1" smtClean="0">
                <a:latin typeface="Arabic Typesetting" pitchFamily="66" charset="-78"/>
                <a:cs typeface="Arabic Typesetting" pitchFamily="66" charset="-78"/>
              </a:rPr>
              <a:t>و</a:t>
            </a:r>
            <a:r>
              <a:rPr lang="ar-SA" sz="3200" b="1" dirty="0" smtClean="0">
                <a:latin typeface="Arabic Typesetting" pitchFamily="66" charset="-78"/>
                <a:cs typeface="Arabic Typesetting" pitchFamily="66" charset="-78"/>
              </a:rPr>
              <a:t> الاجتماعية </a:t>
            </a:r>
          </a:p>
          <a:p>
            <a:pPr>
              <a:buNone/>
              <a:defRPr/>
            </a:pPr>
            <a:r>
              <a:rPr lang="ar-SA" sz="3200" b="1" dirty="0" smtClean="0">
                <a:latin typeface="Arabic Typesetting" pitchFamily="66" charset="-78"/>
                <a:cs typeface="Arabic Typesetting" pitchFamily="66" charset="-78"/>
              </a:rPr>
              <a:t>* كانت أوربا تعيش حياة الإقطاع حيث يملك نفر بسيط الأرض بما عليها ومن عليها ولم يكن للعامل حق في أجر عادل ، بل كان يمثل شيء يملكه الإقطاعي ومن ثم كانت الغالبية من الناس تعيش حياة الفقر و الفاقة و العوز بينما قلة من الناس تعيش حياة الترف و الدعة والفجور وبذا نشأ اجتماعيا في المجتمع طبقتان : </a:t>
            </a:r>
          </a:p>
          <a:p>
            <a:pPr>
              <a:buNone/>
              <a:defRPr/>
            </a:pPr>
            <a:r>
              <a:rPr lang="ar-SA" sz="3200" b="1" dirty="0" smtClean="0">
                <a:latin typeface="Arabic Typesetting" pitchFamily="66" charset="-78"/>
                <a:cs typeface="Arabic Typesetting" pitchFamily="66" charset="-78"/>
              </a:rPr>
              <a:t>1ـ طبقة السادة التي تملك كل شيء ولها كل شيء !</a:t>
            </a:r>
          </a:p>
          <a:p>
            <a:pPr>
              <a:buNone/>
              <a:defRPr/>
            </a:pPr>
            <a:r>
              <a:rPr lang="ar-SA" sz="3200" b="1" dirty="0" smtClean="0">
                <a:latin typeface="Arabic Typesetting" pitchFamily="66" charset="-78"/>
                <a:cs typeface="Arabic Typesetting" pitchFamily="66" charset="-78"/>
              </a:rPr>
              <a:t>2ـ طبقة العبيد التي لا تملك شيء وليس لها أي شيء !</a:t>
            </a:r>
          </a:p>
          <a:p>
            <a:endParaRPr lang="ar-SA" sz="32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wipe(down)">
                                      <p:cBhvr>
                                        <p:cTn id="12" dur="500"/>
                                        <p:tgtEl>
                                          <p:spTgt spid="3">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grpId="0"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Effect transition="in" filter="wipe(down)">
                                      <p:cBhvr>
                                        <p:cTn id="17" dur="500"/>
                                        <p:tgtEl>
                                          <p:spTgt spid="3">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grpId="0"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Effect transition="in" filter="wipe(down)">
                                      <p:cBhvr>
                                        <p:cTn id="22" dur="500"/>
                                        <p:tgtEl>
                                          <p:spTgt spid="3">
                                            <p:txEl>
                                              <p:pRg st="2" end="2"/>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4" fill="hold" grpId="0" nodeType="clickEffect">
                                  <p:stCondLst>
                                    <p:cond delay="0"/>
                                  </p:stCondLst>
                                  <p:childTnLst>
                                    <p:set>
                                      <p:cBhvr>
                                        <p:cTn id="26" dur="1" fill="hold">
                                          <p:stCondLst>
                                            <p:cond delay="0"/>
                                          </p:stCondLst>
                                        </p:cTn>
                                        <p:tgtEl>
                                          <p:spTgt spid="3">
                                            <p:txEl>
                                              <p:pRg st="3" end="3"/>
                                            </p:txEl>
                                          </p:spTgt>
                                        </p:tgtEl>
                                        <p:attrNameLst>
                                          <p:attrName>style.visibility</p:attrName>
                                        </p:attrNameLst>
                                      </p:cBhvr>
                                      <p:to>
                                        <p:strVal val="visible"/>
                                      </p:to>
                                    </p:set>
                                    <p:animEffect transition="in" filter="wipe(down)">
                                      <p:cBhvr>
                                        <p:cTn id="27"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وافر">
  <a:themeElements>
    <a:clrScheme name="وافر">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وافر">
      <a:majorFont>
        <a:latin typeface="Trebuchet MS"/>
        <a:ea typeface=""/>
        <a:cs typeface=""/>
        <a:font script="Jpan" typeface="HG丸ｺﾞｼｯｸM-PRO"/>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rebuchet MS"/>
        <a:ea typeface=""/>
        <a:cs typeface=""/>
        <a:font script="Jpan" typeface="HG丸ｺﾞｼｯｸM-PRO"/>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وافر">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Opulent</Template>
  <TotalTime>408</TotalTime>
  <Words>1527</Words>
  <Application>Microsoft Office PowerPoint</Application>
  <PresentationFormat>عرض على الشاشة (3:4)‏</PresentationFormat>
  <Paragraphs>88</Paragraphs>
  <Slides>21</Slides>
  <Notes>0</Notes>
  <HiddenSlides>0</HiddenSlides>
  <MMClips>0</MMClips>
  <ScaleCrop>false</ScaleCrop>
  <HeadingPairs>
    <vt:vector size="4" baseType="variant">
      <vt:variant>
        <vt:lpstr>سمة</vt:lpstr>
      </vt:variant>
      <vt:variant>
        <vt:i4>1</vt:i4>
      </vt:variant>
      <vt:variant>
        <vt:lpstr>عناوين الشرائح</vt:lpstr>
      </vt:variant>
      <vt:variant>
        <vt:i4>21</vt:i4>
      </vt:variant>
    </vt:vector>
  </HeadingPairs>
  <TitlesOfParts>
    <vt:vector size="22" baseType="lpstr">
      <vt:lpstr>وافر</vt:lpstr>
      <vt:lpstr>العلمانيــــة</vt:lpstr>
      <vt:lpstr>تعريف العلمانية:</vt:lpstr>
      <vt:lpstr>الشريحة 3</vt:lpstr>
      <vt:lpstr>ماذا تعني كلمة العلمانيه؟</vt:lpstr>
      <vt:lpstr> سكيولار ـ sacularـ ": </vt:lpstr>
      <vt:lpstr>أما دائرة المعارف البريطانية : </vt:lpstr>
      <vt:lpstr> ظروف نشأة العلمانية:ـ </vt:lpstr>
      <vt:lpstr>الشريحة 8</vt:lpstr>
      <vt:lpstr>ثانياً : الظروف الاقتصادية و السياسية و الاجتماعية :  </vt:lpstr>
      <vt:lpstr>الشريحة 10</vt:lpstr>
      <vt:lpstr>نتائج هذه الظروف :</vt:lpstr>
      <vt:lpstr>الأفكار والمعتقدات : </vt:lpstr>
      <vt:lpstr>أما معتقدات العلمانية في العالم العربي والإسلامي التي انتشرت بفضل الاستعمار و التبشير فهي ..</vt:lpstr>
      <vt:lpstr>أسباب العلمانية في العالم الإسلامي   </vt:lpstr>
      <vt:lpstr>مظاهر العلمانية في الحياة الإسلامية :  </vt:lpstr>
      <vt:lpstr>معتقدات العلمانية في العالم الإسلامي والعربي التي انتشرت بفضل الاستعمار والتبشير فهي:</vt:lpstr>
      <vt:lpstr>لماذا يتدخل العلمانيون في أحكام الإسلام وشئون المسلمين؟ </vt:lpstr>
      <vt:lpstr>الشريحة 18</vt:lpstr>
      <vt:lpstr>رساله الى العلمانين: </vt:lpstr>
      <vt:lpstr>التوصيات :</vt:lpstr>
      <vt:lpstr>اسأل الله أن يرنا الحق حقا ويرزقنا إتباعه وأن يرنا الباطل باطلا ويرزقنا اجتنابه </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العلمانيــــة</dc:title>
  <dc:creator>compact</dc:creator>
  <cp:lastModifiedBy>COMPUTER</cp:lastModifiedBy>
  <cp:revision>47</cp:revision>
  <dcterms:created xsi:type="dcterms:W3CDTF">2010-04-29T21:48:08Z</dcterms:created>
  <dcterms:modified xsi:type="dcterms:W3CDTF">2012-09-14T13:31:48Z</dcterms:modified>
</cp:coreProperties>
</file>

<file path=docProps/thumbnail.jpeg>
</file>