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7"/>
  </p:notesMasterIdLst>
  <p:sldIdLst>
    <p:sldId id="446" r:id="rId4"/>
    <p:sldId id="444" r:id="rId5"/>
    <p:sldId id="428" r:id="rId6"/>
    <p:sldId id="429" r:id="rId7"/>
    <p:sldId id="286" r:id="rId8"/>
    <p:sldId id="430" r:id="rId9"/>
    <p:sldId id="449" r:id="rId10"/>
    <p:sldId id="450" r:id="rId11"/>
    <p:sldId id="453" r:id="rId12"/>
    <p:sldId id="439" r:id="rId13"/>
    <p:sldId id="443" r:id="rId14"/>
    <p:sldId id="454" r:id="rId15"/>
    <p:sldId id="44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CC"/>
    <a:srgbClr val="FF0066"/>
    <a:srgbClr val="6666FF"/>
    <a:srgbClr val="8F8FFF"/>
    <a:srgbClr val="009900"/>
    <a:srgbClr val="D1FFE0"/>
    <a:srgbClr val="FFFF99"/>
    <a:srgbClr val="0080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نمط متوسط 1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71" autoAdjust="0"/>
    <p:restoredTop sz="90833" autoAdjust="0"/>
  </p:normalViewPr>
  <p:slideViewPr>
    <p:cSldViewPr>
      <p:cViewPr>
        <p:scale>
          <a:sx n="66" d="100"/>
          <a:sy n="66" d="100"/>
        </p:scale>
        <p:origin x="-127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2EA1B-3C46-436C-B237-A4F5A54059C7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B61F200-6510-45F9-AEC3-1B09EE2201D5}">
      <dgm:prSet phldrT="[نص]" custT="1"/>
      <dgm:spPr/>
      <dgm:t>
        <a:bodyPr/>
        <a:lstStyle/>
        <a:p>
          <a:r>
            <a:rPr lang="ar-SA" sz="2800" b="1" dirty="0" smtClean="0"/>
            <a:t>العلاقة بين الإعلام والتنمية</a:t>
          </a:r>
          <a:endParaRPr lang="en-US" sz="2800" b="1" dirty="0"/>
        </a:p>
      </dgm:t>
    </dgm:pt>
    <dgm:pt modelId="{401C0703-252B-4E5F-9CC5-F15B364E3857}" type="parTrans" cxnId="{94436642-9E68-4E95-A7C2-C7DF6552E026}">
      <dgm:prSet/>
      <dgm:spPr/>
      <dgm:t>
        <a:bodyPr/>
        <a:lstStyle/>
        <a:p>
          <a:endParaRPr lang="en-US"/>
        </a:p>
      </dgm:t>
    </dgm:pt>
    <dgm:pt modelId="{425132D5-278A-4CF2-849B-F0C9F51E30FE}" type="sibTrans" cxnId="{94436642-9E68-4E95-A7C2-C7DF6552E026}">
      <dgm:prSet/>
      <dgm:spPr/>
      <dgm:t>
        <a:bodyPr/>
        <a:lstStyle/>
        <a:p>
          <a:endParaRPr lang="en-US"/>
        </a:p>
      </dgm:t>
    </dgm:pt>
    <dgm:pt modelId="{B3E12362-AC78-47E2-89DF-E6190945F084}">
      <dgm:prSet phldrT="[نص]" custT="1"/>
      <dgm:spPr/>
      <dgm:t>
        <a:bodyPr/>
        <a:lstStyle/>
        <a:p>
          <a:pPr algn="ctr"/>
          <a:endParaRPr lang="ar-SA" sz="2000" b="1" dirty="0" smtClean="0"/>
        </a:p>
        <a:p>
          <a:pPr algn="ctr"/>
          <a:r>
            <a:rPr lang="ar-SA" sz="2000" b="1" dirty="0" smtClean="0"/>
            <a:t>- مفهوم التنمية</a:t>
          </a:r>
        </a:p>
        <a:p>
          <a:pPr algn="ctr"/>
          <a:r>
            <a:rPr lang="ar-SA" sz="2000" b="1" dirty="0" smtClean="0"/>
            <a:t>- مفهوم الإعلام</a:t>
          </a:r>
        </a:p>
        <a:p>
          <a:pPr algn="ctr"/>
          <a:r>
            <a:rPr lang="ar-SA" sz="2000" b="1" dirty="0" smtClean="0"/>
            <a:t>- ونشأته وتطوره</a:t>
          </a:r>
        </a:p>
        <a:p>
          <a:pPr algn="ctr"/>
          <a:endParaRPr lang="en-US" sz="2000" b="1" dirty="0"/>
        </a:p>
      </dgm:t>
    </dgm:pt>
    <dgm:pt modelId="{DBE3F62F-BC9D-4B77-8025-02242DB7AF8C}" type="parTrans" cxnId="{4F3B9392-166D-439F-8B35-643F0EC3B69A}">
      <dgm:prSet/>
      <dgm:spPr/>
      <dgm:t>
        <a:bodyPr/>
        <a:lstStyle/>
        <a:p>
          <a:endParaRPr lang="en-US"/>
        </a:p>
      </dgm:t>
    </dgm:pt>
    <dgm:pt modelId="{7F08C5B6-796A-4EFB-A26E-D9ECE071B498}" type="sibTrans" cxnId="{4F3B9392-166D-439F-8B35-643F0EC3B69A}">
      <dgm:prSet/>
      <dgm:spPr/>
      <dgm:t>
        <a:bodyPr/>
        <a:lstStyle/>
        <a:p>
          <a:endParaRPr lang="en-US"/>
        </a:p>
      </dgm:t>
    </dgm:pt>
    <dgm:pt modelId="{F34A49BE-9BC0-48C5-BE5E-49378E1112EC}">
      <dgm:prSet phldrT="[نص]" custT="1"/>
      <dgm:spPr/>
      <dgm:t>
        <a:bodyPr/>
        <a:lstStyle/>
        <a:p>
          <a:r>
            <a:rPr lang="ar-SA" sz="2800" b="1" dirty="0" smtClean="0"/>
            <a:t>سلطة الإعلام</a:t>
          </a:r>
          <a:endParaRPr lang="en-US" sz="2800" b="1" dirty="0"/>
        </a:p>
      </dgm:t>
    </dgm:pt>
    <dgm:pt modelId="{E5C3F93E-4D4E-48BA-8FAF-5943DB46B2A1}" type="parTrans" cxnId="{4D54D213-87CB-4AAD-9FAD-F4910E8C4F8F}">
      <dgm:prSet/>
      <dgm:spPr/>
      <dgm:t>
        <a:bodyPr/>
        <a:lstStyle/>
        <a:p>
          <a:endParaRPr lang="en-US"/>
        </a:p>
      </dgm:t>
    </dgm:pt>
    <dgm:pt modelId="{5C82EB09-F8BC-4775-897E-61347E8A657A}" type="sibTrans" cxnId="{4D54D213-87CB-4AAD-9FAD-F4910E8C4F8F}">
      <dgm:prSet/>
      <dgm:spPr/>
      <dgm:t>
        <a:bodyPr/>
        <a:lstStyle/>
        <a:p>
          <a:endParaRPr lang="en-US"/>
        </a:p>
      </dgm:t>
    </dgm:pt>
    <dgm:pt modelId="{1C322121-643C-4654-8E88-450A04B900CD}">
      <dgm:prSet phldrT="[نص]" custT="1"/>
      <dgm:spPr/>
      <dgm:t>
        <a:bodyPr/>
        <a:lstStyle/>
        <a:p>
          <a:r>
            <a:rPr lang="ar-SA" sz="2000" b="1" dirty="0" smtClean="0"/>
            <a:t>دور سائل الإعلام في تنمية العالم </a:t>
          </a:r>
          <a:r>
            <a:rPr lang="ar-SA" sz="2000" b="1" dirty="0" smtClean="0"/>
            <a:t>العربي</a:t>
          </a:r>
          <a:endParaRPr lang="en-US" sz="2000" b="1" dirty="0"/>
        </a:p>
      </dgm:t>
    </dgm:pt>
    <dgm:pt modelId="{5AD50567-9FE2-42BF-B5CF-2B9A2ED5B6B3}" type="sibTrans" cxnId="{17ACA088-3FD2-4CDA-9885-E907D84D6D8D}">
      <dgm:prSet/>
      <dgm:spPr/>
      <dgm:t>
        <a:bodyPr/>
        <a:lstStyle/>
        <a:p>
          <a:endParaRPr lang="en-US"/>
        </a:p>
      </dgm:t>
    </dgm:pt>
    <dgm:pt modelId="{0A05CEA4-E72C-4B0D-8E72-0A3EDBC71BCB}" type="parTrans" cxnId="{17ACA088-3FD2-4CDA-9885-E907D84D6D8D}">
      <dgm:prSet/>
      <dgm:spPr/>
      <dgm:t>
        <a:bodyPr/>
        <a:lstStyle/>
        <a:p>
          <a:endParaRPr lang="en-US"/>
        </a:p>
      </dgm:t>
    </dgm:pt>
    <dgm:pt modelId="{D356A94E-27DF-4FC7-9C5D-F4867C490550}">
      <dgm:prSet phldrT="[نص]" custT="1"/>
      <dgm:spPr/>
      <dgm:t>
        <a:bodyPr/>
        <a:lstStyle/>
        <a:p>
          <a:r>
            <a:rPr lang="ar-SA" sz="2000" b="1" dirty="0" smtClean="0"/>
            <a:t>وظائف وسائل الإعلام وتأثيراتها في المجتمعات الحديثة</a:t>
          </a:r>
          <a:endParaRPr lang="en-US" sz="2000" b="1" dirty="0"/>
        </a:p>
      </dgm:t>
    </dgm:pt>
    <dgm:pt modelId="{959B19AE-FC1D-4F31-A492-90D6FED61189}" type="parTrans" cxnId="{B8AC8054-1674-44D9-9FA1-739735D7B670}">
      <dgm:prSet/>
      <dgm:spPr/>
      <dgm:t>
        <a:bodyPr/>
        <a:lstStyle/>
        <a:p>
          <a:endParaRPr lang="en-US"/>
        </a:p>
      </dgm:t>
    </dgm:pt>
    <dgm:pt modelId="{23381017-A380-444B-984D-3A6CEB3AFDD9}" type="sibTrans" cxnId="{B8AC8054-1674-44D9-9FA1-739735D7B670}">
      <dgm:prSet/>
      <dgm:spPr/>
      <dgm:t>
        <a:bodyPr/>
        <a:lstStyle/>
        <a:p>
          <a:endParaRPr lang="en-US"/>
        </a:p>
      </dgm:t>
    </dgm:pt>
    <dgm:pt modelId="{05206331-8955-46F9-B518-DF4B0119A9ED}">
      <dgm:prSet phldrT="[نص]" custT="1"/>
      <dgm:spPr/>
      <dgm:t>
        <a:bodyPr/>
        <a:lstStyle/>
        <a:p>
          <a:r>
            <a:rPr lang="ar-SA" sz="2000" b="1" dirty="0" smtClean="0"/>
            <a:t>- سبل النهوض بالدور التنموي للإعلام العربي </a:t>
          </a:r>
          <a:endParaRPr lang="en-US" sz="2000" b="1" dirty="0"/>
        </a:p>
      </dgm:t>
    </dgm:pt>
    <dgm:pt modelId="{1A84420B-05A2-4085-BC55-D8B309088EA9}" type="parTrans" cxnId="{DEB4C6F3-6425-4E40-87D4-07D95DF4801D}">
      <dgm:prSet/>
      <dgm:spPr/>
      <dgm:t>
        <a:bodyPr/>
        <a:lstStyle/>
        <a:p>
          <a:endParaRPr lang="en-US"/>
        </a:p>
      </dgm:t>
    </dgm:pt>
    <dgm:pt modelId="{B77941D8-1338-4F34-8708-E1931CA9FB84}" type="sibTrans" cxnId="{DEB4C6F3-6425-4E40-87D4-07D95DF4801D}">
      <dgm:prSet/>
      <dgm:spPr/>
      <dgm:t>
        <a:bodyPr/>
        <a:lstStyle/>
        <a:p>
          <a:endParaRPr lang="en-US"/>
        </a:p>
      </dgm:t>
    </dgm:pt>
    <dgm:pt modelId="{41146E24-9429-4A1B-9C94-1F79C20F73D7}" type="pres">
      <dgm:prSet presAssocID="{D9E2EA1B-3C46-436C-B237-A4F5A54059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79FCAA-88AC-4133-8DCE-E92398C630CE}" type="pres">
      <dgm:prSet presAssocID="{2B61F200-6510-45F9-AEC3-1B09EE2201D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395625-CB23-4AD0-A604-945AAF0FBBAF}" type="pres">
      <dgm:prSet presAssocID="{425132D5-278A-4CF2-849B-F0C9F51E30FE}" presName="sibTrans" presStyleCnt="0"/>
      <dgm:spPr/>
    </dgm:pt>
    <dgm:pt modelId="{BBC0B800-37F1-436D-B214-28E0AEB6E383}" type="pres">
      <dgm:prSet presAssocID="{B3E12362-AC78-47E2-89DF-E6190945F08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37587-AEE7-4FCD-805F-832B1A7B9EBB}" type="pres">
      <dgm:prSet presAssocID="{7F08C5B6-796A-4EFB-A26E-D9ECE071B498}" presName="sibTrans" presStyleCnt="0"/>
      <dgm:spPr/>
    </dgm:pt>
    <dgm:pt modelId="{D23479EA-CD90-4034-A5FD-54F04DE24F1A}" type="pres">
      <dgm:prSet presAssocID="{D356A94E-27DF-4FC7-9C5D-F4867C490550}" presName="node" presStyleLbl="node1" presStyleIdx="2" presStyleCnt="6" custLinFactX="8519" custLinFactNeighborX="100000" custLinFactNeighborY="-2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713324-F9C9-451C-AA99-3186463BD5B0}" type="pres">
      <dgm:prSet presAssocID="{23381017-A380-444B-984D-3A6CEB3AFDD9}" presName="sibTrans" presStyleCnt="0"/>
      <dgm:spPr/>
    </dgm:pt>
    <dgm:pt modelId="{4445E048-6C1C-452B-8DB5-2DE32747B97C}" type="pres">
      <dgm:prSet presAssocID="{F34A49BE-9BC0-48C5-BE5E-49378E1112EC}" presName="node" presStyleLbl="node1" presStyleIdx="3" presStyleCnt="6" custLinFactX="-9481" custLinFactNeighborX="-100000" custLinFactNeighborY="-29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A21470-B2A8-4642-8A4A-C0915ED31FF3}" type="pres">
      <dgm:prSet presAssocID="{5C82EB09-F8BC-4775-897E-61347E8A657A}" presName="sibTrans" presStyleCnt="0"/>
      <dgm:spPr/>
    </dgm:pt>
    <dgm:pt modelId="{184CFB80-F8F9-47E1-8ECD-E33565ADB2FA}" type="pres">
      <dgm:prSet presAssocID="{1C322121-643C-4654-8E88-450A04B900CD}" presName="node" presStyleLbl="node1" presStyleIdx="4" presStyleCnt="6" custLinFactX="8519" custLinFactNeighborX="100000" custLinFactNeighborY="-21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2F862-B408-4717-8E00-3664EF04EA65}" type="pres">
      <dgm:prSet presAssocID="{5AD50567-9FE2-42BF-B5CF-2B9A2ED5B6B3}" presName="sibTrans" presStyleCnt="0"/>
      <dgm:spPr/>
    </dgm:pt>
    <dgm:pt modelId="{180A2436-0A15-4C43-B2F9-8D6EE58F9A80}" type="pres">
      <dgm:prSet presAssocID="{05206331-8955-46F9-B518-DF4B0119A9ED}" presName="node" presStyleLbl="node1" presStyleIdx="5" presStyleCnt="6" custLinFactX="-12764" custLinFactNeighborX="-100000" custLinFactNeighborY="7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AC8054-1674-44D9-9FA1-739735D7B670}" srcId="{D9E2EA1B-3C46-436C-B237-A4F5A54059C7}" destId="{D356A94E-27DF-4FC7-9C5D-F4867C490550}" srcOrd="2" destOrd="0" parTransId="{959B19AE-FC1D-4F31-A492-90D6FED61189}" sibTransId="{23381017-A380-444B-984D-3A6CEB3AFDD9}"/>
    <dgm:cxn modelId="{4F3B9392-166D-439F-8B35-643F0EC3B69A}" srcId="{D9E2EA1B-3C46-436C-B237-A4F5A54059C7}" destId="{B3E12362-AC78-47E2-89DF-E6190945F084}" srcOrd="1" destOrd="0" parTransId="{DBE3F62F-BC9D-4B77-8025-02242DB7AF8C}" sibTransId="{7F08C5B6-796A-4EFB-A26E-D9ECE071B498}"/>
    <dgm:cxn modelId="{17ACA088-3FD2-4CDA-9885-E907D84D6D8D}" srcId="{D9E2EA1B-3C46-436C-B237-A4F5A54059C7}" destId="{1C322121-643C-4654-8E88-450A04B900CD}" srcOrd="4" destOrd="0" parTransId="{0A05CEA4-E72C-4B0D-8E72-0A3EDBC71BCB}" sibTransId="{5AD50567-9FE2-42BF-B5CF-2B9A2ED5B6B3}"/>
    <dgm:cxn modelId="{94436642-9E68-4E95-A7C2-C7DF6552E026}" srcId="{D9E2EA1B-3C46-436C-B237-A4F5A54059C7}" destId="{2B61F200-6510-45F9-AEC3-1B09EE2201D5}" srcOrd="0" destOrd="0" parTransId="{401C0703-252B-4E5F-9CC5-F15B364E3857}" sibTransId="{425132D5-278A-4CF2-849B-F0C9F51E30FE}"/>
    <dgm:cxn modelId="{DEB4C6F3-6425-4E40-87D4-07D95DF4801D}" srcId="{D9E2EA1B-3C46-436C-B237-A4F5A54059C7}" destId="{05206331-8955-46F9-B518-DF4B0119A9ED}" srcOrd="5" destOrd="0" parTransId="{1A84420B-05A2-4085-BC55-D8B309088EA9}" sibTransId="{B77941D8-1338-4F34-8708-E1931CA9FB84}"/>
    <dgm:cxn modelId="{D1DED121-590D-4360-9191-960F47961352}" type="presOf" srcId="{D9E2EA1B-3C46-436C-B237-A4F5A54059C7}" destId="{41146E24-9429-4A1B-9C94-1F79C20F73D7}" srcOrd="0" destOrd="0" presId="urn:microsoft.com/office/officeart/2005/8/layout/default"/>
    <dgm:cxn modelId="{90E9BE24-00C0-4284-A612-9044731FC143}" type="presOf" srcId="{1C322121-643C-4654-8E88-450A04B900CD}" destId="{184CFB80-F8F9-47E1-8ECD-E33565ADB2FA}" srcOrd="0" destOrd="0" presId="urn:microsoft.com/office/officeart/2005/8/layout/default"/>
    <dgm:cxn modelId="{A92446CF-D0B2-433D-B248-52457406EFE7}" type="presOf" srcId="{D356A94E-27DF-4FC7-9C5D-F4867C490550}" destId="{D23479EA-CD90-4034-A5FD-54F04DE24F1A}" srcOrd="0" destOrd="0" presId="urn:microsoft.com/office/officeart/2005/8/layout/default"/>
    <dgm:cxn modelId="{B02787AE-A248-4A47-AA6D-499E1E528A25}" type="presOf" srcId="{B3E12362-AC78-47E2-89DF-E6190945F084}" destId="{BBC0B800-37F1-436D-B214-28E0AEB6E383}" srcOrd="0" destOrd="0" presId="urn:microsoft.com/office/officeart/2005/8/layout/default"/>
    <dgm:cxn modelId="{3BE74091-096B-4E44-ACE7-32EBB3D3C5DD}" type="presOf" srcId="{2B61F200-6510-45F9-AEC3-1B09EE2201D5}" destId="{8879FCAA-88AC-4133-8DCE-E92398C630CE}" srcOrd="0" destOrd="0" presId="urn:microsoft.com/office/officeart/2005/8/layout/default"/>
    <dgm:cxn modelId="{11AA282C-41CC-4D68-93D8-00C1B0A16434}" type="presOf" srcId="{05206331-8955-46F9-B518-DF4B0119A9ED}" destId="{180A2436-0A15-4C43-B2F9-8D6EE58F9A80}" srcOrd="0" destOrd="0" presId="urn:microsoft.com/office/officeart/2005/8/layout/default"/>
    <dgm:cxn modelId="{E61BDC55-D312-40C8-A105-92C73A211D1F}" type="presOf" srcId="{F34A49BE-9BC0-48C5-BE5E-49378E1112EC}" destId="{4445E048-6C1C-452B-8DB5-2DE32747B97C}" srcOrd="0" destOrd="0" presId="urn:microsoft.com/office/officeart/2005/8/layout/default"/>
    <dgm:cxn modelId="{4D54D213-87CB-4AAD-9FAD-F4910E8C4F8F}" srcId="{D9E2EA1B-3C46-436C-B237-A4F5A54059C7}" destId="{F34A49BE-9BC0-48C5-BE5E-49378E1112EC}" srcOrd="3" destOrd="0" parTransId="{E5C3F93E-4D4E-48BA-8FAF-5943DB46B2A1}" sibTransId="{5C82EB09-F8BC-4775-897E-61347E8A657A}"/>
    <dgm:cxn modelId="{2E47505D-7BD1-4ADA-A528-4FBAD7C2CB5F}" type="presParOf" srcId="{41146E24-9429-4A1B-9C94-1F79C20F73D7}" destId="{8879FCAA-88AC-4133-8DCE-E92398C630CE}" srcOrd="0" destOrd="0" presId="urn:microsoft.com/office/officeart/2005/8/layout/default"/>
    <dgm:cxn modelId="{2379D53B-68CA-47A8-8554-4B0A9C1AE99D}" type="presParOf" srcId="{41146E24-9429-4A1B-9C94-1F79C20F73D7}" destId="{6B395625-CB23-4AD0-A604-945AAF0FBBAF}" srcOrd="1" destOrd="0" presId="urn:microsoft.com/office/officeart/2005/8/layout/default"/>
    <dgm:cxn modelId="{A48EF6E4-6C13-4FC6-A5EE-AB007C479AEA}" type="presParOf" srcId="{41146E24-9429-4A1B-9C94-1F79C20F73D7}" destId="{BBC0B800-37F1-436D-B214-28E0AEB6E383}" srcOrd="2" destOrd="0" presId="urn:microsoft.com/office/officeart/2005/8/layout/default"/>
    <dgm:cxn modelId="{B1A172B2-51DE-4F28-A9BD-54DB0A2E4751}" type="presParOf" srcId="{41146E24-9429-4A1B-9C94-1F79C20F73D7}" destId="{63B37587-AEE7-4FCD-805F-832B1A7B9EBB}" srcOrd="3" destOrd="0" presId="urn:microsoft.com/office/officeart/2005/8/layout/default"/>
    <dgm:cxn modelId="{E39A19D6-A880-4A5B-B08B-0A47AE73F7C1}" type="presParOf" srcId="{41146E24-9429-4A1B-9C94-1F79C20F73D7}" destId="{D23479EA-CD90-4034-A5FD-54F04DE24F1A}" srcOrd="4" destOrd="0" presId="urn:microsoft.com/office/officeart/2005/8/layout/default"/>
    <dgm:cxn modelId="{B206CB10-583A-4872-A111-C2D1F84CCB37}" type="presParOf" srcId="{41146E24-9429-4A1B-9C94-1F79C20F73D7}" destId="{00713324-F9C9-451C-AA99-3186463BD5B0}" srcOrd="5" destOrd="0" presId="urn:microsoft.com/office/officeart/2005/8/layout/default"/>
    <dgm:cxn modelId="{C13967D9-D876-46C2-B1C3-8B2CB8A4C309}" type="presParOf" srcId="{41146E24-9429-4A1B-9C94-1F79C20F73D7}" destId="{4445E048-6C1C-452B-8DB5-2DE32747B97C}" srcOrd="6" destOrd="0" presId="urn:microsoft.com/office/officeart/2005/8/layout/default"/>
    <dgm:cxn modelId="{7FE561BA-96C3-4F40-B202-6EBC939A440B}" type="presParOf" srcId="{41146E24-9429-4A1B-9C94-1F79C20F73D7}" destId="{95A21470-B2A8-4642-8A4A-C0915ED31FF3}" srcOrd="7" destOrd="0" presId="urn:microsoft.com/office/officeart/2005/8/layout/default"/>
    <dgm:cxn modelId="{8F3B8BEF-8D03-4F47-BFD4-8B566A4D9348}" type="presParOf" srcId="{41146E24-9429-4A1B-9C94-1F79C20F73D7}" destId="{184CFB80-F8F9-47E1-8ECD-E33565ADB2FA}" srcOrd="8" destOrd="0" presId="urn:microsoft.com/office/officeart/2005/8/layout/default"/>
    <dgm:cxn modelId="{1DD48924-2499-40D3-845E-0DB7ABCEA693}" type="presParOf" srcId="{41146E24-9429-4A1B-9C94-1F79C20F73D7}" destId="{81C2F862-B408-4717-8E00-3664EF04EA65}" srcOrd="9" destOrd="0" presId="urn:microsoft.com/office/officeart/2005/8/layout/default"/>
    <dgm:cxn modelId="{7E3DB353-BD53-4E05-A6AC-228546613E13}" type="presParOf" srcId="{41146E24-9429-4A1B-9C94-1F79C20F73D7}" destId="{180A2436-0A15-4C43-B2F9-8D6EE58F9A8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E2EA1B-3C46-436C-B237-A4F5A54059C7}" type="doc">
      <dgm:prSet loTypeId="urn:microsoft.com/office/officeart/2005/8/layout/default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5206331-8955-46F9-B518-DF4B0119A9ED}">
      <dgm:prSet phldrT="[نص]" custT="1"/>
      <dgm:spPr/>
      <dgm:t>
        <a:bodyPr/>
        <a:lstStyle/>
        <a:p>
          <a:r>
            <a:rPr lang="ar-SA" sz="2400" b="1" dirty="0" smtClean="0"/>
            <a:t>لا يكون منقولاً أو مقلداً.</a:t>
          </a:r>
          <a:endParaRPr lang="en-US" sz="2400" b="1" dirty="0"/>
        </a:p>
      </dgm:t>
    </dgm:pt>
    <dgm:pt modelId="{B77941D8-1338-4F34-8708-E1931CA9FB84}" type="sibTrans" cxnId="{DEB4C6F3-6425-4E40-87D4-07D95DF4801D}">
      <dgm:prSet/>
      <dgm:spPr/>
      <dgm:t>
        <a:bodyPr/>
        <a:lstStyle/>
        <a:p>
          <a:endParaRPr lang="en-US"/>
        </a:p>
      </dgm:t>
    </dgm:pt>
    <dgm:pt modelId="{1A84420B-05A2-4085-BC55-D8B309088EA9}" type="parTrans" cxnId="{DEB4C6F3-6425-4E40-87D4-07D95DF4801D}">
      <dgm:prSet/>
      <dgm:spPr/>
      <dgm:t>
        <a:bodyPr/>
        <a:lstStyle/>
        <a:p>
          <a:endParaRPr lang="en-US"/>
        </a:p>
      </dgm:t>
    </dgm:pt>
    <dgm:pt modelId="{1C322121-643C-4654-8E88-450A04B900CD}">
      <dgm:prSet phldrT="[نص]" custT="1"/>
      <dgm:spPr/>
      <dgm:t>
        <a:bodyPr/>
        <a:lstStyle/>
        <a:p>
          <a:r>
            <a:rPr lang="ar-SA" sz="2400" b="1" dirty="0" smtClean="0"/>
            <a:t>يقدم مكتملاً نهاية الأسبوع </a:t>
          </a:r>
          <a:r>
            <a:rPr lang="ar-SA" sz="2400" b="1" dirty="0" smtClean="0"/>
            <a:t>العاشر</a:t>
          </a:r>
          <a:endParaRPr lang="en-US" sz="2400" b="1" dirty="0"/>
        </a:p>
      </dgm:t>
    </dgm:pt>
    <dgm:pt modelId="{5AD50567-9FE2-42BF-B5CF-2B9A2ED5B6B3}" type="sibTrans" cxnId="{17ACA088-3FD2-4CDA-9885-E907D84D6D8D}">
      <dgm:prSet/>
      <dgm:spPr/>
      <dgm:t>
        <a:bodyPr/>
        <a:lstStyle/>
        <a:p>
          <a:endParaRPr lang="en-US"/>
        </a:p>
      </dgm:t>
    </dgm:pt>
    <dgm:pt modelId="{0A05CEA4-E72C-4B0D-8E72-0A3EDBC71BCB}" type="parTrans" cxnId="{17ACA088-3FD2-4CDA-9885-E907D84D6D8D}">
      <dgm:prSet/>
      <dgm:spPr/>
      <dgm:t>
        <a:bodyPr/>
        <a:lstStyle/>
        <a:p>
          <a:endParaRPr lang="en-US"/>
        </a:p>
      </dgm:t>
    </dgm:pt>
    <dgm:pt modelId="{F34A49BE-9BC0-48C5-BE5E-49378E1112EC}">
      <dgm:prSet phldrT="[نص]" custT="1"/>
      <dgm:spPr/>
      <dgm:t>
        <a:bodyPr/>
        <a:lstStyle/>
        <a:p>
          <a:pPr algn="ctr"/>
          <a:r>
            <a:rPr lang="ar-SA" sz="2400" b="1" dirty="0" smtClean="0"/>
            <a:t>تقدمه الطالبة مع شرح خطوات الإعداد</a:t>
          </a:r>
          <a:endParaRPr lang="en-US" sz="2400" b="1" dirty="0"/>
        </a:p>
      </dgm:t>
    </dgm:pt>
    <dgm:pt modelId="{5C82EB09-F8BC-4775-897E-61347E8A657A}" type="sibTrans" cxnId="{4D54D213-87CB-4AAD-9FAD-F4910E8C4F8F}">
      <dgm:prSet/>
      <dgm:spPr/>
      <dgm:t>
        <a:bodyPr/>
        <a:lstStyle/>
        <a:p>
          <a:endParaRPr lang="en-US"/>
        </a:p>
      </dgm:t>
    </dgm:pt>
    <dgm:pt modelId="{E5C3F93E-4D4E-48BA-8FAF-5943DB46B2A1}" type="parTrans" cxnId="{4D54D213-87CB-4AAD-9FAD-F4910E8C4F8F}">
      <dgm:prSet/>
      <dgm:spPr/>
      <dgm:t>
        <a:bodyPr/>
        <a:lstStyle/>
        <a:p>
          <a:endParaRPr lang="en-US"/>
        </a:p>
      </dgm:t>
    </dgm:pt>
    <dgm:pt modelId="{D356A94E-27DF-4FC7-9C5D-F4867C490550}">
      <dgm:prSet phldrT="[نص]" custT="1"/>
      <dgm:spPr/>
      <dgm:t>
        <a:bodyPr/>
        <a:lstStyle/>
        <a:p>
          <a:r>
            <a:rPr lang="ar-SA" sz="2400" b="1" dirty="0" smtClean="0"/>
            <a:t>الأسلوب يعتمد على </a:t>
          </a:r>
          <a:r>
            <a:rPr lang="ar-SA" sz="2400" b="1" dirty="0" err="1" smtClean="0"/>
            <a:t>الطالبة </a:t>
          </a:r>
          <a:r>
            <a:rPr lang="ar-SA" sz="2400" b="1" dirty="0" smtClean="0"/>
            <a:t>(بحث علمي/</a:t>
          </a:r>
          <a:r>
            <a:rPr lang="ar-SA" sz="2400" b="1" dirty="0" err="1" smtClean="0"/>
            <a:t>أومادة</a:t>
          </a:r>
          <a:r>
            <a:rPr lang="ar-SA" sz="2400" b="1" dirty="0" smtClean="0"/>
            <a:t> فيلمية</a:t>
          </a:r>
          <a:r>
            <a:rPr lang="ar-SA" sz="2400" b="1" dirty="0" err="1" smtClean="0"/>
            <a:t>)</a:t>
          </a:r>
          <a:endParaRPr lang="en-US" sz="2400" b="1" dirty="0"/>
        </a:p>
      </dgm:t>
    </dgm:pt>
    <dgm:pt modelId="{23381017-A380-444B-984D-3A6CEB3AFDD9}" type="sibTrans" cxnId="{B8AC8054-1674-44D9-9FA1-739735D7B670}">
      <dgm:prSet/>
      <dgm:spPr/>
      <dgm:t>
        <a:bodyPr/>
        <a:lstStyle/>
        <a:p>
          <a:endParaRPr lang="en-US"/>
        </a:p>
      </dgm:t>
    </dgm:pt>
    <dgm:pt modelId="{959B19AE-FC1D-4F31-A492-90D6FED61189}" type="parTrans" cxnId="{B8AC8054-1674-44D9-9FA1-739735D7B670}">
      <dgm:prSet/>
      <dgm:spPr/>
      <dgm:t>
        <a:bodyPr/>
        <a:lstStyle/>
        <a:p>
          <a:endParaRPr lang="en-US"/>
        </a:p>
      </dgm:t>
    </dgm:pt>
    <dgm:pt modelId="{B3E12362-AC78-47E2-89DF-E6190945F084}">
      <dgm:prSet phldrT="[نص]" custT="1"/>
      <dgm:spPr/>
      <dgm:t>
        <a:bodyPr/>
        <a:lstStyle/>
        <a:p>
          <a:pPr algn="ctr"/>
          <a:r>
            <a:rPr lang="ar-SA" sz="2400" b="1" dirty="0" smtClean="0"/>
            <a:t>نموذج لتأثير وسائل الإعلام في النهضة الحضارية الحديثة</a:t>
          </a:r>
          <a:endParaRPr lang="en-US" sz="2400" b="1" dirty="0"/>
        </a:p>
      </dgm:t>
    </dgm:pt>
    <dgm:pt modelId="{7F08C5B6-796A-4EFB-A26E-D9ECE071B498}" type="sibTrans" cxnId="{4F3B9392-166D-439F-8B35-643F0EC3B69A}">
      <dgm:prSet/>
      <dgm:spPr/>
      <dgm:t>
        <a:bodyPr/>
        <a:lstStyle/>
        <a:p>
          <a:endParaRPr lang="en-US"/>
        </a:p>
      </dgm:t>
    </dgm:pt>
    <dgm:pt modelId="{DBE3F62F-BC9D-4B77-8025-02242DB7AF8C}" type="parTrans" cxnId="{4F3B9392-166D-439F-8B35-643F0EC3B69A}">
      <dgm:prSet/>
      <dgm:spPr/>
      <dgm:t>
        <a:bodyPr/>
        <a:lstStyle/>
        <a:p>
          <a:endParaRPr lang="en-US"/>
        </a:p>
      </dgm:t>
    </dgm:pt>
    <dgm:pt modelId="{2B61F200-6510-45F9-AEC3-1B09EE2201D5}">
      <dgm:prSet phldrT="[نص]" custT="1"/>
      <dgm:spPr/>
      <dgm:t>
        <a:bodyPr/>
        <a:lstStyle/>
        <a:p>
          <a:pPr algn="ctr"/>
          <a:r>
            <a:rPr lang="ar-SA" sz="2400" b="1" dirty="0" smtClean="0"/>
            <a:t>لا يكرر الموضوع والمادة العلمية بين طالبتين</a:t>
          </a:r>
          <a:endParaRPr lang="en-US" sz="2400" b="1" dirty="0"/>
        </a:p>
      </dgm:t>
    </dgm:pt>
    <dgm:pt modelId="{425132D5-278A-4CF2-849B-F0C9F51E30FE}" type="sibTrans" cxnId="{94436642-9E68-4E95-A7C2-C7DF6552E026}">
      <dgm:prSet/>
      <dgm:spPr/>
      <dgm:t>
        <a:bodyPr/>
        <a:lstStyle/>
        <a:p>
          <a:endParaRPr lang="en-US"/>
        </a:p>
      </dgm:t>
    </dgm:pt>
    <dgm:pt modelId="{401C0703-252B-4E5F-9CC5-F15B364E3857}" type="parTrans" cxnId="{94436642-9E68-4E95-A7C2-C7DF6552E026}">
      <dgm:prSet/>
      <dgm:spPr/>
      <dgm:t>
        <a:bodyPr/>
        <a:lstStyle/>
        <a:p>
          <a:endParaRPr lang="en-US"/>
        </a:p>
      </dgm:t>
    </dgm:pt>
    <dgm:pt modelId="{41146E24-9429-4A1B-9C94-1F79C20F73D7}" type="pres">
      <dgm:prSet presAssocID="{D9E2EA1B-3C46-436C-B237-A4F5A54059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79FCAA-88AC-4133-8DCE-E92398C630CE}" type="pres">
      <dgm:prSet presAssocID="{2B61F200-6510-45F9-AEC3-1B09EE2201D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395625-CB23-4AD0-A604-945AAF0FBBAF}" type="pres">
      <dgm:prSet presAssocID="{425132D5-278A-4CF2-849B-F0C9F51E30FE}" presName="sibTrans" presStyleCnt="0"/>
      <dgm:spPr/>
    </dgm:pt>
    <dgm:pt modelId="{BBC0B800-37F1-436D-B214-28E0AEB6E383}" type="pres">
      <dgm:prSet presAssocID="{B3E12362-AC78-47E2-89DF-E6190945F08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37587-AEE7-4FCD-805F-832B1A7B9EBB}" type="pres">
      <dgm:prSet presAssocID="{7F08C5B6-796A-4EFB-A26E-D9ECE071B498}" presName="sibTrans" presStyleCnt="0"/>
      <dgm:spPr/>
    </dgm:pt>
    <dgm:pt modelId="{D23479EA-CD90-4034-A5FD-54F04DE24F1A}" type="pres">
      <dgm:prSet presAssocID="{D356A94E-27DF-4FC7-9C5D-F4867C490550}" presName="node" presStyleLbl="node1" presStyleIdx="2" presStyleCnt="6" custLinFactX="8519" custLinFactNeighborX="100000" custLinFactNeighborY="-2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713324-F9C9-451C-AA99-3186463BD5B0}" type="pres">
      <dgm:prSet presAssocID="{23381017-A380-444B-984D-3A6CEB3AFDD9}" presName="sibTrans" presStyleCnt="0"/>
      <dgm:spPr/>
    </dgm:pt>
    <dgm:pt modelId="{4445E048-6C1C-452B-8DB5-2DE32747B97C}" type="pres">
      <dgm:prSet presAssocID="{F34A49BE-9BC0-48C5-BE5E-49378E1112EC}" presName="node" presStyleLbl="node1" presStyleIdx="3" presStyleCnt="6" custLinFactX="-10573" custLinFactNeighborX="-100000" custLinFactNeighborY="-2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A21470-B2A8-4642-8A4A-C0915ED31FF3}" type="pres">
      <dgm:prSet presAssocID="{5C82EB09-F8BC-4775-897E-61347E8A657A}" presName="sibTrans" presStyleCnt="0"/>
      <dgm:spPr/>
    </dgm:pt>
    <dgm:pt modelId="{184CFB80-F8F9-47E1-8ECD-E33565ADB2FA}" type="pres">
      <dgm:prSet presAssocID="{1C322121-643C-4654-8E88-450A04B900CD}" presName="node" presStyleLbl="node1" presStyleIdx="4" presStyleCnt="6" custLinFactX="8852" custLinFactNeighborX="100000" custLinFactNeighborY="-47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2F862-B408-4717-8E00-3664EF04EA65}" type="pres">
      <dgm:prSet presAssocID="{5AD50567-9FE2-42BF-B5CF-2B9A2ED5B6B3}" presName="sibTrans" presStyleCnt="0"/>
      <dgm:spPr/>
    </dgm:pt>
    <dgm:pt modelId="{180A2436-0A15-4C43-B2F9-8D6EE58F9A80}" type="pres">
      <dgm:prSet presAssocID="{05206331-8955-46F9-B518-DF4B0119A9ED}" presName="node" presStyleLbl="node1" presStyleIdx="5" presStyleCnt="6" custLinFactX="-9481" custLinFactNeighborX="-100000" custLinFactNeighborY="-47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598886-7F71-4680-9DB3-9F954858EF73}" type="presOf" srcId="{1C322121-643C-4654-8E88-450A04B900CD}" destId="{184CFB80-F8F9-47E1-8ECD-E33565ADB2FA}" srcOrd="0" destOrd="0" presId="urn:microsoft.com/office/officeart/2005/8/layout/default"/>
    <dgm:cxn modelId="{17ACA088-3FD2-4CDA-9885-E907D84D6D8D}" srcId="{D9E2EA1B-3C46-436C-B237-A4F5A54059C7}" destId="{1C322121-643C-4654-8E88-450A04B900CD}" srcOrd="4" destOrd="0" parTransId="{0A05CEA4-E72C-4B0D-8E72-0A3EDBC71BCB}" sibTransId="{5AD50567-9FE2-42BF-B5CF-2B9A2ED5B6B3}"/>
    <dgm:cxn modelId="{53685235-885C-4A9B-86D0-FFB9F1BB2328}" type="presOf" srcId="{F34A49BE-9BC0-48C5-BE5E-49378E1112EC}" destId="{4445E048-6C1C-452B-8DB5-2DE32747B97C}" srcOrd="0" destOrd="0" presId="urn:microsoft.com/office/officeart/2005/8/layout/default"/>
    <dgm:cxn modelId="{94436642-9E68-4E95-A7C2-C7DF6552E026}" srcId="{D9E2EA1B-3C46-436C-B237-A4F5A54059C7}" destId="{2B61F200-6510-45F9-AEC3-1B09EE2201D5}" srcOrd="0" destOrd="0" parTransId="{401C0703-252B-4E5F-9CC5-F15B364E3857}" sibTransId="{425132D5-278A-4CF2-849B-F0C9F51E30FE}"/>
    <dgm:cxn modelId="{3B36213B-127E-400F-8FC0-C8EEEA59A1B2}" type="presOf" srcId="{D356A94E-27DF-4FC7-9C5D-F4867C490550}" destId="{D23479EA-CD90-4034-A5FD-54F04DE24F1A}" srcOrd="0" destOrd="0" presId="urn:microsoft.com/office/officeart/2005/8/layout/default"/>
    <dgm:cxn modelId="{148DA644-DDF8-40FB-B663-E4A121FEBFA3}" type="presOf" srcId="{05206331-8955-46F9-B518-DF4B0119A9ED}" destId="{180A2436-0A15-4C43-B2F9-8D6EE58F9A80}" srcOrd="0" destOrd="0" presId="urn:microsoft.com/office/officeart/2005/8/layout/default"/>
    <dgm:cxn modelId="{4F3B9392-166D-439F-8B35-643F0EC3B69A}" srcId="{D9E2EA1B-3C46-436C-B237-A4F5A54059C7}" destId="{B3E12362-AC78-47E2-89DF-E6190945F084}" srcOrd="1" destOrd="0" parTransId="{DBE3F62F-BC9D-4B77-8025-02242DB7AF8C}" sibTransId="{7F08C5B6-796A-4EFB-A26E-D9ECE071B498}"/>
    <dgm:cxn modelId="{1FE81803-9B4A-4242-A414-F74FFA21859B}" type="presOf" srcId="{D9E2EA1B-3C46-436C-B237-A4F5A54059C7}" destId="{41146E24-9429-4A1B-9C94-1F79C20F73D7}" srcOrd="0" destOrd="0" presId="urn:microsoft.com/office/officeart/2005/8/layout/default"/>
    <dgm:cxn modelId="{DEB4C6F3-6425-4E40-87D4-07D95DF4801D}" srcId="{D9E2EA1B-3C46-436C-B237-A4F5A54059C7}" destId="{05206331-8955-46F9-B518-DF4B0119A9ED}" srcOrd="5" destOrd="0" parTransId="{1A84420B-05A2-4085-BC55-D8B309088EA9}" sibTransId="{B77941D8-1338-4F34-8708-E1931CA9FB84}"/>
    <dgm:cxn modelId="{4D54D213-87CB-4AAD-9FAD-F4910E8C4F8F}" srcId="{D9E2EA1B-3C46-436C-B237-A4F5A54059C7}" destId="{F34A49BE-9BC0-48C5-BE5E-49378E1112EC}" srcOrd="3" destOrd="0" parTransId="{E5C3F93E-4D4E-48BA-8FAF-5943DB46B2A1}" sibTransId="{5C82EB09-F8BC-4775-897E-61347E8A657A}"/>
    <dgm:cxn modelId="{B8AC8054-1674-44D9-9FA1-739735D7B670}" srcId="{D9E2EA1B-3C46-436C-B237-A4F5A54059C7}" destId="{D356A94E-27DF-4FC7-9C5D-F4867C490550}" srcOrd="2" destOrd="0" parTransId="{959B19AE-FC1D-4F31-A492-90D6FED61189}" sibTransId="{23381017-A380-444B-984D-3A6CEB3AFDD9}"/>
    <dgm:cxn modelId="{BF7CEE9E-B041-473E-B723-0A301D83DAE1}" type="presOf" srcId="{2B61F200-6510-45F9-AEC3-1B09EE2201D5}" destId="{8879FCAA-88AC-4133-8DCE-E92398C630CE}" srcOrd="0" destOrd="0" presId="urn:microsoft.com/office/officeart/2005/8/layout/default"/>
    <dgm:cxn modelId="{A12B1C09-C42E-4DA7-A2F1-DE609DA06ABF}" type="presOf" srcId="{B3E12362-AC78-47E2-89DF-E6190945F084}" destId="{BBC0B800-37F1-436D-B214-28E0AEB6E383}" srcOrd="0" destOrd="0" presId="urn:microsoft.com/office/officeart/2005/8/layout/default"/>
    <dgm:cxn modelId="{5539D3C5-0C10-4B10-901B-384042A381BD}" type="presParOf" srcId="{41146E24-9429-4A1B-9C94-1F79C20F73D7}" destId="{8879FCAA-88AC-4133-8DCE-E92398C630CE}" srcOrd="0" destOrd="0" presId="urn:microsoft.com/office/officeart/2005/8/layout/default"/>
    <dgm:cxn modelId="{4D81ECAB-9782-490B-8FAF-3355C89012D7}" type="presParOf" srcId="{41146E24-9429-4A1B-9C94-1F79C20F73D7}" destId="{6B395625-CB23-4AD0-A604-945AAF0FBBAF}" srcOrd="1" destOrd="0" presId="urn:microsoft.com/office/officeart/2005/8/layout/default"/>
    <dgm:cxn modelId="{598783FC-FDAB-4501-901D-E63CE149DF66}" type="presParOf" srcId="{41146E24-9429-4A1B-9C94-1F79C20F73D7}" destId="{BBC0B800-37F1-436D-B214-28E0AEB6E383}" srcOrd="2" destOrd="0" presId="urn:microsoft.com/office/officeart/2005/8/layout/default"/>
    <dgm:cxn modelId="{5DF93A58-8E9B-43ED-8FF2-6423DD45F864}" type="presParOf" srcId="{41146E24-9429-4A1B-9C94-1F79C20F73D7}" destId="{63B37587-AEE7-4FCD-805F-832B1A7B9EBB}" srcOrd="3" destOrd="0" presId="urn:microsoft.com/office/officeart/2005/8/layout/default"/>
    <dgm:cxn modelId="{C283C562-6782-4734-B8EE-EA3A8E7CE1CA}" type="presParOf" srcId="{41146E24-9429-4A1B-9C94-1F79C20F73D7}" destId="{D23479EA-CD90-4034-A5FD-54F04DE24F1A}" srcOrd="4" destOrd="0" presId="urn:microsoft.com/office/officeart/2005/8/layout/default"/>
    <dgm:cxn modelId="{D6967B86-4403-49FF-AC73-ACAE8F0DC828}" type="presParOf" srcId="{41146E24-9429-4A1B-9C94-1F79C20F73D7}" destId="{00713324-F9C9-451C-AA99-3186463BD5B0}" srcOrd="5" destOrd="0" presId="urn:microsoft.com/office/officeart/2005/8/layout/default"/>
    <dgm:cxn modelId="{8DD620BA-2B59-4FC7-A5E1-0A8BEA9721AB}" type="presParOf" srcId="{41146E24-9429-4A1B-9C94-1F79C20F73D7}" destId="{4445E048-6C1C-452B-8DB5-2DE32747B97C}" srcOrd="6" destOrd="0" presId="urn:microsoft.com/office/officeart/2005/8/layout/default"/>
    <dgm:cxn modelId="{D0D06C97-429B-4629-88F8-4D2AFC5E08EC}" type="presParOf" srcId="{41146E24-9429-4A1B-9C94-1F79C20F73D7}" destId="{95A21470-B2A8-4642-8A4A-C0915ED31FF3}" srcOrd="7" destOrd="0" presId="urn:microsoft.com/office/officeart/2005/8/layout/default"/>
    <dgm:cxn modelId="{DEF6610F-47DB-4388-92E5-D025D4B42570}" type="presParOf" srcId="{41146E24-9429-4A1B-9C94-1F79C20F73D7}" destId="{184CFB80-F8F9-47E1-8ECD-E33565ADB2FA}" srcOrd="8" destOrd="0" presId="urn:microsoft.com/office/officeart/2005/8/layout/default"/>
    <dgm:cxn modelId="{2FB3CD06-3EFB-4D03-91FF-6DA51CFA290C}" type="presParOf" srcId="{41146E24-9429-4A1B-9C94-1F79C20F73D7}" destId="{81C2F862-B408-4717-8E00-3664EF04EA65}" srcOrd="9" destOrd="0" presId="urn:microsoft.com/office/officeart/2005/8/layout/default"/>
    <dgm:cxn modelId="{22678BFC-2E9E-4D7D-94FB-011FE24A6C4A}" type="presParOf" srcId="{41146E24-9429-4A1B-9C94-1F79C20F73D7}" destId="{180A2436-0A15-4C43-B2F9-8D6EE58F9A8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79FCAA-88AC-4133-8DCE-E92398C630CE}">
      <dsp:nvSpPr>
        <dsp:cNvPr id="0" name=""/>
        <dsp:cNvSpPr/>
      </dsp:nvSpPr>
      <dsp:spPr>
        <a:xfrm>
          <a:off x="971078" y="1248"/>
          <a:ext cx="2193478" cy="13160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العلاقة بين الإعلام والتنمية</a:t>
          </a:r>
          <a:endParaRPr lang="en-US" sz="2800" b="1" kern="1200" dirty="0"/>
        </a:p>
      </dsp:txBody>
      <dsp:txXfrm>
        <a:off x="971078" y="1248"/>
        <a:ext cx="2193478" cy="1316087"/>
      </dsp:txXfrm>
    </dsp:sp>
    <dsp:sp modelId="{BBC0B800-37F1-436D-B214-28E0AEB6E383}">
      <dsp:nvSpPr>
        <dsp:cNvPr id="0" name=""/>
        <dsp:cNvSpPr/>
      </dsp:nvSpPr>
      <dsp:spPr>
        <a:xfrm>
          <a:off x="3383904" y="1248"/>
          <a:ext cx="2193478" cy="131608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- مفهوم التنمية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- مفهوم الإعلام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- ونشأته وتطوره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>
        <a:off x="3383904" y="1248"/>
        <a:ext cx="2193478" cy="1316087"/>
      </dsp:txXfrm>
    </dsp:sp>
    <dsp:sp modelId="{D23479EA-CD90-4034-A5FD-54F04DE24F1A}">
      <dsp:nvSpPr>
        <dsp:cNvPr id="0" name=""/>
        <dsp:cNvSpPr/>
      </dsp:nvSpPr>
      <dsp:spPr>
        <a:xfrm>
          <a:off x="3351419" y="1500017"/>
          <a:ext cx="2193478" cy="13160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وظائف وسائل الإعلام وتأثيراتها في المجتمعات الحديثة</a:t>
          </a:r>
          <a:endParaRPr lang="en-US" sz="2000" b="1" kern="1200" dirty="0"/>
        </a:p>
      </dsp:txBody>
      <dsp:txXfrm>
        <a:off x="3351419" y="1500017"/>
        <a:ext cx="2193478" cy="1316087"/>
      </dsp:txXfrm>
    </dsp:sp>
    <dsp:sp modelId="{4445E048-6C1C-452B-8DB5-2DE32747B97C}">
      <dsp:nvSpPr>
        <dsp:cNvPr id="0" name=""/>
        <dsp:cNvSpPr/>
      </dsp:nvSpPr>
      <dsp:spPr>
        <a:xfrm>
          <a:off x="982462" y="1497924"/>
          <a:ext cx="2193478" cy="13160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سلطة الإعلام</a:t>
          </a:r>
          <a:endParaRPr lang="en-US" sz="2800" b="1" kern="1200" dirty="0"/>
        </a:p>
      </dsp:txBody>
      <dsp:txXfrm>
        <a:off x="982462" y="1497924"/>
        <a:ext cx="2193478" cy="1316087"/>
      </dsp:txXfrm>
    </dsp:sp>
    <dsp:sp modelId="{184CFB80-F8F9-47E1-8ECD-E33565ADB2FA}">
      <dsp:nvSpPr>
        <dsp:cNvPr id="0" name=""/>
        <dsp:cNvSpPr/>
      </dsp:nvSpPr>
      <dsp:spPr>
        <a:xfrm>
          <a:off x="3351419" y="3043822"/>
          <a:ext cx="2193478" cy="131608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6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دور سائل الإعلام في تنمية العالم </a:t>
          </a:r>
          <a:r>
            <a:rPr lang="ar-SA" sz="2000" b="1" kern="1200" dirty="0" smtClean="0"/>
            <a:t>العربي</a:t>
          </a:r>
          <a:endParaRPr lang="en-US" sz="2000" b="1" kern="1200" dirty="0"/>
        </a:p>
      </dsp:txBody>
      <dsp:txXfrm>
        <a:off x="3351419" y="3043822"/>
        <a:ext cx="2193478" cy="1316087"/>
      </dsp:txXfrm>
    </dsp:sp>
    <dsp:sp modelId="{180A2436-0A15-4C43-B2F9-8D6EE58F9A80}">
      <dsp:nvSpPr>
        <dsp:cNvPr id="0" name=""/>
        <dsp:cNvSpPr/>
      </dsp:nvSpPr>
      <dsp:spPr>
        <a:xfrm>
          <a:off x="910450" y="3073366"/>
          <a:ext cx="2193478" cy="13160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- سبل النهوض بالدور التنموي للإعلام العربي </a:t>
          </a:r>
          <a:endParaRPr lang="en-US" sz="2000" b="1" kern="1200" dirty="0"/>
        </a:p>
      </dsp:txBody>
      <dsp:txXfrm>
        <a:off x="910450" y="3073366"/>
        <a:ext cx="2193478" cy="13160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79FCAA-88AC-4133-8DCE-E92398C630CE}">
      <dsp:nvSpPr>
        <dsp:cNvPr id="0" name=""/>
        <dsp:cNvSpPr/>
      </dsp:nvSpPr>
      <dsp:spPr>
        <a:xfrm>
          <a:off x="971078" y="1248"/>
          <a:ext cx="2193478" cy="13160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لا يكرر الموضوع والمادة العلمية بين طالبتين</a:t>
          </a:r>
          <a:endParaRPr lang="en-US" sz="2400" b="1" kern="1200" dirty="0"/>
        </a:p>
      </dsp:txBody>
      <dsp:txXfrm>
        <a:off x="971078" y="1248"/>
        <a:ext cx="2193478" cy="1316087"/>
      </dsp:txXfrm>
    </dsp:sp>
    <dsp:sp modelId="{BBC0B800-37F1-436D-B214-28E0AEB6E383}">
      <dsp:nvSpPr>
        <dsp:cNvPr id="0" name=""/>
        <dsp:cNvSpPr/>
      </dsp:nvSpPr>
      <dsp:spPr>
        <a:xfrm>
          <a:off x="3383904" y="1248"/>
          <a:ext cx="2193478" cy="131608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نموذج لتأثير وسائل الإعلام في النهضة الحضارية الحديثة</a:t>
          </a:r>
          <a:endParaRPr lang="en-US" sz="2400" b="1" kern="1200" dirty="0"/>
        </a:p>
      </dsp:txBody>
      <dsp:txXfrm>
        <a:off x="3383904" y="1248"/>
        <a:ext cx="2193478" cy="1316087"/>
      </dsp:txXfrm>
    </dsp:sp>
    <dsp:sp modelId="{D23479EA-CD90-4034-A5FD-54F04DE24F1A}">
      <dsp:nvSpPr>
        <dsp:cNvPr id="0" name=""/>
        <dsp:cNvSpPr/>
      </dsp:nvSpPr>
      <dsp:spPr>
        <a:xfrm>
          <a:off x="3351419" y="1500017"/>
          <a:ext cx="2193478" cy="13160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الأسلوب يعتمد على </a:t>
          </a:r>
          <a:r>
            <a:rPr lang="ar-SA" sz="2400" b="1" kern="1200" dirty="0" err="1" smtClean="0"/>
            <a:t>الطالبة </a:t>
          </a:r>
          <a:r>
            <a:rPr lang="ar-SA" sz="2400" b="1" kern="1200" dirty="0" smtClean="0"/>
            <a:t>(بحث علمي/</a:t>
          </a:r>
          <a:r>
            <a:rPr lang="ar-SA" sz="2400" b="1" kern="1200" dirty="0" err="1" smtClean="0"/>
            <a:t>أومادة</a:t>
          </a:r>
          <a:r>
            <a:rPr lang="ar-SA" sz="2400" b="1" kern="1200" dirty="0" smtClean="0"/>
            <a:t> فيلمية</a:t>
          </a:r>
          <a:r>
            <a:rPr lang="ar-SA" sz="2400" b="1" kern="1200" dirty="0" err="1" smtClean="0"/>
            <a:t>)</a:t>
          </a:r>
          <a:endParaRPr lang="en-US" sz="2400" b="1" kern="1200" dirty="0"/>
        </a:p>
      </dsp:txBody>
      <dsp:txXfrm>
        <a:off x="3351419" y="1500017"/>
        <a:ext cx="2193478" cy="1316087"/>
      </dsp:txXfrm>
    </dsp:sp>
    <dsp:sp modelId="{4445E048-6C1C-452B-8DB5-2DE32747B97C}">
      <dsp:nvSpPr>
        <dsp:cNvPr id="0" name=""/>
        <dsp:cNvSpPr/>
      </dsp:nvSpPr>
      <dsp:spPr>
        <a:xfrm>
          <a:off x="958509" y="1500017"/>
          <a:ext cx="2193478" cy="131608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تقدمه الطالبة مع شرح خطوات الإعداد</a:t>
          </a:r>
          <a:endParaRPr lang="en-US" sz="2400" b="1" kern="1200" dirty="0"/>
        </a:p>
      </dsp:txBody>
      <dsp:txXfrm>
        <a:off x="958509" y="1500017"/>
        <a:ext cx="2193478" cy="1316087"/>
      </dsp:txXfrm>
    </dsp:sp>
    <dsp:sp modelId="{184CFB80-F8F9-47E1-8ECD-E33565ADB2FA}">
      <dsp:nvSpPr>
        <dsp:cNvPr id="0" name=""/>
        <dsp:cNvSpPr/>
      </dsp:nvSpPr>
      <dsp:spPr>
        <a:xfrm>
          <a:off x="3358723" y="3010091"/>
          <a:ext cx="2193478" cy="131608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6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يقدم مكتملاً نهاية الأسبوع </a:t>
          </a:r>
          <a:r>
            <a:rPr lang="ar-SA" sz="2400" b="1" kern="1200" dirty="0" smtClean="0"/>
            <a:t>العاشر</a:t>
          </a:r>
          <a:endParaRPr lang="en-US" sz="2400" b="1" kern="1200" dirty="0"/>
        </a:p>
      </dsp:txBody>
      <dsp:txXfrm>
        <a:off x="3358723" y="3010091"/>
        <a:ext cx="2193478" cy="1316087"/>
      </dsp:txXfrm>
    </dsp:sp>
    <dsp:sp modelId="{180A2436-0A15-4C43-B2F9-8D6EE58F9A80}">
      <dsp:nvSpPr>
        <dsp:cNvPr id="0" name=""/>
        <dsp:cNvSpPr/>
      </dsp:nvSpPr>
      <dsp:spPr>
        <a:xfrm>
          <a:off x="982462" y="3010091"/>
          <a:ext cx="2193478" cy="131608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لا يكون منقولاً أو مقلداً.</a:t>
          </a:r>
          <a:endParaRPr lang="en-US" sz="2400" b="1" kern="1200" dirty="0"/>
        </a:p>
      </dsp:txBody>
      <dsp:txXfrm>
        <a:off x="982462" y="3010091"/>
        <a:ext cx="2193478" cy="1316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2F94-1A0F-4A2D-BD29-8B18EB8D817A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E65CB-9898-4327-A8E2-6A4D7C57D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sz="1600" b="1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تمرين</a:t>
            </a:r>
            <a:r>
              <a:rPr lang="ar-SA" baseline="0" dirty="0" smtClean="0"/>
              <a:t> للتعارف بين الطالبات والمدربة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z="1600" b="1" dirty="0" smtClean="0"/>
              <a:t>يتم</a:t>
            </a:r>
            <a:r>
              <a:rPr lang="ar-SA" sz="1600" b="1" baseline="0" dirty="0" smtClean="0"/>
              <a:t> من خلال عصف ذهني وتكتب على السبورة إجابات الطالبات</a:t>
            </a:r>
            <a:endParaRPr lang="ar-SA" sz="1600" b="1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sz="16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sz="16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z="1600" b="1" baseline="0" dirty="0" smtClean="0"/>
              <a:t> ..</a:t>
            </a:r>
            <a:endParaRPr lang="en-US" sz="16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هذه آخر شريحة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E65CB-9898-4327-A8E2-6A4D7C57D95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5268C-A4B5-4D93-8016-C6AC69C77ED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C030B6F6-A181-49AA-B9A9-0D74975E2BB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25179080-C2C6-4B7D-B06B-67CC1F023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95" r:id="rId12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 l="33160" t="17931" r="18463" b="1677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مستطيل 15"/>
          <p:cNvSpPr/>
          <p:nvPr/>
        </p:nvSpPr>
        <p:spPr>
          <a:xfrm>
            <a:off x="2229145" y="1268760"/>
            <a:ext cx="456567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ar-SA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أهلاً وَ سهلاً ومرحباً</a:t>
            </a:r>
          </a:p>
          <a:p>
            <a:pPr algn="r"/>
            <a:r>
              <a:rPr lang="ar-SA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r>
              <a:rPr lang="ar-SA" sz="3200" b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بطالبات مقرر </a:t>
            </a:r>
            <a:r>
              <a:rPr lang="ar-SA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الإعلام والتنمية</a:t>
            </a:r>
            <a:endParaRPr lang="ar-SA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صورة 12" descr="577650_323684434371862_135955023144805_769712_672522828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196752"/>
            <a:ext cx="4286270" cy="4486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>
          <a:xfrm>
            <a:off x="642910" y="285728"/>
            <a:ext cx="821537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4800" dirty="0" smtClean="0"/>
              <a:t>احرصي على ما يلي :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الالتزام بموعد المحاضرات، فالطالبة التي تتأخر </a:t>
            </a:r>
            <a:r>
              <a:rPr lang="ar-SA" sz="2000" dirty="0" smtClean="0"/>
              <a:t>تعدّ </a:t>
            </a:r>
            <a:r>
              <a:rPr lang="ar-SA" sz="2000" dirty="0" smtClean="0"/>
              <a:t>غائبة.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الأمانة في الدراسة والتحصيل والواجبات، وعدم الإخلال بهذه الأمانة بالغش أو الشروع فيه أو السرقات الفكرية في التقارير والمشاريع الدراسية.  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إغلاق الجوال عدم استخدامه داخل القاعة الدراسية إطلاقاً.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عدم لبس النظارات الشمسية </a:t>
            </a:r>
            <a:r>
              <a:rPr lang="ar-SA" sz="2000" dirty="0" err="1" smtClean="0"/>
              <a:t>أوالقبعات</a:t>
            </a:r>
            <a:r>
              <a:rPr lang="ar-SA" sz="2000" dirty="0" smtClean="0"/>
              <a:t> داخل القاعات الدراسية. 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عدم الأكل </a:t>
            </a:r>
            <a:r>
              <a:rPr lang="ar-SA" sz="2000" dirty="0" err="1" smtClean="0"/>
              <a:t>أومضغ</a:t>
            </a:r>
            <a:r>
              <a:rPr lang="ar-SA" sz="2000" dirty="0" smtClean="0"/>
              <a:t> اللبان داخل القاعة الدراسية. 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المحافظة على نظافة القاعات الدراسية، وتجهيزاتها وتقنياتها واستخدامها أكاديمياً فقط.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تنبيهك لعدم الإزعاج أثناء المحاضرة سيؤدي إلى حرمانك من حضور المحاضرة.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استلام </a:t>
            </a:r>
            <a:r>
              <a:rPr lang="ar-SA" sz="2000" dirty="0" smtClean="0"/>
              <a:t>مفردات </a:t>
            </a:r>
            <a:r>
              <a:rPr lang="ar-SA" sz="2000" dirty="0" smtClean="0"/>
              <a:t>المقرّر و </a:t>
            </a:r>
            <a:r>
              <a:rPr lang="ar-SA" sz="2000" dirty="0" smtClean="0"/>
              <a:t>قراءتها </a:t>
            </a:r>
            <a:r>
              <a:rPr lang="ar-SA" sz="2000" dirty="0" smtClean="0"/>
              <a:t>بتمعّن من البداية ، حتّى تحقّقي النّجاح في المادّة</a:t>
            </a:r>
          </a:p>
          <a:p>
            <a:pPr algn="r" rtl="1">
              <a:lnSpc>
                <a:spcPct val="150000"/>
              </a:lnSpc>
              <a:buBlip>
                <a:blip r:embed="rId2"/>
              </a:buBlip>
            </a:pPr>
            <a:r>
              <a:rPr lang="ar-SA" sz="2000" dirty="0" smtClean="0"/>
              <a:t> اللباقة والتعامل الراقي مع الأستاذة والزميلات هو سمة الطالبة المسلمة،فلا قيمة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للعلم دون أخلاق.</a:t>
            </a:r>
          </a:p>
          <a:p>
            <a:pPr algn="r" rtl="1">
              <a:lnSpc>
                <a:spcPct val="150000"/>
              </a:lnSpc>
            </a:pPr>
            <a:r>
              <a:rPr lang="ar-SA" sz="2000" b="1" dirty="0" smtClean="0"/>
              <a:t>                  </a:t>
            </a:r>
            <a:endParaRPr lang="ar-SA" sz="2000" b="1" dirty="0"/>
          </a:p>
        </p:txBody>
      </p:sp>
      <p:pic>
        <p:nvPicPr>
          <p:cNvPr id="15" name="صورة 14" descr="A39OWXNCA88YHNUCAIDPGAPCACCR6YUCAVYHK08CA78MXLDCAECGTLYCAPR48M8CAZDJLBECA2IAS7OCAI2T23DCA1BHXG4CA1FNZV9CADCRNCJCASQCYMWCAR5VTQOCAQXSGKYCASUJHEXCAJNXWU2CAUP6X2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914900"/>
            <a:ext cx="1943100" cy="19431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832135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مراجع المقرر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فاروق خالد حسنات، الإعلام والتنمية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المعاصرة،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(عمان، دار أسامة، 2010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ابراهيم إمام، الإعلام والاتصال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بالجماهير،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(القاهرة،مكتبة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الأنجلو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،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1984 )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رحيمة الطيب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عيساني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، مدخل إلى الإعلام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والاتصال،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(الجزائر،عالم الكتب الحديث، 2008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محمد حمد خضر، مطالعات في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الإعلام،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(الرياض، دار المريخ، 1407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عمر الخطيب، الإعلام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التنموي،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(الرياض، دار العلوم للطباعة والنشر، 1983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صالح خليل أبو إصبع، الاتصال والإعلام في المجتمعات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المعاصرة،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(عمان، دار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مجدلاوي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، 2006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جون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ميرل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ورالف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لوينشتاين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، الإعلام وسيلة ورسالة، تعريب ساعد خضر العرابي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الحارثي،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(الرياض، دار المريخ، 1989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فاروق أبو زيد، الإعلام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والسلطة،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(القاهرة، عالم الكتب، 2007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.....................................................................................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3563888" y="2500306"/>
            <a:ext cx="53285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مع تمنياتي لكنّ</a:t>
            </a:r>
          </a:p>
          <a:p>
            <a:pPr algn="ctr"/>
            <a:r>
              <a:rPr lang="ar-S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بفصل دراسي ممتع </a:t>
            </a:r>
          </a:p>
          <a:p>
            <a:pPr algn="ctr"/>
            <a:r>
              <a:rPr lang="ar-S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وحافل بالإنجاز</a:t>
            </a:r>
            <a:endParaRPr lang="ar-SA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" name="صورة 13" descr="e0ce94e3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428736"/>
            <a:ext cx="3929090" cy="4925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/>
          <p:nvPr/>
        </p:nvSpPr>
        <p:spPr>
          <a:xfrm>
            <a:off x="1785918" y="142852"/>
            <a:ext cx="5943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Al-Hadith1" pitchFamily="2" charset="-78"/>
              </a:rPr>
              <a:t> </a:t>
            </a:r>
            <a:r>
              <a:rPr lang="ar-SA" sz="60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/>
                <a:cs typeface="Al-Hadith1" pitchFamily="2" charset="-78"/>
              </a:rPr>
              <a:t>تعارف   </a:t>
            </a:r>
            <a:endParaRPr lang="en-US" sz="6000" dirty="0">
              <a:effectLst/>
            </a:endParaRPr>
          </a:p>
        </p:txBody>
      </p:sp>
      <p:pic>
        <p:nvPicPr>
          <p:cNvPr id="13" name="صورة 12" descr="هلا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357299"/>
            <a:ext cx="3929090" cy="3542138"/>
          </a:xfrm>
          <a:prstGeom prst="rect">
            <a:avLst/>
          </a:prstGeom>
        </p:spPr>
      </p:pic>
      <p:sp>
        <p:nvSpPr>
          <p:cNvPr id="14" name="مستطيل 13"/>
          <p:cNvSpPr/>
          <p:nvPr/>
        </p:nvSpPr>
        <p:spPr>
          <a:xfrm>
            <a:off x="1259632" y="4955684"/>
            <a:ext cx="66602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فاطمة </a:t>
            </a:r>
            <a:r>
              <a:rPr lang="ar-SA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عبدالرحمن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السويّح</a:t>
            </a:r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الأستاذة:</a:t>
            </a:r>
            <a:endPara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FALSUWAYH@gmail.com</a:t>
            </a:r>
            <a:r>
              <a:rPr lang="ar-SA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التواصل</a:t>
            </a:r>
            <a:r>
              <a:rPr lang="ar-SA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38s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المكتب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الطابق الثاني/قسم الإعلام/مكتب </a:t>
            </a:r>
            <a:endParaRPr lang="ar-SA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 descr="http://mail.google.com/mail/?ui=2&amp;ik=f9027e5bde&amp;view=att&amp;th=124a57df748a902d&amp;attid=0.2&amp;disp=emb&amp;zw"/>
          <p:cNvSpPr>
            <a:spLocks noChangeAspect="1" noChangeArrowheads="1"/>
          </p:cNvSpPr>
          <p:nvPr/>
        </p:nvSpPr>
        <p:spPr bwMode="auto">
          <a:xfrm>
            <a:off x="8923338" y="-144463"/>
            <a:ext cx="97155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6" name="صورة 15" descr="88f4260e9f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488"/>
            <a:ext cx="4286280" cy="4286280"/>
          </a:xfrm>
          <a:prstGeom prst="rect">
            <a:avLst/>
          </a:prstGeom>
        </p:spPr>
      </p:pic>
      <p:sp>
        <p:nvSpPr>
          <p:cNvPr id="17" name="مستطيل 16"/>
          <p:cNvSpPr/>
          <p:nvPr/>
        </p:nvSpPr>
        <p:spPr>
          <a:xfrm>
            <a:off x="3571868" y="1428736"/>
            <a:ext cx="47149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  <a:t/>
            </a:r>
            <a:br>
              <a:rPr lang="ar-SA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</a:br>
            <a:r>
              <a:rPr lang="ar-SA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  <a:t> ماذا يعني لكِ </a:t>
            </a:r>
            <a:r>
              <a:rPr lang="ar-SA" sz="54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  <a:t>الإعلام</a:t>
            </a:r>
            <a:r>
              <a:rPr lang="ar-SA" sz="54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  <a:t>؟</a:t>
            </a:r>
            <a:r>
              <a:rPr lang="ar-SA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  <a:t/>
            </a:r>
            <a:br>
              <a:rPr lang="ar-SA" sz="5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cs typeface="Al-Hadith1" pitchFamily="2" charset="-78"/>
              </a:rPr>
            </a:br>
            <a:endParaRPr lang="en-US" sz="5400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3347864" y="4077072"/>
            <a:ext cx="3871332" cy="1143000"/>
          </a:xfrm>
        </p:spPr>
        <p:txBody>
          <a:bodyPr>
            <a:normAutofit/>
          </a:bodyPr>
          <a:lstStyle/>
          <a:p>
            <a:r>
              <a:rPr lang="ar-SA" sz="5400" kern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Al-Hadith1" pitchFamily="2" charset="-78"/>
              </a:rPr>
              <a:t>ماذا تعني لك</a:t>
            </a:r>
            <a:r>
              <a:rPr lang="ar-SA" dirty="0" smtClean="0"/>
              <a:t> </a:t>
            </a:r>
            <a:r>
              <a:rPr lang="ar-SA" sz="5400" kern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Al-Hadith1" pitchFamily="2" charset="-78"/>
              </a:rPr>
              <a:t>التنمية</a:t>
            </a:r>
            <a:r>
              <a:rPr lang="ar-SA" dirty="0" smtClean="0"/>
              <a:t>؟</a:t>
            </a: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صور7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642918"/>
            <a:ext cx="5286412" cy="1722902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3419872" y="1071546"/>
            <a:ext cx="28147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أهداف المقرر 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Pictures\imagesCAHYJXQ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14818"/>
            <a:ext cx="1984177" cy="2357438"/>
          </a:xfrm>
          <a:prstGeom prst="rect">
            <a:avLst/>
          </a:prstGeom>
          <a:noFill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915816" y="2939605"/>
            <a:ext cx="54726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1- إعطاء صورة شاملة لمفهومي التنمية والإعلام والعلاقة بينهما.</a:t>
            </a:r>
            <a:endParaRPr kumimoji="0" lang="en-US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2- تحديد الدور التنموي لوسائل الإعلام ومتى يكون هذا الدور إيجابياً فاعلاً.</a:t>
            </a:r>
            <a:endParaRPr kumimoji="0" lang="en-US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Arial" pitchFamily="34" charset="0"/>
              </a:rPr>
              <a:t>3-  نماذج لتأثير وسائل الإعلام في النهضة الحضارية للمجتمعات الحديثة.</a:t>
            </a:r>
            <a:endParaRPr kumimoji="0" lang="ar-SA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 flipH="1">
            <a:off x="899592" y="0"/>
            <a:ext cx="7355539" cy="2214554"/>
            <a:chOff x="-2271410" y="538162"/>
            <a:chExt cx="4953000" cy="2819400"/>
          </a:xfrm>
        </p:grpSpPr>
        <p:pic>
          <p:nvPicPr>
            <p:cNvPr id="7" name="صورة 6" descr="صور67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2271410" y="538162"/>
              <a:ext cx="4953000" cy="2819400"/>
            </a:xfrm>
            <a:prstGeom prst="rect">
              <a:avLst/>
            </a:prstGeom>
          </p:spPr>
        </p:pic>
        <p:sp>
          <p:nvSpPr>
            <p:cNvPr id="8" name="مربع نص 7"/>
            <p:cNvSpPr txBox="1"/>
            <p:nvPr/>
          </p:nvSpPr>
          <p:spPr>
            <a:xfrm>
              <a:off x="-1924773" y="1882119"/>
              <a:ext cx="4140326" cy="137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ar-SA" sz="3200" b="1" dirty="0" smtClean="0">
                <a:cs typeface="Al-Hadith1" pitchFamily="2" charset="-78"/>
              </a:endParaRPr>
            </a:p>
            <a:p>
              <a:r>
                <a:rPr lang="ar-SA" sz="3200" b="1" dirty="0" smtClean="0">
                  <a:cs typeface="Al-Hadith1" pitchFamily="2" charset="-78"/>
                </a:rPr>
                <a:t>في نهاية الفصل الدراسي ستكون الطالبة بإذن الله تعالى:</a:t>
              </a:r>
              <a:endParaRPr lang="en-US" sz="3200" b="1" dirty="0">
                <a:cs typeface="Al-Hadith1" pitchFamily="2" charset="-78"/>
              </a:endParaRPr>
            </a:p>
          </p:txBody>
        </p:sp>
      </p:grpSp>
      <p:pic>
        <p:nvPicPr>
          <p:cNvPr id="17" name="صورة 16" descr="MB9002958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357694"/>
            <a:ext cx="2257428" cy="2257428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2627784" y="2132856"/>
            <a:ext cx="5328592" cy="38884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مطلعة على تأثير الإعلام في تشكيل المجتمعات </a:t>
            </a:r>
          </a:p>
          <a:p>
            <a:pPr algn="ctr"/>
            <a:r>
              <a:rPr lang="ar-SA" sz="3600" dirty="0" smtClean="0"/>
              <a:t>وقدرته على نقلها من حالة التخلف إلى الحداثة والتحضر</a:t>
            </a:r>
          </a:p>
          <a:p>
            <a:pPr algn="ctr"/>
            <a:r>
              <a:rPr lang="ar-SA" sz="3600" dirty="0" smtClean="0"/>
              <a:t>وقادرة على الرقي بمجتمعها بتطبيق ذلك في وسائل الإعلام المختلفة</a:t>
            </a:r>
            <a:endParaRPr lang="ar-SA" sz="3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3"/>
          <p:cNvGrpSpPr/>
          <p:nvPr/>
        </p:nvGrpSpPr>
        <p:grpSpPr>
          <a:xfrm flipH="1">
            <a:off x="642910" y="714380"/>
            <a:ext cx="9223372" cy="2357430"/>
            <a:chOff x="-2706814" y="1290638"/>
            <a:chExt cx="5560005" cy="2819400"/>
          </a:xfrm>
        </p:grpSpPr>
        <p:pic>
          <p:nvPicPr>
            <p:cNvPr id="7" name="صورة 6" descr="صور67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2099809" y="1290638"/>
              <a:ext cx="4953000" cy="2819400"/>
            </a:xfrm>
            <a:prstGeom prst="rect">
              <a:avLst/>
            </a:prstGeom>
          </p:spPr>
        </p:pic>
        <p:sp>
          <p:nvSpPr>
            <p:cNvPr id="8" name="مربع نص 7"/>
            <p:cNvSpPr txBox="1"/>
            <p:nvPr/>
          </p:nvSpPr>
          <p:spPr>
            <a:xfrm>
              <a:off x="-2706814" y="1632387"/>
              <a:ext cx="4095828" cy="699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SA" sz="32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cs typeface="Al-Hadith1" pitchFamily="2" charset="-78"/>
                </a:rPr>
                <a:t>في نهاية الفصل الدراسي ستكون الطالبة قادرة على </a:t>
              </a:r>
              <a:endParaRPr lang="en-US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l-Hadith1" pitchFamily="2" charset="-78"/>
              </a:endParaRPr>
            </a:p>
          </p:txBody>
        </p:sp>
      </p:grpSp>
      <p:pic>
        <p:nvPicPr>
          <p:cNvPr id="17" name="صورة 16" descr="MB90034180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42844" y="5100662"/>
            <a:ext cx="2600356" cy="1828800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286000" y="1988841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إدراك وتمييز ونقد ما يقدمه الإعلام في المجال التنموي من خلال فهم الدور الذي يلعبه في رقي الأمم أو تخلفها</a:t>
            </a:r>
            <a:endParaRPr lang="ar-SA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1357290" y="1643050"/>
          <a:ext cx="6548462" cy="438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مجموعة 6"/>
          <p:cNvGrpSpPr/>
          <p:nvPr/>
        </p:nvGrpSpPr>
        <p:grpSpPr>
          <a:xfrm>
            <a:off x="2928926" y="428604"/>
            <a:ext cx="3571900" cy="1000132"/>
            <a:chOff x="1643042" y="1714488"/>
            <a:chExt cx="1571636" cy="857256"/>
          </a:xfrm>
        </p:grpSpPr>
        <p:sp>
          <p:nvSpPr>
            <p:cNvPr id="8" name="تمرير أفقي 7"/>
            <p:cNvSpPr/>
            <p:nvPr/>
          </p:nvSpPr>
          <p:spPr>
            <a:xfrm>
              <a:off x="1643042" y="1714488"/>
              <a:ext cx="1571636" cy="857256"/>
            </a:xfrm>
            <a:prstGeom prst="horizontalScroll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1670601" y="1928802"/>
              <a:ext cx="1544077" cy="52322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 rtl="1"/>
              <a:endParaRPr lang="en-US" sz="2800" b="1" dirty="0"/>
            </a:p>
          </p:txBody>
        </p:sp>
      </p:grpSp>
      <p:sp>
        <p:nvSpPr>
          <p:cNvPr id="10" name="مستطيل 9"/>
          <p:cNvSpPr/>
          <p:nvPr/>
        </p:nvSpPr>
        <p:spPr>
          <a:xfrm>
            <a:off x="3071802" y="642918"/>
            <a:ext cx="33297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مفردات المقرر</a:t>
            </a:r>
            <a:endParaRPr lang="ar-SA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1357290" y="1643050"/>
          <a:ext cx="6548462" cy="438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مجموعة 6"/>
          <p:cNvGrpSpPr/>
          <p:nvPr/>
        </p:nvGrpSpPr>
        <p:grpSpPr>
          <a:xfrm>
            <a:off x="2928926" y="428604"/>
            <a:ext cx="3571900" cy="1000132"/>
            <a:chOff x="1643042" y="1714488"/>
            <a:chExt cx="1571636" cy="857256"/>
          </a:xfrm>
        </p:grpSpPr>
        <p:sp>
          <p:nvSpPr>
            <p:cNvPr id="8" name="تمرير أفقي 7"/>
            <p:cNvSpPr/>
            <p:nvPr/>
          </p:nvSpPr>
          <p:spPr>
            <a:xfrm>
              <a:off x="1643042" y="1714488"/>
              <a:ext cx="1571636" cy="857256"/>
            </a:xfrm>
            <a:prstGeom prst="horizontalScroll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1670601" y="1928802"/>
              <a:ext cx="1544077" cy="52322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 rtl="1"/>
              <a:endParaRPr lang="en-US" sz="2800" b="1" dirty="0"/>
            </a:p>
          </p:txBody>
        </p:sp>
      </p:grpSp>
      <p:sp>
        <p:nvSpPr>
          <p:cNvPr id="10" name="مستطيل 9"/>
          <p:cNvSpPr/>
          <p:nvPr/>
        </p:nvSpPr>
        <p:spPr>
          <a:xfrm>
            <a:off x="3071802" y="642918"/>
            <a:ext cx="33297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تطبيق </a:t>
            </a:r>
            <a:r>
              <a:rPr lang="ar-SA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(مشروع</a:t>
            </a:r>
            <a:r>
              <a:rPr lang="ar-SA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ar-SA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b="1" dirty="0" smtClean="0">
                <a:latin typeface="Simplified Arabic" pitchFamily="18" charset="-78"/>
                <a:cs typeface="Times New Roman" pitchFamily="18" charset="0"/>
              </a:rPr>
              <a:t>متطلبات المقرر:</a:t>
            </a:r>
            <a:endParaRPr lang="en-US" b="1" dirty="0" smtClean="0">
              <a:latin typeface="Simplified Arabic" pitchFamily="18" charset="-78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14356"/>
            <a:ext cx="9144000" cy="1634524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endParaRPr lang="en-US" sz="2400" b="1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115616" y="1071546"/>
            <a:ext cx="7723584" cy="1421350"/>
          </a:xfrm>
        </p:spPr>
        <p:txBody>
          <a:bodyPr>
            <a:normAutofit fontScale="32500" lnSpcReduction="20000"/>
          </a:bodyPr>
          <a:lstStyle/>
          <a:p>
            <a:pPr algn="r" rtl="1"/>
            <a:r>
              <a:rPr lang="ar-SA" sz="11200" dirty="0" smtClean="0"/>
              <a:t>يجب أن تحصل الطالبة على 60% للنجاح في هذا المقرر من خلال المتطلبات التالية :</a:t>
            </a:r>
          </a:p>
          <a:p>
            <a:pPr algn="r" rtl="1"/>
            <a:endParaRPr lang="en-US" sz="11200" dirty="0" smtClean="0"/>
          </a:p>
          <a:p>
            <a:pPr algn="r" rtl="1"/>
            <a:endParaRPr lang="en-US" dirty="0" smtClean="0"/>
          </a:p>
          <a:p>
            <a:pPr algn="r"/>
            <a:endParaRPr lang="ar-SA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55576" y="2204864"/>
          <a:ext cx="7560840" cy="2393354"/>
        </p:xfrm>
        <a:graphic>
          <a:graphicData uri="http://schemas.openxmlformats.org/drawingml/2006/table">
            <a:tbl>
              <a:tblPr rtl="1">
                <a:tableStyleId>{69C7853C-536D-4A76-A0AE-DD22124D55A5}</a:tableStyleId>
              </a:tblPr>
              <a:tblGrid>
                <a:gridCol w="568261"/>
                <a:gridCol w="4576701"/>
                <a:gridCol w="2415878"/>
              </a:tblGrid>
              <a:tr h="46551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م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المتطلب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العلامة المستحقة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551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حضور </a:t>
                      </a: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وتفاعل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    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551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مشروع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551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اختبار منتصف الفصل </a:t>
                      </a: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الدراسي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20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29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اختبار نهائي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40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عرض اجتماعيات المعرفة والمنهج الخفي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عرض اجتماعيات المعرفة والمنهج الخفي</Template>
  <TotalTime>1086</TotalTime>
  <Words>550</Words>
  <Application>Microsoft Office PowerPoint</Application>
  <PresentationFormat>عرض على الشاشة (3:4)‏</PresentationFormat>
  <Paragraphs>90</Paragraphs>
  <Slides>13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3</vt:i4>
      </vt:variant>
      <vt:variant>
        <vt:lpstr>عناوين الشرائح</vt:lpstr>
      </vt:variant>
      <vt:variant>
        <vt:i4>13</vt:i4>
      </vt:variant>
    </vt:vector>
  </HeadingPairs>
  <TitlesOfParts>
    <vt:vector size="16" baseType="lpstr">
      <vt:lpstr>عرض اجتماعيات المعرفة والمنهج الخفي</vt:lpstr>
      <vt:lpstr>1_Default Design</vt:lpstr>
      <vt:lpstr>2_Default Design</vt:lpstr>
      <vt:lpstr>الشريحة 1</vt:lpstr>
      <vt:lpstr>الشريحة 2</vt:lpstr>
      <vt:lpstr>ماذا تعني لك التنمية؟</vt:lpstr>
      <vt:lpstr>الشريحة 4</vt:lpstr>
      <vt:lpstr>الشريحة 5</vt:lpstr>
      <vt:lpstr>الشريحة 6</vt:lpstr>
      <vt:lpstr>الشريحة 7</vt:lpstr>
      <vt:lpstr>الشريحة 8</vt:lpstr>
      <vt:lpstr>متطلبات المقرر:</vt:lpstr>
      <vt:lpstr>الشريحة 10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f</cp:lastModifiedBy>
  <cp:revision>189</cp:revision>
  <dcterms:created xsi:type="dcterms:W3CDTF">2011-09-15T18:24:05Z</dcterms:created>
  <dcterms:modified xsi:type="dcterms:W3CDTF">2013-09-07T21:45:15Z</dcterms:modified>
</cp:coreProperties>
</file>