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8" r:id="rId2"/>
    <p:sldId id="275" r:id="rId3"/>
    <p:sldId id="270" r:id="rId4"/>
    <p:sldId id="279" r:id="rId5"/>
    <p:sldId id="271" r:id="rId6"/>
    <p:sldId id="272" r:id="rId7"/>
    <p:sldId id="273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57" r:id="rId17"/>
    <p:sldId id="262" r:id="rId18"/>
    <p:sldId id="258" r:id="rId19"/>
    <p:sldId id="259" r:id="rId20"/>
    <p:sldId id="260" r:id="rId21"/>
    <p:sldId id="276" r:id="rId22"/>
    <p:sldId id="277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234C-5354-4A62-A4B1-9F4D3C51EF1B}" type="datetimeFigureOut">
              <a:rPr lang="ar-SA" smtClean="0"/>
              <a:pPr/>
              <a:t>12/04/1434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762F-4A0F-429A-9D43-9568CFB9BD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234C-5354-4A62-A4B1-9F4D3C51EF1B}" type="datetimeFigureOut">
              <a:rPr lang="ar-SA" smtClean="0"/>
              <a:pPr/>
              <a:t>12/04/1434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762F-4A0F-429A-9D43-9568CFB9BD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234C-5354-4A62-A4B1-9F4D3C51EF1B}" type="datetimeFigureOut">
              <a:rPr lang="ar-SA" smtClean="0"/>
              <a:pPr/>
              <a:t>12/04/1434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762F-4A0F-429A-9D43-9568CFB9BD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234C-5354-4A62-A4B1-9F4D3C51EF1B}" type="datetimeFigureOut">
              <a:rPr lang="ar-SA" smtClean="0"/>
              <a:pPr/>
              <a:t>12/04/1434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762F-4A0F-429A-9D43-9568CFB9BD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234C-5354-4A62-A4B1-9F4D3C51EF1B}" type="datetimeFigureOut">
              <a:rPr lang="ar-SA" smtClean="0"/>
              <a:pPr/>
              <a:t>12/04/1434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762F-4A0F-429A-9D43-9568CFB9BD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234C-5354-4A62-A4B1-9F4D3C51EF1B}" type="datetimeFigureOut">
              <a:rPr lang="ar-SA" smtClean="0"/>
              <a:pPr/>
              <a:t>12/04/1434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762F-4A0F-429A-9D43-9568CFB9BD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234C-5354-4A62-A4B1-9F4D3C51EF1B}" type="datetimeFigureOut">
              <a:rPr lang="ar-SA" smtClean="0"/>
              <a:pPr/>
              <a:t>12/04/1434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762F-4A0F-429A-9D43-9568CFB9BD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234C-5354-4A62-A4B1-9F4D3C51EF1B}" type="datetimeFigureOut">
              <a:rPr lang="ar-SA" smtClean="0"/>
              <a:pPr/>
              <a:t>12/04/1434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762F-4A0F-429A-9D43-9568CFB9BD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234C-5354-4A62-A4B1-9F4D3C51EF1B}" type="datetimeFigureOut">
              <a:rPr lang="ar-SA" smtClean="0"/>
              <a:pPr/>
              <a:t>12/04/1434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762F-4A0F-429A-9D43-9568CFB9BD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234C-5354-4A62-A4B1-9F4D3C51EF1B}" type="datetimeFigureOut">
              <a:rPr lang="ar-SA" smtClean="0"/>
              <a:pPr/>
              <a:t>12/04/1434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762F-4A0F-429A-9D43-9568CFB9BD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234C-5354-4A62-A4B1-9F4D3C51EF1B}" type="datetimeFigureOut">
              <a:rPr lang="ar-SA" smtClean="0"/>
              <a:pPr/>
              <a:t>12/04/1434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762F-4A0F-429A-9D43-9568CFB9BD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234C-5354-4A62-A4B1-9F4D3C51EF1B}" type="datetimeFigureOut">
              <a:rPr lang="ar-SA" smtClean="0"/>
              <a:pPr/>
              <a:t>12/04/1434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762F-4A0F-429A-9D43-9568CFB9BD5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6000" dirty="0" err="1" smtClean="0"/>
              <a:t>المحاضره</a:t>
            </a:r>
            <a:r>
              <a:rPr lang="ar-SA" sz="6000" dirty="0" smtClean="0"/>
              <a:t> </a:t>
            </a:r>
            <a:r>
              <a:rPr lang="ar-SA" sz="6000" dirty="0" err="1" smtClean="0"/>
              <a:t>الثانيه</a:t>
            </a:r>
            <a:r>
              <a:rPr lang="ar-SA" sz="6000" dirty="0" smtClean="0"/>
              <a:t> </a:t>
            </a:r>
            <a:endParaRPr lang="ar-SA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3600" b="1" dirty="0" smtClean="0">
                <a:solidFill>
                  <a:srgbClr val="C00000"/>
                </a:solidFill>
              </a:rPr>
              <a:t>2- ما هو دور </a:t>
            </a:r>
            <a:r>
              <a:rPr lang="ar-SA" sz="3600" b="1" dirty="0" err="1" smtClean="0">
                <a:solidFill>
                  <a:srgbClr val="C00000"/>
                </a:solidFill>
              </a:rPr>
              <a:t>الممارسه</a:t>
            </a:r>
            <a:r>
              <a:rPr lang="ar-SA" sz="3600" b="1" dirty="0" smtClean="0">
                <a:solidFill>
                  <a:srgbClr val="C00000"/>
                </a:solidFill>
              </a:rPr>
              <a:t> في مجال التعلم ؟</a:t>
            </a:r>
            <a:endParaRPr lang="ar-SA" sz="3600" b="1" dirty="0">
              <a:solidFill>
                <a:srgbClr val="C00000"/>
              </a:solidFill>
            </a:endParaRPr>
          </a:p>
        </p:txBody>
      </p:sp>
      <p:pic>
        <p:nvPicPr>
          <p:cNvPr id="4" name="صورة 3" descr="الممارس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785926"/>
            <a:ext cx="8429684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ar-SA" sz="4000" dirty="0" smtClean="0">
                <a:solidFill>
                  <a:schemeClr val="accent4">
                    <a:lumMod val="75000"/>
                  </a:schemeClr>
                </a:solidFill>
              </a:rPr>
              <a:t>ما أهمية الدوافع والحوافز ؟</a:t>
            </a:r>
          </a:p>
          <a:p>
            <a:endParaRPr lang="ar-SA" dirty="0"/>
          </a:p>
        </p:txBody>
      </p:sp>
      <p:pic>
        <p:nvPicPr>
          <p:cNvPr id="4" name="صورة 3" descr="هدي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071687"/>
            <a:ext cx="7858179" cy="4786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/>
              <a:t>ما دور الفهم </a:t>
            </a:r>
            <a:r>
              <a:rPr lang="ar-SA" sz="4000" b="1" dirty="0" err="1" smtClean="0"/>
              <a:t>والبصيره</a:t>
            </a:r>
            <a:r>
              <a:rPr lang="ar-SA" sz="4000" b="1" dirty="0" smtClean="0"/>
              <a:t> في مجال التعلم ؟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x 13837  </a:t>
            </a:r>
            <a:r>
              <a:rPr lang="ar-SA" sz="4800" b="1" dirty="0" smtClean="0">
                <a:solidFill>
                  <a:srgbClr val="FF0000"/>
                </a:solidFill>
              </a:rPr>
              <a:t>عمرك </a:t>
            </a:r>
            <a:r>
              <a:rPr lang="en-US" sz="4800" b="1" dirty="0" smtClean="0">
                <a:solidFill>
                  <a:srgbClr val="FF0000"/>
                </a:solidFill>
              </a:rPr>
              <a:t>x</a:t>
            </a:r>
            <a:r>
              <a:rPr lang="ar-SA" sz="4800" b="1" dirty="0" smtClean="0">
                <a:solidFill>
                  <a:srgbClr val="FF0000"/>
                </a:solidFill>
              </a:rPr>
              <a:t> 73 </a:t>
            </a:r>
            <a:r>
              <a:rPr lang="en-US" sz="4800" b="1" dirty="0" smtClean="0">
                <a:solidFill>
                  <a:srgbClr val="FF0000"/>
                </a:solidFill>
              </a:rPr>
              <a:t>  </a:t>
            </a:r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ar-SA" sz="4800" dirty="0" smtClean="0">
                <a:solidFill>
                  <a:srgbClr val="FF0000"/>
                </a:solidFill>
              </a:rPr>
              <a:t>أيا كان وستدهشك النتائج </a:t>
            </a:r>
          </a:p>
          <a:p>
            <a:endParaRPr lang="ar-SA" dirty="0" smtClean="0"/>
          </a:p>
          <a:p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686800" cy="5268931"/>
          </a:xfrm>
        </p:spPr>
        <p:txBody>
          <a:bodyPr/>
          <a:lstStyle/>
          <a:p>
            <a:r>
              <a:rPr lang="ar-SA" sz="4000" b="1" dirty="0" smtClean="0">
                <a:solidFill>
                  <a:srgbClr val="C00000"/>
                </a:solidFill>
              </a:rPr>
              <a:t>هل يساعد شي على تعلم </a:t>
            </a:r>
            <a:r>
              <a:rPr lang="ar-SA" sz="4000" b="1" dirty="0" err="1" smtClean="0">
                <a:solidFill>
                  <a:srgbClr val="C00000"/>
                </a:solidFill>
              </a:rPr>
              <a:t>شئ</a:t>
            </a:r>
            <a:r>
              <a:rPr lang="ar-SA" sz="4000" b="1" dirty="0" smtClean="0">
                <a:solidFill>
                  <a:srgbClr val="C00000"/>
                </a:solidFill>
              </a:rPr>
              <a:t> آخر ؟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</p:txBody>
      </p:sp>
      <p:pic>
        <p:nvPicPr>
          <p:cNvPr id="4" name="صورة 3" descr="رجل يساعد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857364"/>
            <a:ext cx="7929618" cy="4714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5311781"/>
          </a:xfrm>
        </p:spPr>
        <p:txBody>
          <a:bodyPr/>
          <a:lstStyle/>
          <a:p>
            <a:r>
              <a:rPr lang="ar-SA" sz="4000" b="1" dirty="0" smtClean="0"/>
              <a:t>ماذا يحدث حين نتذكر وحين ننسى ؟</a:t>
            </a:r>
          </a:p>
          <a:p>
            <a:endParaRPr lang="ar-SA" dirty="0" smtClean="0"/>
          </a:p>
          <a:p>
            <a:endParaRPr lang="ar-SA" dirty="0"/>
          </a:p>
        </p:txBody>
      </p:sp>
      <p:pic>
        <p:nvPicPr>
          <p:cNvPr id="4" name="صورة 3" descr="مخ أينشتاي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285992"/>
            <a:ext cx="8286808" cy="45720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معنى </a:t>
            </a:r>
            <a:r>
              <a:rPr lang="ar-SA" dirty="0" err="1" smtClean="0">
                <a:solidFill>
                  <a:srgbClr val="FF0000"/>
                </a:solidFill>
              </a:rPr>
              <a:t>النظريه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400" b="1" dirty="0" err="1" smtClean="0"/>
              <a:t>النظريه</a:t>
            </a:r>
            <a:r>
              <a:rPr lang="ar-SA" sz="4400" b="1" dirty="0" smtClean="0"/>
              <a:t> كما يعرفها فرد </a:t>
            </a:r>
            <a:r>
              <a:rPr lang="ar-SA" sz="4400" b="1" dirty="0" err="1" smtClean="0"/>
              <a:t>كيرلنجر</a:t>
            </a:r>
            <a:r>
              <a:rPr lang="ar-SA" sz="4400" b="1" dirty="0" smtClean="0"/>
              <a:t> ( مجموعه من المفاهيم يتصل بعضها ببعض ، ومن التعريفات والقضايا التي تبرز نظرة منظمه لمجموعه من الظواهر ، وذلك بتحديد العلاقات بين المتغيرات ، بغية تفسير هذه الظواهر والتنبؤ </a:t>
            </a:r>
            <a:r>
              <a:rPr lang="ar-SA" sz="4400" b="1" dirty="0" err="1" smtClean="0"/>
              <a:t>بها</a:t>
            </a:r>
            <a:r>
              <a:rPr lang="ar-SA" sz="4400" b="1" dirty="0" smtClean="0"/>
              <a:t> ) </a:t>
            </a:r>
            <a:endParaRPr lang="ar-SA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ومفهوم </a:t>
            </a:r>
            <a:r>
              <a:rPr lang="ar-SA" dirty="0" err="1" smtClean="0"/>
              <a:t>الامبريقية</a:t>
            </a:r>
            <a:r>
              <a:rPr lang="ar-SA" dirty="0" smtClean="0"/>
              <a:t> يدل عن كل ما يتعلق بدراسة المجتمع الإنساني بالاحتكام إلى الواقع المحسوس سواء في اختيار المشكلة وجمع الحقائق أو تصنيف البيانات وتحليلها.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مبررات وجود أكثر من نظريه لتفسير </a:t>
            </a:r>
            <a:r>
              <a:rPr lang="ar-SA" b="1" dirty="0" err="1" smtClean="0">
                <a:solidFill>
                  <a:srgbClr val="FF0000"/>
                </a:solidFill>
              </a:rPr>
              <a:t>الظاهره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1- ماذا يحدث للكائن الحي أثناء عملية التعلم ؟</a:t>
            </a:r>
          </a:p>
          <a:p>
            <a:r>
              <a:rPr lang="ar-SA" dirty="0" smtClean="0"/>
              <a:t>2- ما علاقة العوامل </a:t>
            </a:r>
            <a:r>
              <a:rPr lang="ar-SA" dirty="0" err="1" smtClean="0"/>
              <a:t>الداخليه</a:t>
            </a:r>
            <a:r>
              <a:rPr lang="ar-SA" dirty="0" smtClean="0"/>
              <a:t> مثل مستوى </a:t>
            </a:r>
            <a:r>
              <a:rPr lang="ar-SA" dirty="0" err="1" smtClean="0"/>
              <a:t>الدافعيه</a:t>
            </a:r>
            <a:r>
              <a:rPr lang="ar-SA" dirty="0" smtClean="0"/>
              <a:t> – الخبرات </a:t>
            </a:r>
            <a:r>
              <a:rPr lang="ar-SA" dirty="0" err="1" smtClean="0"/>
              <a:t>السابقه</a:t>
            </a:r>
            <a:r>
              <a:rPr lang="ar-SA" dirty="0" smtClean="0"/>
              <a:t> بالتعلم ومستواه ؟</a:t>
            </a:r>
          </a:p>
          <a:p>
            <a:r>
              <a:rPr lang="ar-SA" dirty="0" smtClean="0"/>
              <a:t>3- ما أثر العوامل </a:t>
            </a:r>
            <a:r>
              <a:rPr lang="ar-SA" dirty="0" err="1" smtClean="0"/>
              <a:t>الخارجيه</a:t>
            </a:r>
            <a:r>
              <a:rPr lang="ar-SA" dirty="0" smtClean="0"/>
              <a:t> مثل : العمل المراد تعلمه – كمية </a:t>
            </a:r>
            <a:r>
              <a:rPr lang="ar-SA" dirty="0" err="1" smtClean="0"/>
              <a:t>الممارسه</a:t>
            </a:r>
            <a:r>
              <a:rPr lang="ar-SA" dirty="0" smtClean="0"/>
              <a:t> وأثرها على التعلم ؟ </a:t>
            </a:r>
          </a:p>
          <a:p>
            <a:r>
              <a:rPr lang="ar-SA" dirty="0" smtClean="0"/>
              <a:t>وقد أدى ذلك </a:t>
            </a:r>
            <a:r>
              <a:rPr lang="ar-SA" dirty="0" err="1" smtClean="0"/>
              <a:t>الى</a:t>
            </a:r>
            <a:r>
              <a:rPr lang="ar-SA" dirty="0" smtClean="0"/>
              <a:t> إجراء كثيرا من التجارب في المعامل على الحيوانات والأفراد ، وفي المواقف </a:t>
            </a:r>
            <a:r>
              <a:rPr lang="ar-SA" dirty="0" err="1" smtClean="0"/>
              <a:t>المدرسيه</a:t>
            </a:r>
            <a:r>
              <a:rPr lang="ar-SA" dirty="0" smtClean="0"/>
              <a:t> ذاتها .....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4000" dirty="0" smtClean="0"/>
              <a:t>والهدف الرئيسي لكثير من التجارب هذه ، وما يجري مستقبلاً من تجارب أخرى هو الوصول </a:t>
            </a:r>
            <a:r>
              <a:rPr lang="ar-SA" sz="4000" dirty="0" smtClean="0"/>
              <a:t>إلى </a:t>
            </a:r>
            <a:r>
              <a:rPr lang="ar-SA" sz="4000" dirty="0" smtClean="0"/>
              <a:t>المبادئ والأساليب والنظريات التي تحقق تعلم أفضل للفرد في مواقف التعلم </a:t>
            </a:r>
            <a:r>
              <a:rPr lang="ar-SA" sz="4000" dirty="0" err="1" smtClean="0"/>
              <a:t>المختلفه</a:t>
            </a:r>
            <a:r>
              <a:rPr lang="ar-SA" sz="4000" dirty="0" smtClean="0"/>
              <a:t> ومساعدة المختصين والباحثين في ميدان سيكولوجية التعلم على التنبؤ – بدرجه ما – بالشروط التي تساعد على تحقيق أهداف عملية التعلم .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5400" dirty="0" smtClean="0">
                <a:solidFill>
                  <a:srgbClr val="FF0000"/>
                </a:solidFill>
              </a:rPr>
              <a:t>معنى </a:t>
            </a:r>
            <a:r>
              <a:rPr lang="ar-SA" sz="5400" dirty="0" err="1" smtClean="0">
                <a:solidFill>
                  <a:srgbClr val="FF0000"/>
                </a:solidFill>
              </a:rPr>
              <a:t>النظريه</a:t>
            </a:r>
            <a:endParaRPr lang="ar-SA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SA" sz="4400" dirty="0" smtClean="0"/>
              <a:t>واحتاج الأمر إلى أكثر من نظريه لتفسير عملية التعلم ، لأنه لا توجد نظريه واحده تستطيع أن تحقق الأهداف </a:t>
            </a:r>
            <a:r>
              <a:rPr lang="ar-SA" sz="4400" dirty="0" err="1" smtClean="0"/>
              <a:t>السابقه</a:t>
            </a:r>
            <a:r>
              <a:rPr lang="ar-SA" sz="4400" dirty="0" smtClean="0"/>
              <a:t> في المواقف </a:t>
            </a:r>
            <a:r>
              <a:rPr lang="ar-SA" sz="4400" dirty="0" err="1" smtClean="0"/>
              <a:t>المختلفه</a:t>
            </a:r>
            <a:r>
              <a:rPr lang="ar-SA" sz="4400" dirty="0" smtClean="0"/>
              <a:t> التي تحدث فيها عملية التعلم .</a:t>
            </a:r>
          </a:p>
          <a:p>
            <a:pPr>
              <a:buNone/>
            </a:pPr>
            <a:r>
              <a:rPr lang="ar-SA" sz="4400" dirty="0" smtClean="0"/>
              <a:t>ولوجود اختلاف بين علماء النفس حول تفسير التعلم </a:t>
            </a:r>
            <a:endParaRPr lang="ar-S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منظر طبيعي روع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SA" sz="6000" dirty="0" smtClean="0">
                <a:solidFill>
                  <a:schemeClr val="accent3">
                    <a:lumMod val="50000"/>
                  </a:schemeClr>
                </a:solidFill>
              </a:rPr>
              <a:t>الحمد لله</a:t>
            </a:r>
            <a:endParaRPr lang="ar-SA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5720" y="642918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b="1" dirty="0" err="1" smtClean="0"/>
              <a:t>النظريه</a:t>
            </a:r>
            <a:r>
              <a:rPr lang="ar-SA" sz="4800" b="1" dirty="0" smtClean="0"/>
              <a:t> كما يعرفها فرد </a:t>
            </a:r>
            <a:r>
              <a:rPr lang="ar-SA" sz="4800" b="1" dirty="0" err="1" smtClean="0"/>
              <a:t>كيرلنجر</a:t>
            </a:r>
            <a:r>
              <a:rPr lang="ar-SA" sz="4800" b="1" dirty="0" smtClean="0"/>
              <a:t> ( مجموعه من المفاهيم يتصل بعضها ببعض ، ومن التعريفات والقضايا التي تبرز نظرة منظمه لمجموعه من الظواهر ، وذلك بتحديد العلاقات بين المتغيرات ، بغية تفسير هذه الظواهر والتنبؤ </a:t>
            </a:r>
            <a:r>
              <a:rPr lang="ar-SA" sz="4800" b="1" dirty="0" err="1" smtClean="0"/>
              <a:t>بها</a:t>
            </a:r>
            <a:r>
              <a:rPr lang="ar-SA" sz="4800" b="1" dirty="0" smtClean="0"/>
              <a:t> )</a:t>
            </a:r>
            <a:endParaRPr lang="ar-SA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720118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 </a:t>
            </a:r>
            <a:endParaRPr lang="ar-SA" dirty="0"/>
          </a:p>
        </p:txBody>
      </p:sp>
      <p:sp>
        <p:nvSpPr>
          <p:cNvPr id="3" name="شكل بيضاوي 2"/>
          <p:cNvSpPr/>
          <p:nvPr/>
        </p:nvSpPr>
        <p:spPr>
          <a:xfrm>
            <a:off x="2714612" y="2285992"/>
            <a:ext cx="2914664" cy="2128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شكل بيضاوي 3"/>
          <p:cNvSpPr/>
          <p:nvPr/>
        </p:nvSpPr>
        <p:spPr>
          <a:xfrm>
            <a:off x="3643306" y="714356"/>
            <a:ext cx="2500330" cy="2571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1285852" y="1071546"/>
            <a:ext cx="2714644" cy="2128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57158" y="642918"/>
            <a:ext cx="83582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</a:rPr>
              <a:t>1- </a:t>
            </a:r>
            <a:r>
              <a:rPr lang="ar-SA" sz="3600" b="1" dirty="0" err="1" smtClean="0">
                <a:solidFill>
                  <a:schemeClr val="accent2">
                    <a:lumMod val="75000"/>
                  </a:schemeClr>
                </a:solidFill>
              </a:rPr>
              <a:t>ان</a:t>
            </a: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sz="3600" b="1" dirty="0" err="1" smtClean="0">
                <a:solidFill>
                  <a:schemeClr val="accent2">
                    <a:lumMod val="75000"/>
                  </a:schemeClr>
                </a:solidFill>
              </a:rPr>
              <a:t>النظريه</a:t>
            </a: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</a:rPr>
              <a:t> مجموعه من القضايا تتكون من مفاهيم وتكوينات محدده </a:t>
            </a:r>
            <a:r>
              <a:rPr lang="ar-SA" sz="3600" b="1" dirty="0" err="1" smtClean="0">
                <a:solidFill>
                  <a:schemeClr val="accent2">
                    <a:lumMod val="75000"/>
                  </a:schemeClr>
                </a:solidFill>
              </a:rPr>
              <a:t>ومتصله</a:t>
            </a: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</a:rPr>
              <a:t> .</a:t>
            </a:r>
          </a:p>
          <a:p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</a:rPr>
              <a:t>2- أن </a:t>
            </a:r>
            <a:r>
              <a:rPr lang="ar-SA" sz="3600" b="1" dirty="0" err="1" smtClean="0">
                <a:solidFill>
                  <a:schemeClr val="accent1">
                    <a:lumMod val="75000"/>
                  </a:schemeClr>
                </a:solidFill>
              </a:rPr>
              <a:t>النظريه</a:t>
            </a: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</a:rPr>
              <a:t> تحدد </a:t>
            </a:r>
            <a:r>
              <a:rPr lang="ar-SA" sz="3600" b="1" dirty="0" err="1" smtClean="0">
                <a:solidFill>
                  <a:schemeClr val="accent1">
                    <a:lumMod val="75000"/>
                  </a:schemeClr>
                </a:solidFill>
              </a:rPr>
              <a:t>العلاقه</a:t>
            </a: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</a:rPr>
              <a:t> بين مجموعه من المتغيرات وبعملها هذا تبرز نظره منظمه لهذه التغيرات .</a:t>
            </a:r>
          </a:p>
          <a:p>
            <a:r>
              <a:rPr lang="ar-SA" sz="3600" b="1" dirty="0" smtClean="0">
                <a:solidFill>
                  <a:schemeClr val="accent3">
                    <a:lumMod val="50000"/>
                  </a:schemeClr>
                </a:solidFill>
              </a:rPr>
              <a:t>3- أن </a:t>
            </a:r>
            <a:r>
              <a:rPr lang="ar-SA" sz="3600" b="1" dirty="0" err="1" smtClean="0">
                <a:solidFill>
                  <a:schemeClr val="accent3">
                    <a:lumMod val="50000"/>
                  </a:schemeClr>
                </a:solidFill>
              </a:rPr>
              <a:t>النظريه</a:t>
            </a:r>
            <a:r>
              <a:rPr lang="ar-SA" sz="3600" b="1" dirty="0" smtClean="0">
                <a:solidFill>
                  <a:schemeClr val="accent3">
                    <a:lumMod val="50000"/>
                  </a:schemeClr>
                </a:solidFill>
              </a:rPr>
              <a:t> في </a:t>
            </a:r>
            <a:r>
              <a:rPr lang="ar-SA" sz="3600" b="1" dirty="0" err="1" smtClean="0">
                <a:solidFill>
                  <a:schemeClr val="accent3">
                    <a:lumMod val="50000"/>
                  </a:schemeClr>
                </a:solidFill>
              </a:rPr>
              <a:t>النهايه</a:t>
            </a:r>
            <a:r>
              <a:rPr lang="ar-SA" sz="3600" b="1" dirty="0" smtClean="0">
                <a:solidFill>
                  <a:schemeClr val="accent3">
                    <a:lumMod val="50000"/>
                  </a:schemeClr>
                </a:solidFill>
              </a:rPr>
              <a:t> تفسر الظواهر ، وذلك بتحديد أي المتغيرات يتصل بغيره ، وكيفية </a:t>
            </a:r>
            <a:r>
              <a:rPr lang="ar-SA" sz="3600" b="1" dirty="0" err="1" smtClean="0">
                <a:solidFill>
                  <a:schemeClr val="accent3">
                    <a:lumMod val="50000"/>
                  </a:schemeClr>
                </a:solidFill>
              </a:rPr>
              <a:t>الصله</a:t>
            </a:r>
            <a:r>
              <a:rPr lang="ar-SA" sz="3600" b="1" dirty="0" smtClean="0">
                <a:solidFill>
                  <a:schemeClr val="accent3">
                    <a:lumMod val="50000"/>
                  </a:schemeClr>
                </a:solidFill>
              </a:rPr>
              <a:t> وبالتالي تمكن الباحث من التنبؤ  من متغيرات معينه بمتغيرات أخرى .</a:t>
            </a:r>
            <a:endParaRPr lang="ar-SA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642910" y="571480"/>
            <a:ext cx="807249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b="1" dirty="0" smtClean="0">
                <a:solidFill>
                  <a:srgbClr val="C00000"/>
                </a:solidFill>
              </a:rPr>
              <a:t>خصائص </a:t>
            </a:r>
            <a:r>
              <a:rPr lang="ar-SA" sz="4000" b="1" dirty="0" err="1" smtClean="0">
                <a:solidFill>
                  <a:srgbClr val="C00000"/>
                </a:solidFill>
              </a:rPr>
              <a:t>النظريه</a:t>
            </a:r>
            <a:r>
              <a:rPr lang="ar-SA" sz="4000" b="1" dirty="0" smtClean="0">
                <a:solidFill>
                  <a:srgbClr val="C00000"/>
                </a:solidFill>
              </a:rPr>
              <a:t> </a:t>
            </a:r>
            <a:r>
              <a:rPr lang="ar-SA" sz="4000" b="1" dirty="0" err="1" smtClean="0">
                <a:solidFill>
                  <a:srgbClr val="C00000"/>
                </a:solidFill>
              </a:rPr>
              <a:t>العلميه</a:t>
            </a:r>
            <a:endParaRPr lang="ar-SA" sz="4000" b="1" dirty="0" smtClean="0">
              <a:solidFill>
                <a:srgbClr val="C00000"/>
              </a:solidFill>
            </a:endParaRPr>
          </a:p>
          <a:p>
            <a:endParaRPr lang="ar-SA" sz="3200" b="1" dirty="0" smtClean="0">
              <a:solidFill>
                <a:srgbClr val="C00000"/>
              </a:solidFill>
            </a:endParaRPr>
          </a:p>
          <a:p>
            <a:r>
              <a:rPr lang="ar-SA" sz="4000" b="1" dirty="0" smtClean="0"/>
              <a:t>1- تؤلف بين عدد من الملاحظات تحقق تركيبا منها </a:t>
            </a:r>
          </a:p>
          <a:p>
            <a:r>
              <a:rPr lang="ar-SA" sz="4000" b="1" dirty="0" smtClean="0"/>
              <a:t>2- تساعد على كشف الجديد أي تولد بحوثا </a:t>
            </a:r>
            <a:r>
              <a:rPr lang="ar-SA" sz="4000" b="1" dirty="0" err="1" smtClean="0"/>
              <a:t>جديده</a:t>
            </a:r>
            <a:r>
              <a:rPr lang="ar-SA" sz="4000" b="1" dirty="0" smtClean="0"/>
              <a:t> </a:t>
            </a:r>
          </a:p>
          <a:p>
            <a:r>
              <a:rPr lang="ar-SA" sz="4000" b="1" dirty="0" smtClean="0"/>
              <a:t>3- ينبغي أن تولد فروضا يمكن التحقق منها </a:t>
            </a:r>
            <a:r>
              <a:rPr lang="ar-SA" sz="4000" b="1" dirty="0" err="1" smtClean="0"/>
              <a:t>أمبيريقيا</a:t>
            </a:r>
            <a:r>
              <a:rPr lang="ar-SA" sz="4000" b="1" dirty="0" smtClean="0"/>
              <a:t> .</a:t>
            </a:r>
          </a:p>
          <a:p>
            <a:r>
              <a:rPr lang="ar-SA" sz="4000" b="1" dirty="0" smtClean="0"/>
              <a:t>4- </a:t>
            </a:r>
            <a:r>
              <a:rPr lang="ar-SA" sz="4000" b="1" dirty="0" err="1" smtClean="0"/>
              <a:t>النظريه</a:t>
            </a:r>
            <a:r>
              <a:rPr lang="ar-SA" sz="4000" b="1" dirty="0" smtClean="0"/>
              <a:t> أداه ولا يمكن أن تكون </a:t>
            </a:r>
            <a:r>
              <a:rPr lang="ar-SA" sz="4000" b="1" dirty="0" err="1" smtClean="0"/>
              <a:t>صائبه</a:t>
            </a:r>
            <a:r>
              <a:rPr lang="ar-SA" sz="4000" b="1" dirty="0" smtClean="0"/>
              <a:t> أو </a:t>
            </a:r>
            <a:r>
              <a:rPr lang="ar-SA" sz="4000" b="1" dirty="0" err="1" smtClean="0"/>
              <a:t>خاطئه</a:t>
            </a:r>
            <a:r>
              <a:rPr lang="ar-SA" sz="4000" b="1" dirty="0" smtClean="0"/>
              <a:t> ولكن هي </a:t>
            </a:r>
            <a:r>
              <a:rPr lang="ar-SA" sz="4000" b="1" dirty="0" err="1" smtClean="0"/>
              <a:t>نافعه</a:t>
            </a:r>
            <a:r>
              <a:rPr lang="ar-SA" sz="4000" b="1" dirty="0" smtClean="0"/>
              <a:t> أو غير </a:t>
            </a:r>
            <a:r>
              <a:rPr lang="ar-SA" sz="4000" b="1" dirty="0" err="1" smtClean="0"/>
              <a:t>نافعه</a:t>
            </a:r>
            <a:r>
              <a:rPr lang="ar-SA" sz="40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28604"/>
            <a:ext cx="88582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</a:rPr>
              <a:t>5- يتم اختيار </a:t>
            </a:r>
            <a:r>
              <a:rPr lang="ar-SA" sz="3600" b="1" dirty="0" err="1" smtClean="0">
                <a:solidFill>
                  <a:schemeClr val="accent2">
                    <a:lumMod val="75000"/>
                  </a:schemeClr>
                </a:solidFill>
              </a:rPr>
              <a:t>النظريه</a:t>
            </a: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</a:rPr>
              <a:t> على أساس قانون الاقتصاد وإذا تساوت نظريتان في </a:t>
            </a:r>
            <a:r>
              <a:rPr lang="ar-SA" sz="3600" b="1" dirty="0" err="1" smtClean="0">
                <a:solidFill>
                  <a:schemeClr val="accent2">
                    <a:lumMod val="75000"/>
                  </a:schemeClr>
                </a:solidFill>
              </a:rPr>
              <a:t>الفعاليه</a:t>
            </a: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</a:rPr>
              <a:t> ينبغي اختيار أبسطها . </a:t>
            </a:r>
          </a:p>
          <a:p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</a:rPr>
              <a:t>6- تحتوي النظريات على </a:t>
            </a:r>
            <a:r>
              <a:rPr lang="ar-SA" sz="3600" b="1" dirty="0" err="1" smtClean="0">
                <a:solidFill>
                  <a:schemeClr val="accent5">
                    <a:lumMod val="75000"/>
                  </a:schemeClr>
                </a:solidFill>
              </a:rPr>
              <a:t>تجريدات</a:t>
            </a:r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</a:rPr>
              <a:t> كالأرقام أو الكلمات والتي تؤلف الجانب الشكلي أو </a:t>
            </a:r>
            <a:r>
              <a:rPr lang="ar-SA" sz="3600" b="1" dirty="0" err="1" smtClean="0">
                <a:solidFill>
                  <a:schemeClr val="accent5">
                    <a:lumMod val="75000"/>
                  </a:schemeClr>
                </a:solidFill>
              </a:rPr>
              <a:t>الصياغي</a:t>
            </a:r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SA" sz="3600" b="1" dirty="0" err="1" smtClean="0">
                <a:solidFill>
                  <a:schemeClr val="accent5">
                    <a:lumMod val="75000"/>
                  </a:schemeClr>
                </a:solidFill>
              </a:rPr>
              <a:t>للنظريه</a:t>
            </a:r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</a:rPr>
              <a:t> .</a:t>
            </a:r>
          </a:p>
          <a:p>
            <a:r>
              <a:rPr lang="ar-SA" sz="3600" b="1" dirty="0" smtClean="0">
                <a:solidFill>
                  <a:schemeClr val="accent4">
                    <a:lumMod val="75000"/>
                  </a:schemeClr>
                </a:solidFill>
              </a:rPr>
              <a:t>7- ينبغي أن يرتبط الجانب الشكلي </a:t>
            </a:r>
            <a:r>
              <a:rPr lang="ar-SA" sz="3600" b="1" dirty="0" err="1" smtClean="0">
                <a:solidFill>
                  <a:schemeClr val="accent4">
                    <a:lumMod val="75000"/>
                  </a:schemeClr>
                </a:solidFill>
              </a:rPr>
              <a:t>للنظريه</a:t>
            </a:r>
            <a:r>
              <a:rPr lang="ar-SA" sz="3600" b="1" dirty="0" smtClean="0">
                <a:solidFill>
                  <a:schemeClr val="accent4">
                    <a:lumMod val="75000"/>
                  </a:schemeClr>
                </a:solidFill>
              </a:rPr>
              <a:t> بالوقائع </a:t>
            </a:r>
            <a:r>
              <a:rPr lang="ar-SA" sz="3600" b="1" dirty="0" err="1" smtClean="0">
                <a:solidFill>
                  <a:schemeClr val="accent4">
                    <a:lumMod val="75000"/>
                  </a:schemeClr>
                </a:solidFill>
              </a:rPr>
              <a:t>القابله</a:t>
            </a:r>
            <a:r>
              <a:rPr lang="ar-SA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SA" sz="3600" b="1" dirty="0" err="1" smtClean="0">
                <a:solidFill>
                  <a:schemeClr val="accent4">
                    <a:lumMod val="75000"/>
                  </a:schemeClr>
                </a:solidFill>
              </a:rPr>
              <a:t>للملاحظه</a:t>
            </a:r>
            <a:r>
              <a:rPr lang="ar-SA" sz="3600" b="1" dirty="0" smtClean="0">
                <a:solidFill>
                  <a:schemeClr val="accent4">
                    <a:lumMod val="75000"/>
                  </a:schemeClr>
                </a:solidFill>
              </a:rPr>
              <a:t> والتي تؤلف الجانب </a:t>
            </a:r>
            <a:r>
              <a:rPr lang="ar-SA" sz="3600" b="1" dirty="0" err="1" smtClean="0">
                <a:solidFill>
                  <a:schemeClr val="accent4">
                    <a:lumMod val="75000"/>
                  </a:schemeClr>
                </a:solidFill>
              </a:rPr>
              <a:t>الأمبيريقي</a:t>
            </a:r>
            <a:r>
              <a:rPr lang="ar-SA" sz="3600" b="1" dirty="0" smtClean="0">
                <a:solidFill>
                  <a:schemeClr val="accent4">
                    <a:lumMod val="75000"/>
                  </a:schemeClr>
                </a:solidFill>
              </a:rPr>
              <a:t> من </a:t>
            </a:r>
            <a:r>
              <a:rPr lang="ar-SA" sz="3600" b="1" dirty="0" err="1" smtClean="0">
                <a:solidFill>
                  <a:schemeClr val="accent4">
                    <a:lumMod val="75000"/>
                  </a:schemeClr>
                </a:solidFill>
              </a:rPr>
              <a:t>النظريه</a:t>
            </a:r>
            <a:r>
              <a:rPr lang="ar-SA" sz="3600" b="1" dirty="0" smtClean="0">
                <a:solidFill>
                  <a:schemeClr val="accent4">
                    <a:lumMod val="75000"/>
                  </a:schemeClr>
                </a:solidFill>
              </a:rPr>
              <a:t> .</a:t>
            </a:r>
          </a:p>
          <a:p>
            <a:r>
              <a:rPr lang="ar-SA" sz="3600" b="1" dirty="0" smtClean="0"/>
              <a:t>8</a:t>
            </a:r>
            <a:r>
              <a:rPr lang="ar-SA" sz="3600" b="1" dirty="0" smtClean="0">
                <a:solidFill>
                  <a:schemeClr val="accent3">
                    <a:lumMod val="50000"/>
                  </a:schemeClr>
                </a:solidFill>
              </a:rPr>
              <a:t>- جميع النظريات محاولات لشرح وتفسير الوقائع </a:t>
            </a:r>
            <a:r>
              <a:rPr lang="ar-SA" sz="3600" b="1" dirty="0" err="1" smtClean="0">
                <a:solidFill>
                  <a:schemeClr val="accent3">
                    <a:lumMod val="50000"/>
                  </a:schemeClr>
                </a:solidFill>
              </a:rPr>
              <a:t>الأمبيرقيه</a:t>
            </a:r>
            <a:r>
              <a:rPr lang="ar-SA" sz="3600" b="1" dirty="0" smtClean="0">
                <a:solidFill>
                  <a:schemeClr val="accent3">
                    <a:lumMod val="50000"/>
                  </a:schemeClr>
                </a:solidFill>
              </a:rPr>
              <a:t> وينبغي لذلك أن تبدأ بالملاحظات </a:t>
            </a:r>
            <a:r>
              <a:rPr lang="ar-SA" sz="3600" b="1" dirty="0" err="1" smtClean="0">
                <a:solidFill>
                  <a:schemeClr val="accent3">
                    <a:lumMod val="50000"/>
                  </a:schemeClr>
                </a:solidFill>
              </a:rPr>
              <a:t>الأمبيريقيه</a:t>
            </a:r>
            <a:r>
              <a:rPr lang="ar-SA" sz="3600" b="1" dirty="0" smtClean="0">
                <a:solidFill>
                  <a:schemeClr val="accent3">
                    <a:lumMod val="50000"/>
                  </a:schemeClr>
                </a:solidFill>
              </a:rPr>
              <a:t> وتنتهي بانتهائها .</a:t>
            </a:r>
            <a:endParaRPr lang="ar-SA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2136339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4400" b="1" dirty="0" smtClean="0"/>
              <a:t>هل عملية التعلم عمليه سهله ؟ ما هي المشكلات التي تواجهك عند </a:t>
            </a:r>
            <a:r>
              <a:rPr lang="ar-SA" sz="4400" b="1" dirty="0" err="1" smtClean="0"/>
              <a:t>المذاكره</a:t>
            </a:r>
            <a:r>
              <a:rPr lang="ar-SA" sz="4400" b="1" dirty="0" smtClean="0"/>
              <a:t> أو تعلم أي </a:t>
            </a:r>
            <a:r>
              <a:rPr lang="ar-SA" sz="4400" b="1" dirty="0" err="1" smtClean="0"/>
              <a:t>شئ</a:t>
            </a:r>
            <a:r>
              <a:rPr lang="ar-SA" sz="4400" b="1" dirty="0" smtClean="0"/>
              <a:t> ؟</a:t>
            </a:r>
            <a:endParaRPr lang="ar-SA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بعض المشكلات التي تواجه التعلم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4800" dirty="0" smtClean="0"/>
              <a:t>1-ما حدود التعلم ؟</a:t>
            </a:r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4" name="مجسم مشطوف الحواف 3"/>
          <p:cNvSpPr/>
          <p:nvPr/>
        </p:nvSpPr>
        <p:spPr>
          <a:xfrm>
            <a:off x="2143108" y="2928934"/>
            <a:ext cx="4929222" cy="292895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497</Words>
  <Application>Microsoft Office PowerPoint</Application>
  <PresentationFormat>عرض على الشاشة (3:4)‏</PresentationFormat>
  <Paragraphs>41</Paragraphs>
  <Slides>22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بعض المشكلات التي تواجه التعلم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معنى النظريه </vt:lpstr>
      <vt:lpstr>الشريحة 17</vt:lpstr>
      <vt:lpstr>مبررات وجود أكثر من نظريه لتفسير الظاهره </vt:lpstr>
      <vt:lpstr>الشريحة 19</vt:lpstr>
      <vt:lpstr>الشريحة 20</vt:lpstr>
      <vt:lpstr>الشريحة 21</vt:lpstr>
      <vt:lpstr>الشريحة 22</vt:lpstr>
    </vt:vector>
  </TitlesOfParts>
  <Company>Compume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FG</dc:creator>
  <cp:lastModifiedBy>FG</cp:lastModifiedBy>
  <cp:revision>42</cp:revision>
  <dcterms:created xsi:type="dcterms:W3CDTF">2013-02-08T05:32:28Z</dcterms:created>
  <dcterms:modified xsi:type="dcterms:W3CDTF">2013-02-22T06:46:18Z</dcterms:modified>
</cp:coreProperties>
</file>