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0" r:id="rId12"/>
    <p:sldId id="265" r:id="rId13"/>
    <p:sldId id="266" r:id="rId14"/>
    <p:sldId id="267" r:id="rId15"/>
    <p:sldId id="268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12" autoAdjust="0"/>
    <p:restoredTop sz="94624" autoAdjust="0"/>
  </p:normalViewPr>
  <p:slideViewPr>
    <p:cSldViewPr>
      <p:cViewPr>
        <p:scale>
          <a:sx n="81" d="100"/>
          <a:sy n="81" d="100"/>
        </p:scale>
        <p:origin x="1464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DD70-C8E6-4E42-B752-7AC7A75D019B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51B99-0597-4BCD-A618-3EFF43B719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DD70-C8E6-4E42-B752-7AC7A75D019B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51B99-0597-4BCD-A618-3EFF43B719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DD70-C8E6-4E42-B752-7AC7A75D019B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51B99-0597-4BCD-A618-3EFF43B719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DD70-C8E6-4E42-B752-7AC7A75D019B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51B99-0597-4BCD-A618-3EFF43B719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DD70-C8E6-4E42-B752-7AC7A75D019B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51B99-0597-4BCD-A618-3EFF43B719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DD70-C8E6-4E42-B752-7AC7A75D019B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51B99-0597-4BCD-A618-3EFF43B719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DD70-C8E6-4E42-B752-7AC7A75D019B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51B99-0597-4BCD-A618-3EFF43B719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DD70-C8E6-4E42-B752-7AC7A75D019B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751B99-0597-4BCD-A618-3EFF43B7197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DD70-C8E6-4E42-B752-7AC7A75D019B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51B99-0597-4BCD-A618-3EFF43B719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DD70-C8E6-4E42-B752-7AC7A75D019B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F751B99-0597-4BCD-A618-3EFF43B719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DFEDD70-C8E6-4E42-B752-7AC7A75D019B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51B99-0597-4BCD-A618-3EFF43B719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DFEDD70-C8E6-4E42-B752-7AC7A75D019B}" type="datetimeFigureOut">
              <a:rPr lang="ar-SA" smtClean="0"/>
              <a:pPr/>
              <a:t>16/11/1433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F751B99-0597-4BCD-A618-3EFF43B7197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29064" y="1484784"/>
            <a:ext cx="8103376" cy="415401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مصادر </a:t>
            </a:r>
            <a:r>
              <a:rPr lang="ar-SA" dirty="0"/>
              <a:t>علم </a:t>
            </a:r>
            <a:r>
              <a:rPr lang="ar-SA" dirty="0" smtClean="0"/>
              <a:t>النظام </a:t>
            </a:r>
            <a:r>
              <a:rPr lang="ar-SA" dirty="0"/>
              <a:t>السياسي في الإسلام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669360"/>
          </a:xfrm>
        </p:spPr>
        <p:txBody>
          <a:bodyPr/>
          <a:lstStyle/>
          <a:p>
            <a:pPr>
              <a:buNone/>
            </a:pPr>
            <a:endParaRPr lang="ar-SA" b="1" dirty="0" smtClean="0"/>
          </a:p>
          <a:p>
            <a:pPr>
              <a:buNone/>
            </a:pPr>
            <a:r>
              <a:rPr lang="ar-SA" b="1" dirty="0" smtClean="0"/>
              <a:t>3- كتاب </a:t>
            </a:r>
            <a:r>
              <a:rPr lang="ar-SA" b="1" dirty="0" err="1" smtClean="0"/>
              <a:t>غياث</a:t>
            </a:r>
            <a:r>
              <a:rPr lang="ar-SA" b="1" dirty="0" smtClean="0"/>
              <a:t> الأمم في </a:t>
            </a:r>
            <a:r>
              <a:rPr lang="ar-SA" b="1" dirty="0" err="1" smtClean="0"/>
              <a:t>التياث</a:t>
            </a:r>
            <a:r>
              <a:rPr lang="ar-SA" b="1" dirty="0" smtClean="0"/>
              <a:t> </a:t>
            </a:r>
            <a:r>
              <a:rPr lang="ar-SA" b="1" dirty="0" err="1" smtClean="0"/>
              <a:t>الظلم :</a:t>
            </a:r>
            <a:endParaRPr lang="ar-SA" b="1" dirty="0" smtClean="0"/>
          </a:p>
          <a:p>
            <a:pPr>
              <a:buNone/>
            </a:pPr>
            <a:r>
              <a:rPr lang="ar-SA" b="1" dirty="0" smtClean="0"/>
              <a:t>لإمام الحرمين عبد الملك </a:t>
            </a:r>
            <a:r>
              <a:rPr lang="ar-SA" b="1" dirty="0" err="1" smtClean="0"/>
              <a:t>الجويني</a:t>
            </a:r>
            <a:r>
              <a:rPr lang="ar-SA" b="1" dirty="0" smtClean="0"/>
              <a:t> </a:t>
            </a:r>
            <a:r>
              <a:rPr lang="ar-SA" b="1" dirty="0" err="1" smtClean="0"/>
              <a:t>:</a:t>
            </a:r>
            <a:endParaRPr lang="ar-SA" b="1" dirty="0" smtClean="0"/>
          </a:p>
          <a:p>
            <a:pPr>
              <a:buNone/>
            </a:pPr>
            <a:endParaRPr lang="ar-SA" u="sng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u="sng" dirty="0" smtClean="0">
                <a:solidFill>
                  <a:srgbClr val="0070C0"/>
                </a:solidFill>
              </a:rPr>
              <a:t>يتكون من ثلاثة </a:t>
            </a:r>
            <a:r>
              <a:rPr lang="ar-SA" u="sng" dirty="0" err="1" smtClean="0">
                <a:solidFill>
                  <a:srgbClr val="0070C0"/>
                </a:solidFill>
              </a:rPr>
              <a:t>أركان </a:t>
            </a:r>
            <a:r>
              <a:rPr lang="ar-SA" u="sng" dirty="0" smtClean="0">
                <a:solidFill>
                  <a:srgbClr val="0070C0"/>
                </a:solidFill>
              </a:rPr>
              <a:t>,  </a:t>
            </a:r>
            <a:r>
              <a:rPr lang="ar-SA" dirty="0" smtClean="0"/>
              <a:t>الركنين الأولين تبحث في الأمام وصفاته, و الركن الأخير يبحث في وجود </a:t>
            </a:r>
            <a:r>
              <a:rPr lang="ar-SA" dirty="0" err="1" smtClean="0"/>
              <a:t>المجتهدين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</p:txBody>
      </p:sp>
      <p:pic>
        <p:nvPicPr>
          <p:cNvPr id="4" name="صورة 3" descr="http://www.suble-alrashideen.com/app/datafiles/products/MJ00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05502">
            <a:off x="1266854" y="3680991"/>
            <a:ext cx="2370132" cy="284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4</a:t>
            </a:r>
            <a:r>
              <a:rPr lang="ar-SA" b="1" dirty="0" smtClean="0"/>
              <a:t>- كتاب السياسة الشرعية في إصلاح الراعي و الرعية لشيخ الإسلام بن </a:t>
            </a:r>
            <a:r>
              <a:rPr lang="ar-SA" b="1" dirty="0" err="1" smtClean="0"/>
              <a:t>تيمية </a:t>
            </a:r>
            <a:r>
              <a:rPr lang="ar-SA" b="1" dirty="0" smtClean="0"/>
              <a:t>: </a:t>
            </a:r>
            <a:r>
              <a:rPr lang="ar-SA" dirty="0" smtClean="0"/>
              <a:t>ويبحث في أحكام الرعايا و </a:t>
            </a:r>
            <a:r>
              <a:rPr lang="ar-SA" dirty="0" err="1" smtClean="0"/>
              <a:t>ماينبغي</a:t>
            </a:r>
            <a:r>
              <a:rPr lang="ar-SA" dirty="0" smtClean="0"/>
              <a:t> </a:t>
            </a:r>
            <a:r>
              <a:rPr lang="ar-SA" dirty="0" err="1" smtClean="0"/>
              <a:t>للمتولي..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 descr="http://photo.goodreads.com/books/1292333537l/991198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89055">
            <a:off x="1108570" y="3588511"/>
            <a:ext cx="2735918" cy="3020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قسم الكتاب إلى </a:t>
            </a:r>
            <a:r>
              <a:rPr lang="ar-SA" dirty="0" err="1" smtClean="0"/>
              <a:t>قسمين :</a:t>
            </a:r>
            <a:endParaRPr lang="ar-SA" dirty="0" smtClean="0"/>
          </a:p>
          <a:p>
            <a:pPr>
              <a:buNone/>
            </a:pPr>
            <a:r>
              <a:rPr lang="ar-SA" sz="2000" b="1" dirty="0" smtClean="0">
                <a:solidFill>
                  <a:srgbClr val="0070C0"/>
                </a:solidFill>
              </a:rPr>
              <a:t>القسم </a:t>
            </a:r>
            <a:r>
              <a:rPr lang="ar-SA" sz="2000" b="1" dirty="0" err="1" smtClean="0">
                <a:solidFill>
                  <a:srgbClr val="0070C0"/>
                </a:solidFill>
              </a:rPr>
              <a:t>الأول :</a:t>
            </a:r>
            <a:endParaRPr lang="ar-SA" sz="2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dirty="0" smtClean="0"/>
              <a:t>اداء الامانات و يتمثل في صنفين من </a:t>
            </a:r>
            <a:r>
              <a:rPr lang="ar-SA" dirty="0" err="1" smtClean="0"/>
              <a:t>الامانات :</a:t>
            </a:r>
            <a:endParaRPr lang="ar-SA" dirty="0" smtClean="0"/>
          </a:p>
          <a:p>
            <a:pPr>
              <a:buNone/>
            </a:pPr>
            <a:r>
              <a:rPr lang="ar-SA" u="sng" dirty="0" err="1" smtClean="0"/>
              <a:t>الأول </a:t>
            </a:r>
            <a:r>
              <a:rPr lang="ar-SA" u="sng" dirty="0" smtClean="0"/>
              <a:t>: </a:t>
            </a:r>
            <a:r>
              <a:rPr lang="ar-SA" dirty="0" smtClean="0"/>
              <a:t>صنف الولايات و ذلك بتولية الأصلح في كل ولاية </a:t>
            </a:r>
          </a:p>
          <a:p>
            <a:pPr>
              <a:buNone/>
            </a:pPr>
            <a:r>
              <a:rPr lang="ar-SA" u="sng" dirty="0" smtClean="0"/>
              <a:t>و </a:t>
            </a:r>
            <a:r>
              <a:rPr lang="ar-SA" u="sng" dirty="0" err="1" smtClean="0"/>
              <a:t>الثاني </a:t>
            </a:r>
            <a:r>
              <a:rPr lang="ar-SA" u="sng" dirty="0" smtClean="0"/>
              <a:t>: </a:t>
            </a:r>
            <a:r>
              <a:rPr lang="ar-SA" dirty="0" err="1" smtClean="0"/>
              <a:t>الأموال </a:t>
            </a:r>
            <a:r>
              <a:rPr lang="ar-SA" dirty="0" smtClean="0"/>
              <a:t>, و يدخل فيها الأموال السلطانية و الصدقات و ظلم الولاة للرعية في امور </a:t>
            </a:r>
            <a:r>
              <a:rPr lang="ar-SA" dirty="0" err="1" smtClean="0"/>
              <a:t>الأموال ..</a:t>
            </a:r>
            <a:endParaRPr lang="ar-SA" dirty="0"/>
          </a:p>
        </p:txBody>
      </p:sp>
      <p:pic>
        <p:nvPicPr>
          <p:cNvPr id="4" name="صورة 3" descr="http://photo.goodreads.com/books/1292333537l/991198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89055">
            <a:off x="822097" y="253066"/>
            <a:ext cx="1721426" cy="223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640"/>
            <a:ext cx="8291264" cy="6192688"/>
          </a:xfrm>
        </p:spPr>
        <p:txBody>
          <a:bodyPr/>
          <a:lstStyle/>
          <a:p>
            <a:pPr>
              <a:buNone/>
            </a:pPr>
            <a:endParaRPr lang="ar-SA" sz="2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2000" b="1" dirty="0" smtClean="0">
                <a:solidFill>
                  <a:srgbClr val="0070C0"/>
                </a:solidFill>
              </a:rPr>
              <a:t>القسم </a:t>
            </a:r>
            <a:r>
              <a:rPr lang="ar-SA" sz="2000" b="1" dirty="0" err="1" smtClean="0">
                <a:solidFill>
                  <a:srgbClr val="0070C0"/>
                </a:solidFill>
              </a:rPr>
              <a:t>الثاني :</a:t>
            </a:r>
            <a:endParaRPr lang="ar-SA" sz="2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dirty="0" smtClean="0"/>
              <a:t>يتناول فيه الحدود و حقوق </a:t>
            </a:r>
            <a:r>
              <a:rPr lang="ar-SA" dirty="0" err="1" smtClean="0"/>
              <a:t>الناس </a:t>
            </a:r>
            <a:r>
              <a:rPr lang="ar-SA" dirty="0" smtClean="0"/>
              <a:t>, وفي الخاتمة الحد على اهمية الشورى و ضرورتها </a:t>
            </a:r>
            <a:r>
              <a:rPr lang="ar-SA" dirty="0" err="1" smtClean="0"/>
              <a:t>ووجوبها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^* قسم كتابه إلى سبعة عشر فصلاً منها مسألة الامامة و انواع الولاية و الوزارة و غير ذلك من المباحث المتعلقة بالنظام </a:t>
            </a:r>
            <a:r>
              <a:rPr lang="ar-SA" dirty="0" err="1" smtClean="0"/>
              <a:t>السياسي ..</a:t>
            </a:r>
            <a:endParaRPr lang="ar-SA" dirty="0"/>
          </a:p>
        </p:txBody>
      </p:sp>
      <p:pic>
        <p:nvPicPr>
          <p:cNvPr id="4" name="صورة 3" descr="http://photo.goodreads.com/books/1292333537l/991198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89055">
            <a:off x="680969" y="3631361"/>
            <a:ext cx="2318571" cy="3020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08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/>
              <a:t>5- بدائع السلك في طبائع </a:t>
            </a:r>
            <a:r>
              <a:rPr lang="ar-SA" b="1" dirty="0" err="1" smtClean="0"/>
              <a:t>الملك :</a:t>
            </a:r>
            <a:endParaRPr lang="ar-SA" b="1" dirty="0" smtClean="0"/>
          </a:p>
          <a:p>
            <a:pPr>
              <a:buNone/>
            </a:pPr>
            <a:r>
              <a:rPr lang="ar-SA" u="sng" dirty="0" smtClean="0"/>
              <a:t>لأبي </a:t>
            </a:r>
            <a:r>
              <a:rPr lang="ar-SA" u="sng" dirty="0" err="1" smtClean="0"/>
              <a:t>عبدالله</a:t>
            </a:r>
            <a:r>
              <a:rPr lang="ar-SA" u="sng" dirty="0" smtClean="0"/>
              <a:t> الأندلسي </a:t>
            </a:r>
            <a:r>
              <a:rPr lang="ar-SA" u="sng" dirty="0" err="1" smtClean="0"/>
              <a:t>المالكي ,</a:t>
            </a:r>
            <a:endParaRPr lang="ar-SA" u="sng" dirty="0" smtClean="0"/>
          </a:p>
          <a:p>
            <a:pPr>
              <a:buNone/>
            </a:pPr>
            <a:endParaRPr lang="ar-SA" u="sng" dirty="0" smtClean="0"/>
          </a:p>
          <a:p>
            <a:pPr>
              <a:buNone/>
            </a:pPr>
            <a:endParaRPr lang="ar-SA" u="sng" dirty="0" smtClean="0"/>
          </a:p>
          <a:p>
            <a:pPr>
              <a:buNone/>
            </a:pPr>
            <a:r>
              <a:rPr lang="ar-SA" u="sng" dirty="0" smtClean="0"/>
              <a:t> </a:t>
            </a:r>
            <a:r>
              <a:rPr lang="ar-SA" dirty="0" smtClean="0"/>
              <a:t>قسم الكتاب إلى مقدمتين و أربعة كتب من مباحث الكتاب حقيقة الملك و </a:t>
            </a:r>
            <a:r>
              <a:rPr lang="ar-SA" dirty="0" err="1" smtClean="0"/>
              <a:t>الخلافة </a:t>
            </a:r>
            <a:r>
              <a:rPr lang="ar-SA" dirty="0" smtClean="0"/>
              <a:t>, </a:t>
            </a:r>
            <a:r>
              <a:rPr lang="ar-SA" dirty="0" err="1" smtClean="0"/>
              <a:t>ومايجب</a:t>
            </a:r>
            <a:r>
              <a:rPr lang="ar-SA" dirty="0" smtClean="0"/>
              <a:t> أن يقوم </a:t>
            </a:r>
            <a:r>
              <a:rPr lang="ar-SA" dirty="0" err="1" smtClean="0"/>
              <a:t>به</a:t>
            </a:r>
            <a:r>
              <a:rPr lang="ar-SA" dirty="0" smtClean="0"/>
              <a:t> السلطان من أجل تشييد أركان الملك و تأسيس </a:t>
            </a:r>
            <a:r>
              <a:rPr lang="ar-SA" dirty="0" err="1" smtClean="0"/>
              <a:t>قواعده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وغير ذلك من المباحث المتعلقة بالنظام السياسي </a:t>
            </a:r>
          </a:p>
          <a:p>
            <a:pPr>
              <a:buNone/>
            </a:pPr>
            <a:r>
              <a:rPr lang="ar-SA" dirty="0" smtClean="0"/>
              <a:t>أما في العصر الحاضر, فقد كتب من المؤلفات في جميع قضايا النظام السياسي في </a:t>
            </a:r>
            <a:r>
              <a:rPr lang="ar-SA" dirty="0" err="1" smtClean="0"/>
              <a:t>الإسلام </a:t>
            </a:r>
            <a:r>
              <a:rPr lang="ar-SA" dirty="0" smtClean="0"/>
              <a:t>, </a:t>
            </a:r>
            <a:r>
              <a:rPr lang="ar-SA" dirty="0" err="1" smtClean="0"/>
              <a:t>ومنها :</a:t>
            </a:r>
            <a:endParaRPr lang="ar-SA" dirty="0"/>
          </a:p>
        </p:txBody>
      </p:sp>
      <p:pic>
        <p:nvPicPr>
          <p:cNvPr id="4" name="صورة 3" descr="http://t1.gstatic.com/images?q=tbn:ANd9GcQG3avyNqln67Hlnx3_wmgZoQw-AjfqVKCdPRUIy4vn9ekmuQa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2656"/>
            <a:ext cx="14382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i="1" dirty="0" smtClean="0"/>
              <a:t>1- السياسة </a:t>
            </a:r>
            <a:r>
              <a:rPr lang="ar-SA" i="1" dirty="0" err="1" smtClean="0"/>
              <a:t>الشرعية </a:t>
            </a:r>
            <a:r>
              <a:rPr lang="ar-SA" i="1" dirty="0" smtClean="0"/>
              <a:t>: للشيخ </a:t>
            </a:r>
            <a:r>
              <a:rPr lang="ar-SA" i="1" dirty="0" err="1" smtClean="0"/>
              <a:t>عبدالوهاب</a:t>
            </a:r>
            <a:r>
              <a:rPr lang="ar-SA" i="1" dirty="0" smtClean="0"/>
              <a:t> </a:t>
            </a:r>
            <a:r>
              <a:rPr lang="ar-SA" i="1" dirty="0" err="1" smtClean="0"/>
              <a:t>خلاف .</a:t>
            </a:r>
            <a:endParaRPr lang="ar-SA" i="1" dirty="0" smtClean="0"/>
          </a:p>
          <a:p>
            <a:pPr>
              <a:buNone/>
            </a:pPr>
            <a:endParaRPr lang="ar-SA" i="1" dirty="0" smtClean="0"/>
          </a:p>
          <a:p>
            <a:pPr>
              <a:buNone/>
            </a:pPr>
            <a:r>
              <a:rPr lang="ar-SA" i="1" dirty="0" smtClean="0"/>
              <a:t>2- خصائص التشريع الإسلامي في السياسة و </a:t>
            </a:r>
            <a:r>
              <a:rPr lang="ar-SA" i="1" dirty="0" err="1" smtClean="0"/>
              <a:t>الحكم </a:t>
            </a:r>
            <a:r>
              <a:rPr lang="ar-SA" i="1" dirty="0" smtClean="0"/>
              <a:t>: </a:t>
            </a:r>
            <a:r>
              <a:rPr lang="ar-SA" i="1" dirty="0" err="1" smtClean="0"/>
              <a:t>الكتور</a:t>
            </a:r>
            <a:r>
              <a:rPr lang="ar-SA" i="1" dirty="0" smtClean="0"/>
              <a:t> فتحي </a:t>
            </a:r>
            <a:r>
              <a:rPr lang="ar-SA" i="1" dirty="0" err="1" smtClean="0"/>
              <a:t>الدريني</a:t>
            </a:r>
            <a:r>
              <a:rPr lang="ar-SA" i="1" dirty="0" smtClean="0"/>
              <a:t> </a:t>
            </a:r>
            <a:r>
              <a:rPr lang="ar-SA" i="1" dirty="0" err="1" smtClean="0"/>
              <a:t>.</a:t>
            </a:r>
            <a:endParaRPr lang="ar-SA" i="1" dirty="0" smtClean="0"/>
          </a:p>
          <a:p>
            <a:pPr>
              <a:buNone/>
            </a:pPr>
            <a:endParaRPr lang="ar-SA" i="1" dirty="0" smtClean="0"/>
          </a:p>
          <a:p>
            <a:pPr>
              <a:buNone/>
            </a:pPr>
            <a:r>
              <a:rPr lang="ar-SA" i="1" dirty="0" smtClean="0"/>
              <a:t>3- النظريات السياسية </a:t>
            </a:r>
            <a:r>
              <a:rPr lang="ar-SA" i="1" dirty="0" err="1" smtClean="0"/>
              <a:t>الإسلامية </a:t>
            </a:r>
            <a:r>
              <a:rPr lang="ar-SA" i="1" dirty="0" smtClean="0"/>
              <a:t>:للدكتور محمد الريس.</a:t>
            </a:r>
            <a:endParaRPr lang="ar-SA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>
                <a:latin typeface="Andalus" pitchFamily="18" charset="-78"/>
                <a:cs typeface="Andalus" pitchFamily="18" charset="-78"/>
              </a:rPr>
              <a:t>وصلى الله وسلم على سيدنا و حبيبنا </a:t>
            </a:r>
            <a:r>
              <a:rPr lang="ar-SA" dirty="0" err="1" smtClean="0">
                <a:latin typeface="Andalus" pitchFamily="18" charset="-78"/>
                <a:cs typeface="Andalus" pitchFamily="18" charset="-78"/>
              </a:rPr>
              <a:t>محمد  ..</a:t>
            </a:r>
            <a:endParaRPr lang="ar-SA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 algn="l">
              <a:buNone/>
            </a:pPr>
            <a:endParaRPr lang="ar-SA" sz="20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يقسم ما صنف في النظام السياسي إلى قسمين: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>
                <a:solidFill>
                  <a:srgbClr val="0070C0"/>
                </a:solidFill>
              </a:rPr>
              <a:t>القسم الأول: </a:t>
            </a:r>
            <a:r>
              <a:rPr lang="ar-SA" b="1" u="sng" dirty="0" smtClean="0"/>
              <a:t>مصادر عامة وهي: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المصادر التي ذكرت مباحث النظام السياسي أو بعض مباحثه ولم تختص في فقه النظام </a:t>
            </a:r>
            <a:r>
              <a:rPr lang="ar-SA" dirty="0" err="1" smtClean="0"/>
              <a:t>السياسي ..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ومنها </a:t>
            </a:r>
            <a:r>
              <a:rPr lang="ar-SA" dirty="0" err="1" smtClean="0"/>
              <a:t>مايلي:</a:t>
            </a:r>
            <a:endParaRPr lang="ar-S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640"/>
            <a:ext cx="7467600" cy="5937523"/>
          </a:xfrm>
        </p:spPr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b="1" i="1" dirty="0" smtClean="0"/>
              <a:t>1- كتب تفسير </a:t>
            </a:r>
            <a:r>
              <a:rPr lang="ar-SA" b="1" i="1" dirty="0" err="1" smtClean="0"/>
              <a:t>القرآن:</a:t>
            </a:r>
            <a:endParaRPr lang="ar-SA" b="1" i="1" dirty="0" smtClean="0"/>
          </a:p>
          <a:p>
            <a:pPr>
              <a:buNone/>
            </a:pPr>
            <a:endParaRPr lang="ar-SA" b="1" i="1" dirty="0" smtClean="0"/>
          </a:p>
          <a:p>
            <a:pPr>
              <a:buNone/>
            </a:pPr>
            <a:r>
              <a:rPr lang="ar-SA" dirty="0" smtClean="0"/>
              <a:t>المصدر الأساسي للنظام السياسي في الإسلام هو كتاب الله عز وجل</a:t>
            </a:r>
          </a:p>
          <a:p>
            <a:pPr>
              <a:buNone/>
            </a:pPr>
            <a:r>
              <a:rPr lang="ar-SA" dirty="0" smtClean="0"/>
              <a:t>قال الله </a:t>
            </a:r>
            <a:r>
              <a:rPr lang="ar-SA" dirty="0" err="1" smtClean="0"/>
              <a:t>تعالى </a:t>
            </a:r>
            <a:r>
              <a:rPr lang="ar-SA" dirty="0" smtClean="0"/>
              <a:t>( </a:t>
            </a:r>
            <a:r>
              <a:rPr lang="ar-SA" sz="4800" dirty="0" smtClean="0">
                <a:latin typeface="Andalus" pitchFamily="18" charset="-78"/>
                <a:cs typeface="Andalus" pitchFamily="18" charset="-78"/>
              </a:rPr>
              <a:t>إنا أنزلنا إليك الكتب بالحق لتحكم بين الناس بما </a:t>
            </a:r>
            <a:r>
              <a:rPr lang="ar-SA" sz="4800" dirty="0" err="1" smtClean="0">
                <a:latin typeface="Andalus" pitchFamily="18" charset="-78"/>
                <a:cs typeface="Andalus" pitchFamily="18" charset="-78"/>
              </a:rPr>
              <a:t>أرىك</a:t>
            </a:r>
            <a:r>
              <a:rPr lang="ar-SA" sz="4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ar-SA" sz="4800" dirty="0" err="1" smtClean="0">
                <a:latin typeface="Andalus" pitchFamily="18" charset="-78"/>
                <a:cs typeface="Andalus" pitchFamily="18" charset="-78"/>
              </a:rPr>
              <a:t>الله</a:t>
            </a:r>
            <a:r>
              <a:rPr lang="ar-SA" dirty="0" err="1" smtClean="0"/>
              <a:t> )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25602" name="Picture 2" descr="http://www.alsaqr.com/gallery/data/media/1/quran85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610099"/>
            <a:ext cx="2857500" cy="224790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640"/>
            <a:ext cx="7467600" cy="5937523"/>
          </a:xfrm>
        </p:spPr>
        <p:txBody>
          <a:bodyPr/>
          <a:lstStyle/>
          <a:p>
            <a:pPr>
              <a:buNone/>
            </a:pPr>
            <a:r>
              <a:rPr lang="ar-SA" b="1" i="1" dirty="0" smtClean="0"/>
              <a:t>2- كتب الحديث و السيرة </a:t>
            </a:r>
            <a:r>
              <a:rPr lang="ar-SA" b="1" i="1" dirty="0" err="1" smtClean="0"/>
              <a:t>النبوية :</a:t>
            </a:r>
            <a:endParaRPr lang="ar-SA" b="1" i="1" dirty="0" smtClean="0"/>
          </a:p>
          <a:p>
            <a:pPr>
              <a:buNone/>
            </a:pPr>
            <a:r>
              <a:rPr lang="ar-SA" dirty="0" smtClean="0"/>
              <a:t>وهي المصدر الثاني للشريعة الإسلامية و نظامها </a:t>
            </a:r>
            <a:r>
              <a:rPr lang="ar-SA" dirty="0" err="1" smtClean="0"/>
              <a:t>السياسي </a:t>
            </a:r>
            <a:r>
              <a:rPr lang="ar-SA" dirty="0" smtClean="0"/>
              <a:t>, فما ورد عن الرسول من أقواله و أفعاله و </a:t>
            </a:r>
            <a:r>
              <a:rPr lang="ar-SA" dirty="0" err="1" smtClean="0"/>
              <a:t>تقريراته</a:t>
            </a:r>
            <a:r>
              <a:rPr lang="ar-SA" dirty="0" smtClean="0"/>
              <a:t> , هي أصول في النظام السياسي في </a:t>
            </a:r>
            <a:r>
              <a:rPr lang="ar-SA" dirty="0" err="1" smtClean="0"/>
              <a:t>الإسلام </a:t>
            </a:r>
            <a:r>
              <a:rPr lang="ar-SA" dirty="0" smtClean="0"/>
              <a:t>, فعلماء السنة وجدوا في كتب الحديث و سيرة الرسول كثير من المباحث مثل حقوق الإمام و البيعة و تحريم الخروج على الإمام و غيرها من مباحث النظام السياسي.</a:t>
            </a:r>
            <a:endParaRPr lang="ar-SA" dirty="0"/>
          </a:p>
        </p:txBody>
      </p:sp>
      <p:pic>
        <p:nvPicPr>
          <p:cNvPr id="4" name="صورة 3" descr="http://www.4kotob.com/wp-content/uploads/2012/02/%D8%B5%D8%AD%D9%8A%D8%AD-%D8%A7%D9%84%D8%A8%D8%AE%D8%A7%D8%B1%D9%8A-bukhari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221089"/>
            <a:ext cx="2664296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 descr="http://www.kabah.info/uploaders/P104023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4509120"/>
            <a:ext cx="139512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0"/>
            <a:ext cx="7467600" cy="6669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b="1" i="1" dirty="0" smtClean="0"/>
              <a:t>3- كتب </a:t>
            </a:r>
            <a:r>
              <a:rPr lang="ar-SA" b="1" i="1" dirty="0" err="1" smtClean="0"/>
              <a:t>الفقه :</a:t>
            </a:r>
            <a:endParaRPr lang="ar-SA" b="1" i="1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تكلم الفقهاء في الفقه الإسلامي عن أحكام و مباحث النظام السياسي من حق البيعة و أحكام الحرب و الصلح في مباحث كتب الفقه.</a:t>
            </a:r>
          </a:p>
          <a:p>
            <a:pPr>
              <a:buNone/>
            </a:pPr>
            <a:r>
              <a:rPr lang="ar-SA" dirty="0" smtClean="0"/>
              <a:t>فالأصل أن جميع أحكام النظام السياسي هي ضمن مباحث الفقه الإسلامي, لذلك نجد الإمام </a:t>
            </a:r>
            <a:r>
              <a:rPr lang="ar-SA" dirty="0" err="1" smtClean="0"/>
              <a:t>الماوردي</a:t>
            </a:r>
            <a:r>
              <a:rPr lang="ar-SA" dirty="0" smtClean="0"/>
              <a:t> في </a:t>
            </a:r>
            <a:r>
              <a:rPr lang="ar-SA" dirty="0" err="1" smtClean="0"/>
              <a:t>كتابه </a:t>
            </a:r>
            <a:r>
              <a:rPr lang="ar-SA" dirty="0" smtClean="0"/>
              <a:t>(الحاوي الكبير) فصل مباحث الأحكام السلطانية في كتاب مستقل حتى يسهل الرجوع إليها لمن يعمل     </a:t>
            </a:r>
            <a:r>
              <a:rPr lang="ar-SA" dirty="0" err="1" smtClean="0"/>
              <a:t>بالسياسة .</a:t>
            </a:r>
            <a:r>
              <a:rPr lang="ar-SA" dirty="0" smtClean="0"/>
              <a:t>    </a:t>
            </a:r>
            <a:endParaRPr lang="ar-SA" dirty="0"/>
          </a:p>
        </p:txBody>
      </p:sp>
      <p:pic>
        <p:nvPicPr>
          <p:cNvPr id="23554" name="Picture 2" descr="http://www.kt-b.com/contents/newspic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28386">
            <a:off x="7555849" y="4243748"/>
            <a:ext cx="1417140" cy="234315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60648"/>
            <a:ext cx="8291264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b="1" i="1" dirty="0" smtClean="0"/>
              <a:t>4- كتب </a:t>
            </a:r>
            <a:r>
              <a:rPr lang="ar-SA" b="1" i="1" dirty="0" err="1" smtClean="0"/>
              <a:t>العقيدة :</a:t>
            </a:r>
            <a:endParaRPr lang="ar-SA" b="1" i="1" dirty="0" smtClean="0"/>
          </a:p>
          <a:p>
            <a:pPr>
              <a:buNone/>
            </a:pPr>
            <a:r>
              <a:rPr lang="ar-SA" dirty="0" smtClean="0"/>
              <a:t>فنجد في كتب العقيدة كثير من مباحث النظام السياسي مثل الإمامة الكبرى و حق الطاعة و </a:t>
            </a:r>
            <a:r>
              <a:rPr lang="ar-SA" dirty="0" err="1" smtClean="0"/>
              <a:t>غيرها ...</a:t>
            </a:r>
            <a:endParaRPr lang="ar-SA" dirty="0" smtClean="0"/>
          </a:p>
          <a:p>
            <a:pPr>
              <a:buNone/>
            </a:pPr>
            <a:r>
              <a:rPr lang="ar-SA" b="1" i="1" dirty="0" smtClean="0"/>
              <a:t>5-</a:t>
            </a:r>
            <a:r>
              <a:rPr lang="ar-SA" b="1" i="1" dirty="0"/>
              <a:t> </a:t>
            </a:r>
            <a:r>
              <a:rPr lang="ar-SA" b="1" i="1" dirty="0" smtClean="0"/>
              <a:t>كتب التاريخ و </a:t>
            </a:r>
            <a:r>
              <a:rPr lang="ar-SA" b="1" i="1" dirty="0" err="1" smtClean="0"/>
              <a:t>الأدب :</a:t>
            </a:r>
            <a:endParaRPr lang="ar-SA" b="1" i="1" dirty="0" smtClean="0"/>
          </a:p>
          <a:p>
            <a:pPr>
              <a:buNone/>
            </a:pPr>
            <a:r>
              <a:rPr lang="ar-SA" dirty="0" smtClean="0"/>
              <a:t>نجد كثير من كتب التاريخ العام و تاريخ الوزراء و الأدب تحتوي فصولها على صفات الحاكم و الوزراء و رسائل الى الخلفاء تتضمن كثير من مباحث النظام السياسي.</a:t>
            </a:r>
          </a:p>
          <a:p>
            <a:pPr>
              <a:buNone/>
            </a:pPr>
            <a:r>
              <a:rPr lang="ar-SA" dirty="0" err="1" smtClean="0"/>
              <a:t>مثل </a:t>
            </a:r>
            <a:r>
              <a:rPr lang="ar-SA" dirty="0" smtClean="0"/>
              <a:t>: كتاب البداية و النهاية و كتاب </a:t>
            </a:r>
            <a:r>
              <a:rPr lang="ar-SA" dirty="0" err="1" smtClean="0"/>
              <a:t>الوزراء .</a:t>
            </a:r>
            <a:endParaRPr lang="ar-SA" dirty="0"/>
          </a:p>
        </p:txBody>
      </p:sp>
      <p:pic>
        <p:nvPicPr>
          <p:cNvPr id="4" name="صورة 3" descr="http://forum.mn66.com/imgcache2/703616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152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260648"/>
            <a:ext cx="8964488" cy="6597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200" dirty="0" smtClean="0">
                <a:solidFill>
                  <a:srgbClr val="0070C0"/>
                </a:solidFill>
              </a:rPr>
              <a:t>القسم </a:t>
            </a:r>
            <a:r>
              <a:rPr lang="ar-SA" sz="3200" dirty="0" err="1" smtClean="0">
                <a:solidFill>
                  <a:srgbClr val="0070C0"/>
                </a:solidFill>
              </a:rPr>
              <a:t>الثاني </a:t>
            </a:r>
            <a:r>
              <a:rPr lang="ar-SA" sz="3200" b="1" u="sng" dirty="0" smtClean="0"/>
              <a:t>( مصادر </a:t>
            </a:r>
            <a:r>
              <a:rPr lang="ar-SA" sz="3200" b="1" u="sng" dirty="0" err="1" smtClean="0"/>
              <a:t>خاصة ) :</a:t>
            </a:r>
            <a:endParaRPr lang="ar-SA" sz="3200" b="1" u="sng" dirty="0" smtClean="0"/>
          </a:p>
          <a:p>
            <a:pPr>
              <a:buNone/>
            </a:pPr>
            <a:r>
              <a:rPr lang="ar-SA" dirty="0" smtClean="0"/>
              <a:t>يقصد </a:t>
            </a:r>
            <a:r>
              <a:rPr lang="ar-SA" dirty="0" err="1" smtClean="0"/>
              <a:t>بها</a:t>
            </a:r>
            <a:r>
              <a:rPr lang="ar-SA" dirty="0" smtClean="0"/>
              <a:t> المصادر المتخصصة في النظام السياسي </a:t>
            </a:r>
            <a:r>
              <a:rPr lang="ar-SA" dirty="0" err="1" smtClean="0"/>
              <a:t>الإسلامي </a:t>
            </a:r>
            <a:r>
              <a:rPr lang="ar-SA" dirty="0" smtClean="0"/>
              <a:t>(وهي المؤلفات التي كتبت في مباحث النظام السياسي في الإسلام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و التراث الإسلامي </a:t>
            </a:r>
            <a:r>
              <a:rPr lang="ar-SA" dirty="0" err="1" smtClean="0"/>
              <a:t>ملىء</a:t>
            </a:r>
            <a:r>
              <a:rPr lang="ar-SA" dirty="0" smtClean="0"/>
              <a:t> بالمؤلفات منها ما يعرض تصور عام عن الدولة و مؤسساتها أو من يكتب بالسياسة على طريقة نصائح للملوك يسترشدون </a:t>
            </a:r>
            <a:r>
              <a:rPr lang="ar-SA" dirty="0" err="1" smtClean="0"/>
              <a:t>بها</a:t>
            </a:r>
            <a:r>
              <a:rPr lang="ar-SA" dirty="0" smtClean="0"/>
              <a:t> تدبير أمور </a:t>
            </a:r>
            <a:r>
              <a:rPr lang="ar-SA" dirty="0" err="1" smtClean="0"/>
              <a:t>الرعية </a:t>
            </a:r>
            <a:r>
              <a:rPr lang="ar-SA" dirty="0" smtClean="0"/>
              <a:t>, مثل </a:t>
            </a:r>
            <a:r>
              <a:rPr lang="ar-SA" dirty="0" err="1" smtClean="0"/>
              <a:t>كتاب </a:t>
            </a:r>
            <a:r>
              <a:rPr lang="ar-SA" dirty="0" smtClean="0"/>
              <a:t>: سراج الملوك </a:t>
            </a:r>
            <a:r>
              <a:rPr lang="ar-SA" dirty="0" err="1" smtClean="0"/>
              <a:t>للطرطوشي.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وكتب العصر الحاضر تعالج كثير من قضايا النظام السياسي مثل الإمامة العظمى و </a:t>
            </a:r>
            <a:r>
              <a:rPr lang="ar-SA" dirty="0" err="1" smtClean="0"/>
              <a:t>الشورى .</a:t>
            </a:r>
            <a:endParaRPr lang="ar-SA" dirty="0"/>
          </a:p>
        </p:txBody>
      </p:sp>
      <p:pic>
        <p:nvPicPr>
          <p:cNvPr id="5" name="صورة 4" descr="http://www.alminhaj.com/images/small/83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49364">
            <a:off x="323528" y="4077072"/>
            <a:ext cx="12192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33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>
                <a:solidFill>
                  <a:srgbClr val="0070C0"/>
                </a:solidFill>
              </a:rPr>
              <a:t>        أبرز ما كتب في التراث السياسي في الإسلام</a:t>
            </a:r>
            <a:endParaRPr lang="ar-SA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b="1" dirty="0" smtClean="0"/>
              <a:t>1- الأحكام السلطانية و الولايات الدينية لأبي الحسن </a:t>
            </a:r>
            <a:r>
              <a:rPr lang="ar-SA" b="1" dirty="0" err="1" smtClean="0"/>
              <a:t>الماوردي</a:t>
            </a:r>
            <a:endParaRPr lang="ar-SA" b="1" dirty="0" smtClean="0"/>
          </a:p>
          <a:p>
            <a:pPr>
              <a:buNone/>
            </a:pPr>
            <a:endParaRPr lang="ar-SA" b="1" dirty="0" smtClean="0"/>
          </a:p>
          <a:p>
            <a:pPr>
              <a:buFontTx/>
              <a:buChar char="-"/>
            </a:pPr>
            <a:endParaRPr lang="ar-SA" dirty="0" smtClean="0"/>
          </a:p>
          <a:p>
            <a:pPr>
              <a:buFontTx/>
              <a:buChar char="-"/>
            </a:pPr>
            <a:r>
              <a:rPr lang="ar-SA" u="sng" dirty="0" smtClean="0"/>
              <a:t>يتناول فيه الموضوعات الأساسية لعلم السياسة فيبدأ </a:t>
            </a:r>
            <a:r>
              <a:rPr lang="ar-SA" u="sng" dirty="0" err="1" smtClean="0"/>
              <a:t>بـ</a:t>
            </a:r>
            <a:r>
              <a:rPr lang="ar-SA" u="sng" dirty="0" smtClean="0"/>
              <a:t> </a:t>
            </a:r>
            <a:r>
              <a:rPr lang="ar-SA" u="sng" dirty="0" err="1" smtClean="0"/>
              <a:t>:</a:t>
            </a:r>
            <a:endParaRPr lang="ar-SA" u="sng" dirty="0" smtClean="0"/>
          </a:p>
          <a:p>
            <a:pPr>
              <a:buNone/>
            </a:pPr>
            <a:r>
              <a:rPr lang="ar-SA" dirty="0" smtClean="0"/>
              <a:t>1- الإمامة و كيفية عقدها و </a:t>
            </a:r>
            <a:r>
              <a:rPr lang="ar-SA" dirty="0" err="1" smtClean="0"/>
              <a:t>شروطها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2- الوزارة و أنواعها و من يصلح لها ضوابط </a:t>
            </a:r>
            <a:r>
              <a:rPr lang="ar-SA" dirty="0" err="1" smtClean="0"/>
              <a:t>عملها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3- باقي الولايات و يتعرض للأبعاد الاقتصادية المتعلقة بالفيء و الغنيمة و الجزية و الخراج ثم أحكام الجرائم وأحكام </a:t>
            </a:r>
            <a:r>
              <a:rPr lang="ar-SA" dirty="0" err="1" smtClean="0"/>
              <a:t>الحسبة .</a:t>
            </a:r>
            <a:endParaRPr lang="ar-SA" dirty="0"/>
          </a:p>
        </p:txBody>
      </p:sp>
      <p:pic>
        <p:nvPicPr>
          <p:cNvPr id="4" name="صورة 3" descr="http://www.al-mahad.com/article/larg113036221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164019">
            <a:off x="281184" y="1365900"/>
            <a:ext cx="1180779" cy="1636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60648"/>
            <a:ext cx="8003232" cy="5865515"/>
          </a:xfrm>
        </p:spPr>
        <p:txBody>
          <a:bodyPr/>
          <a:lstStyle/>
          <a:p>
            <a:pPr>
              <a:buNone/>
            </a:pPr>
            <a:r>
              <a:rPr lang="ar-SA" b="1" dirty="0" smtClean="0"/>
              <a:t>2- الأحكام </a:t>
            </a:r>
            <a:r>
              <a:rPr lang="ar-SA" b="1" dirty="0" err="1" smtClean="0"/>
              <a:t>السلطانية </a:t>
            </a:r>
            <a:r>
              <a:rPr lang="ar-SA" b="1" dirty="0" smtClean="0"/>
              <a:t>, لأبي يعلى محمد بن الحسين </a:t>
            </a:r>
            <a:r>
              <a:rPr lang="ar-SA" b="1" dirty="0" err="1" smtClean="0"/>
              <a:t>الفراء :</a:t>
            </a:r>
            <a:endParaRPr lang="ar-SA" b="1" dirty="0" smtClean="0"/>
          </a:p>
          <a:p>
            <a:pPr>
              <a:buNone/>
            </a:pPr>
            <a:endParaRPr lang="ar-SA" b="1" dirty="0" smtClean="0"/>
          </a:p>
          <a:p>
            <a:pPr>
              <a:buNone/>
            </a:pPr>
            <a:r>
              <a:rPr lang="ar-SA" dirty="0" smtClean="0"/>
              <a:t>”شبيه بكتاب الأحكام السلطانية لمعاصره </a:t>
            </a:r>
            <a:r>
              <a:rPr lang="ar-SA" dirty="0" err="1" smtClean="0"/>
              <a:t>الماوردي“</a:t>
            </a: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بحث المواضيع التي بحثها </a:t>
            </a:r>
            <a:r>
              <a:rPr lang="ar-SA" dirty="0" err="1" smtClean="0"/>
              <a:t>الماوردي</a:t>
            </a:r>
            <a:r>
              <a:rPr lang="ar-SA" dirty="0" smtClean="0"/>
              <a:t> بنفس الترتيب غالباً وكذلك التفريع </a:t>
            </a:r>
          </a:p>
          <a:p>
            <a:pPr>
              <a:buNone/>
            </a:pPr>
            <a:r>
              <a:rPr lang="ar-SA" dirty="0" smtClean="0"/>
              <a:t>- زاد على كتاب </a:t>
            </a:r>
            <a:r>
              <a:rPr lang="ar-SA" dirty="0" err="1" smtClean="0"/>
              <a:t>الماوردي</a:t>
            </a:r>
            <a:r>
              <a:rPr lang="ar-SA" dirty="0" smtClean="0"/>
              <a:t> فقد ذكر آراء الحنابلة وحدهم دون غيرهم حتى يتسنى لولاة الأمور أن يطلعوا على المذاهب </a:t>
            </a:r>
            <a:r>
              <a:rPr lang="ar-SA" dirty="0" err="1" smtClean="0"/>
              <a:t>جميعاً .</a:t>
            </a:r>
            <a:endParaRPr lang="ar-S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187</TotalTime>
  <Words>687</Words>
  <Application>Microsoft Office PowerPoint</Application>
  <PresentationFormat>عرض على الشاشة (3:4)‏</PresentationFormat>
  <Paragraphs>68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تقنية</vt:lpstr>
      <vt:lpstr> مصادر علم النظام السياسي في الإسلام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مصادر علم التحاكم السياسي في الإسلام   يقسم ما صنف في النظام السياسي إلى قسمين: القسم الأول: مصادر عامة وهي: المصادر التي ذكرت مباحث النظام السياسي أو بعض مباحثه ولم تختص في فقه النظام السياسي  ومنها مايلي:</dc:title>
  <dc:creator>HA</dc:creator>
  <cp:lastModifiedBy>COMPUTER</cp:lastModifiedBy>
  <cp:revision>21</cp:revision>
  <dcterms:created xsi:type="dcterms:W3CDTF">2012-03-08T15:30:58Z</dcterms:created>
  <dcterms:modified xsi:type="dcterms:W3CDTF">2012-10-01T14:52:04Z</dcterms:modified>
</cp:coreProperties>
</file>